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8" r:id="rId3"/>
  </p:sldMasterIdLst>
  <p:handoutMasterIdLst>
    <p:handoutMasterId r:id="rId78"/>
  </p:handoutMasterIdLst>
  <p:sldIdLst>
    <p:sldId id="256" r:id="rId4"/>
    <p:sldId id="547" r:id="rId5"/>
    <p:sldId id="548" r:id="rId6"/>
    <p:sldId id="550" r:id="rId7"/>
    <p:sldId id="551" r:id="rId8"/>
    <p:sldId id="552" r:id="rId9"/>
    <p:sldId id="553" r:id="rId10"/>
    <p:sldId id="554" r:id="rId11"/>
    <p:sldId id="555" r:id="rId12"/>
    <p:sldId id="556" r:id="rId13"/>
    <p:sldId id="558" r:id="rId14"/>
    <p:sldId id="559" r:id="rId15"/>
    <p:sldId id="560" r:id="rId16"/>
    <p:sldId id="562" r:id="rId17"/>
    <p:sldId id="563" r:id="rId18"/>
    <p:sldId id="564" r:id="rId19"/>
    <p:sldId id="565" r:id="rId20"/>
    <p:sldId id="566" r:id="rId21"/>
    <p:sldId id="567" r:id="rId22"/>
    <p:sldId id="568" r:id="rId23"/>
    <p:sldId id="570" r:id="rId24"/>
    <p:sldId id="571" r:id="rId25"/>
    <p:sldId id="572" r:id="rId26"/>
    <p:sldId id="573" r:id="rId27"/>
    <p:sldId id="574" r:id="rId28"/>
    <p:sldId id="576" r:id="rId29"/>
    <p:sldId id="577" r:id="rId30"/>
    <p:sldId id="578" r:id="rId31"/>
    <p:sldId id="580" r:id="rId32"/>
    <p:sldId id="581" r:id="rId33"/>
    <p:sldId id="582" r:id="rId34"/>
    <p:sldId id="583" r:id="rId35"/>
    <p:sldId id="584" r:id="rId36"/>
    <p:sldId id="585" r:id="rId37"/>
    <p:sldId id="587" r:id="rId38"/>
    <p:sldId id="588" r:id="rId39"/>
    <p:sldId id="589" r:id="rId40"/>
    <p:sldId id="590" r:id="rId41"/>
    <p:sldId id="591" r:id="rId42"/>
    <p:sldId id="594" r:id="rId43"/>
    <p:sldId id="597" r:id="rId44"/>
    <p:sldId id="599" r:id="rId45"/>
    <p:sldId id="600" r:id="rId46"/>
    <p:sldId id="601" r:id="rId47"/>
    <p:sldId id="603" r:id="rId48"/>
    <p:sldId id="604" r:id="rId49"/>
    <p:sldId id="605" r:id="rId50"/>
    <p:sldId id="606" r:id="rId51"/>
    <p:sldId id="607" r:id="rId52"/>
    <p:sldId id="608" r:id="rId53"/>
    <p:sldId id="609" r:id="rId54"/>
    <p:sldId id="611" r:id="rId55"/>
    <p:sldId id="612" r:id="rId56"/>
    <p:sldId id="613" r:id="rId57"/>
    <p:sldId id="616" r:id="rId58"/>
    <p:sldId id="617" r:id="rId59"/>
    <p:sldId id="618" r:id="rId60"/>
    <p:sldId id="619" r:id="rId61"/>
    <p:sldId id="620" r:id="rId62"/>
    <p:sldId id="621" r:id="rId63"/>
    <p:sldId id="624" r:id="rId64"/>
    <p:sldId id="625" r:id="rId65"/>
    <p:sldId id="626" r:id="rId66"/>
    <p:sldId id="627" r:id="rId67"/>
    <p:sldId id="628" r:id="rId68"/>
    <p:sldId id="629" r:id="rId69"/>
    <p:sldId id="630" r:id="rId70"/>
    <p:sldId id="631" r:id="rId71"/>
    <p:sldId id="632" r:id="rId72"/>
    <p:sldId id="633" r:id="rId73"/>
    <p:sldId id="634" r:id="rId74"/>
    <p:sldId id="635" r:id="rId75"/>
    <p:sldId id="636" r:id="rId76"/>
    <p:sldId id="637" r:id="rId77"/>
  </p:sldIdLst>
  <p:sldSz cx="9144000" cy="6858000" type="screen4x3"/>
  <p:notesSz cx="7010400" cy="9296400"/>
  <p:defaultTextStyle>
    <a:defPPr>
      <a:defRPr lang="en-US"/>
    </a:defPPr>
    <a:lvl1pPr algn="ctr" rtl="0" fontAlgn="base">
      <a:spcBef>
        <a:spcPct val="0"/>
      </a:spcBef>
      <a:spcAft>
        <a:spcPct val="0"/>
      </a:spcAft>
      <a:defRPr sz="2800" kern="1200">
        <a:solidFill>
          <a:schemeClr val="tx1"/>
        </a:solidFill>
        <a:latin typeface="Arial" pitchFamily="34" charset="0"/>
        <a:ea typeface="+mn-ea"/>
        <a:cs typeface="+mn-cs"/>
      </a:defRPr>
    </a:lvl1pPr>
    <a:lvl2pPr marL="457200" algn="ctr" rtl="0" fontAlgn="base">
      <a:spcBef>
        <a:spcPct val="0"/>
      </a:spcBef>
      <a:spcAft>
        <a:spcPct val="0"/>
      </a:spcAft>
      <a:defRPr sz="2800" kern="1200">
        <a:solidFill>
          <a:schemeClr val="tx1"/>
        </a:solidFill>
        <a:latin typeface="Arial" pitchFamily="34" charset="0"/>
        <a:ea typeface="+mn-ea"/>
        <a:cs typeface="+mn-cs"/>
      </a:defRPr>
    </a:lvl2pPr>
    <a:lvl3pPr marL="914400" algn="ctr" rtl="0" fontAlgn="base">
      <a:spcBef>
        <a:spcPct val="0"/>
      </a:spcBef>
      <a:spcAft>
        <a:spcPct val="0"/>
      </a:spcAft>
      <a:defRPr sz="2800" kern="1200">
        <a:solidFill>
          <a:schemeClr val="tx1"/>
        </a:solidFill>
        <a:latin typeface="Arial" pitchFamily="34" charset="0"/>
        <a:ea typeface="+mn-ea"/>
        <a:cs typeface="+mn-cs"/>
      </a:defRPr>
    </a:lvl3pPr>
    <a:lvl4pPr marL="1371600" algn="ctr" rtl="0" fontAlgn="base">
      <a:spcBef>
        <a:spcPct val="0"/>
      </a:spcBef>
      <a:spcAft>
        <a:spcPct val="0"/>
      </a:spcAft>
      <a:defRPr sz="2800" kern="1200">
        <a:solidFill>
          <a:schemeClr val="tx1"/>
        </a:solidFill>
        <a:latin typeface="Arial" pitchFamily="34" charset="0"/>
        <a:ea typeface="+mn-ea"/>
        <a:cs typeface="+mn-cs"/>
      </a:defRPr>
    </a:lvl4pPr>
    <a:lvl5pPr marL="1828800" algn="ctr" rtl="0" fontAlgn="base">
      <a:spcBef>
        <a:spcPct val="0"/>
      </a:spcBef>
      <a:spcAft>
        <a:spcPct val="0"/>
      </a:spcAft>
      <a:defRPr sz="2800" kern="1200">
        <a:solidFill>
          <a:schemeClr val="tx1"/>
        </a:solidFill>
        <a:latin typeface="Arial" pitchFamily="34" charset="0"/>
        <a:ea typeface="+mn-ea"/>
        <a:cs typeface="+mn-cs"/>
      </a:defRPr>
    </a:lvl5pPr>
    <a:lvl6pPr marL="2286000" algn="l" defTabSz="914400" rtl="0" eaLnBrk="1" latinLnBrk="0" hangingPunct="1">
      <a:defRPr sz="2800" kern="1200">
        <a:solidFill>
          <a:schemeClr val="tx1"/>
        </a:solidFill>
        <a:latin typeface="Arial" pitchFamily="34" charset="0"/>
        <a:ea typeface="+mn-ea"/>
        <a:cs typeface="+mn-cs"/>
      </a:defRPr>
    </a:lvl6pPr>
    <a:lvl7pPr marL="2743200" algn="l" defTabSz="914400" rtl="0" eaLnBrk="1" latinLnBrk="0" hangingPunct="1">
      <a:defRPr sz="2800" kern="1200">
        <a:solidFill>
          <a:schemeClr val="tx1"/>
        </a:solidFill>
        <a:latin typeface="Arial" pitchFamily="34" charset="0"/>
        <a:ea typeface="+mn-ea"/>
        <a:cs typeface="+mn-cs"/>
      </a:defRPr>
    </a:lvl7pPr>
    <a:lvl8pPr marL="3200400" algn="l" defTabSz="914400" rtl="0" eaLnBrk="1" latinLnBrk="0" hangingPunct="1">
      <a:defRPr sz="2800" kern="1200">
        <a:solidFill>
          <a:schemeClr val="tx1"/>
        </a:solidFill>
        <a:latin typeface="Arial" pitchFamily="34" charset="0"/>
        <a:ea typeface="+mn-ea"/>
        <a:cs typeface="+mn-cs"/>
      </a:defRPr>
    </a:lvl8pPr>
    <a:lvl9pPr marL="3657600" algn="l" defTabSz="914400" rtl="0" eaLnBrk="1" latinLnBrk="0" hangingPunct="1">
      <a:defRPr sz="28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996600"/>
    <a:srgbClr val="BADDE1"/>
    <a:srgbClr val="3333FF"/>
    <a:srgbClr val="33CCFF"/>
    <a:srgbClr val="660033"/>
    <a:srgbClr val="C0C0C0"/>
    <a:srgbClr val="009900"/>
    <a:srgbClr val="777777"/>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483" autoAdjust="0"/>
    <p:restoredTop sz="97786" autoAdjust="0"/>
  </p:normalViewPr>
  <p:slideViewPr>
    <p:cSldViewPr snapToGrid="0">
      <p:cViewPr>
        <p:scale>
          <a:sx n="67" d="100"/>
          <a:sy n="67" d="100"/>
        </p:scale>
        <p:origin x="1476" y="2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755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l">
              <a:defRPr sz="1200">
                <a:latin typeface="Arial" charset="0"/>
              </a:defRPr>
            </a:lvl1pPr>
          </a:lstStyle>
          <a:p>
            <a:pPr>
              <a:defRPr/>
            </a:pPr>
            <a:endParaRPr lang="en-US"/>
          </a:p>
        </p:txBody>
      </p:sp>
      <p:sp>
        <p:nvSpPr>
          <p:cNvPr id="40755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a:defRPr sz="1200">
                <a:latin typeface="Arial" charset="0"/>
              </a:defRPr>
            </a:lvl1pPr>
          </a:lstStyle>
          <a:p>
            <a:pPr>
              <a:defRPr/>
            </a:pPr>
            <a:endParaRPr lang="en-US"/>
          </a:p>
        </p:txBody>
      </p:sp>
      <p:sp>
        <p:nvSpPr>
          <p:cNvPr id="40755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l">
              <a:defRPr sz="1200">
                <a:latin typeface="Arial" charset="0"/>
              </a:defRPr>
            </a:lvl1pPr>
          </a:lstStyle>
          <a:p>
            <a:pPr>
              <a:defRPr/>
            </a:pPr>
            <a:endParaRPr lang="en-US"/>
          </a:p>
        </p:txBody>
      </p:sp>
      <p:sp>
        <p:nvSpPr>
          <p:cNvPr id="40755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a:defRPr sz="1200">
                <a:latin typeface="Arial" charset="0"/>
              </a:defRPr>
            </a:lvl1pPr>
          </a:lstStyle>
          <a:p>
            <a:pPr>
              <a:defRPr/>
            </a:pPr>
            <a:fld id="{C0F33593-D5B1-4001-9E55-086A42B69F95}" type="slidenum">
              <a:rPr lang="en-US"/>
              <a:pPr>
                <a:defRPr/>
              </a:pPr>
              <a:t>‹#›</a:t>
            </a:fld>
            <a:endParaRPr lang="en-US"/>
          </a:p>
        </p:txBody>
      </p:sp>
    </p:spTree>
    <p:extLst>
      <p:ext uri="{BB962C8B-B14F-4D97-AF65-F5344CB8AC3E}">
        <p14:creationId xmlns:p14="http://schemas.microsoft.com/office/powerpoint/2010/main" val="242767069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3F54626-3416-45DB-84E6-0C36D5E936D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AC5B6C-6506-4AEA-BD43-3D081FAA9D9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8EA0A3-6116-45CC-81ED-90CBF1F88CB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341D4BA-A4C6-415D-8C61-AB93A1FF57F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F54626-3416-45DB-84E6-0C36D5E936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1003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F363FA-1E59-457D-B94E-792FFC5FE3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91661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E8C308-E392-4E04-B74B-A4F4C1F790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5735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C60CD8-8ED2-4B7B-B752-6DD900B8D6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302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D0B4B65-016B-4634-9F3A-435E613204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88048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A5A0DCC-E17D-4E9D-AE2E-5EC42E09EA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95164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634EFDE-33AB-4C50-BA4A-B6F97148C5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3899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F363FA-1E59-457D-B94E-792FFC5FE3A2}"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2E405F-6737-4504-AF06-A0E0243632C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829887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3A65CEB-F3CD-4A01-AF5D-7B61D95674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89742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AC5B6C-6506-4AEA-BD43-3D081FAA9D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85842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8EA0A3-6116-45CC-81ED-90CBF1F88C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18928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341D4BA-A4C6-415D-8C61-AB93A1FF57F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66288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F54626-3416-45DB-84E6-0C36D5E936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43385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F363FA-1E59-457D-B94E-792FFC5FE3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25628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E8C308-E392-4E04-B74B-A4F4C1F790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37391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C60CD8-8ED2-4B7B-B752-6DD900B8D6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952856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D0B4B65-016B-4634-9F3A-435E613204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98520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E8C308-E392-4E04-B74B-A4F4C1F79041}"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A5A0DCC-E17D-4E9D-AE2E-5EC42E09EA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83041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634EFDE-33AB-4C50-BA4A-B6F97148C5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819902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2E405F-6737-4504-AF06-A0E0243632C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89068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3A65CEB-F3CD-4A01-AF5D-7B61D95674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148214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AC5B6C-6506-4AEA-BD43-3D081FAA9D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29301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8EA0A3-6116-45CC-81ED-90CBF1F88C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74461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341D4BA-A4C6-415D-8C61-AB93A1FF57F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5754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2C60CD8-8ED2-4B7B-B752-6DD900B8D6A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D0B4B65-016B-4634-9F3A-435E6132044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A5A0DCC-E17D-4E9D-AE2E-5EC42E09EAC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634EFDE-33AB-4C50-BA4A-B6F97148C55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B2E405F-6737-4504-AF06-A0E0243632C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3A65CEB-F3CD-4A01-AF5D-7B61D956749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803931BF-D292-477A-82C7-F314D4D7552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803931BF-D292-477A-82C7-F314D4D755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525786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803931BF-D292-477A-82C7-F314D4D755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68406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wmf"/><Relationship Id="rId4" Type="http://schemas.openxmlformats.org/officeDocument/2006/relationships/image" Target="../media/image18.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gif"/><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6.xml"/><Relationship Id="rId4" Type="http://schemas.openxmlformats.org/officeDocument/2006/relationships/image" Target="../media/image48.jpe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image" Target="../media/image56.wmf"/><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 Id="rId9" Type="http://schemas.openxmlformats.org/officeDocument/2006/relationships/image" Target="../media/image63.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4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 Id="rId5" Type="http://schemas.openxmlformats.org/officeDocument/2006/relationships/image" Target="../media/image72.jpeg"/><Relationship Id="rId4" Type="http://schemas.openxmlformats.org/officeDocument/2006/relationships/image" Target="../media/image71.jpeg"/></Relationships>
</file>

<file path=ppt/slides/_rels/slide49.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 Id="rId5" Type="http://schemas.openxmlformats.org/officeDocument/2006/relationships/image" Target="../media/image76.gif"/><Relationship Id="rId4" Type="http://schemas.openxmlformats.org/officeDocument/2006/relationships/image" Target="../media/image75.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5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jpeg"/><Relationship Id="rId1" Type="http://schemas.openxmlformats.org/officeDocument/2006/relationships/slideLayout" Target="../slideLayouts/slideLayout2.xml"/><Relationship Id="rId5" Type="http://schemas.openxmlformats.org/officeDocument/2006/relationships/image" Target="../media/image84.png"/><Relationship Id="rId4" Type="http://schemas.openxmlformats.org/officeDocument/2006/relationships/image" Target="../media/image83.jpeg"/></Relationships>
</file>

<file path=ppt/slides/_rels/slide55.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14.xml"/><Relationship Id="rId5" Type="http://schemas.openxmlformats.org/officeDocument/2006/relationships/image" Target="../media/image10.wmf"/><Relationship Id="rId4" Type="http://schemas.openxmlformats.org/officeDocument/2006/relationships/image" Target="../media/image9.wmf"/></Relationships>
</file>

<file path=ppt/slides/_rels/slide60.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 Id="rId5" Type="http://schemas.openxmlformats.org/officeDocument/2006/relationships/image" Target="../media/image96.png"/><Relationship Id="rId4" Type="http://schemas.openxmlformats.org/officeDocument/2006/relationships/hyperlink" Target="//upload.wikimedia.org/wikipedia/commons/2/20/BernoullisLawDerivationDiagram.svg" TargetMode="External"/></Relationships>
</file>

<file path=ppt/slides/_rels/slide65.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hyperlink" Target="//upload.wikimedia.org/wikipedia/commons/2/20/BernoullisLawDerivationDiagram.svg"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2.xml"/><Relationship Id="rId4" Type="http://schemas.openxmlformats.org/officeDocument/2006/relationships/image" Target="../media/image102.pn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6.xml"/></Relationships>
</file>

<file path=ppt/slides/_rels/slide72.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8108" y="232504"/>
            <a:ext cx="8715848" cy="523220"/>
          </a:xfrm>
          <a:prstGeom prst="rect">
            <a:avLst/>
          </a:prstGeom>
        </p:spPr>
        <p:txBody>
          <a:bodyPr wrap="none">
            <a:spAutoFit/>
          </a:bodyPr>
          <a:lstStyle/>
          <a:p>
            <a:pPr algn="l"/>
            <a:r>
              <a:rPr lang="en-US" u="sng" dirty="0">
                <a:solidFill>
                  <a:srgbClr val="FF0000"/>
                </a:solidFill>
              </a:rPr>
              <a:t>fluid</a:t>
            </a:r>
            <a:r>
              <a:rPr lang="en-US" dirty="0">
                <a:solidFill>
                  <a:srgbClr val="FF0000"/>
                </a:solidFill>
              </a:rPr>
              <a:t>: a material </a:t>
            </a:r>
            <a:r>
              <a:rPr lang="en-US" baseline="30000" dirty="0" smtClean="0">
                <a:solidFill>
                  <a:srgbClr val="FF0000"/>
                </a:solidFill>
              </a:rPr>
              <a:t>w</a:t>
            </a:r>
            <a:r>
              <a:rPr lang="en-US" dirty="0" smtClean="0">
                <a:solidFill>
                  <a:srgbClr val="FF0000"/>
                </a:solidFill>
              </a:rPr>
              <a:t>/the </a:t>
            </a:r>
            <a:r>
              <a:rPr lang="en-US" dirty="0">
                <a:solidFill>
                  <a:srgbClr val="FF0000"/>
                </a:solidFill>
              </a:rPr>
              <a:t>ability </a:t>
            </a:r>
            <a:r>
              <a:rPr lang="en-US" dirty="0" smtClean="0">
                <a:solidFill>
                  <a:srgbClr val="FF0000"/>
                </a:solidFill>
              </a:rPr>
              <a:t>to flow and change shape</a:t>
            </a:r>
            <a:endParaRPr lang="en-US" dirty="0">
              <a:solidFill>
                <a:srgbClr val="FF0000"/>
              </a:solidFill>
            </a:endParaRPr>
          </a:p>
        </p:txBody>
      </p:sp>
      <p:grpSp>
        <p:nvGrpSpPr>
          <p:cNvPr id="13" name="Group 12"/>
          <p:cNvGrpSpPr/>
          <p:nvPr/>
        </p:nvGrpSpPr>
        <p:grpSpPr>
          <a:xfrm>
            <a:off x="3536106" y="1147699"/>
            <a:ext cx="4488741" cy="1973263"/>
            <a:chOff x="3536106" y="1147699"/>
            <a:chExt cx="4488741" cy="1973263"/>
          </a:xfrm>
        </p:grpSpPr>
        <p:grpSp>
          <p:nvGrpSpPr>
            <p:cNvPr id="8" name="Group 7"/>
            <p:cNvGrpSpPr/>
            <p:nvPr/>
          </p:nvGrpSpPr>
          <p:grpSpPr>
            <a:xfrm>
              <a:off x="6226204" y="1723879"/>
              <a:ext cx="1798643" cy="1353147"/>
              <a:chOff x="5786817" y="1046986"/>
              <a:chExt cx="1798643" cy="1353147"/>
            </a:xfrm>
          </p:grpSpPr>
          <p:sp>
            <p:nvSpPr>
              <p:cNvPr id="48" name="Oval 13"/>
              <p:cNvSpPr>
                <a:spLocks noChangeArrowheads="1"/>
              </p:cNvSpPr>
              <p:nvPr/>
            </p:nvSpPr>
            <p:spPr bwMode="auto">
              <a:xfrm>
                <a:off x="6432931" y="1992687"/>
                <a:ext cx="179388" cy="179388"/>
              </a:xfrm>
              <a:prstGeom prst="ellipse">
                <a:avLst/>
              </a:prstGeom>
              <a:solidFill>
                <a:srgbClr val="FFFFFF"/>
              </a:solidFill>
              <a:ln w="25400">
                <a:solidFill>
                  <a:srgbClr val="000000"/>
                </a:solidFill>
                <a:round/>
                <a:headEnd/>
                <a:tailEnd/>
              </a:ln>
            </p:spPr>
            <p:txBody>
              <a:bodyPr/>
              <a:lstStyle/>
              <a:p>
                <a:endParaRPr lang="en-US"/>
              </a:p>
            </p:txBody>
          </p:sp>
          <p:sp>
            <p:nvSpPr>
              <p:cNvPr id="49" name="Oval 18"/>
              <p:cNvSpPr>
                <a:spLocks noChangeArrowheads="1"/>
              </p:cNvSpPr>
              <p:nvPr/>
            </p:nvSpPr>
            <p:spPr bwMode="auto">
              <a:xfrm>
                <a:off x="6971096" y="1833396"/>
                <a:ext cx="179388" cy="179388"/>
              </a:xfrm>
              <a:prstGeom prst="ellipse">
                <a:avLst/>
              </a:prstGeom>
              <a:solidFill>
                <a:srgbClr val="FFFFFF"/>
              </a:solidFill>
              <a:ln w="25400">
                <a:solidFill>
                  <a:srgbClr val="000000"/>
                </a:solidFill>
                <a:round/>
                <a:headEnd/>
                <a:tailEnd/>
              </a:ln>
            </p:spPr>
            <p:txBody>
              <a:bodyPr/>
              <a:lstStyle/>
              <a:p>
                <a:endParaRPr lang="en-US"/>
              </a:p>
            </p:txBody>
          </p:sp>
          <p:sp>
            <p:nvSpPr>
              <p:cNvPr id="50" name="Oval 19"/>
              <p:cNvSpPr>
                <a:spLocks noChangeArrowheads="1"/>
              </p:cNvSpPr>
              <p:nvPr/>
            </p:nvSpPr>
            <p:spPr bwMode="auto">
              <a:xfrm>
                <a:off x="6728207" y="1720683"/>
                <a:ext cx="179388" cy="179388"/>
              </a:xfrm>
              <a:prstGeom prst="ellipse">
                <a:avLst/>
              </a:prstGeom>
              <a:solidFill>
                <a:srgbClr val="FFFFFF"/>
              </a:solidFill>
              <a:ln w="25400">
                <a:solidFill>
                  <a:srgbClr val="000000"/>
                </a:solidFill>
                <a:round/>
                <a:headEnd/>
                <a:tailEnd/>
              </a:ln>
            </p:spPr>
            <p:txBody>
              <a:bodyPr/>
              <a:lstStyle/>
              <a:p>
                <a:endParaRPr lang="en-US"/>
              </a:p>
            </p:txBody>
          </p:sp>
          <p:sp>
            <p:nvSpPr>
              <p:cNvPr id="51" name="Oval 20"/>
              <p:cNvSpPr>
                <a:spLocks noChangeArrowheads="1"/>
              </p:cNvSpPr>
              <p:nvPr/>
            </p:nvSpPr>
            <p:spPr bwMode="auto">
              <a:xfrm>
                <a:off x="7001240" y="1549981"/>
                <a:ext cx="179388" cy="179388"/>
              </a:xfrm>
              <a:prstGeom prst="ellipse">
                <a:avLst/>
              </a:prstGeom>
              <a:solidFill>
                <a:srgbClr val="FFFFFF"/>
              </a:solidFill>
              <a:ln w="25400">
                <a:solidFill>
                  <a:srgbClr val="000000"/>
                </a:solidFill>
                <a:round/>
                <a:headEnd/>
                <a:tailEnd/>
              </a:ln>
            </p:spPr>
            <p:txBody>
              <a:bodyPr/>
              <a:lstStyle/>
              <a:p>
                <a:endParaRPr lang="en-US"/>
              </a:p>
            </p:txBody>
          </p:sp>
          <p:sp>
            <p:nvSpPr>
              <p:cNvPr id="52" name="Oval 21"/>
              <p:cNvSpPr>
                <a:spLocks noChangeArrowheads="1"/>
              </p:cNvSpPr>
              <p:nvPr/>
            </p:nvSpPr>
            <p:spPr bwMode="auto">
              <a:xfrm>
                <a:off x="6304344" y="1692108"/>
                <a:ext cx="180976" cy="179388"/>
              </a:xfrm>
              <a:prstGeom prst="ellipse">
                <a:avLst/>
              </a:prstGeom>
              <a:solidFill>
                <a:srgbClr val="FFFFFF"/>
              </a:solidFill>
              <a:ln w="25400">
                <a:solidFill>
                  <a:srgbClr val="000000"/>
                </a:solidFill>
                <a:round/>
                <a:headEnd/>
                <a:tailEnd/>
              </a:ln>
            </p:spPr>
            <p:txBody>
              <a:bodyPr/>
              <a:lstStyle/>
              <a:p>
                <a:endParaRPr lang="en-US"/>
              </a:p>
            </p:txBody>
          </p:sp>
          <p:sp>
            <p:nvSpPr>
              <p:cNvPr id="53" name="Oval 22"/>
              <p:cNvSpPr>
                <a:spLocks noChangeArrowheads="1"/>
              </p:cNvSpPr>
              <p:nvPr/>
            </p:nvSpPr>
            <p:spPr bwMode="auto">
              <a:xfrm>
                <a:off x="6681105" y="1355521"/>
                <a:ext cx="179388" cy="179388"/>
              </a:xfrm>
              <a:prstGeom prst="ellipse">
                <a:avLst/>
              </a:prstGeom>
              <a:solidFill>
                <a:srgbClr val="FFFFFF"/>
              </a:solidFill>
              <a:ln w="25400">
                <a:solidFill>
                  <a:srgbClr val="000000"/>
                </a:solidFill>
                <a:round/>
                <a:headEnd/>
                <a:tailEnd/>
              </a:ln>
            </p:spPr>
            <p:txBody>
              <a:bodyPr/>
              <a:lstStyle/>
              <a:p>
                <a:endParaRPr lang="en-US"/>
              </a:p>
            </p:txBody>
          </p:sp>
          <p:sp>
            <p:nvSpPr>
              <p:cNvPr id="54" name="Oval 23"/>
              <p:cNvSpPr>
                <a:spLocks noChangeArrowheads="1"/>
              </p:cNvSpPr>
              <p:nvPr/>
            </p:nvSpPr>
            <p:spPr bwMode="auto">
              <a:xfrm>
                <a:off x="5937630" y="1561933"/>
                <a:ext cx="180976" cy="179388"/>
              </a:xfrm>
              <a:prstGeom prst="ellipse">
                <a:avLst/>
              </a:prstGeom>
              <a:solidFill>
                <a:srgbClr val="FFFFFF"/>
              </a:solidFill>
              <a:ln w="25400">
                <a:solidFill>
                  <a:srgbClr val="000000"/>
                </a:solidFill>
                <a:round/>
                <a:headEnd/>
                <a:tailEnd/>
              </a:ln>
            </p:spPr>
            <p:txBody>
              <a:bodyPr/>
              <a:lstStyle/>
              <a:p>
                <a:endParaRPr lang="en-US"/>
              </a:p>
            </p:txBody>
          </p:sp>
          <p:sp>
            <p:nvSpPr>
              <p:cNvPr id="55" name="Oval 24"/>
              <p:cNvSpPr>
                <a:spLocks noChangeArrowheads="1"/>
              </p:cNvSpPr>
              <p:nvPr/>
            </p:nvSpPr>
            <p:spPr bwMode="auto">
              <a:xfrm>
                <a:off x="6791708" y="2192171"/>
                <a:ext cx="179388" cy="179388"/>
              </a:xfrm>
              <a:prstGeom prst="ellipse">
                <a:avLst/>
              </a:prstGeom>
              <a:solidFill>
                <a:srgbClr val="FFFFFF"/>
              </a:solidFill>
              <a:ln w="25400">
                <a:solidFill>
                  <a:srgbClr val="000000"/>
                </a:solidFill>
                <a:round/>
                <a:headEnd/>
                <a:tailEnd/>
              </a:ln>
            </p:spPr>
            <p:txBody>
              <a:bodyPr/>
              <a:lstStyle/>
              <a:p>
                <a:endParaRPr lang="en-US"/>
              </a:p>
            </p:txBody>
          </p:sp>
          <p:sp>
            <p:nvSpPr>
              <p:cNvPr id="56" name="Oval 25"/>
              <p:cNvSpPr>
                <a:spLocks noChangeArrowheads="1"/>
              </p:cNvSpPr>
              <p:nvPr/>
            </p:nvSpPr>
            <p:spPr bwMode="auto">
              <a:xfrm>
                <a:off x="6980656" y="2061019"/>
                <a:ext cx="179388" cy="179388"/>
              </a:xfrm>
              <a:prstGeom prst="ellipse">
                <a:avLst/>
              </a:prstGeom>
              <a:solidFill>
                <a:srgbClr val="FFFFFF"/>
              </a:solidFill>
              <a:ln w="25400">
                <a:solidFill>
                  <a:srgbClr val="000000"/>
                </a:solidFill>
                <a:round/>
                <a:headEnd/>
                <a:tailEnd/>
              </a:ln>
            </p:spPr>
            <p:txBody>
              <a:bodyPr/>
              <a:lstStyle/>
              <a:p>
                <a:endParaRPr lang="en-US"/>
              </a:p>
            </p:txBody>
          </p:sp>
          <p:sp>
            <p:nvSpPr>
              <p:cNvPr id="57" name="Oval 26"/>
              <p:cNvSpPr>
                <a:spLocks noChangeArrowheads="1"/>
              </p:cNvSpPr>
              <p:nvPr/>
            </p:nvSpPr>
            <p:spPr bwMode="auto">
              <a:xfrm>
                <a:off x="6144006" y="2147721"/>
                <a:ext cx="179388" cy="179388"/>
              </a:xfrm>
              <a:prstGeom prst="ellipse">
                <a:avLst/>
              </a:prstGeom>
              <a:solidFill>
                <a:srgbClr val="FFFFFF"/>
              </a:solidFill>
              <a:ln w="25400">
                <a:solidFill>
                  <a:srgbClr val="000000"/>
                </a:solidFill>
                <a:round/>
                <a:headEnd/>
                <a:tailEnd/>
              </a:ln>
            </p:spPr>
            <p:txBody>
              <a:bodyPr/>
              <a:lstStyle/>
              <a:p>
                <a:endParaRPr lang="en-US"/>
              </a:p>
            </p:txBody>
          </p:sp>
          <p:sp>
            <p:nvSpPr>
              <p:cNvPr id="58" name="Oval 27"/>
              <p:cNvSpPr>
                <a:spLocks noChangeArrowheads="1"/>
              </p:cNvSpPr>
              <p:nvPr/>
            </p:nvSpPr>
            <p:spPr bwMode="auto">
              <a:xfrm>
                <a:off x="5945567" y="1895308"/>
                <a:ext cx="179388" cy="179388"/>
              </a:xfrm>
              <a:prstGeom prst="ellipse">
                <a:avLst/>
              </a:prstGeom>
              <a:solidFill>
                <a:srgbClr val="FFFFFF"/>
              </a:solidFill>
              <a:ln w="25400">
                <a:solidFill>
                  <a:srgbClr val="000000"/>
                </a:solidFill>
                <a:round/>
                <a:headEnd/>
                <a:tailEnd/>
              </a:ln>
            </p:spPr>
            <p:txBody>
              <a:bodyPr/>
              <a:lstStyle/>
              <a:p>
                <a:endParaRPr lang="en-US"/>
              </a:p>
            </p:txBody>
          </p:sp>
          <p:sp>
            <p:nvSpPr>
              <p:cNvPr id="59" name="Oval 28"/>
              <p:cNvSpPr>
                <a:spLocks noChangeArrowheads="1"/>
              </p:cNvSpPr>
              <p:nvPr/>
            </p:nvSpPr>
            <p:spPr bwMode="auto">
              <a:xfrm>
                <a:off x="6548483" y="1046986"/>
                <a:ext cx="179388" cy="179388"/>
              </a:xfrm>
              <a:prstGeom prst="ellipse">
                <a:avLst/>
              </a:prstGeom>
              <a:solidFill>
                <a:srgbClr val="FFFFFF"/>
              </a:solidFill>
              <a:ln w="25400">
                <a:solidFill>
                  <a:srgbClr val="000000"/>
                </a:solidFill>
                <a:round/>
                <a:headEnd/>
                <a:tailEnd/>
              </a:ln>
            </p:spPr>
            <p:txBody>
              <a:bodyPr/>
              <a:lstStyle/>
              <a:p>
                <a:endParaRPr lang="en-US"/>
              </a:p>
            </p:txBody>
          </p:sp>
          <p:sp>
            <p:nvSpPr>
              <p:cNvPr id="61" name="Freeform 75"/>
              <p:cNvSpPr>
                <a:spLocks/>
              </p:cNvSpPr>
              <p:nvPr/>
            </p:nvSpPr>
            <p:spPr bwMode="auto">
              <a:xfrm>
                <a:off x="5786817" y="1401596"/>
                <a:ext cx="219076" cy="500063"/>
              </a:xfrm>
              <a:custGeom>
                <a:avLst/>
                <a:gdLst>
                  <a:gd name="T0" fmla="*/ 53 w 220"/>
                  <a:gd name="T1" fmla="*/ 124 h 501"/>
                  <a:gd name="T2" fmla="*/ 31 w 220"/>
                  <a:gd name="T3" fmla="*/ 87 h 501"/>
                  <a:gd name="T4" fmla="*/ 13 w 220"/>
                  <a:gd name="T5" fmla="*/ 75 h 501"/>
                  <a:gd name="T6" fmla="*/ 16 w 220"/>
                  <a:gd name="T7" fmla="*/ 31 h 501"/>
                  <a:gd name="T8" fmla="*/ 19 w 220"/>
                  <a:gd name="T9" fmla="*/ 0 h 501"/>
                  <a:gd name="T10" fmla="*/ 0 60000 65536"/>
                  <a:gd name="T11" fmla="*/ 0 60000 65536"/>
                  <a:gd name="T12" fmla="*/ 0 60000 65536"/>
                  <a:gd name="T13" fmla="*/ 0 60000 65536"/>
                  <a:gd name="T14" fmla="*/ 0 60000 65536"/>
                  <a:gd name="T15" fmla="*/ 0 w 220"/>
                  <a:gd name="T16" fmla="*/ 0 h 501"/>
                  <a:gd name="T17" fmla="*/ 220 w 220"/>
                  <a:gd name="T18" fmla="*/ 501 h 501"/>
                </a:gdLst>
                <a:ahLst/>
                <a:cxnLst>
                  <a:cxn ang="T10">
                    <a:pos x="T0" y="T1"/>
                  </a:cxn>
                  <a:cxn ang="T11">
                    <a:pos x="T2" y="T3"/>
                  </a:cxn>
                  <a:cxn ang="T12">
                    <a:pos x="T4" y="T5"/>
                  </a:cxn>
                  <a:cxn ang="T13">
                    <a:pos x="T6" y="T7"/>
                  </a:cxn>
                  <a:cxn ang="T14">
                    <a:pos x="T8" y="T9"/>
                  </a:cxn>
                </a:cxnLst>
                <a:rect l="T15" t="T16" r="T17" b="T18"/>
                <a:pathLst>
                  <a:path w="220" h="501">
                    <a:moveTo>
                      <a:pt x="215" y="501"/>
                    </a:moveTo>
                    <a:cubicBezTo>
                      <a:pt x="196" y="391"/>
                      <a:pt x="220" y="444"/>
                      <a:pt x="127" y="351"/>
                    </a:cubicBezTo>
                    <a:cubicBezTo>
                      <a:pt x="106" y="330"/>
                      <a:pt x="52" y="301"/>
                      <a:pt x="52" y="301"/>
                    </a:cubicBezTo>
                    <a:cubicBezTo>
                      <a:pt x="5" y="230"/>
                      <a:pt x="0" y="188"/>
                      <a:pt x="65" y="126"/>
                    </a:cubicBezTo>
                    <a:cubicBezTo>
                      <a:pt x="86" y="60"/>
                      <a:pt x="77" y="101"/>
                      <a:pt x="77" y="0"/>
                    </a:cubicBezTo>
                  </a:path>
                </a:pathLst>
              </a:custGeom>
              <a:noFill/>
              <a:ln w="25400">
                <a:solidFill>
                  <a:srgbClr val="000000"/>
                </a:solidFill>
                <a:round/>
                <a:headEnd/>
                <a:tailEnd type="triangle" w="lg" len="lg"/>
              </a:ln>
            </p:spPr>
            <p:txBody>
              <a:bodyPr/>
              <a:lstStyle/>
              <a:p>
                <a:endParaRPr lang="en-US"/>
              </a:p>
            </p:txBody>
          </p:sp>
          <p:sp>
            <p:nvSpPr>
              <p:cNvPr id="62" name="Freeform 76"/>
              <p:cNvSpPr>
                <a:spLocks/>
              </p:cNvSpPr>
              <p:nvPr/>
            </p:nvSpPr>
            <p:spPr bwMode="auto">
              <a:xfrm>
                <a:off x="6524484" y="1437324"/>
                <a:ext cx="63500" cy="561975"/>
              </a:xfrm>
              <a:custGeom>
                <a:avLst/>
                <a:gdLst>
                  <a:gd name="T0" fmla="*/ 0 w 63"/>
                  <a:gd name="T1" fmla="*/ 139 h 564"/>
                  <a:gd name="T2" fmla="*/ 0 w 63"/>
                  <a:gd name="T3" fmla="*/ 40 h 564"/>
                  <a:gd name="T4" fmla="*/ 16 w 63"/>
                  <a:gd name="T5" fmla="*/ 0 h 564"/>
                  <a:gd name="T6" fmla="*/ 0 60000 65536"/>
                  <a:gd name="T7" fmla="*/ 0 60000 65536"/>
                  <a:gd name="T8" fmla="*/ 0 60000 65536"/>
                  <a:gd name="T9" fmla="*/ 0 w 63"/>
                  <a:gd name="T10" fmla="*/ 0 h 564"/>
                  <a:gd name="T11" fmla="*/ 63 w 63"/>
                  <a:gd name="T12" fmla="*/ 564 h 564"/>
                </a:gdLst>
                <a:ahLst/>
                <a:cxnLst>
                  <a:cxn ang="T6">
                    <a:pos x="T0" y="T1"/>
                  </a:cxn>
                  <a:cxn ang="T7">
                    <a:pos x="T2" y="T3"/>
                  </a:cxn>
                  <a:cxn ang="T8">
                    <a:pos x="T4" y="T5"/>
                  </a:cxn>
                </a:cxnLst>
                <a:rect l="T9" t="T10" r="T11" b="T12"/>
                <a:pathLst>
                  <a:path w="63" h="564">
                    <a:moveTo>
                      <a:pt x="0" y="564"/>
                    </a:moveTo>
                    <a:cubicBezTo>
                      <a:pt x="28" y="430"/>
                      <a:pt x="48" y="299"/>
                      <a:pt x="0" y="163"/>
                    </a:cubicBezTo>
                    <a:cubicBezTo>
                      <a:pt x="9" y="111"/>
                      <a:pt x="11" y="27"/>
                      <a:pt x="63" y="0"/>
                    </a:cubicBezTo>
                  </a:path>
                </a:pathLst>
              </a:custGeom>
              <a:noFill/>
              <a:ln w="25400">
                <a:solidFill>
                  <a:srgbClr val="000000"/>
                </a:solidFill>
                <a:round/>
                <a:headEnd/>
                <a:tailEnd type="triangle" w="lg" len="lg"/>
              </a:ln>
            </p:spPr>
            <p:txBody>
              <a:bodyPr/>
              <a:lstStyle/>
              <a:p>
                <a:endParaRPr lang="en-US"/>
              </a:p>
            </p:txBody>
          </p:sp>
          <p:sp>
            <p:nvSpPr>
              <p:cNvPr id="63" name="Freeform 77"/>
              <p:cNvSpPr>
                <a:spLocks/>
              </p:cNvSpPr>
              <p:nvPr/>
            </p:nvSpPr>
            <p:spPr bwMode="auto">
              <a:xfrm>
                <a:off x="6904420" y="1657183"/>
                <a:ext cx="681040" cy="174625"/>
              </a:xfrm>
              <a:custGeom>
                <a:avLst/>
                <a:gdLst>
                  <a:gd name="T0" fmla="*/ 0 w 684"/>
                  <a:gd name="T1" fmla="*/ 35 h 175"/>
                  <a:gd name="T2" fmla="*/ 77 w 684"/>
                  <a:gd name="T3" fmla="*/ 35 h 175"/>
                  <a:gd name="T4" fmla="*/ 96 w 684"/>
                  <a:gd name="T5" fmla="*/ 40 h 175"/>
                  <a:gd name="T6" fmla="*/ 105 w 684"/>
                  <a:gd name="T7" fmla="*/ 43 h 175"/>
                  <a:gd name="T8" fmla="*/ 151 w 684"/>
                  <a:gd name="T9" fmla="*/ 40 h 175"/>
                  <a:gd name="T10" fmla="*/ 167 w 684"/>
                  <a:gd name="T11" fmla="*/ 31 h 175"/>
                  <a:gd name="T12" fmla="*/ 167 w 684"/>
                  <a:gd name="T13" fmla="*/ 0 h 175"/>
                  <a:gd name="T14" fmla="*/ 0 60000 65536"/>
                  <a:gd name="T15" fmla="*/ 0 60000 65536"/>
                  <a:gd name="T16" fmla="*/ 0 60000 65536"/>
                  <a:gd name="T17" fmla="*/ 0 60000 65536"/>
                  <a:gd name="T18" fmla="*/ 0 60000 65536"/>
                  <a:gd name="T19" fmla="*/ 0 60000 65536"/>
                  <a:gd name="T20" fmla="*/ 0 60000 65536"/>
                  <a:gd name="T21" fmla="*/ 0 w 684"/>
                  <a:gd name="T22" fmla="*/ 0 h 175"/>
                  <a:gd name="T23" fmla="*/ 684 w 684"/>
                  <a:gd name="T24" fmla="*/ 175 h 1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4" h="175">
                    <a:moveTo>
                      <a:pt x="0" y="138"/>
                    </a:moveTo>
                    <a:cubicBezTo>
                      <a:pt x="121" y="107"/>
                      <a:pt x="192" y="122"/>
                      <a:pt x="313" y="138"/>
                    </a:cubicBezTo>
                    <a:cubicBezTo>
                      <a:pt x="338" y="146"/>
                      <a:pt x="364" y="155"/>
                      <a:pt x="389" y="163"/>
                    </a:cubicBezTo>
                    <a:cubicBezTo>
                      <a:pt x="401" y="167"/>
                      <a:pt x="426" y="175"/>
                      <a:pt x="426" y="175"/>
                    </a:cubicBezTo>
                    <a:cubicBezTo>
                      <a:pt x="489" y="171"/>
                      <a:pt x="552" y="170"/>
                      <a:pt x="614" y="163"/>
                    </a:cubicBezTo>
                    <a:cubicBezTo>
                      <a:pt x="628" y="161"/>
                      <a:pt x="674" y="145"/>
                      <a:pt x="677" y="125"/>
                    </a:cubicBezTo>
                    <a:cubicBezTo>
                      <a:pt x="684" y="84"/>
                      <a:pt x="677" y="42"/>
                      <a:pt x="677" y="0"/>
                    </a:cubicBezTo>
                  </a:path>
                </a:pathLst>
              </a:custGeom>
              <a:noFill/>
              <a:ln w="25400">
                <a:solidFill>
                  <a:srgbClr val="000000"/>
                </a:solidFill>
                <a:round/>
                <a:headEnd/>
                <a:tailEnd type="triangle" w="lg" len="lg"/>
              </a:ln>
            </p:spPr>
            <p:txBody>
              <a:bodyPr/>
              <a:lstStyle/>
              <a:p>
                <a:endParaRPr lang="en-US"/>
              </a:p>
            </p:txBody>
          </p:sp>
          <p:sp>
            <p:nvSpPr>
              <p:cNvPr id="64" name="Freeform 78"/>
              <p:cNvSpPr>
                <a:spLocks/>
              </p:cNvSpPr>
              <p:nvPr/>
            </p:nvSpPr>
            <p:spPr bwMode="auto">
              <a:xfrm>
                <a:off x="6247193" y="1952458"/>
                <a:ext cx="736602" cy="74613"/>
              </a:xfrm>
              <a:custGeom>
                <a:avLst/>
                <a:gdLst>
                  <a:gd name="T0" fmla="*/ 183 w 739"/>
                  <a:gd name="T1" fmla="*/ 0 h 75"/>
                  <a:gd name="T2" fmla="*/ 155 w 739"/>
                  <a:gd name="T3" fmla="*/ 12 h 75"/>
                  <a:gd name="T4" fmla="*/ 112 w 739"/>
                  <a:gd name="T5" fmla="*/ 0 h 75"/>
                  <a:gd name="T6" fmla="*/ 25 w 739"/>
                  <a:gd name="T7" fmla="*/ 3 h 75"/>
                  <a:gd name="T8" fmla="*/ 6 w 739"/>
                  <a:gd name="T9" fmla="*/ 6 h 75"/>
                  <a:gd name="T10" fmla="*/ 0 w 739"/>
                  <a:gd name="T11" fmla="*/ 18 h 75"/>
                  <a:gd name="T12" fmla="*/ 0 60000 65536"/>
                  <a:gd name="T13" fmla="*/ 0 60000 65536"/>
                  <a:gd name="T14" fmla="*/ 0 60000 65536"/>
                  <a:gd name="T15" fmla="*/ 0 60000 65536"/>
                  <a:gd name="T16" fmla="*/ 0 60000 65536"/>
                  <a:gd name="T17" fmla="*/ 0 60000 65536"/>
                  <a:gd name="T18" fmla="*/ 0 w 739"/>
                  <a:gd name="T19" fmla="*/ 0 h 75"/>
                  <a:gd name="T20" fmla="*/ 739 w 739"/>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739" h="75">
                    <a:moveTo>
                      <a:pt x="739" y="0"/>
                    </a:moveTo>
                    <a:cubicBezTo>
                      <a:pt x="650" y="30"/>
                      <a:pt x="686" y="11"/>
                      <a:pt x="626" y="50"/>
                    </a:cubicBezTo>
                    <a:cubicBezTo>
                      <a:pt x="544" y="40"/>
                      <a:pt x="514" y="42"/>
                      <a:pt x="451" y="0"/>
                    </a:cubicBezTo>
                    <a:cubicBezTo>
                      <a:pt x="334" y="4"/>
                      <a:pt x="217" y="5"/>
                      <a:pt x="100" y="12"/>
                    </a:cubicBezTo>
                    <a:cubicBezTo>
                      <a:pt x="75" y="13"/>
                      <a:pt x="47" y="12"/>
                      <a:pt x="25" y="25"/>
                    </a:cubicBezTo>
                    <a:cubicBezTo>
                      <a:pt x="9" y="34"/>
                      <a:pt x="14" y="62"/>
                      <a:pt x="0" y="75"/>
                    </a:cubicBezTo>
                  </a:path>
                </a:pathLst>
              </a:custGeom>
              <a:noFill/>
              <a:ln w="25400">
                <a:solidFill>
                  <a:srgbClr val="000000"/>
                </a:solidFill>
                <a:round/>
                <a:headEnd/>
                <a:tailEnd type="triangle" w="lg" len="lg"/>
              </a:ln>
            </p:spPr>
            <p:txBody>
              <a:bodyPr/>
              <a:lstStyle/>
              <a:p>
                <a:endParaRPr lang="en-US"/>
              </a:p>
            </p:txBody>
          </p:sp>
          <p:sp>
            <p:nvSpPr>
              <p:cNvPr id="65" name="Freeform 79"/>
              <p:cNvSpPr>
                <a:spLocks/>
              </p:cNvSpPr>
              <p:nvPr/>
            </p:nvSpPr>
            <p:spPr bwMode="auto">
              <a:xfrm rot="2220000">
                <a:off x="7278456" y="1574913"/>
                <a:ext cx="90488" cy="598488"/>
              </a:xfrm>
              <a:custGeom>
                <a:avLst/>
                <a:gdLst>
                  <a:gd name="T0" fmla="*/ 0 w 92"/>
                  <a:gd name="T1" fmla="*/ 148 h 601"/>
                  <a:gd name="T2" fmla="*/ 6 w 92"/>
                  <a:gd name="T3" fmla="*/ 124 h 601"/>
                  <a:gd name="T4" fmla="*/ 18 w 92"/>
                  <a:gd name="T5" fmla="*/ 105 h 601"/>
                  <a:gd name="T6" fmla="*/ 6 w 92"/>
                  <a:gd name="T7" fmla="*/ 31 h 601"/>
                  <a:gd name="T8" fmla="*/ 0 w 92"/>
                  <a:gd name="T9" fmla="*/ 0 h 601"/>
                  <a:gd name="T10" fmla="*/ 0 60000 65536"/>
                  <a:gd name="T11" fmla="*/ 0 60000 65536"/>
                  <a:gd name="T12" fmla="*/ 0 60000 65536"/>
                  <a:gd name="T13" fmla="*/ 0 60000 65536"/>
                  <a:gd name="T14" fmla="*/ 0 60000 65536"/>
                  <a:gd name="T15" fmla="*/ 0 w 92"/>
                  <a:gd name="T16" fmla="*/ 0 h 601"/>
                  <a:gd name="T17" fmla="*/ 92 w 92"/>
                  <a:gd name="T18" fmla="*/ 601 h 601"/>
                </a:gdLst>
                <a:ahLst/>
                <a:cxnLst>
                  <a:cxn ang="T10">
                    <a:pos x="T0" y="T1"/>
                  </a:cxn>
                  <a:cxn ang="T11">
                    <a:pos x="T2" y="T3"/>
                  </a:cxn>
                  <a:cxn ang="T12">
                    <a:pos x="T4" y="T5"/>
                  </a:cxn>
                  <a:cxn ang="T13">
                    <a:pos x="T6" y="T7"/>
                  </a:cxn>
                  <a:cxn ang="T14">
                    <a:pos x="T8" y="T9"/>
                  </a:cxn>
                </a:cxnLst>
                <a:rect l="T15" t="T16" r="T17" b="T18"/>
                <a:pathLst>
                  <a:path w="92" h="601">
                    <a:moveTo>
                      <a:pt x="0" y="601"/>
                    </a:moveTo>
                    <a:cubicBezTo>
                      <a:pt x="3" y="588"/>
                      <a:pt x="14" y="521"/>
                      <a:pt x="25" y="501"/>
                    </a:cubicBezTo>
                    <a:cubicBezTo>
                      <a:pt x="40" y="475"/>
                      <a:pt x="75" y="426"/>
                      <a:pt x="75" y="426"/>
                    </a:cubicBezTo>
                    <a:cubicBezTo>
                      <a:pt x="67" y="273"/>
                      <a:pt x="92" y="226"/>
                      <a:pt x="25" y="125"/>
                    </a:cubicBezTo>
                    <a:cubicBezTo>
                      <a:pt x="10" y="79"/>
                      <a:pt x="0" y="49"/>
                      <a:pt x="0" y="0"/>
                    </a:cubicBezTo>
                  </a:path>
                </a:pathLst>
              </a:custGeom>
              <a:noFill/>
              <a:ln w="25400">
                <a:solidFill>
                  <a:srgbClr val="000000"/>
                </a:solidFill>
                <a:round/>
                <a:headEnd/>
                <a:tailEnd type="triangle" w="lg" len="lg"/>
              </a:ln>
            </p:spPr>
            <p:txBody>
              <a:bodyPr/>
              <a:lstStyle/>
              <a:p>
                <a:endParaRPr lang="en-US"/>
              </a:p>
            </p:txBody>
          </p:sp>
          <p:sp>
            <p:nvSpPr>
              <p:cNvPr id="66" name="Freeform 80"/>
              <p:cNvSpPr>
                <a:spLocks/>
              </p:cNvSpPr>
              <p:nvPr/>
            </p:nvSpPr>
            <p:spPr bwMode="auto">
              <a:xfrm>
                <a:off x="6307519" y="2152483"/>
                <a:ext cx="474664" cy="247650"/>
              </a:xfrm>
              <a:custGeom>
                <a:avLst/>
                <a:gdLst>
                  <a:gd name="T0" fmla="*/ 0 w 476"/>
                  <a:gd name="T1" fmla="*/ 18 h 249"/>
                  <a:gd name="T2" fmla="*/ 12 w 476"/>
                  <a:gd name="T3" fmla="*/ 5 h 249"/>
                  <a:gd name="T4" fmla="*/ 15 w 476"/>
                  <a:gd name="T5" fmla="*/ 14 h 249"/>
                  <a:gd name="T6" fmla="*/ 50 w 476"/>
                  <a:gd name="T7" fmla="*/ 54 h 249"/>
                  <a:gd name="T8" fmla="*/ 96 w 476"/>
                  <a:gd name="T9" fmla="*/ 42 h 249"/>
                  <a:gd name="T10" fmla="*/ 106 w 476"/>
                  <a:gd name="T11" fmla="*/ 48 h 249"/>
                  <a:gd name="T12" fmla="*/ 118 w 476"/>
                  <a:gd name="T13" fmla="*/ 57 h 249"/>
                  <a:gd name="T14" fmla="*/ 0 60000 65536"/>
                  <a:gd name="T15" fmla="*/ 0 60000 65536"/>
                  <a:gd name="T16" fmla="*/ 0 60000 65536"/>
                  <a:gd name="T17" fmla="*/ 0 60000 65536"/>
                  <a:gd name="T18" fmla="*/ 0 60000 65536"/>
                  <a:gd name="T19" fmla="*/ 0 60000 65536"/>
                  <a:gd name="T20" fmla="*/ 0 60000 65536"/>
                  <a:gd name="T21" fmla="*/ 0 w 476"/>
                  <a:gd name="T22" fmla="*/ 0 h 249"/>
                  <a:gd name="T23" fmla="*/ 476 w 476"/>
                  <a:gd name="T24" fmla="*/ 249 h 2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6" h="249">
                    <a:moveTo>
                      <a:pt x="0" y="70"/>
                    </a:moveTo>
                    <a:cubicBezTo>
                      <a:pt x="5" y="55"/>
                      <a:pt x="11" y="0"/>
                      <a:pt x="50" y="20"/>
                    </a:cubicBezTo>
                    <a:cubicBezTo>
                      <a:pt x="62" y="26"/>
                      <a:pt x="58" y="45"/>
                      <a:pt x="62" y="57"/>
                    </a:cubicBezTo>
                    <a:cubicBezTo>
                      <a:pt x="77" y="249"/>
                      <a:pt x="36" y="242"/>
                      <a:pt x="200" y="220"/>
                    </a:cubicBezTo>
                    <a:cubicBezTo>
                      <a:pt x="233" y="125"/>
                      <a:pt x="287" y="160"/>
                      <a:pt x="388" y="170"/>
                    </a:cubicBezTo>
                    <a:cubicBezTo>
                      <a:pt x="401" y="178"/>
                      <a:pt x="415" y="184"/>
                      <a:pt x="426" y="195"/>
                    </a:cubicBezTo>
                    <a:cubicBezTo>
                      <a:pt x="471" y="239"/>
                      <a:pt x="428" y="232"/>
                      <a:pt x="476" y="232"/>
                    </a:cubicBezTo>
                  </a:path>
                </a:pathLst>
              </a:custGeom>
              <a:noFill/>
              <a:ln w="25400">
                <a:solidFill>
                  <a:srgbClr val="000000"/>
                </a:solidFill>
                <a:round/>
                <a:headEnd/>
                <a:tailEnd type="triangle" w="lg" len="lg"/>
              </a:ln>
            </p:spPr>
            <p:txBody>
              <a:bodyPr/>
              <a:lstStyle/>
              <a:p>
                <a:endParaRPr lang="en-US"/>
              </a:p>
            </p:txBody>
          </p:sp>
          <p:sp>
            <p:nvSpPr>
              <p:cNvPr id="67" name="Freeform 81"/>
              <p:cNvSpPr>
                <a:spLocks/>
              </p:cNvSpPr>
              <p:nvPr/>
            </p:nvSpPr>
            <p:spPr bwMode="auto">
              <a:xfrm>
                <a:off x="6064630" y="1258721"/>
                <a:ext cx="517527" cy="414338"/>
              </a:xfrm>
              <a:custGeom>
                <a:avLst/>
                <a:gdLst>
                  <a:gd name="T0" fmla="*/ 11 w 519"/>
                  <a:gd name="T1" fmla="*/ 92 h 417"/>
                  <a:gd name="T2" fmla="*/ 23 w 519"/>
                  <a:gd name="T3" fmla="*/ 74 h 417"/>
                  <a:gd name="T4" fmla="*/ 33 w 519"/>
                  <a:gd name="T5" fmla="*/ 71 h 417"/>
                  <a:gd name="T6" fmla="*/ 89 w 519"/>
                  <a:gd name="T7" fmla="*/ 68 h 417"/>
                  <a:gd name="T8" fmla="*/ 113 w 519"/>
                  <a:gd name="T9" fmla="*/ 24 h 417"/>
                  <a:gd name="T10" fmla="*/ 129 w 519"/>
                  <a:gd name="T11" fmla="*/ 0 h 417"/>
                  <a:gd name="T12" fmla="*/ 0 60000 65536"/>
                  <a:gd name="T13" fmla="*/ 0 60000 65536"/>
                  <a:gd name="T14" fmla="*/ 0 60000 65536"/>
                  <a:gd name="T15" fmla="*/ 0 60000 65536"/>
                  <a:gd name="T16" fmla="*/ 0 60000 65536"/>
                  <a:gd name="T17" fmla="*/ 0 60000 65536"/>
                  <a:gd name="T18" fmla="*/ 0 w 519"/>
                  <a:gd name="T19" fmla="*/ 0 h 417"/>
                  <a:gd name="T20" fmla="*/ 519 w 519"/>
                  <a:gd name="T21" fmla="*/ 417 h 417"/>
                </a:gdLst>
                <a:ahLst/>
                <a:cxnLst>
                  <a:cxn ang="T12">
                    <a:pos x="T0" y="T1"/>
                  </a:cxn>
                  <a:cxn ang="T13">
                    <a:pos x="T2" y="T3"/>
                  </a:cxn>
                  <a:cxn ang="T14">
                    <a:pos x="T4" y="T5"/>
                  </a:cxn>
                  <a:cxn ang="T15">
                    <a:pos x="T6" y="T7"/>
                  </a:cxn>
                  <a:cxn ang="T16">
                    <a:pos x="T8" y="T9"/>
                  </a:cxn>
                  <a:cxn ang="T17">
                    <a:pos x="T10" y="T11"/>
                  </a:cxn>
                </a:cxnLst>
                <a:rect l="T18" t="T19" r="T20" b="T21"/>
                <a:pathLst>
                  <a:path w="519" h="417">
                    <a:moveTo>
                      <a:pt x="44" y="375"/>
                    </a:moveTo>
                    <a:cubicBezTo>
                      <a:pt x="162" y="295"/>
                      <a:pt x="0" y="417"/>
                      <a:pt x="94" y="300"/>
                    </a:cubicBezTo>
                    <a:cubicBezTo>
                      <a:pt x="102" y="290"/>
                      <a:pt x="118" y="289"/>
                      <a:pt x="131" y="288"/>
                    </a:cubicBezTo>
                    <a:cubicBezTo>
                      <a:pt x="206" y="281"/>
                      <a:pt x="282" y="279"/>
                      <a:pt x="357" y="275"/>
                    </a:cubicBezTo>
                    <a:cubicBezTo>
                      <a:pt x="423" y="231"/>
                      <a:pt x="432" y="173"/>
                      <a:pt x="457" y="100"/>
                    </a:cubicBezTo>
                    <a:cubicBezTo>
                      <a:pt x="472" y="55"/>
                      <a:pt x="519" y="48"/>
                      <a:pt x="519" y="0"/>
                    </a:cubicBezTo>
                  </a:path>
                </a:pathLst>
              </a:custGeom>
              <a:noFill/>
              <a:ln w="25400">
                <a:solidFill>
                  <a:srgbClr val="000000"/>
                </a:solidFill>
                <a:round/>
                <a:headEnd/>
                <a:tailEnd type="triangle" w="lg" len="lg"/>
              </a:ln>
            </p:spPr>
            <p:txBody>
              <a:bodyPr/>
              <a:lstStyle/>
              <a:p>
                <a:endParaRPr lang="en-US"/>
              </a:p>
            </p:txBody>
          </p:sp>
          <p:grpSp>
            <p:nvGrpSpPr>
              <p:cNvPr id="7" name="Group 6"/>
              <p:cNvGrpSpPr/>
              <p:nvPr/>
            </p:nvGrpSpPr>
            <p:grpSpPr>
              <a:xfrm rot="20521446">
                <a:off x="6940952" y="1280330"/>
                <a:ext cx="471540" cy="309249"/>
                <a:chOff x="7001240" y="1295402"/>
                <a:chExt cx="471540" cy="309249"/>
              </a:xfrm>
            </p:grpSpPr>
            <p:sp>
              <p:nvSpPr>
                <p:cNvPr id="60" name="Oval 29"/>
                <p:cNvSpPr>
                  <a:spLocks noChangeArrowheads="1"/>
                </p:cNvSpPr>
                <p:nvPr/>
              </p:nvSpPr>
              <p:spPr bwMode="auto">
                <a:xfrm>
                  <a:off x="7001240" y="1295402"/>
                  <a:ext cx="179388" cy="179388"/>
                </a:xfrm>
                <a:prstGeom prst="ellipse">
                  <a:avLst/>
                </a:prstGeom>
                <a:solidFill>
                  <a:srgbClr val="FFFFFF"/>
                </a:solidFill>
                <a:ln w="25400">
                  <a:solidFill>
                    <a:srgbClr val="000000"/>
                  </a:solidFill>
                  <a:round/>
                  <a:headEnd/>
                  <a:tailEnd/>
                </a:ln>
              </p:spPr>
              <p:txBody>
                <a:bodyPr/>
                <a:lstStyle/>
                <a:p>
                  <a:endParaRPr lang="en-US"/>
                </a:p>
              </p:txBody>
            </p:sp>
            <p:sp>
              <p:nvSpPr>
                <p:cNvPr id="68" name="Freeform 82"/>
                <p:cNvSpPr>
                  <a:spLocks/>
                </p:cNvSpPr>
                <p:nvPr/>
              </p:nvSpPr>
              <p:spPr bwMode="auto">
                <a:xfrm rot="2348418">
                  <a:off x="7085429" y="1390338"/>
                  <a:ext cx="387351" cy="214313"/>
                </a:xfrm>
                <a:custGeom>
                  <a:avLst/>
                  <a:gdLst>
                    <a:gd name="T0" fmla="*/ 1 w 389"/>
                    <a:gd name="T1" fmla="*/ 13 h 216"/>
                    <a:gd name="T2" fmla="*/ 3 w 389"/>
                    <a:gd name="T3" fmla="*/ 4 h 216"/>
                    <a:gd name="T4" fmla="*/ 38 w 389"/>
                    <a:gd name="T5" fmla="*/ 13 h 216"/>
                    <a:gd name="T6" fmla="*/ 53 w 389"/>
                    <a:gd name="T7" fmla="*/ 53 h 216"/>
                    <a:gd name="T8" fmla="*/ 84 w 389"/>
                    <a:gd name="T9" fmla="*/ 50 h 216"/>
                    <a:gd name="T10" fmla="*/ 93 w 389"/>
                    <a:gd name="T11" fmla="*/ 44 h 216"/>
                    <a:gd name="T12" fmla="*/ 96 w 389"/>
                    <a:gd name="T13" fmla="*/ 34 h 216"/>
                    <a:gd name="T14" fmla="*/ 0 60000 65536"/>
                    <a:gd name="T15" fmla="*/ 0 60000 65536"/>
                    <a:gd name="T16" fmla="*/ 0 60000 65536"/>
                    <a:gd name="T17" fmla="*/ 0 60000 65536"/>
                    <a:gd name="T18" fmla="*/ 0 60000 65536"/>
                    <a:gd name="T19" fmla="*/ 0 60000 65536"/>
                    <a:gd name="T20" fmla="*/ 0 60000 65536"/>
                    <a:gd name="T21" fmla="*/ 0 w 389"/>
                    <a:gd name="T22" fmla="*/ 0 h 216"/>
                    <a:gd name="T23" fmla="*/ 389 w 389"/>
                    <a:gd name="T24" fmla="*/ 216 h 2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9" h="216">
                      <a:moveTo>
                        <a:pt x="1" y="54"/>
                      </a:moveTo>
                      <a:cubicBezTo>
                        <a:pt x="5" y="41"/>
                        <a:pt x="0" y="19"/>
                        <a:pt x="13" y="16"/>
                      </a:cubicBezTo>
                      <a:cubicBezTo>
                        <a:pt x="84" y="0"/>
                        <a:pt x="106" y="23"/>
                        <a:pt x="151" y="54"/>
                      </a:cubicBezTo>
                      <a:cubicBezTo>
                        <a:pt x="162" y="136"/>
                        <a:pt x="149" y="173"/>
                        <a:pt x="214" y="216"/>
                      </a:cubicBezTo>
                      <a:cubicBezTo>
                        <a:pt x="256" y="212"/>
                        <a:pt x="298" y="213"/>
                        <a:pt x="339" y="204"/>
                      </a:cubicBezTo>
                      <a:cubicBezTo>
                        <a:pt x="354" y="201"/>
                        <a:pt x="368" y="191"/>
                        <a:pt x="377" y="179"/>
                      </a:cubicBezTo>
                      <a:cubicBezTo>
                        <a:pt x="385" y="169"/>
                        <a:pt x="389" y="141"/>
                        <a:pt x="389" y="141"/>
                      </a:cubicBezTo>
                    </a:path>
                  </a:pathLst>
                </a:custGeom>
                <a:noFill/>
                <a:ln w="25400">
                  <a:solidFill>
                    <a:srgbClr val="000000"/>
                  </a:solidFill>
                  <a:round/>
                  <a:headEnd/>
                  <a:tailEnd type="triangle" w="lg" len="lg"/>
                </a:ln>
              </p:spPr>
              <p:txBody>
                <a:bodyPr/>
                <a:lstStyle/>
                <a:p>
                  <a:endParaRPr lang="en-US"/>
                </a:p>
              </p:txBody>
            </p:sp>
          </p:grpSp>
          <p:sp>
            <p:nvSpPr>
              <p:cNvPr id="69" name="Freeform 83"/>
              <p:cNvSpPr>
                <a:spLocks/>
              </p:cNvSpPr>
              <p:nvPr/>
            </p:nvSpPr>
            <p:spPr bwMode="auto">
              <a:xfrm>
                <a:off x="6113507" y="1120011"/>
                <a:ext cx="436564" cy="201613"/>
              </a:xfrm>
              <a:custGeom>
                <a:avLst/>
                <a:gdLst>
                  <a:gd name="T0" fmla="*/ 109 w 438"/>
                  <a:gd name="T1" fmla="*/ 11 h 201"/>
                  <a:gd name="T2" fmla="*/ 65 w 438"/>
                  <a:gd name="T3" fmla="*/ 8 h 201"/>
                  <a:gd name="T4" fmla="*/ 46 w 438"/>
                  <a:gd name="T5" fmla="*/ 33 h 201"/>
                  <a:gd name="T6" fmla="*/ 19 w 438"/>
                  <a:gd name="T7" fmla="*/ 43 h 201"/>
                  <a:gd name="T8" fmla="*/ 0 w 438"/>
                  <a:gd name="T9" fmla="*/ 23 h 201"/>
                  <a:gd name="T10" fmla="*/ 0 60000 65536"/>
                  <a:gd name="T11" fmla="*/ 0 60000 65536"/>
                  <a:gd name="T12" fmla="*/ 0 60000 65536"/>
                  <a:gd name="T13" fmla="*/ 0 60000 65536"/>
                  <a:gd name="T14" fmla="*/ 0 60000 65536"/>
                  <a:gd name="T15" fmla="*/ 0 w 438"/>
                  <a:gd name="T16" fmla="*/ 0 h 201"/>
                  <a:gd name="T17" fmla="*/ 438 w 438"/>
                  <a:gd name="T18" fmla="*/ 201 h 201"/>
                </a:gdLst>
                <a:ahLst/>
                <a:cxnLst>
                  <a:cxn ang="T10">
                    <a:pos x="T0" y="T1"/>
                  </a:cxn>
                  <a:cxn ang="T11">
                    <a:pos x="T2" y="T3"/>
                  </a:cxn>
                  <a:cxn ang="T12">
                    <a:pos x="T4" y="T5"/>
                  </a:cxn>
                  <a:cxn ang="T13">
                    <a:pos x="T6" y="T7"/>
                  </a:cxn>
                  <a:cxn ang="T14">
                    <a:pos x="T8" y="T9"/>
                  </a:cxn>
                </a:cxnLst>
                <a:rect l="T15" t="T16" r="T17" b="T18"/>
                <a:pathLst>
                  <a:path w="438" h="201">
                    <a:moveTo>
                      <a:pt x="438" y="43"/>
                    </a:moveTo>
                    <a:cubicBezTo>
                      <a:pt x="374" y="0"/>
                      <a:pt x="336" y="5"/>
                      <a:pt x="263" y="31"/>
                    </a:cubicBezTo>
                    <a:cubicBezTo>
                      <a:pt x="231" y="79"/>
                      <a:pt x="237" y="98"/>
                      <a:pt x="188" y="131"/>
                    </a:cubicBezTo>
                    <a:cubicBezTo>
                      <a:pt x="164" y="201"/>
                      <a:pt x="144" y="182"/>
                      <a:pt x="75" y="169"/>
                    </a:cubicBezTo>
                    <a:cubicBezTo>
                      <a:pt x="60" y="154"/>
                      <a:pt x="0" y="111"/>
                      <a:pt x="0" y="93"/>
                    </a:cubicBezTo>
                  </a:path>
                </a:pathLst>
              </a:custGeom>
              <a:noFill/>
              <a:ln w="25400">
                <a:solidFill>
                  <a:srgbClr val="000000"/>
                </a:solidFill>
                <a:round/>
                <a:headEnd/>
                <a:tailEnd type="triangle" w="lg" len="lg"/>
              </a:ln>
            </p:spPr>
            <p:txBody>
              <a:bodyPr/>
              <a:lstStyle/>
              <a:p>
                <a:endParaRPr lang="en-US"/>
              </a:p>
            </p:txBody>
          </p:sp>
          <p:sp>
            <p:nvSpPr>
              <p:cNvPr id="70" name="Freeform 84"/>
              <p:cNvSpPr>
                <a:spLocks/>
              </p:cNvSpPr>
              <p:nvPr/>
            </p:nvSpPr>
            <p:spPr bwMode="auto">
              <a:xfrm rot="18224720">
                <a:off x="6656351" y="1172557"/>
                <a:ext cx="323851" cy="96838"/>
              </a:xfrm>
              <a:custGeom>
                <a:avLst/>
                <a:gdLst>
                  <a:gd name="T0" fmla="*/ 0 w 326"/>
                  <a:gd name="T1" fmla="*/ 15 h 96"/>
                  <a:gd name="T2" fmla="*/ 6 w 326"/>
                  <a:gd name="T3" fmla="*/ 5 h 96"/>
                  <a:gd name="T4" fmla="*/ 49 w 326"/>
                  <a:gd name="T5" fmla="*/ 24 h 96"/>
                  <a:gd name="T6" fmla="*/ 77 w 326"/>
                  <a:gd name="T7" fmla="*/ 21 h 96"/>
                  <a:gd name="T8" fmla="*/ 80 w 326"/>
                  <a:gd name="T9" fmla="*/ 11 h 96"/>
                  <a:gd name="T10" fmla="*/ 0 60000 65536"/>
                  <a:gd name="T11" fmla="*/ 0 60000 65536"/>
                  <a:gd name="T12" fmla="*/ 0 60000 65536"/>
                  <a:gd name="T13" fmla="*/ 0 60000 65536"/>
                  <a:gd name="T14" fmla="*/ 0 60000 65536"/>
                  <a:gd name="T15" fmla="*/ 0 w 326"/>
                  <a:gd name="T16" fmla="*/ 0 h 96"/>
                  <a:gd name="T17" fmla="*/ 326 w 326"/>
                  <a:gd name="T18" fmla="*/ 96 h 96"/>
                </a:gdLst>
                <a:ahLst/>
                <a:cxnLst>
                  <a:cxn ang="T10">
                    <a:pos x="T0" y="T1"/>
                  </a:cxn>
                  <a:cxn ang="T11">
                    <a:pos x="T2" y="T3"/>
                  </a:cxn>
                  <a:cxn ang="T12">
                    <a:pos x="T4" y="T5"/>
                  </a:cxn>
                  <a:cxn ang="T13">
                    <a:pos x="T6" y="T7"/>
                  </a:cxn>
                  <a:cxn ang="T14">
                    <a:pos x="T8" y="T9"/>
                  </a:cxn>
                </a:cxnLst>
                <a:rect l="T15" t="T16" r="T17" b="T18"/>
                <a:pathLst>
                  <a:path w="326" h="96">
                    <a:moveTo>
                      <a:pt x="0" y="56"/>
                    </a:moveTo>
                    <a:cubicBezTo>
                      <a:pt x="8" y="44"/>
                      <a:pt x="11" y="23"/>
                      <a:pt x="25" y="19"/>
                    </a:cubicBezTo>
                    <a:cubicBezTo>
                      <a:pt x="101" y="0"/>
                      <a:pt x="140" y="75"/>
                      <a:pt x="201" y="94"/>
                    </a:cubicBezTo>
                    <a:cubicBezTo>
                      <a:pt x="238" y="90"/>
                      <a:pt x="278" y="96"/>
                      <a:pt x="313" y="82"/>
                    </a:cubicBezTo>
                    <a:cubicBezTo>
                      <a:pt x="325" y="77"/>
                      <a:pt x="326" y="44"/>
                      <a:pt x="326" y="44"/>
                    </a:cubicBezTo>
                  </a:path>
                </a:pathLst>
              </a:custGeom>
              <a:noFill/>
              <a:ln w="25400">
                <a:solidFill>
                  <a:srgbClr val="000000"/>
                </a:solidFill>
                <a:round/>
                <a:headEnd/>
                <a:tailEnd type="triangle" w="lg" len="lg"/>
              </a:ln>
            </p:spPr>
            <p:txBody>
              <a:bodyPr/>
              <a:lstStyle/>
              <a:p>
                <a:endParaRPr lang="en-US"/>
              </a:p>
            </p:txBody>
          </p:sp>
          <p:sp>
            <p:nvSpPr>
              <p:cNvPr id="71" name="Freeform 85"/>
              <p:cNvSpPr>
                <a:spLocks/>
              </p:cNvSpPr>
              <p:nvPr/>
            </p:nvSpPr>
            <p:spPr bwMode="auto">
              <a:xfrm>
                <a:off x="6453550" y="1623006"/>
                <a:ext cx="549277" cy="104775"/>
              </a:xfrm>
              <a:custGeom>
                <a:avLst/>
                <a:gdLst>
                  <a:gd name="T0" fmla="*/ 136 w 551"/>
                  <a:gd name="T1" fmla="*/ 7 h 104"/>
                  <a:gd name="T2" fmla="*/ 96 w 551"/>
                  <a:gd name="T3" fmla="*/ 17 h 104"/>
                  <a:gd name="T4" fmla="*/ 68 w 551"/>
                  <a:gd name="T5" fmla="*/ 1 h 104"/>
                  <a:gd name="T6" fmla="*/ 0 w 551"/>
                  <a:gd name="T7" fmla="*/ 14 h 104"/>
                  <a:gd name="T8" fmla="*/ 0 60000 65536"/>
                  <a:gd name="T9" fmla="*/ 0 60000 65536"/>
                  <a:gd name="T10" fmla="*/ 0 60000 65536"/>
                  <a:gd name="T11" fmla="*/ 0 60000 65536"/>
                  <a:gd name="T12" fmla="*/ 0 w 551"/>
                  <a:gd name="T13" fmla="*/ 0 h 104"/>
                  <a:gd name="T14" fmla="*/ 551 w 551"/>
                  <a:gd name="T15" fmla="*/ 104 h 104"/>
                </a:gdLst>
                <a:ahLst/>
                <a:cxnLst>
                  <a:cxn ang="T8">
                    <a:pos x="T0" y="T1"/>
                  </a:cxn>
                  <a:cxn ang="T9">
                    <a:pos x="T2" y="T3"/>
                  </a:cxn>
                  <a:cxn ang="T10">
                    <a:pos x="T4" y="T5"/>
                  </a:cxn>
                  <a:cxn ang="T11">
                    <a:pos x="T6" y="T7"/>
                  </a:cxn>
                </a:cxnLst>
                <a:rect l="T12" t="T13" r="T14" b="T15"/>
                <a:pathLst>
                  <a:path w="551" h="104">
                    <a:moveTo>
                      <a:pt x="551" y="29"/>
                    </a:moveTo>
                    <a:cubicBezTo>
                      <a:pt x="502" y="104"/>
                      <a:pt x="482" y="78"/>
                      <a:pt x="388" y="67"/>
                    </a:cubicBezTo>
                    <a:cubicBezTo>
                      <a:pt x="302" y="10"/>
                      <a:pt x="341" y="27"/>
                      <a:pt x="275" y="4"/>
                    </a:cubicBezTo>
                    <a:cubicBezTo>
                      <a:pt x="223" y="8"/>
                      <a:pt x="54" y="0"/>
                      <a:pt x="0" y="54"/>
                    </a:cubicBezTo>
                  </a:path>
                </a:pathLst>
              </a:custGeom>
              <a:noFill/>
              <a:ln w="25400">
                <a:solidFill>
                  <a:srgbClr val="000000"/>
                </a:solidFill>
                <a:round/>
                <a:headEnd/>
                <a:tailEnd type="triangle" w="lg" len="lg"/>
              </a:ln>
            </p:spPr>
            <p:txBody>
              <a:bodyPr/>
              <a:lstStyle/>
              <a:p>
                <a:endParaRPr lang="en-US"/>
              </a:p>
            </p:txBody>
          </p:sp>
          <p:sp>
            <p:nvSpPr>
              <p:cNvPr id="72" name="Freeform 86"/>
              <p:cNvSpPr>
                <a:spLocks/>
              </p:cNvSpPr>
              <p:nvPr/>
            </p:nvSpPr>
            <p:spPr bwMode="auto">
              <a:xfrm>
                <a:off x="5863017" y="1852446"/>
                <a:ext cx="461964" cy="361950"/>
              </a:xfrm>
              <a:custGeom>
                <a:avLst/>
                <a:gdLst>
                  <a:gd name="T0" fmla="*/ 115 w 463"/>
                  <a:gd name="T1" fmla="*/ 0 h 363"/>
                  <a:gd name="T2" fmla="*/ 81 w 463"/>
                  <a:gd name="T3" fmla="*/ 16 h 363"/>
                  <a:gd name="T4" fmla="*/ 78 w 463"/>
                  <a:gd name="T5" fmla="*/ 53 h 363"/>
                  <a:gd name="T6" fmla="*/ 0 w 463"/>
                  <a:gd name="T7" fmla="*/ 78 h 363"/>
                  <a:gd name="T8" fmla="*/ 0 60000 65536"/>
                  <a:gd name="T9" fmla="*/ 0 60000 65536"/>
                  <a:gd name="T10" fmla="*/ 0 60000 65536"/>
                  <a:gd name="T11" fmla="*/ 0 60000 65536"/>
                  <a:gd name="T12" fmla="*/ 0 w 463"/>
                  <a:gd name="T13" fmla="*/ 0 h 363"/>
                  <a:gd name="T14" fmla="*/ 463 w 463"/>
                  <a:gd name="T15" fmla="*/ 363 h 363"/>
                </a:gdLst>
                <a:ahLst/>
                <a:cxnLst>
                  <a:cxn ang="T8">
                    <a:pos x="T0" y="T1"/>
                  </a:cxn>
                  <a:cxn ang="T9">
                    <a:pos x="T2" y="T3"/>
                  </a:cxn>
                  <a:cxn ang="T10">
                    <a:pos x="T4" y="T5"/>
                  </a:cxn>
                  <a:cxn ang="T11">
                    <a:pos x="T6" y="T7"/>
                  </a:cxn>
                </a:cxnLst>
                <a:rect l="T12" t="T13" r="T14" b="T15"/>
                <a:pathLst>
                  <a:path w="463" h="363">
                    <a:moveTo>
                      <a:pt x="463" y="0"/>
                    </a:moveTo>
                    <a:cubicBezTo>
                      <a:pt x="386" y="13"/>
                      <a:pt x="367" y="1"/>
                      <a:pt x="326" y="63"/>
                    </a:cubicBezTo>
                    <a:cubicBezTo>
                      <a:pt x="322" y="113"/>
                      <a:pt x="320" y="163"/>
                      <a:pt x="313" y="213"/>
                    </a:cubicBezTo>
                    <a:cubicBezTo>
                      <a:pt x="293" y="363"/>
                      <a:pt x="106" y="313"/>
                      <a:pt x="0" y="313"/>
                    </a:cubicBezTo>
                  </a:path>
                </a:pathLst>
              </a:custGeom>
              <a:noFill/>
              <a:ln w="25400">
                <a:solidFill>
                  <a:srgbClr val="000000"/>
                </a:solidFill>
                <a:round/>
                <a:headEnd/>
                <a:tailEnd type="triangle" w="lg" len="lg"/>
              </a:ln>
            </p:spPr>
            <p:txBody>
              <a:bodyPr/>
              <a:lstStyle/>
              <a:p>
                <a:endParaRPr lang="en-US"/>
              </a:p>
            </p:txBody>
          </p:sp>
          <p:sp>
            <p:nvSpPr>
              <p:cNvPr id="73" name="Freeform 87"/>
              <p:cNvSpPr>
                <a:spLocks/>
              </p:cNvSpPr>
              <p:nvPr/>
            </p:nvSpPr>
            <p:spPr bwMode="auto">
              <a:xfrm>
                <a:off x="6655182" y="1888958"/>
                <a:ext cx="179388" cy="312738"/>
              </a:xfrm>
              <a:custGeom>
                <a:avLst/>
                <a:gdLst>
                  <a:gd name="T0" fmla="*/ 45 w 180"/>
                  <a:gd name="T1" fmla="*/ 78 h 313"/>
                  <a:gd name="T2" fmla="*/ 32 w 180"/>
                  <a:gd name="T3" fmla="*/ 62 h 313"/>
                  <a:gd name="T4" fmla="*/ 14 w 180"/>
                  <a:gd name="T5" fmla="*/ 56 h 313"/>
                  <a:gd name="T6" fmla="*/ 4 w 180"/>
                  <a:gd name="T7" fmla="*/ 0 h 313"/>
                  <a:gd name="T8" fmla="*/ 0 60000 65536"/>
                  <a:gd name="T9" fmla="*/ 0 60000 65536"/>
                  <a:gd name="T10" fmla="*/ 0 60000 65536"/>
                  <a:gd name="T11" fmla="*/ 0 60000 65536"/>
                  <a:gd name="T12" fmla="*/ 0 w 180"/>
                  <a:gd name="T13" fmla="*/ 0 h 313"/>
                  <a:gd name="T14" fmla="*/ 180 w 180"/>
                  <a:gd name="T15" fmla="*/ 313 h 313"/>
                </a:gdLst>
                <a:ahLst/>
                <a:cxnLst>
                  <a:cxn ang="T8">
                    <a:pos x="T0" y="T1"/>
                  </a:cxn>
                  <a:cxn ang="T9">
                    <a:pos x="T2" y="T3"/>
                  </a:cxn>
                  <a:cxn ang="T10">
                    <a:pos x="T4" y="T5"/>
                  </a:cxn>
                  <a:cxn ang="T11">
                    <a:pos x="T6" y="T7"/>
                  </a:cxn>
                </a:cxnLst>
                <a:rect l="T12" t="T13" r="T14" b="T15"/>
                <a:pathLst>
                  <a:path w="180" h="313">
                    <a:moveTo>
                      <a:pt x="180" y="313"/>
                    </a:moveTo>
                    <a:cubicBezTo>
                      <a:pt x="166" y="273"/>
                      <a:pt x="173" y="270"/>
                      <a:pt x="130" y="251"/>
                    </a:cubicBezTo>
                    <a:cubicBezTo>
                      <a:pt x="106" y="240"/>
                      <a:pt x="55" y="226"/>
                      <a:pt x="55" y="226"/>
                    </a:cubicBezTo>
                    <a:cubicBezTo>
                      <a:pt x="0" y="143"/>
                      <a:pt x="17" y="120"/>
                      <a:pt x="17" y="0"/>
                    </a:cubicBezTo>
                  </a:path>
                </a:pathLst>
              </a:custGeom>
              <a:noFill/>
              <a:ln w="25400">
                <a:solidFill>
                  <a:srgbClr val="000000"/>
                </a:solidFill>
                <a:round/>
                <a:headEnd/>
                <a:tailEnd type="triangle" w="lg" len="lg"/>
              </a:ln>
            </p:spPr>
            <p:txBody>
              <a:bodyPr/>
              <a:lstStyle/>
              <a:p>
                <a:endParaRPr lang="en-US"/>
              </a:p>
            </p:txBody>
          </p:sp>
        </p:grpSp>
        <p:grpSp>
          <p:nvGrpSpPr>
            <p:cNvPr id="74" name="Group 105"/>
            <p:cNvGrpSpPr>
              <a:grpSpLocks/>
            </p:cNvGrpSpPr>
            <p:nvPr/>
          </p:nvGrpSpPr>
          <p:grpSpPr bwMode="auto">
            <a:xfrm>
              <a:off x="3536106" y="1147699"/>
              <a:ext cx="1793875" cy="1973263"/>
              <a:chOff x="4135" y="708"/>
              <a:chExt cx="1130" cy="1243"/>
            </a:xfrm>
          </p:grpSpPr>
          <p:sp>
            <p:nvSpPr>
              <p:cNvPr id="75" name="Oval 16"/>
              <p:cNvSpPr>
                <a:spLocks noChangeArrowheads="1"/>
              </p:cNvSpPr>
              <p:nvPr/>
            </p:nvSpPr>
            <p:spPr bwMode="auto">
              <a:xfrm>
                <a:off x="4135" y="1386"/>
                <a:ext cx="113" cy="113"/>
              </a:xfrm>
              <a:prstGeom prst="ellipse">
                <a:avLst/>
              </a:prstGeom>
              <a:solidFill>
                <a:srgbClr val="FFFFFF"/>
              </a:solidFill>
              <a:ln w="28575">
                <a:solidFill>
                  <a:srgbClr val="000000"/>
                </a:solidFill>
                <a:round/>
                <a:headEnd/>
                <a:tailEnd/>
              </a:ln>
            </p:spPr>
            <p:txBody>
              <a:bodyPr/>
              <a:lstStyle/>
              <a:p>
                <a:endParaRPr lang="en-US"/>
              </a:p>
            </p:txBody>
          </p:sp>
          <p:sp>
            <p:nvSpPr>
              <p:cNvPr id="76" name="Oval 14"/>
              <p:cNvSpPr>
                <a:spLocks noChangeArrowheads="1"/>
              </p:cNvSpPr>
              <p:nvPr/>
            </p:nvSpPr>
            <p:spPr bwMode="auto">
              <a:xfrm>
                <a:off x="4926" y="821"/>
                <a:ext cx="113" cy="113"/>
              </a:xfrm>
              <a:prstGeom prst="ellipse">
                <a:avLst/>
              </a:prstGeom>
              <a:solidFill>
                <a:srgbClr val="FFFFFF"/>
              </a:solidFill>
              <a:ln w="28575">
                <a:solidFill>
                  <a:srgbClr val="000000"/>
                </a:solidFill>
                <a:round/>
                <a:headEnd/>
                <a:tailEnd/>
              </a:ln>
            </p:spPr>
            <p:txBody>
              <a:bodyPr/>
              <a:lstStyle/>
              <a:p>
                <a:endParaRPr lang="en-US"/>
              </a:p>
            </p:txBody>
          </p:sp>
          <p:sp>
            <p:nvSpPr>
              <p:cNvPr id="77" name="Oval 15"/>
              <p:cNvSpPr>
                <a:spLocks noChangeArrowheads="1"/>
              </p:cNvSpPr>
              <p:nvPr/>
            </p:nvSpPr>
            <p:spPr bwMode="auto">
              <a:xfrm>
                <a:off x="5152" y="1819"/>
                <a:ext cx="113" cy="113"/>
              </a:xfrm>
              <a:prstGeom prst="ellipse">
                <a:avLst/>
              </a:prstGeom>
              <a:solidFill>
                <a:srgbClr val="FFFFFF"/>
              </a:solidFill>
              <a:ln w="28575">
                <a:solidFill>
                  <a:srgbClr val="000000"/>
                </a:solidFill>
                <a:round/>
                <a:headEnd/>
                <a:tailEnd/>
              </a:ln>
            </p:spPr>
            <p:txBody>
              <a:bodyPr/>
              <a:lstStyle/>
              <a:p>
                <a:endParaRPr lang="en-US"/>
              </a:p>
            </p:txBody>
          </p:sp>
          <p:sp>
            <p:nvSpPr>
              <p:cNvPr id="78" name="Oval 17"/>
              <p:cNvSpPr>
                <a:spLocks noChangeArrowheads="1"/>
              </p:cNvSpPr>
              <p:nvPr/>
            </p:nvSpPr>
            <p:spPr bwMode="auto">
              <a:xfrm>
                <a:off x="4587" y="1838"/>
                <a:ext cx="113" cy="113"/>
              </a:xfrm>
              <a:prstGeom prst="ellipse">
                <a:avLst/>
              </a:prstGeom>
              <a:solidFill>
                <a:srgbClr val="FFFFFF"/>
              </a:solidFill>
              <a:ln w="28575">
                <a:solidFill>
                  <a:srgbClr val="000000"/>
                </a:solidFill>
                <a:round/>
                <a:headEnd/>
                <a:tailEnd/>
              </a:ln>
            </p:spPr>
            <p:txBody>
              <a:bodyPr/>
              <a:lstStyle/>
              <a:p>
                <a:endParaRPr lang="en-US"/>
              </a:p>
            </p:txBody>
          </p:sp>
          <p:sp>
            <p:nvSpPr>
              <p:cNvPr id="79" name="Freeform 88"/>
              <p:cNvSpPr>
                <a:spLocks/>
              </p:cNvSpPr>
              <p:nvPr/>
            </p:nvSpPr>
            <p:spPr bwMode="auto">
              <a:xfrm>
                <a:off x="4193" y="708"/>
                <a:ext cx="55" cy="645"/>
              </a:xfrm>
              <a:custGeom>
                <a:avLst/>
                <a:gdLst>
                  <a:gd name="T0" fmla="*/ 0 w 89"/>
                  <a:gd name="T1" fmla="*/ 254 h 1028"/>
                  <a:gd name="T2" fmla="*/ 21 w 89"/>
                  <a:gd name="T3" fmla="*/ 0 h 1028"/>
                  <a:gd name="T4" fmla="*/ 0 60000 65536"/>
                  <a:gd name="T5" fmla="*/ 0 60000 65536"/>
                  <a:gd name="T6" fmla="*/ 0 w 89"/>
                  <a:gd name="T7" fmla="*/ 0 h 1028"/>
                  <a:gd name="T8" fmla="*/ 89 w 89"/>
                  <a:gd name="T9" fmla="*/ 1028 h 1028"/>
                </a:gdLst>
                <a:ahLst/>
                <a:cxnLst>
                  <a:cxn ang="T4">
                    <a:pos x="T0" y="T1"/>
                  </a:cxn>
                  <a:cxn ang="T5">
                    <a:pos x="T2" y="T3"/>
                  </a:cxn>
                </a:cxnLst>
                <a:rect l="T6" t="T7" r="T8" b="T9"/>
                <a:pathLst>
                  <a:path w="89" h="1028">
                    <a:moveTo>
                      <a:pt x="0" y="1028"/>
                    </a:moveTo>
                    <a:lnTo>
                      <a:pt x="89" y="0"/>
                    </a:lnTo>
                  </a:path>
                </a:pathLst>
              </a:custGeom>
              <a:noFill/>
              <a:ln w="28575">
                <a:solidFill>
                  <a:srgbClr val="000000"/>
                </a:solidFill>
                <a:round/>
                <a:headEnd type="none" w="med" len="med"/>
                <a:tailEnd type="triangle" w="lg" len="lg"/>
              </a:ln>
            </p:spPr>
            <p:txBody>
              <a:bodyPr/>
              <a:lstStyle/>
              <a:p>
                <a:endParaRPr lang="en-US"/>
              </a:p>
            </p:txBody>
          </p:sp>
          <p:sp>
            <p:nvSpPr>
              <p:cNvPr id="80" name="Line 89"/>
              <p:cNvSpPr>
                <a:spLocks noChangeShapeType="1"/>
              </p:cNvSpPr>
              <p:nvPr/>
            </p:nvSpPr>
            <p:spPr bwMode="auto">
              <a:xfrm flipH="1">
                <a:off x="4248" y="934"/>
                <a:ext cx="678" cy="1017"/>
              </a:xfrm>
              <a:prstGeom prst="line">
                <a:avLst/>
              </a:prstGeom>
              <a:noFill/>
              <a:ln w="28575">
                <a:solidFill>
                  <a:srgbClr val="000000"/>
                </a:solidFill>
                <a:round/>
                <a:headEnd/>
                <a:tailEnd type="triangle" w="lg" len="lg"/>
              </a:ln>
            </p:spPr>
            <p:txBody>
              <a:bodyPr/>
              <a:lstStyle/>
              <a:p>
                <a:endParaRPr lang="en-US"/>
              </a:p>
            </p:txBody>
          </p:sp>
          <p:sp>
            <p:nvSpPr>
              <p:cNvPr id="81" name="Line 90"/>
              <p:cNvSpPr>
                <a:spLocks noChangeShapeType="1"/>
              </p:cNvSpPr>
              <p:nvPr/>
            </p:nvSpPr>
            <p:spPr bwMode="auto">
              <a:xfrm flipH="1" flipV="1">
                <a:off x="4135" y="1612"/>
                <a:ext cx="452" cy="226"/>
              </a:xfrm>
              <a:prstGeom prst="line">
                <a:avLst/>
              </a:prstGeom>
              <a:noFill/>
              <a:ln w="28575">
                <a:solidFill>
                  <a:srgbClr val="000000"/>
                </a:solidFill>
                <a:round/>
                <a:headEnd/>
                <a:tailEnd type="triangle" w="lg" len="lg"/>
              </a:ln>
            </p:spPr>
            <p:txBody>
              <a:bodyPr/>
              <a:lstStyle/>
              <a:p>
                <a:endParaRPr lang="en-US"/>
              </a:p>
            </p:txBody>
          </p:sp>
          <p:sp>
            <p:nvSpPr>
              <p:cNvPr id="82" name="Freeform 91"/>
              <p:cNvSpPr>
                <a:spLocks/>
              </p:cNvSpPr>
              <p:nvPr/>
            </p:nvSpPr>
            <p:spPr bwMode="auto">
              <a:xfrm>
                <a:off x="4587" y="934"/>
                <a:ext cx="581" cy="868"/>
              </a:xfrm>
              <a:custGeom>
                <a:avLst/>
                <a:gdLst>
                  <a:gd name="T0" fmla="*/ 229 w 925"/>
                  <a:gd name="T1" fmla="*/ 342 h 1382"/>
                  <a:gd name="T2" fmla="*/ 0 w 925"/>
                  <a:gd name="T3" fmla="*/ 0 h 1382"/>
                  <a:gd name="T4" fmla="*/ 0 60000 65536"/>
                  <a:gd name="T5" fmla="*/ 0 60000 65536"/>
                  <a:gd name="T6" fmla="*/ 0 w 925"/>
                  <a:gd name="T7" fmla="*/ 0 h 1382"/>
                  <a:gd name="T8" fmla="*/ 925 w 925"/>
                  <a:gd name="T9" fmla="*/ 1382 h 1382"/>
                </a:gdLst>
                <a:ahLst/>
                <a:cxnLst>
                  <a:cxn ang="T4">
                    <a:pos x="T0" y="T1"/>
                  </a:cxn>
                  <a:cxn ang="T5">
                    <a:pos x="T2" y="T3"/>
                  </a:cxn>
                </a:cxnLst>
                <a:rect l="T6" t="T7" r="T8" b="T9"/>
                <a:pathLst>
                  <a:path w="925" h="1382">
                    <a:moveTo>
                      <a:pt x="925" y="1382"/>
                    </a:moveTo>
                    <a:lnTo>
                      <a:pt x="0" y="0"/>
                    </a:lnTo>
                  </a:path>
                </a:pathLst>
              </a:custGeom>
              <a:noFill/>
              <a:ln w="28575">
                <a:solidFill>
                  <a:srgbClr val="000000"/>
                </a:solidFill>
                <a:round/>
                <a:headEnd type="none" w="med" len="med"/>
                <a:tailEnd type="triangle" w="lg" len="lg"/>
              </a:ln>
            </p:spPr>
            <p:txBody>
              <a:bodyPr/>
              <a:lstStyle/>
              <a:p>
                <a:endParaRPr lang="en-US"/>
              </a:p>
            </p:txBody>
          </p:sp>
        </p:grpSp>
      </p:grpSp>
      <p:sp>
        <p:nvSpPr>
          <p:cNvPr id="88" name="Rectangle 87"/>
          <p:cNvSpPr/>
          <p:nvPr/>
        </p:nvSpPr>
        <p:spPr>
          <a:xfrm>
            <a:off x="3971180" y="5447442"/>
            <a:ext cx="744114" cy="523220"/>
          </a:xfrm>
          <a:prstGeom prst="rect">
            <a:avLst/>
          </a:prstGeom>
        </p:spPr>
        <p:txBody>
          <a:bodyPr wrap="none">
            <a:spAutoFit/>
          </a:bodyPr>
          <a:lstStyle/>
          <a:p>
            <a:pPr algn="l"/>
            <a:r>
              <a:rPr lang="en-US" dirty="0" smtClean="0"/>
              <a:t>yes</a:t>
            </a:r>
            <a:endParaRPr lang="en-US" dirty="0"/>
          </a:p>
        </p:txBody>
      </p:sp>
      <p:sp>
        <p:nvSpPr>
          <p:cNvPr id="89" name="Rectangle 88"/>
          <p:cNvSpPr/>
          <p:nvPr/>
        </p:nvSpPr>
        <p:spPr>
          <a:xfrm>
            <a:off x="4042430" y="4960552"/>
            <a:ext cx="585417" cy="523220"/>
          </a:xfrm>
          <a:prstGeom prst="rect">
            <a:avLst/>
          </a:prstGeom>
        </p:spPr>
        <p:txBody>
          <a:bodyPr wrap="none">
            <a:spAutoFit/>
          </a:bodyPr>
          <a:lstStyle/>
          <a:p>
            <a:pPr algn="l"/>
            <a:r>
              <a:rPr lang="en-US" dirty="0" smtClean="0"/>
              <a:t>no</a:t>
            </a:r>
            <a:endParaRPr lang="en-US" dirty="0"/>
          </a:p>
        </p:txBody>
      </p:sp>
      <p:sp>
        <p:nvSpPr>
          <p:cNvPr id="90" name="Rectangle 89"/>
          <p:cNvSpPr/>
          <p:nvPr/>
        </p:nvSpPr>
        <p:spPr>
          <a:xfrm>
            <a:off x="4042430" y="4461787"/>
            <a:ext cx="585417" cy="523220"/>
          </a:xfrm>
          <a:prstGeom prst="rect">
            <a:avLst/>
          </a:prstGeom>
        </p:spPr>
        <p:txBody>
          <a:bodyPr wrap="none">
            <a:spAutoFit/>
          </a:bodyPr>
          <a:lstStyle/>
          <a:p>
            <a:pPr algn="l"/>
            <a:r>
              <a:rPr lang="en-US" dirty="0" smtClean="0"/>
              <a:t>no</a:t>
            </a:r>
            <a:endParaRPr lang="en-US" dirty="0"/>
          </a:p>
        </p:txBody>
      </p:sp>
      <p:sp>
        <p:nvSpPr>
          <p:cNvPr id="91" name="Rectangle 90"/>
          <p:cNvSpPr/>
          <p:nvPr/>
        </p:nvSpPr>
        <p:spPr>
          <a:xfrm>
            <a:off x="3210990" y="3974897"/>
            <a:ext cx="2303836" cy="523220"/>
          </a:xfrm>
          <a:prstGeom prst="rect">
            <a:avLst/>
          </a:prstGeom>
        </p:spPr>
        <p:txBody>
          <a:bodyPr wrap="none">
            <a:spAutoFit/>
          </a:bodyPr>
          <a:lstStyle/>
          <a:p>
            <a:pPr algn="l"/>
            <a:r>
              <a:rPr lang="en-US" dirty="0" smtClean="0"/>
              <a:t>very far apart</a:t>
            </a:r>
            <a:endParaRPr lang="en-US" dirty="0"/>
          </a:p>
        </p:txBody>
      </p:sp>
      <p:sp>
        <p:nvSpPr>
          <p:cNvPr id="92" name="Rectangle 91"/>
          <p:cNvSpPr/>
          <p:nvPr/>
        </p:nvSpPr>
        <p:spPr>
          <a:xfrm>
            <a:off x="7037415" y="5447442"/>
            <a:ext cx="585417" cy="523220"/>
          </a:xfrm>
          <a:prstGeom prst="rect">
            <a:avLst/>
          </a:prstGeom>
        </p:spPr>
        <p:txBody>
          <a:bodyPr wrap="none">
            <a:spAutoFit/>
          </a:bodyPr>
          <a:lstStyle/>
          <a:p>
            <a:pPr algn="l"/>
            <a:r>
              <a:rPr lang="en-US" dirty="0" smtClean="0"/>
              <a:t>no</a:t>
            </a:r>
            <a:endParaRPr lang="en-US" dirty="0"/>
          </a:p>
        </p:txBody>
      </p:sp>
      <p:sp>
        <p:nvSpPr>
          <p:cNvPr id="93" name="Rectangle 92"/>
          <p:cNvSpPr/>
          <p:nvPr/>
        </p:nvSpPr>
        <p:spPr>
          <a:xfrm>
            <a:off x="6954290" y="4960552"/>
            <a:ext cx="744114" cy="523220"/>
          </a:xfrm>
          <a:prstGeom prst="rect">
            <a:avLst/>
          </a:prstGeom>
        </p:spPr>
        <p:txBody>
          <a:bodyPr wrap="none">
            <a:spAutoFit/>
          </a:bodyPr>
          <a:lstStyle/>
          <a:p>
            <a:pPr algn="l"/>
            <a:r>
              <a:rPr lang="en-US" dirty="0" smtClean="0"/>
              <a:t>yes</a:t>
            </a:r>
            <a:endParaRPr lang="en-US" dirty="0"/>
          </a:p>
        </p:txBody>
      </p:sp>
      <p:sp>
        <p:nvSpPr>
          <p:cNvPr id="94" name="Rectangle 93"/>
          <p:cNvSpPr/>
          <p:nvPr/>
        </p:nvSpPr>
        <p:spPr>
          <a:xfrm>
            <a:off x="7037415" y="4461787"/>
            <a:ext cx="585417" cy="523220"/>
          </a:xfrm>
          <a:prstGeom prst="rect">
            <a:avLst/>
          </a:prstGeom>
        </p:spPr>
        <p:txBody>
          <a:bodyPr wrap="none">
            <a:spAutoFit/>
          </a:bodyPr>
          <a:lstStyle/>
          <a:p>
            <a:pPr algn="l"/>
            <a:r>
              <a:rPr lang="en-US" dirty="0" smtClean="0"/>
              <a:t>no</a:t>
            </a:r>
            <a:endParaRPr lang="en-US" dirty="0"/>
          </a:p>
        </p:txBody>
      </p:sp>
      <p:sp>
        <p:nvSpPr>
          <p:cNvPr id="95" name="Rectangle 94"/>
          <p:cNvSpPr/>
          <p:nvPr/>
        </p:nvSpPr>
        <p:spPr>
          <a:xfrm>
            <a:off x="5835437" y="3974897"/>
            <a:ext cx="3223959" cy="523220"/>
          </a:xfrm>
          <a:prstGeom prst="rect">
            <a:avLst/>
          </a:prstGeom>
        </p:spPr>
        <p:txBody>
          <a:bodyPr wrap="none">
            <a:spAutoFit/>
          </a:bodyPr>
          <a:lstStyle/>
          <a:p>
            <a:pPr algn="l"/>
            <a:r>
              <a:rPr lang="en-US" dirty="0" smtClean="0"/>
              <a:t>very close together</a:t>
            </a:r>
            <a:endParaRPr lang="en-US" dirty="0"/>
          </a:p>
        </p:txBody>
      </p:sp>
      <p:grpSp>
        <p:nvGrpSpPr>
          <p:cNvPr id="12" name="Group 11"/>
          <p:cNvGrpSpPr/>
          <p:nvPr/>
        </p:nvGrpSpPr>
        <p:grpSpPr>
          <a:xfrm>
            <a:off x="130627" y="3511754"/>
            <a:ext cx="8942120" cy="2458908"/>
            <a:chOff x="83127" y="3084254"/>
            <a:chExt cx="8942120" cy="2458908"/>
          </a:xfrm>
        </p:grpSpPr>
        <p:sp>
          <p:nvSpPr>
            <p:cNvPr id="4" name="Rectangle 3"/>
            <p:cNvSpPr/>
            <p:nvPr/>
          </p:nvSpPr>
          <p:spPr>
            <a:xfrm>
              <a:off x="3695829" y="3084254"/>
              <a:ext cx="1223412" cy="523220"/>
            </a:xfrm>
            <a:prstGeom prst="rect">
              <a:avLst/>
            </a:prstGeom>
          </p:spPr>
          <p:txBody>
            <a:bodyPr wrap="none">
              <a:spAutoFit/>
            </a:bodyPr>
            <a:lstStyle/>
            <a:p>
              <a:pPr algn="l"/>
              <a:r>
                <a:rPr lang="en-US" dirty="0">
                  <a:solidFill>
                    <a:srgbClr val="FF0000"/>
                  </a:solidFill>
                </a:rPr>
                <a:t>G</a:t>
              </a:r>
              <a:r>
                <a:rPr lang="en-US" dirty="0" smtClean="0">
                  <a:solidFill>
                    <a:srgbClr val="FF0000"/>
                  </a:solidFill>
                </a:rPr>
                <a:t>ases</a:t>
              </a:r>
              <a:endParaRPr lang="en-US" dirty="0">
                <a:solidFill>
                  <a:srgbClr val="FF0000"/>
                </a:solidFill>
              </a:endParaRPr>
            </a:p>
          </p:txBody>
        </p:sp>
        <p:sp>
          <p:nvSpPr>
            <p:cNvPr id="20" name="Rectangle 19"/>
            <p:cNvSpPr/>
            <p:nvPr/>
          </p:nvSpPr>
          <p:spPr>
            <a:xfrm>
              <a:off x="6589095" y="3084257"/>
              <a:ext cx="1326004" cy="523220"/>
            </a:xfrm>
            <a:prstGeom prst="rect">
              <a:avLst/>
            </a:prstGeom>
          </p:spPr>
          <p:txBody>
            <a:bodyPr wrap="none">
              <a:spAutoFit/>
            </a:bodyPr>
            <a:lstStyle/>
            <a:p>
              <a:pPr algn="l"/>
              <a:r>
                <a:rPr lang="en-US" dirty="0">
                  <a:solidFill>
                    <a:srgbClr val="FF0000"/>
                  </a:solidFill>
                </a:rPr>
                <a:t>L</a:t>
              </a:r>
              <a:r>
                <a:rPr lang="en-US" dirty="0" smtClean="0">
                  <a:solidFill>
                    <a:srgbClr val="FF0000"/>
                  </a:solidFill>
                </a:rPr>
                <a:t>iquids</a:t>
              </a:r>
              <a:endParaRPr lang="en-US" dirty="0">
                <a:solidFill>
                  <a:srgbClr val="FF0000"/>
                </a:solidFill>
              </a:endParaRPr>
            </a:p>
          </p:txBody>
        </p:sp>
        <p:sp>
          <p:nvSpPr>
            <p:cNvPr id="45" name="Rectangle 44"/>
            <p:cNvSpPr/>
            <p:nvPr/>
          </p:nvSpPr>
          <p:spPr>
            <a:xfrm>
              <a:off x="194652" y="5019942"/>
              <a:ext cx="2585964" cy="523220"/>
            </a:xfrm>
            <a:prstGeom prst="rect">
              <a:avLst/>
            </a:prstGeom>
          </p:spPr>
          <p:txBody>
            <a:bodyPr wrap="none">
              <a:spAutoFit/>
            </a:bodyPr>
            <a:lstStyle/>
            <a:p>
              <a:pPr algn="l"/>
              <a:r>
                <a:rPr lang="en-US" dirty="0" smtClean="0">
                  <a:solidFill>
                    <a:srgbClr val="FF0000"/>
                  </a:solidFill>
                </a:rPr>
                <a:t>Compressible?</a:t>
              </a:r>
              <a:endParaRPr lang="en-US" dirty="0">
                <a:solidFill>
                  <a:srgbClr val="FF0000"/>
                </a:solidFill>
              </a:endParaRPr>
            </a:p>
          </p:txBody>
        </p:sp>
        <p:sp>
          <p:nvSpPr>
            <p:cNvPr id="85" name="Rectangle 84"/>
            <p:cNvSpPr/>
            <p:nvPr/>
          </p:nvSpPr>
          <p:spPr>
            <a:xfrm>
              <a:off x="230277" y="4533052"/>
              <a:ext cx="2525050" cy="523220"/>
            </a:xfrm>
            <a:prstGeom prst="rect">
              <a:avLst/>
            </a:prstGeom>
          </p:spPr>
          <p:txBody>
            <a:bodyPr wrap="none">
              <a:spAutoFit/>
            </a:bodyPr>
            <a:lstStyle/>
            <a:p>
              <a:pPr algn="l"/>
              <a:r>
                <a:rPr lang="en-US" dirty="0" smtClean="0">
                  <a:solidFill>
                    <a:srgbClr val="FF0000"/>
                  </a:solidFill>
                </a:rPr>
                <a:t>Fixed volume?</a:t>
              </a:r>
              <a:endParaRPr lang="en-US" dirty="0">
                <a:solidFill>
                  <a:srgbClr val="FF0000"/>
                </a:solidFill>
              </a:endParaRPr>
            </a:p>
          </p:txBody>
        </p:sp>
        <p:sp>
          <p:nvSpPr>
            <p:cNvPr id="86" name="Rectangle 85"/>
            <p:cNvSpPr/>
            <p:nvPr/>
          </p:nvSpPr>
          <p:spPr>
            <a:xfrm>
              <a:off x="337152" y="4034287"/>
              <a:ext cx="2345514" cy="523220"/>
            </a:xfrm>
            <a:prstGeom prst="rect">
              <a:avLst/>
            </a:prstGeom>
          </p:spPr>
          <p:txBody>
            <a:bodyPr wrap="none">
              <a:spAutoFit/>
            </a:bodyPr>
            <a:lstStyle/>
            <a:p>
              <a:pPr algn="l"/>
              <a:r>
                <a:rPr lang="en-US" dirty="0" smtClean="0">
                  <a:solidFill>
                    <a:srgbClr val="FF0000"/>
                  </a:solidFill>
                </a:rPr>
                <a:t>Fixed shape?</a:t>
              </a:r>
              <a:endParaRPr lang="en-US" dirty="0">
                <a:solidFill>
                  <a:srgbClr val="FF0000"/>
                </a:solidFill>
              </a:endParaRPr>
            </a:p>
          </p:txBody>
        </p:sp>
        <p:sp>
          <p:nvSpPr>
            <p:cNvPr id="87" name="Rectangle 86"/>
            <p:cNvSpPr/>
            <p:nvPr/>
          </p:nvSpPr>
          <p:spPr>
            <a:xfrm>
              <a:off x="135277" y="3547397"/>
              <a:ext cx="2723823" cy="523220"/>
            </a:xfrm>
            <a:prstGeom prst="rect">
              <a:avLst/>
            </a:prstGeom>
          </p:spPr>
          <p:txBody>
            <a:bodyPr wrap="none">
              <a:spAutoFit/>
            </a:bodyPr>
            <a:lstStyle/>
            <a:p>
              <a:pPr algn="l"/>
              <a:r>
                <a:rPr lang="en-US" dirty="0" smtClean="0">
                  <a:solidFill>
                    <a:srgbClr val="FF0000"/>
                  </a:solidFill>
                </a:rPr>
                <a:t>Particle spacing</a:t>
              </a:r>
              <a:endParaRPr lang="en-US" dirty="0">
                <a:solidFill>
                  <a:srgbClr val="FF0000"/>
                </a:solidFill>
              </a:endParaRPr>
            </a:p>
          </p:txBody>
        </p:sp>
        <p:grpSp>
          <p:nvGrpSpPr>
            <p:cNvPr id="11" name="Group 10"/>
            <p:cNvGrpSpPr/>
            <p:nvPr/>
          </p:nvGrpSpPr>
          <p:grpSpPr>
            <a:xfrm>
              <a:off x="83127" y="3099458"/>
              <a:ext cx="8942120" cy="2434444"/>
              <a:chOff x="83127" y="3099458"/>
              <a:chExt cx="8942120" cy="2434444"/>
            </a:xfrm>
          </p:grpSpPr>
          <p:sp>
            <p:nvSpPr>
              <p:cNvPr id="10" name="Rectangle 9"/>
              <p:cNvSpPr/>
              <p:nvPr/>
            </p:nvSpPr>
            <p:spPr>
              <a:xfrm>
                <a:off x="83127" y="4073235"/>
                <a:ext cx="8942120" cy="486889"/>
              </a:xfrm>
              <a:prstGeom prst="rect">
                <a:avLst/>
              </a:prstGeom>
              <a:ln w="19050">
                <a:solidFill>
                  <a:schemeClr val="tx1"/>
                </a:solidFill>
              </a:ln>
            </p:spPr>
            <p:txBody>
              <a:bodyPr wrap="square" rtlCol="0" anchor="ctr">
                <a:spAutoFit/>
              </a:bodyPr>
              <a:lstStyle/>
              <a:p>
                <a:pPr algn="l"/>
                <a:endParaRPr lang="en-US" dirty="0"/>
              </a:p>
            </p:txBody>
          </p:sp>
          <p:sp>
            <p:nvSpPr>
              <p:cNvPr id="98" name="Rectangle 97"/>
              <p:cNvSpPr/>
              <p:nvPr/>
            </p:nvSpPr>
            <p:spPr>
              <a:xfrm>
                <a:off x="83127" y="4560123"/>
                <a:ext cx="8942120" cy="486889"/>
              </a:xfrm>
              <a:prstGeom prst="rect">
                <a:avLst/>
              </a:prstGeom>
              <a:ln w="19050">
                <a:solidFill>
                  <a:schemeClr val="tx1"/>
                </a:solidFill>
              </a:ln>
            </p:spPr>
            <p:txBody>
              <a:bodyPr wrap="square" rtlCol="0" anchor="ctr">
                <a:spAutoFit/>
              </a:bodyPr>
              <a:lstStyle/>
              <a:p>
                <a:pPr algn="l"/>
                <a:endParaRPr lang="en-US" dirty="0"/>
              </a:p>
            </p:txBody>
          </p:sp>
          <p:sp>
            <p:nvSpPr>
              <p:cNvPr id="99" name="Rectangle 98"/>
              <p:cNvSpPr/>
              <p:nvPr/>
            </p:nvSpPr>
            <p:spPr>
              <a:xfrm>
                <a:off x="83127" y="3586347"/>
                <a:ext cx="8942120" cy="486889"/>
              </a:xfrm>
              <a:prstGeom prst="rect">
                <a:avLst/>
              </a:prstGeom>
              <a:ln w="19050">
                <a:solidFill>
                  <a:schemeClr val="tx1"/>
                </a:solidFill>
              </a:ln>
            </p:spPr>
            <p:txBody>
              <a:bodyPr wrap="square" rtlCol="0" anchor="ctr">
                <a:spAutoFit/>
              </a:bodyPr>
              <a:lstStyle/>
              <a:p>
                <a:pPr algn="l"/>
                <a:endParaRPr lang="en-US" dirty="0"/>
              </a:p>
            </p:txBody>
          </p:sp>
          <p:sp>
            <p:nvSpPr>
              <p:cNvPr id="100" name="Rectangle 99"/>
              <p:cNvSpPr/>
              <p:nvPr/>
            </p:nvSpPr>
            <p:spPr>
              <a:xfrm>
                <a:off x="83127" y="3099458"/>
                <a:ext cx="8942120" cy="486889"/>
              </a:xfrm>
              <a:prstGeom prst="rect">
                <a:avLst/>
              </a:prstGeom>
              <a:ln w="19050">
                <a:solidFill>
                  <a:schemeClr val="tx1"/>
                </a:solidFill>
              </a:ln>
            </p:spPr>
            <p:txBody>
              <a:bodyPr wrap="square" rtlCol="0" anchor="ctr">
                <a:spAutoFit/>
              </a:bodyPr>
              <a:lstStyle/>
              <a:p>
                <a:pPr algn="l"/>
                <a:endParaRPr lang="en-US" dirty="0"/>
              </a:p>
            </p:txBody>
          </p:sp>
          <p:sp>
            <p:nvSpPr>
              <p:cNvPr id="101" name="Rectangle 100"/>
              <p:cNvSpPr/>
              <p:nvPr/>
            </p:nvSpPr>
            <p:spPr>
              <a:xfrm>
                <a:off x="83127" y="5047013"/>
                <a:ext cx="8942120" cy="486889"/>
              </a:xfrm>
              <a:prstGeom prst="rect">
                <a:avLst/>
              </a:prstGeom>
              <a:ln w="19050">
                <a:solidFill>
                  <a:schemeClr val="tx1"/>
                </a:solidFill>
              </a:ln>
            </p:spPr>
            <p:txBody>
              <a:bodyPr wrap="square" rtlCol="0" anchor="ctr">
                <a:spAutoFit/>
              </a:bodyPr>
              <a:lstStyle/>
              <a:p>
                <a:pPr algn="l"/>
                <a:endParaRPr lang="en-US" dirty="0"/>
              </a:p>
            </p:txBody>
          </p:sp>
          <p:sp>
            <p:nvSpPr>
              <p:cNvPr id="102" name="Rectangle 101"/>
              <p:cNvSpPr/>
              <p:nvPr/>
            </p:nvSpPr>
            <p:spPr>
              <a:xfrm>
                <a:off x="3016332" y="3099460"/>
                <a:ext cx="2624447" cy="2434441"/>
              </a:xfrm>
              <a:prstGeom prst="rect">
                <a:avLst/>
              </a:prstGeom>
              <a:ln w="19050">
                <a:solidFill>
                  <a:schemeClr val="tx1"/>
                </a:solidFill>
              </a:ln>
            </p:spPr>
            <p:txBody>
              <a:bodyPr wrap="square" rtlCol="0" anchor="ctr">
                <a:spAutoFit/>
              </a:bodyPr>
              <a:lstStyle/>
              <a:p>
                <a:pPr algn="l"/>
                <a:endParaRPr lang="en-US" dirty="0"/>
              </a:p>
            </p:txBody>
          </p:sp>
        </p:grpSp>
      </p:grpSp>
      <p:pic>
        <p:nvPicPr>
          <p:cNvPr id="84" name="Picture 1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5413" y="1077582"/>
            <a:ext cx="2931643" cy="2200007"/>
          </a:xfrm>
          <a:prstGeom prst="rect">
            <a:avLst/>
          </a:prstGeom>
          <a:noFill/>
          <a:ln w="22225" algn="ctr">
            <a:noFill/>
            <a:miter lim="800000"/>
            <a:headEnd/>
            <a:tailEnd/>
          </a:ln>
        </p:spPr>
      </p:pic>
      <p:sp>
        <p:nvSpPr>
          <p:cNvPr id="83" name="Rectangle 6"/>
          <p:cNvSpPr>
            <a:spLocks noChangeArrowheads="1"/>
          </p:cNvSpPr>
          <p:nvPr/>
        </p:nvSpPr>
        <p:spPr bwMode="auto">
          <a:xfrm>
            <a:off x="4239004" y="6334780"/>
            <a:ext cx="4904996" cy="523220"/>
          </a:xfrm>
          <a:prstGeom prst="rect">
            <a:avLst/>
          </a:prstGeom>
          <a:noFill/>
          <a:ln w="9525">
            <a:noFill/>
            <a:miter lim="800000"/>
            <a:headEnd/>
            <a:tailEnd/>
          </a:ln>
        </p:spPr>
        <p:txBody>
          <a:bodyPr wrap="none">
            <a:spAutoFit/>
          </a:bodyPr>
          <a:lstStyle/>
          <a:p>
            <a:pPr marL="342900" indent="-342900" algn="r">
              <a:spcBef>
                <a:spcPct val="20000"/>
              </a:spcBef>
            </a:pPr>
            <a:r>
              <a:rPr lang="en-US" sz="2800" b="1" dirty="0" err="1" smtClean="0">
                <a:solidFill>
                  <a:srgbClr val="000000"/>
                </a:solidFill>
                <a:latin typeface="+mj-lt"/>
              </a:rPr>
              <a:t>www.teachnlearnchem.com</a:t>
            </a:r>
            <a:endParaRPr lang="en-US" sz="2800" b="1" dirty="0">
              <a:solidFill>
                <a:srgbClr val="00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fade">
                                      <p:cBhvr>
                                        <p:cTn id="12" dur="2000"/>
                                        <p:tgtEl>
                                          <p:spTgt spid="84"/>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91"/>
                                        </p:tgtEl>
                                        <p:attrNameLst>
                                          <p:attrName>style.visibility</p:attrName>
                                        </p:attrNameLst>
                                      </p:cBhvr>
                                      <p:to>
                                        <p:strVal val="visible"/>
                                      </p:to>
                                    </p:set>
                                    <p:animEffect transition="in" filter="wipe(down)">
                                      <p:cBhvr>
                                        <p:cTn id="17" dur="580">
                                          <p:stCondLst>
                                            <p:cond delay="0"/>
                                          </p:stCondLst>
                                        </p:cTn>
                                        <p:tgtEl>
                                          <p:spTgt spid="91"/>
                                        </p:tgtEl>
                                      </p:cBhvr>
                                    </p:animEffect>
                                    <p:anim calcmode="lin" valueType="num">
                                      <p:cBhvr>
                                        <p:cTn id="18"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23" dur="26">
                                          <p:stCondLst>
                                            <p:cond delay="650"/>
                                          </p:stCondLst>
                                        </p:cTn>
                                        <p:tgtEl>
                                          <p:spTgt spid="91"/>
                                        </p:tgtEl>
                                      </p:cBhvr>
                                      <p:to x="100000" y="60000"/>
                                    </p:animScale>
                                    <p:animScale>
                                      <p:cBhvr>
                                        <p:cTn id="24" dur="166" decel="50000">
                                          <p:stCondLst>
                                            <p:cond delay="676"/>
                                          </p:stCondLst>
                                        </p:cTn>
                                        <p:tgtEl>
                                          <p:spTgt spid="91"/>
                                        </p:tgtEl>
                                      </p:cBhvr>
                                      <p:to x="100000" y="100000"/>
                                    </p:animScale>
                                    <p:animScale>
                                      <p:cBhvr>
                                        <p:cTn id="25" dur="26">
                                          <p:stCondLst>
                                            <p:cond delay="1312"/>
                                          </p:stCondLst>
                                        </p:cTn>
                                        <p:tgtEl>
                                          <p:spTgt spid="91"/>
                                        </p:tgtEl>
                                      </p:cBhvr>
                                      <p:to x="100000" y="80000"/>
                                    </p:animScale>
                                    <p:animScale>
                                      <p:cBhvr>
                                        <p:cTn id="26" dur="166" decel="50000">
                                          <p:stCondLst>
                                            <p:cond delay="1338"/>
                                          </p:stCondLst>
                                        </p:cTn>
                                        <p:tgtEl>
                                          <p:spTgt spid="91"/>
                                        </p:tgtEl>
                                      </p:cBhvr>
                                      <p:to x="100000" y="100000"/>
                                    </p:animScale>
                                    <p:animScale>
                                      <p:cBhvr>
                                        <p:cTn id="27" dur="26">
                                          <p:stCondLst>
                                            <p:cond delay="1642"/>
                                          </p:stCondLst>
                                        </p:cTn>
                                        <p:tgtEl>
                                          <p:spTgt spid="91"/>
                                        </p:tgtEl>
                                      </p:cBhvr>
                                      <p:to x="100000" y="90000"/>
                                    </p:animScale>
                                    <p:animScale>
                                      <p:cBhvr>
                                        <p:cTn id="28" dur="166" decel="50000">
                                          <p:stCondLst>
                                            <p:cond delay="1668"/>
                                          </p:stCondLst>
                                        </p:cTn>
                                        <p:tgtEl>
                                          <p:spTgt spid="91"/>
                                        </p:tgtEl>
                                      </p:cBhvr>
                                      <p:to x="100000" y="100000"/>
                                    </p:animScale>
                                    <p:animScale>
                                      <p:cBhvr>
                                        <p:cTn id="29" dur="26">
                                          <p:stCondLst>
                                            <p:cond delay="1808"/>
                                          </p:stCondLst>
                                        </p:cTn>
                                        <p:tgtEl>
                                          <p:spTgt spid="91"/>
                                        </p:tgtEl>
                                      </p:cBhvr>
                                      <p:to x="100000" y="95000"/>
                                    </p:animScale>
                                    <p:animScale>
                                      <p:cBhvr>
                                        <p:cTn id="30" dur="166" decel="50000">
                                          <p:stCondLst>
                                            <p:cond delay="1834"/>
                                          </p:stCondLst>
                                        </p:cTn>
                                        <p:tgtEl>
                                          <p:spTgt spid="91"/>
                                        </p:tgtEl>
                                      </p:cBhvr>
                                      <p:to x="100000" y="100000"/>
                                    </p:animScale>
                                  </p:childTnLst>
                                </p:cTn>
                              </p:par>
                              <p:par>
                                <p:cTn id="31" presetID="26" presetClass="entr" presetSubtype="0" fill="hold" grpId="0" nodeType="withEffect">
                                  <p:stCondLst>
                                    <p:cond delay="0"/>
                                  </p:stCondLst>
                                  <p:childTnLst>
                                    <p:set>
                                      <p:cBhvr>
                                        <p:cTn id="32" dur="1" fill="hold">
                                          <p:stCondLst>
                                            <p:cond delay="0"/>
                                          </p:stCondLst>
                                        </p:cTn>
                                        <p:tgtEl>
                                          <p:spTgt spid="95"/>
                                        </p:tgtEl>
                                        <p:attrNameLst>
                                          <p:attrName>style.visibility</p:attrName>
                                        </p:attrNameLst>
                                      </p:cBhvr>
                                      <p:to>
                                        <p:strVal val="visible"/>
                                      </p:to>
                                    </p:set>
                                    <p:animEffect transition="in" filter="wipe(down)">
                                      <p:cBhvr>
                                        <p:cTn id="33" dur="580">
                                          <p:stCondLst>
                                            <p:cond delay="0"/>
                                          </p:stCondLst>
                                        </p:cTn>
                                        <p:tgtEl>
                                          <p:spTgt spid="95"/>
                                        </p:tgtEl>
                                      </p:cBhvr>
                                    </p:animEffect>
                                    <p:anim calcmode="lin" valueType="num">
                                      <p:cBhvr>
                                        <p:cTn id="34"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39" dur="26">
                                          <p:stCondLst>
                                            <p:cond delay="650"/>
                                          </p:stCondLst>
                                        </p:cTn>
                                        <p:tgtEl>
                                          <p:spTgt spid="95"/>
                                        </p:tgtEl>
                                      </p:cBhvr>
                                      <p:to x="100000" y="60000"/>
                                    </p:animScale>
                                    <p:animScale>
                                      <p:cBhvr>
                                        <p:cTn id="40" dur="166" decel="50000">
                                          <p:stCondLst>
                                            <p:cond delay="676"/>
                                          </p:stCondLst>
                                        </p:cTn>
                                        <p:tgtEl>
                                          <p:spTgt spid="95"/>
                                        </p:tgtEl>
                                      </p:cBhvr>
                                      <p:to x="100000" y="100000"/>
                                    </p:animScale>
                                    <p:animScale>
                                      <p:cBhvr>
                                        <p:cTn id="41" dur="26">
                                          <p:stCondLst>
                                            <p:cond delay="1312"/>
                                          </p:stCondLst>
                                        </p:cTn>
                                        <p:tgtEl>
                                          <p:spTgt spid="95"/>
                                        </p:tgtEl>
                                      </p:cBhvr>
                                      <p:to x="100000" y="80000"/>
                                    </p:animScale>
                                    <p:animScale>
                                      <p:cBhvr>
                                        <p:cTn id="42" dur="166" decel="50000">
                                          <p:stCondLst>
                                            <p:cond delay="1338"/>
                                          </p:stCondLst>
                                        </p:cTn>
                                        <p:tgtEl>
                                          <p:spTgt spid="95"/>
                                        </p:tgtEl>
                                      </p:cBhvr>
                                      <p:to x="100000" y="100000"/>
                                    </p:animScale>
                                    <p:animScale>
                                      <p:cBhvr>
                                        <p:cTn id="43" dur="26">
                                          <p:stCondLst>
                                            <p:cond delay="1642"/>
                                          </p:stCondLst>
                                        </p:cTn>
                                        <p:tgtEl>
                                          <p:spTgt spid="95"/>
                                        </p:tgtEl>
                                      </p:cBhvr>
                                      <p:to x="100000" y="90000"/>
                                    </p:animScale>
                                    <p:animScale>
                                      <p:cBhvr>
                                        <p:cTn id="44" dur="166" decel="50000">
                                          <p:stCondLst>
                                            <p:cond delay="1668"/>
                                          </p:stCondLst>
                                        </p:cTn>
                                        <p:tgtEl>
                                          <p:spTgt spid="95"/>
                                        </p:tgtEl>
                                      </p:cBhvr>
                                      <p:to x="100000" y="100000"/>
                                    </p:animScale>
                                    <p:animScale>
                                      <p:cBhvr>
                                        <p:cTn id="45" dur="26">
                                          <p:stCondLst>
                                            <p:cond delay="1808"/>
                                          </p:stCondLst>
                                        </p:cTn>
                                        <p:tgtEl>
                                          <p:spTgt spid="95"/>
                                        </p:tgtEl>
                                      </p:cBhvr>
                                      <p:to x="100000" y="95000"/>
                                    </p:animScale>
                                    <p:animScale>
                                      <p:cBhvr>
                                        <p:cTn id="46" dur="166" decel="50000">
                                          <p:stCondLst>
                                            <p:cond delay="1834"/>
                                          </p:stCondLst>
                                        </p:cTn>
                                        <p:tgtEl>
                                          <p:spTgt spid="95"/>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heel(1)">
                                      <p:cBhvr>
                                        <p:cTn id="51" dur="20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grpId="0" nodeType="clickEffect">
                                  <p:stCondLst>
                                    <p:cond delay="0"/>
                                  </p:stCondLst>
                                  <p:childTnLst>
                                    <p:set>
                                      <p:cBhvr>
                                        <p:cTn id="55" dur="1" fill="hold">
                                          <p:stCondLst>
                                            <p:cond delay="0"/>
                                          </p:stCondLst>
                                        </p:cTn>
                                        <p:tgtEl>
                                          <p:spTgt spid="90"/>
                                        </p:tgtEl>
                                        <p:attrNameLst>
                                          <p:attrName>style.visibility</p:attrName>
                                        </p:attrNameLst>
                                      </p:cBhvr>
                                      <p:to>
                                        <p:strVal val="visible"/>
                                      </p:to>
                                    </p:set>
                                    <p:animEffect transition="in" filter="wipe(down)">
                                      <p:cBhvr>
                                        <p:cTn id="56" dur="580">
                                          <p:stCondLst>
                                            <p:cond delay="0"/>
                                          </p:stCondLst>
                                        </p:cTn>
                                        <p:tgtEl>
                                          <p:spTgt spid="90"/>
                                        </p:tgtEl>
                                      </p:cBhvr>
                                    </p:animEffect>
                                    <p:anim calcmode="lin" valueType="num">
                                      <p:cBhvr>
                                        <p:cTn id="57"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62" dur="26">
                                          <p:stCondLst>
                                            <p:cond delay="650"/>
                                          </p:stCondLst>
                                        </p:cTn>
                                        <p:tgtEl>
                                          <p:spTgt spid="90"/>
                                        </p:tgtEl>
                                      </p:cBhvr>
                                      <p:to x="100000" y="60000"/>
                                    </p:animScale>
                                    <p:animScale>
                                      <p:cBhvr>
                                        <p:cTn id="63" dur="166" decel="50000">
                                          <p:stCondLst>
                                            <p:cond delay="676"/>
                                          </p:stCondLst>
                                        </p:cTn>
                                        <p:tgtEl>
                                          <p:spTgt spid="90"/>
                                        </p:tgtEl>
                                      </p:cBhvr>
                                      <p:to x="100000" y="100000"/>
                                    </p:animScale>
                                    <p:animScale>
                                      <p:cBhvr>
                                        <p:cTn id="64" dur="26">
                                          <p:stCondLst>
                                            <p:cond delay="1312"/>
                                          </p:stCondLst>
                                        </p:cTn>
                                        <p:tgtEl>
                                          <p:spTgt spid="90"/>
                                        </p:tgtEl>
                                      </p:cBhvr>
                                      <p:to x="100000" y="80000"/>
                                    </p:animScale>
                                    <p:animScale>
                                      <p:cBhvr>
                                        <p:cTn id="65" dur="166" decel="50000">
                                          <p:stCondLst>
                                            <p:cond delay="1338"/>
                                          </p:stCondLst>
                                        </p:cTn>
                                        <p:tgtEl>
                                          <p:spTgt spid="90"/>
                                        </p:tgtEl>
                                      </p:cBhvr>
                                      <p:to x="100000" y="100000"/>
                                    </p:animScale>
                                    <p:animScale>
                                      <p:cBhvr>
                                        <p:cTn id="66" dur="26">
                                          <p:stCondLst>
                                            <p:cond delay="1642"/>
                                          </p:stCondLst>
                                        </p:cTn>
                                        <p:tgtEl>
                                          <p:spTgt spid="90"/>
                                        </p:tgtEl>
                                      </p:cBhvr>
                                      <p:to x="100000" y="90000"/>
                                    </p:animScale>
                                    <p:animScale>
                                      <p:cBhvr>
                                        <p:cTn id="67" dur="166" decel="50000">
                                          <p:stCondLst>
                                            <p:cond delay="1668"/>
                                          </p:stCondLst>
                                        </p:cTn>
                                        <p:tgtEl>
                                          <p:spTgt spid="90"/>
                                        </p:tgtEl>
                                      </p:cBhvr>
                                      <p:to x="100000" y="100000"/>
                                    </p:animScale>
                                    <p:animScale>
                                      <p:cBhvr>
                                        <p:cTn id="68" dur="26">
                                          <p:stCondLst>
                                            <p:cond delay="1808"/>
                                          </p:stCondLst>
                                        </p:cTn>
                                        <p:tgtEl>
                                          <p:spTgt spid="90"/>
                                        </p:tgtEl>
                                      </p:cBhvr>
                                      <p:to x="100000" y="95000"/>
                                    </p:animScale>
                                    <p:animScale>
                                      <p:cBhvr>
                                        <p:cTn id="69" dur="166" decel="50000">
                                          <p:stCondLst>
                                            <p:cond delay="1834"/>
                                          </p:stCondLst>
                                        </p:cTn>
                                        <p:tgtEl>
                                          <p:spTgt spid="90"/>
                                        </p:tgtEl>
                                      </p:cBhvr>
                                      <p:to x="100000" y="100000"/>
                                    </p:animScale>
                                  </p:childTnLst>
                                </p:cTn>
                              </p:par>
                            </p:childTnLst>
                          </p:cTn>
                        </p:par>
                      </p:childTnLst>
                    </p:cTn>
                  </p:par>
                  <p:par>
                    <p:cTn id="70" fill="hold">
                      <p:stCondLst>
                        <p:cond delay="indefinite"/>
                      </p:stCondLst>
                      <p:childTnLst>
                        <p:par>
                          <p:cTn id="71" fill="hold">
                            <p:stCondLst>
                              <p:cond delay="0"/>
                            </p:stCondLst>
                            <p:childTnLst>
                              <p:par>
                                <p:cTn id="72" presetID="26" presetClass="entr" presetSubtype="0" fill="hold" grpId="0" nodeType="clickEffect">
                                  <p:stCondLst>
                                    <p:cond delay="0"/>
                                  </p:stCondLst>
                                  <p:childTnLst>
                                    <p:set>
                                      <p:cBhvr>
                                        <p:cTn id="73" dur="1" fill="hold">
                                          <p:stCondLst>
                                            <p:cond delay="0"/>
                                          </p:stCondLst>
                                        </p:cTn>
                                        <p:tgtEl>
                                          <p:spTgt spid="89"/>
                                        </p:tgtEl>
                                        <p:attrNameLst>
                                          <p:attrName>style.visibility</p:attrName>
                                        </p:attrNameLst>
                                      </p:cBhvr>
                                      <p:to>
                                        <p:strVal val="visible"/>
                                      </p:to>
                                    </p:set>
                                    <p:animEffect transition="in" filter="wipe(down)">
                                      <p:cBhvr>
                                        <p:cTn id="74" dur="580">
                                          <p:stCondLst>
                                            <p:cond delay="0"/>
                                          </p:stCondLst>
                                        </p:cTn>
                                        <p:tgtEl>
                                          <p:spTgt spid="89"/>
                                        </p:tgtEl>
                                      </p:cBhvr>
                                    </p:animEffect>
                                    <p:anim calcmode="lin" valueType="num">
                                      <p:cBhvr>
                                        <p:cTn id="75"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80" dur="26">
                                          <p:stCondLst>
                                            <p:cond delay="650"/>
                                          </p:stCondLst>
                                        </p:cTn>
                                        <p:tgtEl>
                                          <p:spTgt spid="89"/>
                                        </p:tgtEl>
                                      </p:cBhvr>
                                      <p:to x="100000" y="60000"/>
                                    </p:animScale>
                                    <p:animScale>
                                      <p:cBhvr>
                                        <p:cTn id="81" dur="166" decel="50000">
                                          <p:stCondLst>
                                            <p:cond delay="676"/>
                                          </p:stCondLst>
                                        </p:cTn>
                                        <p:tgtEl>
                                          <p:spTgt spid="89"/>
                                        </p:tgtEl>
                                      </p:cBhvr>
                                      <p:to x="100000" y="100000"/>
                                    </p:animScale>
                                    <p:animScale>
                                      <p:cBhvr>
                                        <p:cTn id="82" dur="26">
                                          <p:stCondLst>
                                            <p:cond delay="1312"/>
                                          </p:stCondLst>
                                        </p:cTn>
                                        <p:tgtEl>
                                          <p:spTgt spid="89"/>
                                        </p:tgtEl>
                                      </p:cBhvr>
                                      <p:to x="100000" y="80000"/>
                                    </p:animScale>
                                    <p:animScale>
                                      <p:cBhvr>
                                        <p:cTn id="83" dur="166" decel="50000">
                                          <p:stCondLst>
                                            <p:cond delay="1338"/>
                                          </p:stCondLst>
                                        </p:cTn>
                                        <p:tgtEl>
                                          <p:spTgt spid="89"/>
                                        </p:tgtEl>
                                      </p:cBhvr>
                                      <p:to x="100000" y="100000"/>
                                    </p:animScale>
                                    <p:animScale>
                                      <p:cBhvr>
                                        <p:cTn id="84" dur="26">
                                          <p:stCondLst>
                                            <p:cond delay="1642"/>
                                          </p:stCondLst>
                                        </p:cTn>
                                        <p:tgtEl>
                                          <p:spTgt spid="89"/>
                                        </p:tgtEl>
                                      </p:cBhvr>
                                      <p:to x="100000" y="90000"/>
                                    </p:animScale>
                                    <p:animScale>
                                      <p:cBhvr>
                                        <p:cTn id="85" dur="166" decel="50000">
                                          <p:stCondLst>
                                            <p:cond delay="1668"/>
                                          </p:stCondLst>
                                        </p:cTn>
                                        <p:tgtEl>
                                          <p:spTgt spid="89"/>
                                        </p:tgtEl>
                                      </p:cBhvr>
                                      <p:to x="100000" y="100000"/>
                                    </p:animScale>
                                    <p:animScale>
                                      <p:cBhvr>
                                        <p:cTn id="86" dur="26">
                                          <p:stCondLst>
                                            <p:cond delay="1808"/>
                                          </p:stCondLst>
                                        </p:cTn>
                                        <p:tgtEl>
                                          <p:spTgt spid="89"/>
                                        </p:tgtEl>
                                      </p:cBhvr>
                                      <p:to x="100000" y="95000"/>
                                    </p:animScale>
                                    <p:animScale>
                                      <p:cBhvr>
                                        <p:cTn id="87" dur="166" decel="50000">
                                          <p:stCondLst>
                                            <p:cond delay="1834"/>
                                          </p:stCondLst>
                                        </p:cTn>
                                        <p:tgtEl>
                                          <p:spTgt spid="89"/>
                                        </p:tgtEl>
                                      </p:cBhvr>
                                      <p:to x="100000" y="100000"/>
                                    </p:animScale>
                                  </p:childTnLst>
                                </p:cTn>
                              </p:par>
                            </p:childTnLst>
                          </p:cTn>
                        </p:par>
                      </p:childTnLst>
                    </p:cTn>
                  </p:par>
                  <p:par>
                    <p:cTn id="88" fill="hold">
                      <p:stCondLst>
                        <p:cond delay="indefinite"/>
                      </p:stCondLst>
                      <p:childTnLst>
                        <p:par>
                          <p:cTn id="89" fill="hold">
                            <p:stCondLst>
                              <p:cond delay="0"/>
                            </p:stCondLst>
                            <p:childTnLst>
                              <p:par>
                                <p:cTn id="90" presetID="26" presetClass="entr" presetSubtype="0" fill="hold" grpId="0" nodeType="clickEffect">
                                  <p:stCondLst>
                                    <p:cond delay="0"/>
                                  </p:stCondLst>
                                  <p:childTnLst>
                                    <p:set>
                                      <p:cBhvr>
                                        <p:cTn id="91" dur="1" fill="hold">
                                          <p:stCondLst>
                                            <p:cond delay="0"/>
                                          </p:stCondLst>
                                        </p:cTn>
                                        <p:tgtEl>
                                          <p:spTgt spid="88"/>
                                        </p:tgtEl>
                                        <p:attrNameLst>
                                          <p:attrName>style.visibility</p:attrName>
                                        </p:attrNameLst>
                                      </p:cBhvr>
                                      <p:to>
                                        <p:strVal val="visible"/>
                                      </p:to>
                                    </p:set>
                                    <p:animEffect transition="in" filter="wipe(down)">
                                      <p:cBhvr>
                                        <p:cTn id="92" dur="580">
                                          <p:stCondLst>
                                            <p:cond delay="0"/>
                                          </p:stCondLst>
                                        </p:cTn>
                                        <p:tgtEl>
                                          <p:spTgt spid="88"/>
                                        </p:tgtEl>
                                      </p:cBhvr>
                                    </p:animEffect>
                                    <p:anim calcmode="lin" valueType="num">
                                      <p:cBhvr>
                                        <p:cTn id="93"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98" dur="26">
                                          <p:stCondLst>
                                            <p:cond delay="650"/>
                                          </p:stCondLst>
                                        </p:cTn>
                                        <p:tgtEl>
                                          <p:spTgt spid="88"/>
                                        </p:tgtEl>
                                      </p:cBhvr>
                                      <p:to x="100000" y="60000"/>
                                    </p:animScale>
                                    <p:animScale>
                                      <p:cBhvr>
                                        <p:cTn id="99" dur="166" decel="50000">
                                          <p:stCondLst>
                                            <p:cond delay="676"/>
                                          </p:stCondLst>
                                        </p:cTn>
                                        <p:tgtEl>
                                          <p:spTgt spid="88"/>
                                        </p:tgtEl>
                                      </p:cBhvr>
                                      <p:to x="100000" y="100000"/>
                                    </p:animScale>
                                    <p:animScale>
                                      <p:cBhvr>
                                        <p:cTn id="100" dur="26">
                                          <p:stCondLst>
                                            <p:cond delay="1312"/>
                                          </p:stCondLst>
                                        </p:cTn>
                                        <p:tgtEl>
                                          <p:spTgt spid="88"/>
                                        </p:tgtEl>
                                      </p:cBhvr>
                                      <p:to x="100000" y="80000"/>
                                    </p:animScale>
                                    <p:animScale>
                                      <p:cBhvr>
                                        <p:cTn id="101" dur="166" decel="50000">
                                          <p:stCondLst>
                                            <p:cond delay="1338"/>
                                          </p:stCondLst>
                                        </p:cTn>
                                        <p:tgtEl>
                                          <p:spTgt spid="88"/>
                                        </p:tgtEl>
                                      </p:cBhvr>
                                      <p:to x="100000" y="100000"/>
                                    </p:animScale>
                                    <p:animScale>
                                      <p:cBhvr>
                                        <p:cTn id="102" dur="26">
                                          <p:stCondLst>
                                            <p:cond delay="1642"/>
                                          </p:stCondLst>
                                        </p:cTn>
                                        <p:tgtEl>
                                          <p:spTgt spid="88"/>
                                        </p:tgtEl>
                                      </p:cBhvr>
                                      <p:to x="100000" y="90000"/>
                                    </p:animScale>
                                    <p:animScale>
                                      <p:cBhvr>
                                        <p:cTn id="103" dur="166" decel="50000">
                                          <p:stCondLst>
                                            <p:cond delay="1668"/>
                                          </p:stCondLst>
                                        </p:cTn>
                                        <p:tgtEl>
                                          <p:spTgt spid="88"/>
                                        </p:tgtEl>
                                      </p:cBhvr>
                                      <p:to x="100000" y="100000"/>
                                    </p:animScale>
                                    <p:animScale>
                                      <p:cBhvr>
                                        <p:cTn id="104" dur="26">
                                          <p:stCondLst>
                                            <p:cond delay="1808"/>
                                          </p:stCondLst>
                                        </p:cTn>
                                        <p:tgtEl>
                                          <p:spTgt spid="88"/>
                                        </p:tgtEl>
                                      </p:cBhvr>
                                      <p:to x="100000" y="95000"/>
                                    </p:animScale>
                                    <p:animScale>
                                      <p:cBhvr>
                                        <p:cTn id="105" dur="166" decel="50000">
                                          <p:stCondLst>
                                            <p:cond delay="1834"/>
                                          </p:stCondLst>
                                        </p:cTn>
                                        <p:tgtEl>
                                          <p:spTgt spid="88"/>
                                        </p:tgtEl>
                                      </p:cBhvr>
                                      <p:to x="100000" y="100000"/>
                                    </p:animScale>
                                  </p:childTnLst>
                                </p:cTn>
                              </p:par>
                            </p:childTnLst>
                          </p:cTn>
                        </p:par>
                      </p:childTnLst>
                    </p:cTn>
                  </p:par>
                  <p:par>
                    <p:cTn id="106" fill="hold">
                      <p:stCondLst>
                        <p:cond delay="indefinite"/>
                      </p:stCondLst>
                      <p:childTnLst>
                        <p:par>
                          <p:cTn id="107" fill="hold">
                            <p:stCondLst>
                              <p:cond delay="0"/>
                            </p:stCondLst>
                            <p:childTnLst>
                              <p:par>
                                <p:cTn id="108" presetID="26" presetClass="entr" presetSubtype="0" fill="hold" grpId="0" nodeType="clickEffect">
                                  <p:stCondLst>
                                    <p:cond delay="0"/>
                                  </p:stCondLst>
                                  <p:childTnLst>
                                    <p:set>
                                      <p:cBhvr>
                                        <p:cTn id="109" dur="1" fill="hold">
                                          <p:stCondLst>
                                            <p:cond delay="0"/>
                                          </p:stCondLst>
                                        </p:cTn>
                                        <p:tgtEl>
                                          <p:spTgt spid="94"/>
                                        </p:tgtEl>
                                        <p:attrNameLst>
                                          <p:attrName>style.visibility</p:attrName>
                                        </p:attrNameLst>
                                      </p:cBhvr>
                                      <p:to>
                                        <p:strVal val="visible"/>
                                      </p:to>
                                    </p:set>
                                    <p:animEffect transition="in" filter="wipe(down)">
                                      <p:cBhvr>
                                        <p:cTn id="110" dur="580">
                                          <p:stCondLst>
                                            <p:cond delay="0"/>
                                          </p:stCondLst>
                                        </p:cTn>
                                        <p:tgtEl>
                                          <p:spTgt spid="94"/>
                                        </p:tgtEl>
                                      </p:cBhvr>
                                    </p:animEffect>
                                    <p:anim calcmode="lin" valueType="num">
                                      <p:cBhvr>
                                        <p:cTn id="111"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116" dur="26">
                                          <p:stCondLst>
                                            <p:cond delay="650"/>
                                          </p:stCondLst>
                                        </p:cTn>
                                        <p:tgtEl>
                                          <p:spTgt spid="94"/>
                                        </p:tgtEl>
                                      </p:cBhvr>
                                      <p:to x="100000" y="60000"/>
                                    </p:animScale>
                                    <p:animScale>
                                      <p:cBhvr>
                                        <p:cTn id="117" dur="166" decel="50000">
                                          <p:stCondLst>
                                            <p:cond delay="676"/>
                                          </p:stCondLst>
                                        </p:cTn>
                                        <p:tgtEl>
                                          <p:spTgt spid="94"/>
                                        </p:tgtEl>
                                      </p:cBhvr>
                                      <p:to x="100000" y="100000"/>
                                    </p:animScale>
                                    <p:animScale>
                                      <p:cBhvr>
                                        <p:cTn id="118" dur="26">
                                          <p:stCondLst>
                                            <p:cond delay="1312"/>
                                          </p:stCondLst>
                                        </p:cTn>
                                        <p:tgtEl>
                                          <p:spTgt spid="94"/>
                                        </p:tgtEl>
                                      </p:cBhvr>
                                      <p:to x="100000" y="80000"/>
                                    </p:animScale>
                                    <p:animScale>
                                      <p:cBhvr>
                                        <p:cTn id="119" dur="166" decel="50000">
                                          <p:stCondLst>
                                            <p:cond delay="1338"/>
                                          </p:stCondLst>
                                        </p:cTn>
                                        <p:tgtEl>
                                          <p:spTgt spid="94"/>
                                        </p:tgtEl>
                                      </p:cBhvr>
                                      <p:to x="100000" y="100000"/>
                                    </p:animScale>
                                    <p:animScale>
                                      <p:cBhvr>
                                        <p:cTn id="120" dur="26">
                                          <p:stCondLst>
                                            <p:cond delay="1642"/>
                                          </p:stCondLst>
                                        </p:cTn>
                                        <p:tgtEl>
                                          <p:spTgt spid="94"/>
                                        </p:tgtEl>
                                      </p:cBhvr>
                                      <p:to x="100000" y="90000"/>
                                    </p:animScale>
                                    <p:animScale>
                                      <p:cBhvr>
                                        <p:cTn id="121" dur="166" decel="50000">
                                          <p:stCondLst>
                                            <p:cond delay="1668"/>
                                          </p:stCondLst>
                                        </p:cTn>
                                        <p:tgtEl>
                                          <p:spTgt spid="94"/>
                                        </p:tgtEl>
                                      </p:cBhvr>
                                      <p:to x="100000" y="100000"/>
                                    </p:animScale>
                                    <p:animScale>
                                      <p:cBhvr>
                                        <p:cTn id="122" dur="26">
                                          <p:stCondLst>
                                            <p:cond delay="1808"/>
                                          </p:stCondLst>
                                        </p:cTn>
                                        <p:tgtEl>
                                          <p:spTgt spid="94"/>
                                        </p:tgtEl>
                                      </p:cBhvr>
                                      <p:to x="100000" y="95000"/>
                                    </p:animScale>
                                    <p:animScale>
                                      <p:cBhvr>
                                        <p:cTn id="123" dur="166" decel="50000">
                                          <p:stCondLst>
                                            <p:cond delay="1834"/>
                                          </p:stCondLst>
                                        </p:cTn>
                                        <p:tgtEl>
                                          <p:spTgt spid="94"/>
                                        </p:tgtEl>
                                      </p:cBhvr>
                                      <p:to x="100000" y="100000"/>
                                    </p:animScale>
                                  </p:childTnLst>
                                </p:cTn>
                              </p:par>
                            </p:childTnLst>
                          </p:cTn>
                        </p:par>
                      </p:childTnLst>
                    </p:cTn>
                  </p:par>
                  <p:par>
                    <p:cTn id="124" fill="hold">
                      <p:stCondLst>
                        <p:cond delay="indefinite"/>
                      </p:stCondLst>
                      <p:childTnLst>
                        <p:par>
                          <p:cTn id="125" fill="hold">
                            <p:stCondLst>
                              <p:cond delay="0"/>
                            </p:stCondLst>
                            <p:childTnLst>
                              <p:par>
                                <p:cTn id="126" presetID="26" presetClass="entr" presetSubtype="0" fill="hold" grpId="0" nodeType="clickEffect">
                                  <p:stCondLst>
                                    <p:cond delay="0"/>
                                  </p:stCondLst>
                                  <p:childTnLst>
                                    <p:set>
                                      <p:cBhvr>
                                        <p:cTn id="127" dur="1" fill="hold">
                                          <p:stCondLst>
                                            <p:cond delay="0"/>
                                          </p:stCondLst>
                                        </p:cTn>
                                        <p:tgtEl>
                                          <p:spTgt spid="93"/>
                                        </p:tgtEl>
                                        <p:attrNameLst>
                                          <p:attrName>style.visibility</p:attrName>
                                        </p:attrNameLst>
                                      </p:cBhvr>
                                      <p:to>
                                        <p:strVal val="visible"/>
                                      </p:to>
                                    </p:set>
                                    <p:animEffect transition="in" filter="wipe(down)">
                                      <p:cBhvr>
                                        <p:cTn id="128" dur="580">
                                          <p:stCondLst>
                                            <p:cond delay="0"/>
                                          </p:stCondLst>
                                        </p:cTn>
                                        <p:tgtEl>
                                          <p:spTgt spid="93"/>
                                        </p:tgtEl>
                                      </p:cBhvr>
                                    </p:animEffect>
                                    <p:anim calcmode="lin" valueType="num">
                                      <p:cBhvr>
                                        <p:cTn id="129"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130"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131"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132"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133"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134" dur="26">
                                          <p:stCondLst>
                                            <p:cond delay="650"/>
                                          </p:stCondLst>
                                        </p:cTn>
                                        <p:tgtEl>
                                          <p:spTgt spid="93"/>
                                        </p:tgtEl>
                                      </p:cBhvr>
                                      <p:to x="100000" y="60000"/>
                                    </p:animScale>
                                    <p:animScale>
                                      <p:cBhvr>
                                        <p:cTn id="135" dur="166" decel="50000">
                                          <p:stCondLst>
                                            <p:cond delay="676"/>
                                          </p:stCondLst>
                                        </p:cTn>
                                        <p:tgtEl>
                                          <p:spTgt spid="93"/>
                                        </p:tgtEl>
                                      </p:cBhvr>
                                      <p:to x="100000" y="100000"/>
                                    </p:animScale>
                                    <p:animScale>
                                      <p:cBhvr>
                                        <p:cTn id="136" dur="26">
                                          <p:stCondLst>
                                            <p:cond delay="1312"/>
                                          </p:stCondLst>
                                        </p:cTn>
                                        <p:tgtEl>
                                          <p:spTgt spid="93"/>
                                        </p:tgtEl>
                                      </p:cBhvr>
                                      <p:to x="100000" y="80000"/>
                                    </p:animScale>
                                    <p:animScale>
                                      <p:cBhvr>
                                        <p:cTn id="137" dur="166" decel="50000">
                                          <p:stCondLst>
                                            <p:cond delay="1338"/>
                                          </p:stCondLst>
                                        </p:cTn>
                                        <p:tgtEl>
                                          <p:spTgt spid="93"/>
                                        </p:tgtEl>
                                      </p:cBhvr>
                                      <p:to x="100000" y="100000"/>
                                    </p:animScale>
                                    <p:animScale>
                                      <p:cBhvr>
                                        <p:cTn id="138" dur="26">
                                          <p:stCondLst>
                                            <p:cond delay="1642"/>
                                          </p:stCondLst>
                                        </p:cTn>
                                        <p:tgtEl>
                                          <p:spTgt spid="93"/>
                                        </p:tgtEl>
                                      </p:cBhvr>
                                      <p:to x="100000" y="90000"/>
                                    </p:animScale>
                                    <p:animScale>
                                      <p:cBhvr>
                                        <p:cTn id="139" dur="166" decel="50000">
                                          <p:stCondLst>
                                            <p:cond delay="1668"/>
                                          </p:stCondLst>
                                        </p:cTn>
                                        <p:tgtEl>
                                          <p:spTgt spid="93"/>
                                        </p:tgtEl>
                                      </p:cBhvr>
                                      <p:to x="100000" y="100000"/>
                                    </p:animScale>
                                    <p:animScale>
                                      <p:cBhvr>
                                        <p:cTn id="140" dur="26">
                                          <p:stCondLst>
                                            <p:cond delay="1808"/>
                                          </p:stCondLst>
                                        </p:cTn>
                                        <p:tgtEl>
                                          <p:spTgt spid="93"/>
                                        </p:tgtEl>
                                      </p:cBhvr>
                                      <p:to x="100000" y="95000"/>
                                    </p:animScale>
                                    <p:animScale>
                                      <p:cBhvr>
                                        <p:cTn id="141" dur="166" decel="50000">
                                          <p:stCondLst>
                                            <p:cond delay="1834"/>
                                          </p:stCondLst>
                                        </p:cTn>
                                        <p:tgtEl>
                                          <p:spTgt spid="93"/>
                                        </p:tgtEl>
                                      </p:cBhvr>
                                      <p:to x="100000" y="100000"/>
                                    </p:animScale>
                                  </p:childTnLst>
                                </p:cTn>
                              </p:par>
                            </p:childTnLst>
                          </p:cTn>
                        </p:par>
                      </p:childTnLst>
                    </p:cTn>
                  </p:par>
                  <p:par>
                    <p:cTn id="142" fill="hold">
                      <p:stCondLst>
                        <p:cond delay="indefinite"/>
                      </p:stCondLst>
                      <p:childTnLst>
                        <p:par>
                          <p:cTn id="143" fill="hold">
                            <p:stCondLst>
                              <p:cond delay="0"/>
                            </p:stCondLst>
                            <p:childTnLst>
                              <p:par>
                                <p:cTn id="144" presetID="26" presetClass="entr" presetSubtype="0" fill="hold" grpId="0" nodeType="clickEffect">
                                  <p:stCondLst>
                                    <p:cond delay="0"/>
                                  </p:stCondLst>
                                  <p:childTnLst>
                                    <p:set>
                                      <p:cBhvr>
                                        <p:cTn id="145" dur="1" fill="hold">
                                          <p:stCondLst>
                                            <p:cond delay="0"/>
                                          </p:stCondLst>
                                        </p:cTn>
                                        <p:tgtEl>
                                          <p:spTgt spid="92"/>
                                        </p:tgtEl>
                                        <p:attrNameLst>
                                          <p:attrName>style.visibility</p:attrName>
                                        </p:attrNameLst>
                                      </p:cBhvr>
                                      <p:to>
                                        <p:strVal val="visible"/>
                                      </p:to>
                                    </p:set>
                                    <p:animEffect transition="in" filter="wipe(down)">
                                      <p:cBhvr>
                                        <p:cTn id="146" dur="580">
                                          <p:stCondLst>
                                            <p:cond delay="0"/>
                                          </p:stCondLst>
                                        </p:cTn>
                                        <p:tgtEl>
                                          <p:spTgt spid="92"/>
                                        </p:tgtEl>
                                      </p:cBhvr>
                                    </p:animEffect>
                                    <p:anim calcmode="lin" valueType="num">
                                      <p:cBhvr>
                                        <p:cTn id="147"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148"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149"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150"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151"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152" dur="26">
                                          <p:stCondLst>
                                            <p:cond delay="650"/>
                                          </p:stCondLst>
                                        </p:cTn>
                                        <p:tgtEl>
                                          <p:spTgt spid="92"/>
                                        </p:tgtEl>
                                      </p:cBhvr>
                                      <p:to x="100000" y="60000"/>
                                    </p:animScale>
                                    <p:animScale>
                                      <p:cBhvr>
                                        <p:cTn id="153" dur="166" decel="50000">
                                          <p:stCondLst>
                                            <p:cond delay="676"/>
                                          </p:stCondLst>
                                        </p:cTn>
                                        <p:tgtEl>
                                          <p:spTgt spid="92"/>
                                        </p:tgtEl>
                                      </p:cBhvr>
                                      <p:to x="100000" y="100000"/>
                                    </p:animScale>
                                    <p:animScale>
                                      <p:cBhvr>
                                        <p:cTn id="154" dur="26">
                                          <p:stCondLst>
                                            <p:cond delay="1312"/>
                                          </p:stCondLst>
                                        </p:cTn>
                                        <p:tgtEl>
                                          <p:spTgt spid="92"/>
                                        </p:tgtEl>
                                      </p:cBhvr>
                                      <p:to x="100000" y="80000"/>
                                    </p:animScale>
                                    <p:animScale>
                                      <p:cBhvr>
                                        <p:cTn id="155" dur="166" decel="50000">
                                          <p:stCondLst>
                                            <p:cond delay="1338"/>
                                          </p:stCondLst>
                                        </p:cTn>
                                        <p:tgtEl>
                                          <p:spTgt spid="92"/>
                                        </p:tgtEl>
                                      </p:cBhvr>
                                      <p:to x="100000" y="100000"/>
                                    </p:animScale>
                                    <p:animScale>
                                      <p:cBhvr>
                                        <p:cTn id="156" dur="26">
                                          <p:stCondLst>
                                            <p:cond delay="1642"/>
                                          </p:stCondLst>
                                        </p:cTn>
                                        <p:tgtEl>
                                          <p:spTgt spid="92"/>
                                        </p:tgtEl>
                                      </p:cBhvr>
                                      <p:to x="100000" y="90000"/>
                                    </p:animScale>
                                    <p:animScale>
                                      <p:cBhvr>
                                        <p:cTn id="157" dur="166" decel="50000">
                                          <p:stCondLst>
                                            <p:cond delay="1668"/>
                                          </p:stCondLst>
                                        </p:cTn>
                                        <p:tgtEl>
                                          <p:spTgt spid="92"/>
                                        </p:tgtEl>
                                      </p:cBhvr>
                                      <p:to x="100000" y="100000"/>
                                    </p:animScale>
                                    <p:animScale>
                                      <p:cBhvr>
                                        <p:cTn id="158" dur="26">
                                          <p:stCondLst>
                                            <p:cond delay="1808"/>
                                          </p:stCondLst>
                                        </p:cTn>
                                        <p:tgtEl>
                                          <p:spTgt spid="92"/>
                                        </p:tgtEl>
                                      </p:cBhvr>
                                      <p:to x="100000" y="95000"/>
                                    </p:animScale>
                                    <p:animScale>
                                      <p:cBhvr>
                                        <p:cTn id="159" dur="166" decel="50000">
                                          <p:stCondLst>
                                            <p:cond delay="1834"/>
                                          </p:stCondLst>
                                        </p:cTn>
                                        <p:tgtEl>
                                          <p:spTgt spid="92"/>
                                        </p:tgtEl>
                                      </p:cBhvr>
                                      <p:to x="100000" y="100000"/>
                                    </p:animScale>
                                  </p:childTnLst>
                                </p:cTn>
                              </p:par>
                            </p:childTnLst>
                          </p:cTn>
                        </p:par>
                        <p:par>
                          <p:cTn id="160" fill="hold">
                            <p:stCondLst>
                              <p:cond delay="2000"/>
                            </p:stCondLst>
                            <p:childTnLst>
                              <p:par>
                                <p:cTn id="161" presetID="22" presetClass="entr" presetSubtype="8" fill="hold" grpId="0" nodeType="afterEffect">
                                  <p:stCondLst>
                                    <p:cond delay="0"/>
                                  </p:stCondLst>
                                  <p:childTnLst>
                                    <p:set>
                                      <p:cBhvr>
                                        <p:cTn id="162" dur="1" fill="hold">
                                          <p:stCondLst>
                                            <p:cond delay="0"/>
                                          </p:stCondLst>
                                        </p:cTn>
                                        <p:tgtEl>
                                          <p:spTgt spid="83"/>
                                        </p:tgtEl>
                                        <p:attrNameLst>
                                          <p:attrName>style.visibility</p:attrName>
                                        </p:attrNameLst>
                                      </p:cBhvr>
                                      <p:to>
                                        <p:strVal val="visible"/>
                                      </p:to>
                                    </p:set>
                                    <p:animEffect transition="in" filter="wipe(left)">
                                      <p:cBhvr>
                                        <p:cTn id="163"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8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31"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68814" y="1465352"/>
            <a:ext cx="3726300" cy="5270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Rectangle 31"/>
          <p:cNvSpPr/>
          <p:nvPr/>
        </p:nvSpPr>
        <p:spPr>
          <a:xfrm>
            <a:off x="1255121" y="2609243"/>
            <a:ext cx="444352" cy="523220"/>
          </a:xfrm>
          <a:prstGeom prst="rect">
            <a:avLst/>
          </a:prstGeom>
        </p:spPr>
        <p:txBody>
          <a:bodyPr wrap="none">
            <a:spAutoFit/>
          </a:bodyPr>
          <a:lstStyle/>
          <a:p>
            <a:r>
              <a:rPr lang="en-US" b="1" dirty="0" smtClean="0">
                <a:solidFill>
                  <a:srgbClr val="FFFFFF"/>
                </a:solidFill>
              </a:rPr>
              <a:t>A</a:t>
            </a:r>
            <a:endParaRPr lang="en-US" b="1" dirty="0">
              <a:solidFill>
                <a:srgbClr val="FFFFFF"/>
              </a:solidFill>
            </a:endParaRPr>
          </a:p>
        </p:txBody>
      </p:sp>
      <p:sp>
        <p:nvSpPr>
          <p:cNvPr id="33" name="Rectangle 32"/>
          <p:cNvSpPr/>
          <p:nvPr/>
        </p:nvSpPr>
        <p:spPr>
          <a:xfrm>
            <a:off x="1255121" y="5601825"/>
            <a:ext cx="444352" cy="523220"/>
          </a:xfrm>
          <a:prstGeom prst="rect">
            <a:avLst/>
          </a:prstGeom>
        </p:spPr>
        <p:txBody>
          <a:bodyPr wrap="none">
            <a:spAutoFit/>
          </a:bodyPr>
          <a:lstStyle/>
          <a:p>
            <a:r>
              <a:rPr lang="en-US" b="1" dirty="0" smtClean="0">
                <a:solidFill>
                  <a:srgbClr val="FFFFFF"/>
                </a:solidFill>
              </a:rPr>
              <a:t>B</a:t>
            </a:r>
            <a:endParaRPr lang="en-US" b="1" dirty="0">
              <a:solidFill>
                <a:srgbClr val="FFFFFF"/>
              </a:solidFill>
            </a:endParaRPr>
          </a:p>
        </p:txBody>
      </p:sp>
      <p:sp>
        <p:nvSpPr>
          <p:cNvPr id="36" name="Rectangle 35"/>
          <p:cNvSpPr/>
          <p:nvPr/>
        </p:nvSpPr>
        <p:spPr>
          <a:xfrm>
            <a:off x="2965168" y="5601825"/>
            <a:ext cx="444352" cy="523220"/>
          </a:xfrm>
          <a:prstGeom prst="rect">
            <a:avLst/>
          </a:prstGeom>
        </p:spPr>
        <p:txBody>
          <a:bodyPr wrap="none">
            <a:spAutoFit/>
          </a:bodyPr>
          <a:lstStyle/>
          <a:p>
            <a:r>
              <a:rPr lang="en-US" b="1" dirty="0" smtClean="0">
                <a:solidFill>
                  <a:srgbClr val="FFFFFF"/>
                </a:solidFill>
              </a:rPr>
              <a:t>C</a:t>
            </a:r>
            <a:endParaRPr lang="en-US" b="1" dirty="0">
              <a:solidFill>
                <a:srgbClr val="FFFFFF"/>
              </a:solidFill>
            </a:endParaRPr>
          </a:p>
        </p:txBody>
      </p:sp>
      <p:cxnSp>
        <p:nvCxnSpPr>
          <p:cNvPr id="10" name="Straight Connector 9"/>
          <p:cNvCxnSpPr/>
          <p:nvPr/>
        </p:nvCxnSpPr>
        <p:spPr bwMode="auto">
          <a:xfrm>
            <a:off x="47503" y="5878283"/>
            <a:ext cx="4227616" cy="0"/>
          </a:xfrm>
          <a:prstGeom prst="line">
            <a:avLst/>
          </a:prstGeom>
          <a:solidFill>
            <a:srgbClr val="00FFFF"/>
          </a:solidFill>
          <a:ln w="9525" cap="flat" cmpd="sng" algn="ctr">
            <a:solidFill>
              <a:schemeClr val="tx1"/>
            </a:solidFill>
            <a:prstDash val="solid"/>
            <a:round/>
            <a:headEnd type="none" w="med" len="med"/>
            <a:tailEnd type="none" w="med" len="med"/>
          </a:ln>
          <a:effectLst/>
        </p:spPr>
      </p:cxnSp>
      <p:cxnSp>
        <p:nvCxnSpPr>
          <p:cNvPr id="37" name="Straight Connector 36"/>
          <p:cNvCxnSpPr/>
          <p:nvPr/>
        </p:nvCxnSpPr>
        <p:spPr bwMode="auto">
          <a:xfrm>
            <a:off x="47503" y="2897577"/>
            <a:ext cx="4120738" cy="0"/>
          </a:xfrm>
          <a:prstGeom prst="line">
            <a:avLst/>
          </a:prstGeom>
          <a:solidFill>
            <a:srgbClr val="00FFFF"/>
          </a:solidFill>
          <a:ln w="9525" cap="flat" cmpd="sng" algn="ctr">
            <a:solidFill>
              <a:schemeClr val="tx1"/>
            </a:solidFill>
            <a:prstDash val="solid"/>
            <a:round/>
            <a:headEnd type="none" w="med" len="med"/>
            <a:tailEnd type="none" w="med" len="med"/>
          </a:ln>
          <a:effectLst/>
        </p:spPr>
      </p:cxnSp>
      <p:sp>
        <p:nvSpPr>
          <p:cNvPr id="43" name="Rectangle 42"/>
          <p:cNvSpPr/>
          <p:nvPr/>
        </p:nvSpPr>
        <p:spPr>
          <a:xfrm>
            <a:off x="4870318" y="3096118"/>
            <a:ext cx="3840667" cy="1077218"/>
          </a:xfrm>
          <a:prstGeom prst="rect">
            <a:avLst/>
          </a:prstGeom>
          <a:solidFill>
            <a:srgbClr val="33CCFF"/>
          </a:solidFill>
        </p:spPr>
        <p:txBody>
          <a:bodyPr wrap="none">
            <a:spAutoFit/>
          </a:bodyPr>
          <a:lstStyle/>
          <a:p>
            <a:pPr algn="l"/>
            <a:r>
              <a:rPr lang="en-US" sz="3200" b="1" dirty="0" smtClean="0">
                <a:solidFill>
                  <a:srgbClr val="000000"/>
                </a:solidFill>
                <a:latin typeface="Arial Narrow" pitchFamily="34" charset="0"/>
              </a:rPr>
              <a:t>Point A has the lowest </a:t>
            </a:r>
          </a:p>
          <a:p>
            <a:pPr algn="l"/>
            <a:r>
              <a:rPr lang="en-US" sz="3200" b="1" dirty="0" smtClean="0">
                <a:solidFill>
                  <a:srgbClr val="000000"/>
                </a:solidFill>
                <a:latin typeface="Arial Narrow" pitchFamily="34" charset="0"/>
              </a:rPr>
              <a:t>pressure. </a:t>
            </a:r>
            <a:endParaRPr lang="en-US" sz="3200" b="1" dirty="0">
              <a:solidFill>
                <a:srgbClr val="000000"/>
              </a:solidFill>
              <a:latin typeface="Arial Narrow" pitchFamily="34" charset="0"/>
            </a:endParaRPr>
          </a:p>
        </p:txBody>
      </p:sp>
      <p:sp>
        <p:nvSpPr>
          <p:cNvPr id="9" name="Rectangle 8"/>
          <p:cNvSpPr/>
          <p:nvPr/>
        </p:nvSpPr>
        <p:spPr>
          <a:xfrm>
            <a:off x="4097707" y="899208"/>
            <a:ext cx="4911922" cy="1569660"/>
          </a:xfrm>
          <a:prstGeom prst="rect">
            <a:avLst/>
          </a:prstGeom>
        </p:spPr>
        <p:txBody>
          <a:bodyPr wrap="none">
            <a:spAutoFit/>
          </a:bodyPr>
          <a:lstStyle/>
          <a:p>
            <a:r>
              <a:rPr lang="en-US" sz="3200" b="1" dirty="0" smtClean="0">
                <a:solidFill>
                  <a:srgbClr val="000000"/>
                </a:solidFill>
                <a:latin typeface="Arial Narrow" pitchFamily="34" charset="0"/>
              </a:rPr>
              <a:t>Of the points that are labeled,</a:t>
            </a:r>
          </a:p>
          <a:p>
            <a:r>
              <a:rPr lang="en-US" sz="3200" b="1" dirty="0" smtClean="0">
                <a:solidFill>
                  <a:srgbClr val="000000"/>
                </a:solidFill>
                <a:latin typeface="Arial Narrow" pitchFamily="34" charset="0"/>
              </a:rPr>
              <a:t>which has/have the lowest</a:t>
            </a:r>
          </a:p>
          <a:p>
            <a:r>
              <a:rPr lang="en-US" sz="3200" b="1" dirty="0" smtClean="0">
                <a:solidFill>
                  <a:srgbClr val="000000"/>
                </a:solidFill>
                <a:latin typeface="Arial Narrow" pitchFamily="34" charset="0"/>
              </a:rPr>
              <a:t>pressure? The highest?</a:t>
            </a:r>
            <a:endParaRPr lang="en-US" sz="3200" b="1" dirty="0">
              <a:solidFill>
                <a:srgbClr val="000000"/>
              </a:solidFill>
              <a:latin typeface="Arial Narrow" pitchFamily="34" charset="0"/>
            </a:endParaRPr>
          </a:p>
        </p:txBody>
      </p:sp>
      <p:sp>
        <p:nvSpPr>
          <p:cNvPr id="44" name="Rectangle 43"/>
          <p:cNvSpPr/>
          <p:nvPr/>
        </p:nvSpPr>
        <p:spPr>
          <a:xfrm>
            <a:off x="4870318" y="4283652"/>
            <a:ext cx="3587842" cy="1077218"/>
          </a:xfrm>
          <a:prstGeom prst="rect">
            <a:avLst/>
          </a:prstGeom>
          <a:solidFill>
            <a:srgbClr val="33CCFF"/>
          </a:solidFill>
        </p:spPr>
        <p:txBody>
          <a:bodyPr wrap="none">
            <a:spAutoFit/>
          </a:bodyPr>
          <a:lstStyle/>
          <a:p>
            <a:pPr algn="l"/>
            <a:r>
              <a:rPr lang="en-US" sz="3200" b="1" dirty="0" smtClean="0">
                <a:solidFill>
                  <a:srgbClr val="000000"/>
                </a:solidFill>
                <a:latin typeface="Arial Narrow" pitchFamily="34" charset="0"/>
              </a:rPr>
              <a:t>B and C are tied for</a:t>
            </a:r>
          </a:p>
          <a:p>
            <a:pPr algn="l"/>
            <a:r>
              <a:rPr lang="en-US" sz="3200" b="1" dirty="0" smtClean="0">
                <a:solidFill>
                  <a:srgbClr val="000000"/>
                </a:solidFill>
                <a:latin typeface="Arial Narrow" pitchFamily="34" charset="0"/>
              </a:rPr>
              <a:t>the highest pressure.</a:t>
            </a:r>
            <a:endParaRPr lang="en-US" sz="3200" b="1" dirty="0">
              <a:solidFill>
                <a:srgbClr val="000000"/>
              </a:solidFill>
              <a:latin typeface="Arial Narrow" pitchFamily="34" charset="0"/>
            </a:endParaRPr>
          </a:p>
        </p:txBody>
      </p:sp>
      <p:sp>
        <p:nvSpPr>
          <p:cNvPr id="11" name="Rectangle 10"/>
          <p:cNvSpPr/>
          <p:nvPr/>
        </p:nvSpPr>
        <p:spPr>
          <a:xfrm>
            <a:off x="2112829" y="115430"/>
            <a:ext cx="5057796" cy="584775"/>
          </a:xfrm>
          <a:prstGeom prst="rect">
            <a:avLst/>
          </a:prstGeom>
        </p:spPr>
        <p:txBody>
          <a:bodyPr wrap="none">
            <a:spAutoFit/>
          </a:bodyPr>
          <a:lstStyle/>
          <a:p>
            <a:r>
              <a:rPr lang="en-US" sz="3200" b="1" dirty="0" smtClean="0">
                <a:solidFill>
                  <a:srgbClr val="000000"/>
                </a:solidFill>
                <a:latin typeface="Arial Narrow" pitchFamily="34" charset="0"/>
              </a:rPr>
              <a:t>For this boot filled with water: </a:t>
            </a:r>
          </a:p>
        </p:txBody>
      </p:sp>
    </p:spTree>
    <p:extLst>
      <p:ext uri="{BB962C8B-B14F-4D97-AF65-F5344CB8AC3E}">
        <p14:creationId xmlns:p14="http://schemas.microsoft.com/office/powerpoint/2010/main" val="105682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2000"/>
                                        <p:tgtEl>
                                          <p:spTgt spid="37"/>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2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barn(inVertical)">
                                      <p:cBhvr>
                                        <p:cTn id="15" dur="500"/>
                                        <p:tgtEl>
                                          <p:spTgt spid="4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barn(inVertical)">
                                      <p:cBhvr>
                                        <p:cTn id="2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52"/>
          <p:cNvSpPr>
            <a:spLocks noChangeArrowheads="1"/>
          </p:cNvSpPr>
          <p:nvPr/>
        </p:nvSpPr>
        <p:spPr bwMode="auto">
          <a:xfrm>
            <a:off x="5711738" y="200074"/>
            <a:ext cx="1830765" cy="773703"/>
          </a:xfrm>
          <a:prstGeom prst="rect">
            <a:avLst/>
          </a:prstGeom>
          <a:solidFill>
            <a:srgbClr val="FFFF00"/>
          </a:solidFill>
          <a:ln w="9525">
            <a:solidFill>
              <a:schemeClr val="tx1"/>
            </a:solidFill>
            <a:miter lim="800000"/>
            <a:headEnd/>
            <a:tailEnd/>
          </a:ln>
        </p:spPr>
        <p:txBody>
          <a:bodyPr wrap="none" anchor="ctr"/>
          <a:lstStyle/>
          <a:p>
            <a:endParaRPr lang="en-US">
              <a:solidFill>
                <a:srgbClr val="000000"/>
              </a:solidFill>
            </a:endParaRPr>
          </a:p>
        </p:txBody>
      </p:sp>
      <p:sp>
        <p:nvSpPr>
          <p:cNvPr id="9" name="Rectangle 129"/>
          <p:cNvSpPr>
            <a:spLocks noChangeArrowheads="1"/>
          </p:cNvSpPr>
          <p:nvPr/>
        </p:nvSpPr>
        <p:spPr bwMode="auto">
          <a:xfrm>
            <a:off x="5796827" y="299263"/>
            <a:ext cx="1650673" cy="567635"/>
          </a:xfrm>
          <a:prstGeom prst="rect">
            <a:avLst/>
          </a:prstGeom>
          <a:solidFill>
            <a:srgbClr val="FFFF00"/>
          </a:solidFill>
          <a:ln w="9525">
            <a:solidFill>
              <a:schemeClr val="tx1"/>
            </a:solidFill>
            <a:miter lim="800000"/>
            <a:headEnd/>
            <a:tailEnd/>
          </a:ln>
        </p:spPr>
        <p:txBody>
          <a:bodyPr wrap="none" anchor="ctr"/>
          <a:lstStyle/>
          <a:p>
            <a:endParaRPr lang="en-US">
              <a:solidFill>
                <a:srgbClr val="000000"/>
              </a:solidFill>
            </a:endParaRPr>
          </a:p>
        </p:txBody>
      </p:sp>
      <p:sp>
        <p:nvSpPr>
          <p:cNvPr id="2" name="Rectangle 1"/>
          <p:cNvSpPr/>
          <p:nvPr/>
        </p:nvSpPr>
        <p:spPr>
          <a:xfrm>
            <a:off x="1197264" y="305437"/>
            <a:ext cx="4346062" cy="523220"/>
          </a:xfrm>
          <a:prstGeom prst="rect">
            <a:avLst/>
          </a:prstGeom>
        </p:spPr>
        <p:txBody>
          <a:bodyPr wrap="none">
            <a:spAutoFit/>
          </a:bodyPr>
          <a:lstStyle/>
          <a:p>
            <a:pPr algn="l"/>
            <a:r>
              <a:rPr lang="en-US" dirty="0" smtClean="0">
                <a:solidFill>
                  <a:srgbClr val="FF0000"/>
                </a:solidFill>
              </a:rPr>
              <a:t>Gauge pressure equation</a:t>
            </a:r>
            <a:r>
              <a:rPr lang="en-US" dirty="0">
                <a:solidFill>
                  <a:srgbClr val="FF0000"/>
                </a:solidFill>
              </a:rPr>
              <a:t>:</a:t>
            </a:r>
          </a:p>
        </p:txBody>
      </p:sp>
      <p:sp>
        <p:nvSpPr>
          <p:cNvPr id="3" name="Rectangle 2"/>
          <p:cNvSpPr/>
          <p:nvPr/>
        </p:nvSpPr>
        <p:spPr>
          <a:xfrm>
            <a:off x="5807803" y="305437"/>
            <a:ext cx="1622495" cy="523220"/>
          </a:xfrm>
          <a:prstGeom prst="rect">
            <a:avLst/>
          </a:prstGeom>
        </p:spPr>
        <p:txBody>
          <a:bodyPr wrap="none">
            <a:spAutoFit/>
          </a:bodyPr>
          <a:lstStyle/>
          <a:p>
            <a:pPr algn="l"/>
            <a:r>
              <a:rPr lang="en-US" dirty="0">
                <a:solidFill>
                  <a:srgbClr val="000000"/>
                </a:solidFill>
              </a:rPr>
              <a:t>P = </a:t>
            </a:r>
            <a:r>
              <a:rPr lang="en-US" dirty="0">
                <a:solidFill>
                  <a:srgbClr val="000000"/>
                </a:solidFill>
                <a:latin typeface="Symbol" pitchFamily="18" charset="2"/>
              </a:rPr>
              <a:t>r</a:t>
            </a:r>
            <a:r>
              <a:rPr lang="en-US" dirty="0">
                <a:solidFill>
                  <a:srgbClr val="000000"/>
                </a:solidFill>
              </a:rPr>
              <a:t> g h</a:t>
            </a:r>
          </a:p>
        </p:txBody>
      </p:sp>
      <p:sp>
        <p:nvSpPr>
          <p:cNvPr id="4" name="Rectangle 3"/>
          <p:cNvSpPr/>
          <p:nvPr/>
        </p:nvSpPr>
        <p:spPr>
          <a:xfrm>
            <a:off x="4440284" y="1089216"/>
            <a:ext cx="4522392" cy="523220"/>
          </a:xfrm>
          <a:prstGeom prst="rect">
            <a:avLst/>
          </a:prstGeom>
        </p:spPr>
        <p:txBody>
          <a:bodyPr wrap="none">
            <a:spAutoFit/>
          </a:bodyPr>
          <a:lstStyle/>
          <a:p>
            <a:pPr algn="l"/>
            <a:r>
              <a:rPr lang="en-US" dirty="0">
                <a:solidFill>
                  <a:srgbClr val="000000"/>
                </a:solidFill>
                <a:latin typeface="Symbol" pitchFamily="18" charset="2"/>
              </a:rPr>
              <a:t>r</a:t>
            </a:r>
            <a:r>
              <a:rPr lang="en-US" dirty="0" smtClean="0">
                <a:solidFill>
                  <a:srgbClr val="000000"/>
                </a:solidFill>
              </a:rPr>
              <a:t> </a:t>
            </a:r>
            <a:r>
              <a:rPr lang="en-US" dirty="0">
                <a:solidFill>
                  <a:srgbClr val="000000"/>
                </a:solidFill>
              </a:rPr>
              <a:t>= density of liquid (kg/</a:t>
            </a:r>
            <a:r>
              <a:rPr lang="en-US" dirty="0" err="1">
                <a:solidFill>
                  <a:srgbClr val="000000"/>
                </a:solidFill>
              </a:rPr>
              <a:t>m</a:t>
            </a:r>
            <a:r>
              <a:rPr lang="en-US" baseline="30000" dirty="0" err="1">
                <a:solidFill>
                  <a:srgbClr val="000000"/>
                </a:solidFill>
              </a:rPr>
              <a:t>3</a:t>
            </a:r>
            <a:r>
              <a:rPr lang="en-US" dirty="0">
                <a:solidFill>
                  <a:srgbClr val="000000"/>
                </a:solidFill>
              </a:rPr>
              <a:t>)</a:t>
            </a:r>
          </a:p>
        </p:txBody>
      </p:sp>
      <p:sp>
        <p:nvSpPr>
          <p:cNvPr id="5" name="Rectangle 4"/>
          <p:cNvSpPr/>
          <p:nvPr/>
        </p:nvSpPr>
        <p:spPr>
          <a:xfrm>
            <a:off x="302174" y="1623593"/>
            <a:ext cx="2305439" cy="523220"/>
          </a:xfrm>
          <a:prstGeom prst="rect">
            <a:avLst/>
          </a:prstGeom>
        </p:spPr>
        <p:txBody>
          <a:bodyPr wrap="none">
            <a:spAutoFit/>
          </a:bodyPr>
          <a:lstStyle/>
          <a:p>
            <a:pPr algn="l"/>
            <a:r>
              <a:rPr lang="en-US" dirty="0">
                <a:solidFill>
                  <a:srgbClr val="000000"/>
                </a:solidFill>
              </a:rPr>
              <a:t>g = 9.81 m/</a:t>
            </a:r>
            <a:r>
              <a:rPr lang="en-US" dirty="0" err="1">
                <a:solidFill>
                  <a:srgbClr val="000000"/>
                </a:solidFill>
              </a:rPr>
              <a:t>s</a:t>
            </a:r>
            <a:r>
              <a:rPr lang="en-US" baseline="30000" dirty="0" err="1">
                <a:solidFill>
                  <a:srgbClr val="000000"/>
                </a:solidFill>
              </a:rPr>
              <a:t>2</a:t>
            </a:r>
            <a:endParaRPr lang="en-US" dirty="0">
              <a:solidFill>
                <a:srgbClr val="000000"/>
              </a:solidFill>
            </a:endParaRPr>
          </a:p>
        </p:txBody>
      </p:sp>
      <p:sp>
        <p:nvSpPr>
          <p:cNvPr id="6" name="Rectangle 5"/>
          <p:cNvSpPr/>
          <p:nvPr/>
        </p:nvSpPr>
        <p:spPr>
          <a:xfrm>
            <a:off x="4448259" y="1633777"/>
            <a:ext cx="4753224" cy="523220"/>
          </a:xfrm>
          <a:prstGeom prst="rect">
            <a:avLst/>
          </a:prstGeom>
        </p:spPr>
        <p:txBody>
          <a:bodyPr wrap="none">
            <a:spAutoFit/>
          </a:bodyPr>
          <a:lstStyle/>
          <a:p>
            <a:pPr algn="l"/>
            <a:r>
              <a:rPr lang="en-US" dirty="0">
                <a:solidFill>
                  <a:srgbClr val="000000"/>
                </a:solidFill>
              </a:rPr>
              <a:t>h = depth below </a:t>
            </a:r>
            <a:r>
              <a:rPr lang="en-US" dirty="0" smtClean="0">
                <a:solidFill>
                  <a:srgbClr val="000000"/>
                </a:solidFill>
              </a:rPr>
              <a:t>surface </a:t>
            </a:r>
            <a:r>
              <a:rPr lang="en-US" dirty="0">
                <a:solidFill>
                  <a:srgbClr val="000000"/>
                </a:solidFill>
              </a:rPr>
              <a:t>(m)</a:t>
            </a:r>
          </a:p>
        </p:txBody>
      </p:sp>
      <p:sp>
        <p:nvSpPr>
          <p:cNvPr id="7" name="Rectangle 6"/>
          <p:cNvSpPr/>
          <p:nvPr/>
        </p:nvSpPr>
        <p:spPr>
          <a:xfrm>
            <a:off x="789706" y="2331081"/>
            <a:ext cx="7527895" cy="954107"/>
          </a:xfrm>
          <a:prstGeom prst="rect">
            <a:avLst/>
          </a:prstGeom>
          <a:solidFill>
            <a:schemeClr val="bg1">
              <a:lumMod val="75000"/>
            </a:schemeClr>
          </a:solidFill>
          <a:ln>
            <a:solidFill>
              <a:schemeClr val="tx1"/>
            </a:solidFill>
          </a:ln>
        </p:spPr>
        <p:txBody>
          <a:bodyPr wrap="none">
            <a:spAutoFit/>
          </a:bodyPr>
          <a:lstStyle/>
          <a:p>
            <a:r>
              <a:rPr lang="en-US" dirty="0">
                <a:solidFill>
                  <a:srgbClr val="FF0000"/>
                </a:solidFill>
              </a:rPr>
              <a:t>P does NOT depend on total volume of liquid, </a:t>
            </a:r>
            <a:endParaRPr lang="en-US" dirty="0" smtClean="0">
              <a:solidFill>
                <a:srgbClr val="FF0000"/>
              </a:solidFill>
            </a:endParaRPr>
          </a:p>
          <a:p>
            <a:r>
              <a:rPr lang="en-US" dirty="0" smtClean="0">
                <a:solidFill>
                  <a:srgbClr val="FF0000"/>
                </a:solidFill>
              </a:rPr>
              <a:t>only </a:t>
            </a:r>
            <a:r>
              <a:rPr lang="en-US" dirty="0">
                <a:solidFill>
                  <a:srgbClr val="FF0000"/>
                </a:solidFill>
              </a:rPr>
              <a:t>type of liquid, gravity, and depth.</a:t>
            </a:r>
          </a:p>
        </p:txBody>
      </p:sp>
      <p:sp>
        <p:nvSpPr>
          <p:cNvPr id="10" name="Rectangle 9"/>
          <p:cNvSpPr/>
          <p:nvPr/>
        </p:nvSpPr>
        <p:spPr>
          <a:xfrm>
            <a:off x="291484" y="1089216"/>
            <a:ext cx="4107150" cy="523220"/>
          </a:xfrm>
          <a:prstGeom prst="rect">
            <a:avLst/>
          </a:prstGeom>
        </p:spPr>
        <p:txBody>
          <a:bodyPr wrap="none">
            <a:spAutoFit/>
          </a:bodyPr>
          <a:lstStyle/>
          <a:p>
            <a:pPr algn="l"/>
            <a:r>
              <a:rPr lang="en-US" dirty="0" smtClean="0">
                <a:solidFill>
                  <a:srgbClr val="000000"/>
                </a:solidFill>
              </a:rPr>
              <a:t>P = gauge pressure (Pa)</a:t>
            </a:r>
            <a:endParaRPr lang="en-US" dirty="0">
              <a:solidFill>
                <a:srgbClr val="000000"/>
              </a:solidFill>
            </a:endParaRPr>
          </a:p>
        </p:txBody>
      </p:sp>
      <p:sp>
        <p:nvSpPr>
          <p:cNvPr id="11" name="Rectangle 10"/>
          <p:cNvSpPr/>
          <p:nvPr/>
        </p:nvSpPr>
        <p:spPr>
          <a:xfrm>
            <a:off x="148904" y="3388021"/>
            <a:ext cx="8885766" cy="2246769"/>
          </a:xfrm>
          <a:prstGeom prst="rect">
            <a:avLst/>
          </a:prstGeom>
        </p:spPr>
        <p:txBody>
          <a:bodyPr wrap="none">
            <a:spAutoFit/>
          </a:bodyPr>
          <a:lstStyle/>
          <a:p>
            <a:pPr algn="l"/>
            <a:r>
              <a:rPr lang="en-US" dirty="0">
                <a:solidFill>
                  <a:srgbClr val="FF0000"/>
                </a:solidFill>
              </a:rPr>
              <a:t>The P in the equation P = </a:t>
            </a:r>
            <a:r>
              <a:rPr lang="en-US" dirty="0">
                <a:solidFill>
                  <a:srgbClr val="FF0000"/>
                </a:solidFill>
                <a:latin typeface="Symbol" pitchFamily="18" charset="2"/>
              </a:rPr>
              <a:t>r</a:t>
            </a:r>
            <a:r>
              <a:rPr lang="en-US" dirty="0">
                <a:solidFill>
                  <a:srgbClr val="FF0000"/>
                </a:solidFill>
              </a:rPr>
              <a:t> g h </a:t>
            </a:r>
            <a:r>
              <a:rPr lang="en-US" dirty="0" smtClean="0">
                <a:solidFill>
                  <a:srgbClr val="FF0000"/>
                </a:solidFill>
              </a:rPr>
              <a:t>(i.e., the </a:t>
            </a:r>
            <a:r>
              <a:rPr lang="en-US" u="sng" dirty="0" smtClean="0">
                <a:solidFill>
                  <a:srgbClr val="FF0000"/>
                </a:solidFill>
              </a:rPr>
              <a:t>gauge</a:t>
            </a:r>
          </a:p>
          <a:p>
            <a:pPr algn="l"/>
            <a:r>
              <a:rPr lang="en-US" u="sng" dirty="0" smtClean="0">
                <a:solidFill>
                  <a:srgbClr val="FF0000"/>
                </a:solidFill>
              </a:rPr>
              <a:t>pressure</a:t>
            </a:r>
            <a:r>
              <a:rPr lang="en-US" dirty="0" smtClean="0">
                <a:solidFill>
                  <a:srgbClr val="FF0000"/>
                </a:solidFill>
              </a:rPr>
              <a:t>) does </a:t>
            </a:r>
            <a:r>
              <a:rPr lang="en-US" dirty="0">
                <a:solidFill>
                  <a:srgbClr val="FF0000"/>
                </a:solidFill>
              </a:rPr>
              <a:t>NOT account for the pressure </a:t>
            </a:r>
            <a:r>
              <a:rPr lang="en-US" dirty="0" smtClean="0">
                <a:solidFill>
                  <a:srgbClr val="FF0000"/>
                </a:solidFill>
              </a:rPr>
              <a:t>AT the</a:t>
            </a:r>
          </a:p>
          <a:p>
            <a:pPr algn="l"/>
            <a:r>
              <a:rPr lang="en-US" dirty="0" smtClean="0">
                <a:solidFill>
                  <a:srgbClr val="FF0000"/>
                </a:solidFill>
              </a:rPr>
              <a:t>liquid’s </a:t>
            </a:r>
            <a:r>
              <a:rPr lang="en-US" dirty="0">
                <a:solidFill>
                  <a:srgbClr val="FF0000"/>
                </a:solidFill>
              </a:rPr>
              <a:t>surface (from gases above it). To </a:t>
            </a:r>
            <a:r>
              <a:rPr lang="en-US" dirty="0" smtClean="0">
                <a:solidFill>
                  <a:srgbClr val="FF0000"/>
                </a:solidFill>
              </a:rPr>
              <a:t>find the </a:t>
            </a:r>
            <a:r>
              <a:rPr lang="en-US" u="sng" dirty="0" smtClean="0">
                <a:solidFill>
                  <a:srgbClr val="FF0000"/>
                </a:solidFill>
              </a:rPr>
              <a:t>total</a:t>
            </a:r>
            <a:endParaRPr lang="en-US" dirty="0">
              <a:solidFill>
                <a:srgbClr val="FF0000"/>
              </a:solidFill>
            </a:endParaRPr>
          </a:p>
          <a:p>
            <a:pPr algn="l"/>
            <a:r>
              <a:rPr lang="en-US" u="sng" dirty="0" smtClean="0">
                <a:solidFill>
                  <a:srgbClr val="FF0000"/>
                </a:solidFill>
              </a:rPr>
              <a:t>pressure</a:t>
            </a:r>
            <a:r>
              <a:rPr lang="en-US" dirty="0" smtClean="0">
                <a:solidFill>
                  <a:srgbClr val="FF0000"/>
                </a:solidFill>
              </a:rPr>
              <a:t> </a:t>
            </a:r>
            <a:r>
              <a:rPr lang="en-US" dirty="0">
                <a:solidFill>
                  <a:srgbClr val="FF0000"/>
                </a:solidFill>
              </a:rPr>
              <a:t>(</a:t>
            </a:r>
            <a:r>
              <a:rPr lang="en-US" dirty="0" err="1">
                <a:solidFill>
                  <a:srgbClr val="FF0000"/>
                </a:solidFill>
              </a:rPr>
              <a:t>P</a:t>
            </a:r>
            <a:r>
              <a:rPr lang="en-US" baseline="-25000" dirty="0" err="1">
                <a:solidFill>
                  <a:srgbClr val="FF0000"/>
                </a:solidFill>
              </a:rPr>
              <a:t>tot</a:t>
            </a:r>
            <a:r>
              <a:rPr lang="en-US" dirty="0">
                <a:solidFill>
                  <a:srgbClr val="FF0000"/>
                </a:solidFill>
              </a:rPr>
              <a:t>) at a given depth, simply </a:t>
            </a:r>
            <a:r>
              <a:rPr lang="en-US" dirty="0" smtClean="0">
                <a:solidFill>
                  <a:srgbClr val="FF0000"/>
                </a:solidFill>
              </a:rPr>
              <a:t>add the surface</a:t>
            </a:r>
          </a:p>
          <a:p>
            <a:pPr algn="l"/>
            <a:r>
              <a:rPr lang="en-US" dirty="0" smtClean="0">
                <a:solidFill>
                  <a:srgbClr val="FF0000"/>
                </a:solidFill>
              </a:rPr>
              <a:t>pressure </a:t>
            </a:r>
            <a:r>
              <a:rPr lang="en-US" dirty="0">
                <a:solidFill>
                  <a:srgbClr val="FF0000"/>
                </a:solidFill>
              </a:rPr>
              <a:t>(P</a:t>
            </a:r>
            <a:r>
              <a:rPr lang="en-US" baseline="-25000" dirty="0">
                <a:solidFill>
                  <a:srgbClr val="FF0000"/>
                </a:solidFill>
              </a:rPr>
              <a:t>o</a:t>
            </a:r>
            <a:r>
              <a:rPr lang="en-US" dirty="0">
                <a:solidFill>
                  <a:srgbClr val="FF0000"/>
                </a:solidFill>
              </a:rPr>
              <a:t>) to the gauge pressure at that depth.</a:t>
            </a:r>
          </a:p>
        </p:txBody>
      </p:sp>
      <p:sp>
        <p:nvSpPr>
          <p:cNvPr id="12" name="Rectangle 252"/>
          <p:cNvSpPr>
            <a:spLocks noChangeArrowheads="1"/>
          </p:cNvSpPr>
          <p:nvPr/>
        </p:nvSpPr>
        <p:spPr bwMode="auto">
          <a:xfrm>
            <a:off x="5096843" y="5769602"/>
            <a:ext cx="2875794" cy="773703"/>
          </a:xfrm>
          <a:prstGeom prst="rect">
            <a:avLst/>
          </a:prstGeom>
          <a:solidFill>
            <a:srgbClr val="FFFF00"/>
          </a:solidFill>
          <a:ln w="9525">
            <a:solidFill>
              <a:schemeClr val="tx1"/>
            </a:solidFill>
            <a:miter lim="800000"/>
            <a:headEnd/>
            <a:tailEnd/>
          </a:ln>
        </p:spPr>
        <p:txBody>
          <a:bodyPr wrap="none" anchor="ctr"/>
          <a:lstStyle/>
          <a:p>
            <a:endParaRPr lang="en-US">
              <a:solidFill>
                <a:srgbClr val="000000"/>
              </a:solidFill>
            </a:endParaRPr>
          </a:p>
        </p:txBody>
      </p:sp>
      <p:sp>
        <p:nvSpPr>
          <p:cNvPr id="13" name="Rectangle 129"/>
          <p:cNvSpPr>
            <a:spLocks noChangeArrowheads="1"/>
          </p:cNvSpPr>
          <p:nvPr/>
        </p:nvSpPr>
        <p:spPr bwMode="auto">
          <a:xfrm>
            <a:off x="5181932" y="5868791"/>
            <a:ext cx="2695703" cy="567635"/>
          </a:xfrm>
          <a:prstGeom prst="rect">
            <a:avLst/>
          </a:prstGeom>
          <a:solidFill>
            <a:srgbClr val="FFFF00"/>
          </a:solidFill>
          <a:ln w="9525">
            <a:solidFill>
              <a:schemeClr val="tx1"/>
            </a:solidFill>
            <a:miter lim="800000"/>
            <a:headEnd/>
            <a:tailEnd/>
          </a:ln>
        </p:spPr>
        <p:txBody>
          <a:bodyPr wrap="none" anchor="ctr"/>
          <a:lstStyle/>
          <a:p>
            <a:endParaRPr lang="en-US">
              <a:solidFill>
                <a:srgbClr val="000000"/>
              </a:solidFill>
            </a:endParaRPr>
          </a:p>
        </p:txBody>
      </p:sp>
      <p:sp>
        <p:nvSpPr>
          <p:cNvPr id="14" name="Rectangle 13"/>
          <p:cNvSpPr/>
          <p:nvPr/>
        </p:nvSpPr>
        <p:spPr>
          <a:xfrm>
            <a:off x="953770" y="5874965"/>
            <a:ext cx="4025717" cy="523220"/>
          </a:xfrm>
          <a:prstGeom prst="rect">
            <a:avLst/>
          </a:prstGeom>
        </p:spPr>
        <p:txBody>
          <a:bodyPr wrap="none">
            <a:spAutoFit/>
          </a:bodyPr>
          <a:lstStyle/>
          <a:p>
            <a:pPr algn="l"/>
            <a:r>
              <a:rPr lang="en-US" dirty="0" smtClean="0">
                <a:solidFill>
                  <a:srgbClr val="FF0000"/>
                </a:solidFill>
              </a:rPr>
              <a:t>Total pressure equation</a:t>
            </a:r>
            <a:r>
              <a:rPr lang="en-US" dirty="0">
                <a:solidFill>
                  <a:srgbClr val="FF0000"/>
                </a:solidFill>
              </a:rPr>
              <a:t>:</a:t>
            </a:r>
          </a:p>
        </p:txBody>
      </p:sp>
      <p:sp>
        <p:nvSpPr>
          <p:cNvPr id="15" name="Rectangle 14"/>
          <p:cNvSpPr/>
          <p:nvPr/>
        </p:nvSpPr>
        <p:spPr>
          <a:xfrm>
            <a:off x="5192908" y="5874965"/>
            <a:ext cx="2674130" cy="523220"/>
          </a:xfrm>
          <a:prstGeom prst="rect">
            <a:avLst/>
          </a:prstGeom>
        </p:spPr>
        <p:txBody>
          <a:bodyPr wrap="none">
            <a:spAutoFit/>
          </a:bodyPr>
          <a:lstStyle/>
          <a:p>
            <a:pPr algn="l"/>
            <a:r>
              <a:rPr lang="en-US" dirty="0" err="1" smtClean="0">
                <a:solidFill>
                  <a:srgbClr val="000000"/>
                </a:solidFill>
              </a:rPr>
              <a:t>P</a:t>
            </a:r>
            <a:r>
              <a:rPr lang="en-US" baseline="-25000" dirty="0" err="1" smtClean="0">
                <a:solidFill>
                  <a:srgbClr val="000000"/>
                </a:solidFill>
              </a:rPr>
              <a:t>tot</a:t>
            </a:r>
            <a:r>
              <a:rPr lang="en-US" dirty="0" smtClean="0">
                <a:solidFill>
                  <a:srgbClr val="000000"/>
                </a:solidFill>
              </a:rPr>
              <a:t> = P</a:t>
            </a:r>
            <a:r>
              <a:rPr lang="en-US" baseline="-25000" dirty="0" smtClean="0">
                <a:solidFill>
                  <a:srgbClr val="000000"/>
                </a:solidFill>
              </a:rPr>
              <a:t>o</a:t>
            </a:r>
            <a:r>
              <a:rPr lang="en-US" dirty="0" smtClean="0">
                <a:solidFill>
                  <a:srgbClr val="000000"/>
                </a:solidFill>
              </a:rPr>
              <a:t> + </a:t>
            </a:r>
            <a:r>
              <a:rPr lang="en-US" dirty="0">
                <a:solidFill>
                  <a:srgbClr val="000000"/>
                </a:solidFill>
                <a:latin typeface="Symbol" pitchFamily="18" charset="2"/>
              </a:rPr>
              <a:t>r</a:t>
            </a:r>
            <a:r>
              <a:rPr lang="en-US" dirty="0">
                <a:solidFill>
                  <a:srgbClr val="000000"/>
                </a:solidFill>
              </a:rPr>
              <a:t> g h</a:t>
            </a:r>
          </a:p>
        </p:txBody>
      </p:sp>
    </p:spTree>
    <p:extLst>
      <p:ext uri="{BB962C8B-B14F-4D97-AF65-F5344CB8AC3E}">
        <p14:creationId xmlns:p14="http://schemas.microsoft.com/office/powerpoint/2010/main" val="139198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9"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ssolve">
                                      <p:cBhvr>
                                        <p:cTn id="14" dur="500"/>
                                        <p:tgtEl>
                                          <p:spTgt spid="9"/>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circle(in)">
                                      <p:cBhvr>
                                        <p:cTn id="28" dur="2000"/>
                                        <p:tgtEl>
                                          <p:spTgt spid="4"/>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circle(in)">
                                      <p:cBhvr>
                                        <p:cTn id="31" dur="2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45"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2000"/>
                                        <p:tgtEl>
                                          <p:spTgt spid="7"/>
                                        </p:tgtEl>
                                      </p:cBhvr>
                                    </p:animEffect>
                                    <p:anim calcmode="lin" valueType="num">
                                      <p:cBhvr>
                                        <p:cTn id="37" dur="2000" fill="hold"/>
                                        <p:tgtEl>
                                          <p:spTgt spid="7"/>
                                        </p:tgtEl>
                                        <p:attrNameLst>
                                          <p:attrName>ppt_w</p:attrName>
                                        </p:attrNameLst>
                                      </p:cBhvr>
                                      <p:tavLst>
                                        <p:tav tm="0" fmla="#ppt_w*sin(2.5*pi*$)">
                                          <p:val>
                                            <p:fltVal val="0"/>
                                          </p:val>
                                        </p:tav>
                                        <p:tav tm="100000">
                                          <p:val>
                                            <p:fltVal val="1"/>
                                          </p:val>
                                        </p:tav>
                                      </p:tavLst>
                                    </p:anim>
                                    <p:anim calcmode="lin" valueType="num">
                                      <p:cBhvr>
                                        <p:cTn id="38"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heel(1)">
                                      <p:cBhvr>
                                        <p:cTn id="43" dur="20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anim calcmode="lin" valueType="num">
                                      <p:cBhvr>
                                        <p:cTn id="49" dur="1000" fill="hold"/>
                                        <p:tgtEl>
                                          <p:spTgt spid="14"/>
                                        </p:tgtEl>
                                        <p:attrNameLst>
                                          <p:attrName>ppt_x</p:attrName>
                                        </p:attrNameLst>
                                      </p:cBhvr>
                                      <p:tavLst>
                                        <p:tav tm="0">
                                          <p:val>
                                            <p:strVal val="#ppt_x"/>
                                          </p:val>
                                        </p:tav>
                                        <p:tav tm="100000">
                                          <p:val>
                                            <p:strVal val="#ppt_x"/>
                                          </p:val>
                                        </p:tav>
                                      </p:tavLst>
                                    </p:anim>
                                    <p:anim calcmode="lin" valueType="num">
                                      <p:cBhvr>
                                        <p:cTn id="5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5"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2000"/>
                                        <p:tgtEl>
                                          <p:spTgt spid="15"/>
                                        </p:tgtEl>
                                      </p:cBhvr>
                                    </p:animEffect>
                                    <p:anim calcmode="lin" valueType="num">
                                      <p:cBhvr>
                                        <p:cTn id="56" dur="2000" fill="hold"/>
                                        <p:tgtEl>
                                          <p:spTgt spid="15"/>
                                        </p:tgtEl>
                                        <p:attrNameLst>
                                          <p:attrName>style.rotation</p:attrName>
                                        </p:attrNameLst>
                                      </p:cBhvr>
                                      <p:tavLst>
                                        <p:tav tm="0">
                                          <p:val>
                                            <p:fltVal val="720"/>
                                          </p:val>
                                        </p:tav>
                                        <p:tav tm="100000">
                                          <p:val>
                                            <p:fltVal val="0"/>
                                          </p:val>
                                        </p:tav>
                                      </p:tavLst>
                                    </p:anim>
                                    <p:anim calcmode="lin" valueType="num">
                                      <p:cBhvr>
                                        <p:cTn id="57" dur="2000" fill="hold"/>
                                        <p:tgtEl>
                                          <p:spTgt spid="15"/>
                                        </p:tgtEl>
                                        <p:attrNameLst>
                                          <p:attrName>ppt_h</p:attrName>
                                        </p:attrNameLst>
                                      </p:cBhvr>
                                      <p:tavLst>
                                        <p:tav tm="0">
                                          <p:val>
                                            <p:fltVal val="0"/>
                                          </p:val>
                                        </p:tav>
                                        <p:tav tm="100000">
                                          <p:val>
                                            <p:strVal val="#ppt_h"/>
                                          </p:val>
                                        </p:tav>
                                      </p:tavLst>
                                    </p:anim>
                                    <p:anim calcmode="lin" valueType="num">
                                      <p:cBhvr>
                                        <p:cTn id="58" dur="2000" fill="hold"/>
                                        <p:tgtEl>
                                          <p:spTgt spid="15"/>
                                        </p:tgtEl>
                                        <p:attrNameLst>
                                          <p:attrName>ppt_w</p:attrName>
                                        </p:attrNameLst>
                                      </p:cBhvr>
                                      <p:tavLst>
                                        <p:tav tm="0">
                                          <p:val>
                                            <p:fltVal val="0"/>
                                          </p:val>
                                        </p:tav>
                                        <p:tav tm="100000">
                                          <p:val>
                                            <p:strVal val="#ppt_w"/>
                                          </p:val>
                                        </p:tav>
                                      </p:tavLst>
                                    </p:anim>
                                  </p:childTnLst>
                                </p:cTn>
                              </p:par>
                            </p:childTnLst>
                          </p:cTn>
                        </p:par>
                        <p:par>
                          <p:cTn id="59" fill="hold">
                            <p:stCondLst>
                              <p:cond delay="2000"/>
                            </p:stCondLst>
                            <p:childTnLst>
                              <p:par>
                                <p:cTn id="60" presetID="9" presetClass="entr" presetSubtype="0"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dissolve">
                                      <p:cBhvr>
                                        <p:cTn id="62" dur="500"/>
                                        <p:tgtEl>
                                          <p:spTgt spid="13"/>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dissolve">
                                      <p:cBhvr>
                                        <p:cTn id="6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 grpId="0"/>
      <p:bldP spid="4" grpId="0"/>
      <p:bldP spid="5" grpId="0"/>
      <p:bldP spid="6" grpId="0"/>
      <p:bldP spid="7" grpId="0" animBg="1"/>
      <p:bldP spid="10" grpId="0"/>
      <p:bldP spid="11" grpId="0"/>
      <p:bldP spid="12" grpId="0" animBg="1"/>
      <p:bldP spid="13" grpId="0" animBg="1"/>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oup 72"/>
          <p:cNvGrpSpPr/>
          <p:nvPr/>
        </p:nvGrpSpPr>
        <p:grpSpPr>
          <a:xfrm>
            <a:off x="498758" y="1294417"/>
            <a:ext cx="8122723" cy="439403"/>
            <a:chOff x="498758" y="1294417"/>
            <a:chExt cx="8122723" cy="439403"/>
          </a:xfrm>
        </p:grpSpPr>
        <p:cxnSp>
          <p:nvCxnSpPr>
            <p:cNvPr id="4" name="Straight Connector 3"/>
            <p:cNvCxnSpPr/>
            <p:nvPr/>
          </p:nvCxnSpPr>
          <p:spPr bwMode="auto">
            <a:xfrm>
              <a:off x="498758" y="1579426"/>
              <a:ext cx="8122723" cy="0"/>
            </a:xfrm>
            <a:prstGeom prst="line">
              <a:avLst/>
            </a:prstGeom>
            <a:solidFill>
              <a:srgbClr val="00FFFF"/>
            </a:solidFill>
            <a:ln w="22225" cap="flat" cmpd="sng" algn="ctr">
              <a:solidFill>
                <a:schemeClr val="tx1"/>
              </a:solidFill>
              <a:prstDash val="solid"/>
              <a:round/>
              <a:headEnd type="none" w="med" len="med"/>
              <a:tailEnd type="none" w="med" len="med"/>
            </a:ln>
            <a:effectLst/>
          </p:spPr>
        </p:cxnSp>
        <p:sp>
          <p:nvSpPr>
            <p:cNvPr id="5" name="Isosceles Triangle 4"/>
            <p:cNvSpPr/>
            <p:nvPr/>
          </p:nvSpPr>
          <p:spPr>
            <a:xfrm flipV="1">
              <a:off x="8088044" y="1294417"/>
              <a:ext cx="330610" cy="285008"/>
            </a:xfrm>
            <a:prstGeom prst="triangle">
              <a:avLst/>
            </a:prstGeom>
            <a:ln w="22225">
              <a:solidFill>
                <a:schemeClr val="tx1"/>
              </a:solidFill>
            </a:ln>
          </p:spPr>
          <p:txBody>
            <a:bodyPr wrap="none" rtlCol="0" anchor="ctr">
              <a:spAutoFit/>
            </a:bodyPr>
            <a:lstStyle/>
            <a:p>
              <a:pPr algn="l"/>
              <a:endParaRPr lang="en-US" dirty="0">
                <a:solidFill>
                  <a:srgbClr val="000000"/>
                </a:solidFill>
              </a:endParaRPr>
            </a:p>
          </p:txBody>
        </p:sp>
        <p:cxnSp>
          <p:nvCxnSpPr>
            <p:cNvPr id="7" name="Straight Connector 6"/>
            <p:cNvCxnSpPr/>
            <p:nvPr/>
          </p:nvCxnSpPr>
          <p:spPr bwMode="auto">
            <a:xfrm>
              <a:off x="8110847" y="1662561"/>
              <a:ext cx="296884" cy="0"/>
            </a:xfrm>
            <a:prstGeom prst="line">
              <a:avLst/>
            </a:prstGeom>
            <a:solidFill>
              <a:srgbClr val="00FFFF"/>
            </a:solidFill>
            <a:ln w="222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8193977" y="1733820"/>
              <a:ext cx="130629" cy="0"/>
            </a:xfrm>
            <a:prstGeom prst="line">
              <a:avLst/>
            </a:prstGeom>
            <a:solidFill>
              <a:srgbClr val="00FFFF"/>
            </a:solidFill>
            <a:ln w="22225" cap="flat" cmpd="sng" algn="ctr">
              <a:solidFill>
                <a:schemeClr val="tx1"/>
              </a:solidFill>
              <a:prstDash val="solid"/>
              <a:round/>
              <a:headEnd type="none" w="med" len="med"/>
              <a:tailEnd type="none" w="med" len="med"/>
            </a:ln>
            <a:effectLst/>
          </p:spPr>
        </p:cxnSp>
      </p:grpSp>
      <p:sp>
        <p:nvSpPr>
          <p:cNvPr id="12" name="Rectangle 11"/>
          <p:cNvSpPr/>
          <p:nvPr/>
        </p:nvSpPr>
        <p:spPr>
          <a:xfrm rot="16200000">
            <a:off x="-765330" y="3296335"/>
            <a:ext cx="4323556" cy="954107"/>
          </a:xfrm>
          <a:prstGeom prst="rect">
            <a:avLst/>
          </a:prstGeom>
        </p:spPr>
        <p:txBody>
          <a:bodyPr wrap="none">
            <a:spAutoFit/>
          </a:bodyPr>
          <a:lstStyle/>
          <a:p>
            <a:r>
              <a:rPr lang="en-US" dirty="0" smtClean="0">
                <a:solidFill>
                  <a:srgbClr val="0070C0"/>
                </a:solidFill>
              </a:rPr>
              <a:t>gauge pressure, P = </a:t>
            </a:r>
            <a:r>
              <a:rPr lang="en-US" dirty="0" smtClean="0">
                <a:solidFill>
                  <a:srgbClr val="0070C0"/>
                </a:solidFill>
                <a:latin typeface="Symbol" pitchFamily="18" charset="2"/>
              </a:rPr>
              <a:t>r</a:t>
            </a:r>
            <a:r>
              <a:rPr lang="en-US" dirty="0" smtClean="0">
                <a:solidFill>
                  <a:srgbClr val="0070C0"/>
                </a:solidFill>
              </a:rPr>
              <a:t> g h</a:t>
            </a:r>
          </a:p>
          <a:p>
            <a:r>
              <a:rPr lang="en-US" dirty="0" smtClean="0">
                <a:solidFill>
                  <a:srgbClr val="0070C0"/>
                </a:solidFill>
              </a:rPr>
              <a:t>(is linear with depth)</a:t>
            </a:r>
            <a:endParaRPr lang="en-US" dirty="0">
              <a:solidFill>
                <a:srgbClr val="0070C0"/>
              </a:solidFill>
            </a:endParaRPr>
          </a:p>
        </p:txBody>
      </p:sp>
      <p:grpSp>
        <p:nvGrpSpPr>
          <p:cNvPr id="81" name="Group 80"/>
          <p:cNvGrpSpPr/>
          <p:nvPr/>
        </p:nvGrpSpPr>
        <p:grpSpPr>
          <a:xfrm>
            <a:off x="1977215" y="1626934"/>
            <a:ext cx="3135090" cy="3889171"/>
            <a:chOff x="1977215" y="1626934"/>
            <a:chExt cx="3135090" cy="3889171"/>
          </a:xfrm>
        </p:grpSpPr>
        <p:cxnSp>
          <p:nvCxnSpPr>
            <p:cNvPr id="28" name="Straight Connector 27"/>
            <p:cNvCxnSpPr/>
            <p:nvPr/>
          </p:nvCxnSpPr>
          <p:spPr bwMode="auto">
            <a:xfrm>
              <a:off x="2618483" y="1626934"/>
              <a:ext cx="0" cy="3111338"/>
            </a:xfrm>
            <a:prstGeom prst="line">
              <a:avLst/>
            </a:prstGeom>
            <a:solidFill>
              <a:srgbClr val="00FFFF"/>
            </a:solidFill>
            <a:ln w="22225" cap="flat" cmpd="sng" algn="ctr">
              <a:solidFill>
                <a:srgbClr val="0070C0"/>
              </a:solidFill>
              <a:prstDash val="solid"/>
              <a:round/>
              <a:headEnd type="none" w="med" len="med"/>
              <a:tailEnd type="triangle" w="lg" len="lg"/>
            </a:ln>
            <a:effectLst/>
          </p:spPr>
        </p:cxnSp>
        <p:cxnSp>
          <p:nvCxnSpPr>
            <p:cNvPr id="30" name="Straight Connector 29"/>
            <p:cNvCxnSpPr/>
            <p:nvPr/>
          </p:nvCxnSpPr>
          <p:spPr bwMode="auto">
            <a:xfrm rot="5400000" flipV="1">
              <a:off x="32629" y="3571520"/>
              <a:ext cx="3889171" cy="0"/>
            </a:xfrm>
            <a:prstGeom prst="line">
              <a:avLst/>
            </a:prstGeom>
            <a:solidFill>
              <a:srgbClr val="00FFFF"/>
            </a:solidFill>
            <a:ln w="22225" cap="flat" cmpd="sng" algn="ctr">
              <a:solidFill>
                <a:srgbClr val="0070C0"/>
              </a:solidFill>
              <a:prstDash val="solid"/>
              <a:round/>
              <a:headEnd type="none" w="med" len="med"/>
              <a:tailEnd type="triangle" w="lg" len="lg"/>
            </a:ln>
            <a:effectLst/>
          </p:spPr>
        </p:cxnSp>
        <p:cxnSp>
          <p:nvCxnSpPr>
            <p:cNvPr id="32" name="Straight Connector 31"/>
            <p:cNvCxnSpPr/>
            <p:nvPr/>
          </p:nvCxnSpPr>
          <p:spPr bwMode="auto">
            <a:xfrm>
              <a:off x="3877269" y="1626935"/>
              <a:ext cx="0" cy="1686299"/>
            </a:xfrm>
            <a:prstGeom prst="line">
              <a:avLst/>
            </a:prstGeom>
            <a:solidFill>
              <a:srgbClr val="00FFFF"/>
            </a:solidFill>
            <a:ln w="22225" cap="flat" cmpd="sng" algn="ctr">
              <a:solidFill>
                <a:srgbClr val="0070C0"/>
              </a:solidFill>
              <a:prstDash val="solid"/>
              <a:round/>
              <a:headEnd type="none" w="med" len="med"/>
              <a:tailEnd type="triangle" w="lg" len="lg"/>
            </a:ln>
            <a:effectLst/>
          </p:spPr>
        </p:cxnSp>
        <p:cxnSp>
          <p:nvCxnSpPr>
            <p:cNvPr id="33" name="Straight Connector 32"/>
            <p:cNvCxnSpPr/>
            <p:nvPr/>
          </p:nvCxnSpPr>
          <p:spPr bwMode="auto">
            <a:xfrm>
              <a:off x="3236001" y="1626935"/>
              <a:ext cx="0" cy="2422569"/>
            </a:xfrm>
            <a:prstGeom prst="line">
              <a:avLst/>
            </a:prstGeom>
            <a:solidFill>
              <a:srgbClr val="00FFFF"/>
            </a:solidFill>
            <a:ln w="22225" cap="flat" cmpd="sng" algn="ctr">
              <a:solidFill>
                <a:srgbClr val="0070C0"/>
              </a:solidFill>
              <a:prstDash val="solid"/>
              <a:round/>
              <a:headEnd type="none" w="med" len="med"/>
              <a:tailEnd type="triangle" w="lg" len="lg"/>
            </a:ln>
            <a:effectLst/>
          </p:spPr>
        </p:cxnSp>
        <p:cxnSp>
          <p:nvCxnSpPr>
            <p:cNvPr id="34" name="Straight Connector 33"/>
            <p:cNvCxnSpPr/>
            <p:nvPr/>
          </p:nvCxnSpPr>
          <p:spPr bwMode="auto">
            <a:xfrm>
              <a:off x="5112305" y="1626936"/>
              <a:ext cx="0" cy="285009"/>
            </a:xfrm>
            <a:prstGeom prst="line">
              <a:avLst/>
            </a:prstGeom>
            <a:solidFill>
              <a:srgbClr val="00FFFF"/>
            </a:solidFill>
            <a:ln w="22225" cap="flat" cmpd="sng" algn="ctr">
              <a:solidFill>
                <a:srgbClr val="0070C0"/>
              </a:solidFill>
              <a:prstDash val="solid"/>
              <a:round/>
              <a:headEnd type="none" w="med" len="med"/>
              <a:tailEnd type="triangle" w="lg" len="lg"/>
            </a:ln>
            <a:effectLst/>
          </p:spPr>
        </p:cxnSp>
        <p:cxnSp>
          <p:nvCxnSpPr>
            <p:cNvPr id="35" name="Straight Connector 34"/>
            <p:cNvCxnSpPr/>
            <p:nvPr/>
          </p:nvCxnSpPr>
          <p:spPr bwMode="auto">
            <a:xfrm>
              <a:off x="4471037" y="1626936"/>
              <a:ext cx="0" cy="1021279"/>
            </a:xfrm>
            <a:prstGeom prst="line">
              <a:avLst/>
            </a:prstGeom>
            <a:solidFill>
              <a:srgbClr val="00FFFF"/>
            </a:solidFill>
            <a:ln w="22225" cap="flat" cmpd="sng" algn="ctr">
              <a:solidFill>
                <a:srgbClr val="0070C0"/>
              </a:solidFill>
              <a:prstDash val="solid"/>
              <a:round/>
              <a:headEnd type="none" w="med" len="med"/>
              <a:tailEnd type="triangle" w="lg" len="lg"/>
            </a:ln>
            <a:effectLst/>
          </p:spPr>
        </p:cxnSp>
      </p:grpSp>
      <p:grpSp>
        <p:nvGrpSpPr>
          <p:cNvPr id="42" name="Group 62"/>
          <p:cNvGrpSpPr>
            <a:grpSpLocks/>
          </p:cNvGrpSpPr>
          <p:nvPr/>
        </p:nvGrpSpPr>
        <p:grpSpPr bwMode="auto">
          <a:xfrm>
            <a:off x="884170" y="1151914"/>
            <a:ext cx="5945188" cy="430996"/>
            <a:chOff x="659" y="2963"/>
            <a:chExt cx="3745" cy="867"/>
          </a:xfrm>
        </p:grpSpPr>
        <p:sp>
          <p:nvSpPr>
            <p:cNvPr id="43" name="Line 20"/>
            <p:cNvSpPr>
              <a:spLocks noChangeShapeType="1"/>
            </p:cNvSpPr>
            <p:nvPr/>
          </p:nvSpPr>
          <p:spPr bwMode="auto">
            <a:xfrm>
              <a:off x="3920" y="2970"/>
              <a:ext cx="0" cy="832"/>
            </a:xfrm>
            <a:prstGeom prst="line">
              <a:avLst/>
            </a:prstGeom>
            <a:noFill/>
            <a:ln w="25400">
              <a:solidFill>
                <a:srgbClr val="FF0000"/>
              </a:solidFill>
              <a:round/>
              <a:headEnd/>
              <a:tailEnd type="triangle" w="lg" len="lg"/>
            </a:ln>
          </p:spPr>
          <p:txBody>
            <a:bodyPr wrap="none" anchor="ctr"/>
            <a:lstStyle/>
            <a:p>
              <a:endParaRPr lang="en-US">
                <a:solidFill>
                  <a:srgbClr val="000000"/>
                </a:solidFill>
              </a:endParaRPr>
            </a:p>
          </p:txBody>
        </p:sp>
        <p:sp>
          <p:nvSpPr>
            <p:cNvPr id="44" name="Line 39"/>
            <p:cNvSpPr>
              <a:spLocks noChangeShapeType="1"/>
            </p:cNvSpPr>
            <p:nvPr/>
          </p:nvSpPr>
          <p:spPr bwMode="auto">
            <a:xfrm>
              <a:off x="4079" y="2967"/>
              <a:ext cx="0" cy="832"/>
            </a:xfrm>
            <a:prstGeom prst="line">
              <a:avLst/>
            </a:prstGeom>
            <a:noFill/>
            <a:ln w="25400">
              <a:solidFill>
                <a:srgbClr val="FF0000"/>
              </a:solidFill>
              <a:round/>
              <a:headEnd/>
              <a:tailEnd type="triangle" w="lg" len="lg"/>
            </a:ln>
          </p:spPr>
          <p:txBody>
            <a:bodyPr wrap="none" anchor="ctr"/>
            <a:lstStyle/>
            <a:p>
              <a:endParaRPr lang="en-US">
                <a:solidFill>
                  <a:srgbClr val="000000"/>
                </a:solidFill>
              </a:endParaRPr>
            </a:p>
          </p:txBody>
        </p:sp>
        <p:sp>
          <p:nvSpPr>
            <p:cNvPr id="45" name="Line 40"/>
            <p:cNvSpPr>
              <a:spLocks noChangeShapeType="1"/>
            </p:cNvSpPr>
            <p:nvPr/>
          </p:nvSpPr>
          <p:spPr bwMode="auto">
            <a:xfrm>
              <a:off x="4245" y="2966"/>
              <a:ext cx="0" cy="832"/>
            </a:xfrm>
            <a:prstGeom prst="line">
              <a:avLst/>
            </a:prstGeom>
            <a:noFill/>
            <a:ln w="25400">
              <a:solidFill>
                <a:srgbClr val="FF0000"/>
              </a:solidFill>
              <a:round/>
              <a:headEnd/>
              <a:tailEnd type="triangle" w="lg" len="lg"/>
            </a:ln>
          </p:spPr>
          <p:txBody>
            <a:bodyPr wrap="none" anchor="ctr"/>
            <a:lstStyle/>
            <a:p>
              <a:endParaRPr lang="en-US">
                <a:solidFill>
                  <a:srgbClr val="000000"/>
                </a:solidFill>
              </a:endParaRPr>
            </a:p>
          </p:txBody>
        </p:sp>
        <p:sp>
          <p:nvSpPr>
            <p:cNvPr id="46" name="Line 41"/>
            <p:cNvSpPr>
              <a:spLocks noChangeShapeType="1"/>
            </p:cNvSpPr>
            <p:nvPr/>
          </p:nvSpPr>
          <p:spPr bwMode="auto">
            <a:xfrm>
              <a:off x="4404" y="2963"/>
              <a:ext cx="0" cy="832"/>
            </a:xfrm>
            <a:prstGeom prst="line">
              <a:avLst/>
            </a:prstGeom>
            <a:noFill/>
            <a:ln w="25400">
              <a:solidFill>
                <a:srgbClr val="FF0000"/>
              </a:solidFill>
              <a:round/>
              <a:headEnd/>
              <a:tailEnd type="triangle" w="lg" len="lg"/>
            </a:ln>
          </p:spPr>
          <p:txBody>
            <a:bodyPr wrap="none" anchor="ctr"/>
            <a:lstStyle/>
            <a:p>
              <a:endParaRPr lang="en-US">
                <a:solidFill>
                  <a:srgbClr val="000000"/>
                </a:solidFill>
              </a:endParaRPr>
            </a:p>
          </p:txBody>
        </p:sp>
        <p:sp>
          <p:nvSpPr>
            <p:cNvPr id="47" name="Line 42"/>
            <p:cNvSpPr>
              <a:spLocks noChangeShapeType="1"/>
            </p:cNvSpPr>
            <p:nvPr/>
          </p:nvSpPr>
          <p:spPr bwMode="auto">
            <a:xfrm>
              <a:off x="3257" y="2974"/>
              <a:ext cx="0" cy="832"/>
            </a:xfrm>
            <a:prstGeom prst="line">
              <a:avLst/>
            </a:prstGeom>
            <a:noFill/>
            <a:ln w="25400">
              <a:solidFill>
                <a:srgbClr val="FF0000"/>
              </a:solidFill>
              <a:round/>
              <a:headEnd/>
              <a:tailEnd type="triangle" w="lg" len="lg"/>
            </a:ln>
          </p:spPr>
          <p:txBody>
            <a:bodyPr wrap="none" anchor="ctr"/>
            <a:lstStyle/>
            <a:p>
              <a:endParaRPr lang="en-US">
                <a:solidFill>
                  <a:srgbClr val="000000"/>
                </a:solidFill>
              </a:endParaRPr>
            </a:p>
          </p:txBody>
        </p:sp>
        <p:sp>
          <p:nvSpPr>
            <p:cNvPr id="48" name="Line 43"/>
            <p:cNvSpPr>
              <a:spLocks noChangeShapeType="1"/>
            </p:cNvSpPr>
            <p:nvPr/>
          </p:nvSpPr>
          <p:spPr bwMode="auto">
            <a:xfrm>
              <a:off x="3416" y="2971"/>
              <a:ext cx="0" cy="832"/>
            </a:xfrm>
            <a:prstGeom prst="line">
              <a:avLst/>
            </a:prstGeom>
            <a:noFill/>
            <a:ln w="25400">
              <a:solidFill>
                <a:srgbClr val="FF0000"/>
              </a:solidFill>
              <a:round/>
              <a:headEnd/>
              <a:tailEnd type="triangle" w="lg" len="lg"/>
            </a:ln>
          </p:spPr>
          <p:txBody>
            <a:bodyPr wrap="none" anchor="ctr"/>
            <a:lstStyle/>
            <a:p>
              <a:endParaRPr lang="en-US">
                <a:solidFill>
                  <a:srgbClr val="000000"/>
                </a:solidFill>
              </a:endParaRPr>
            </a:p>
          </p:txBody>
        </p:sp>
        <p:sp>
          <p:nvSpPr>
            <p:cNvPr id="49" name="Line 44"/>
            <p:cNvSpPr>
              <a:spLocks noChangeShapeType="1"/>
            </p:cNvSpPr>
            <p:nvPr/>
          </p:nvSpPr>
          <p:spPr bwMode="auto">
            <a:xfrm>
              <a:off x="3582" y="2970"/>
              <a:ext cx="0" cy="832"/>
            </a:xfrm>
            <a:prstGeom prst="line">
              <a:avLst/>
            </a:prstGeom>
            <a:noFill/>
            <a:ln w="25400">
              <a:solidFill>
                <a:srgbClr val="FF0000"/>
              </a:solidFill>
              <a:round/>
              <a:headEnd/>
              <a:tailEnd type="triangle" w="lg" len="lg"/>
            </a:ln>
          </p:spPr>
          <p:txBody>
            <a:bodyPr wrap="none" anchor="ctr"/>
            <a:lstStyle/>
            <a:p>
              <a:endParaRPr lang="en-US">
                <a:solidFill>
                  <a:srgbClr val="000000"/>
                </a:solidFill>
              </a:endParaRPr>
            </a:p>
          </p:txBody>
        </p:sp>
        <p:sp>
          <p:nvSpPr>
            <p:cNvPr id="50" name="Line 45"/>
            <p:cNvSpPr>
              <a:spLocks noChangeShapeType="1"/>
            </p:cNvSpPr>
            <p:nvPr/>
          </p:nvSpPr>
          <p:spPr bwMode="auto">
            <a:xfrm>
              <a:off x="3741" y="2967"/>
              <a:ext cx="0" cy="832"/>
            </a:xfrm>
            <a:prstGeom prst="line">
              <a:avLst/>
            </a:prstGeom>
            <a:noFill/>
            <a:ln w="25400">
              <a:solidFill>
                <a:srgbClr val="FF0000"/>
              </a:solidFill>
              <a:round/>
              <a:headEnd/>
              <a:tailEnd type="triangle" w="lg" len="lg"/>
            </a:ln>
          </p:spPr>
          <p:txBody>
            <a:bodyPr wrap="none" anchor="ctr"/>
            <a:lstStyle/>
            <a:p>
              <a:endParaRPr lang="en-US">
                <a:solidFill>
                  <a:srgbClr val="000000"/>
                </a:solidFill>
              </a:endParaRPr>
            </a:p>
          </p:txBody>
        </p:sp>
        <p:sp>
          <p:nvSpPr>
            <p:cNvPr id="51" name="Line 46"/>
            <p:cNvSpPr>
              <a:spLocks noChangeShapeType="1"/>
            </p:cNvSpPr>
            <p:nvPr/>
          </p:nvSpPr>
          <p:spPr bwMode="auto">
            <a:xfrm>
              <a:off x="1322" y="2994"/>
              <a:ext cx="0" cy="832"/>
            </a:xfrm>
            <a:prstGeom prst="line">
              <a:avLst/>
            </a:prstGeom>
            <a:noFill/>
            <a:ln w="25400">
              <a:solidFill>
                <a:srgbClr val="FF0000"/>
              </a:solidFill>
              <a:round/>
              <a:headEnd/>
              <a:tailEnd type="triangle" w="lg" len="lg"/>
            </a:ln>
          </p:spPr>
          <p:txBody>
            <a:bodyPr wrap="none" anchor="ctr"/>
            <a:lstStyle/>
            <a:p>
              <a:endParaRPr lang="en-US">
                <a:solidFill>
                  <a:srgbClr val="000000"/>
                </a:solidFill>
              </a:endParaRPr>
            </a:p>
          </p:txBody>
        </p:sp>
        <p:sp>
          <p:nvSpPr>
            <p:cNvPr id="52" name="Line 47"/>
            <p:cNvSpPr>
              <a:spLocks noChangeShapeType="1"/>
            </p:cNvSpPr>
            <p:nvPr/>
          </p:nvSpPr>
          <p:spPr bwMode="auto">
            <a:xfrm>
              <a:off x="1481" y="2991"/>
              <a:ext cx="0" cy="832"/>
            </a:xfrm>
            <a:prstGeom prst="line">
              <a:avLst/>
            </a:prstGeom>
            <a:noFill/>
            <a:ln w="25400">
              <a:solidFill>
                <a:srgbClr val="FF0000"/>
              </a:solidFill>
              <a:round/>
              <a:headEnd/>
              <a:tailEnd type="triangle" w="lg" len="lg"/>
            </a:ln>
          </p:spPr>
          <p:txBody>
            <a:bodyPr wrap="none" anchor="ctr"/>
            <a:lstStyle/>
            <a:p>
              <a:endParaRPr lang="en-US">
                <a:solidFill>
                  <a:srgbClr val="000000"/>
                </a:solidFill>
              </a:endParaRPr>
            </a:p>
          </p:txBody>
        </p:sp>
        <p:sp>
          <p:nvSpPr>
            <p:cNvPr id="53" name="Line 48"/>
            <p:cNvSpPr>
              <a:spLocks noChangeShapeType="1"/>
            </p:cNvSpPr>
            <p:nvPr/>
          </p:nvSpPr>
          <p:spPr bwMode="auto">
            <a:xfrm>
              <a:off x="1647" y="2990"/>
              <a:ext cx="0" cy="832"/>
            </a:xfrm>
            <a:prstGeom prst="line">
              <a:avLst/>
            </a:prstGeom>
            <a:noFill/>
            <a:ln w="25400">
              <a:solidFill>
                <a:srgbClr val="FF0000"/>
              </a:solidFill>
              <a:round/>
              <a:headEnd/>
              <a:tailEnd type="triangle" w="lg" len="lg"/>
            </a:ln>
          </p:spPr>
          <p:txBody>
            <a:bodyPr wrap="none" anchor="ctr"/>
            <a:lstStyle/>
            <a:p>
              <a:endParaRPr lang="en-US">
                <a:solidFill>
                  <a:srgbClr val="000000"/>
                </a:solidFill>
              </a:endParaRPr>
            </a:p>
          </p:txBody>
        </p:sp>
        <p:sp>
          <p:nvSpPr>
            <p:cNvPr id="54" name="Line 49"/>
            <p:cNvSpPr>
              <a:spLocks noChangeShapeType="1"/>
            </p:cNvSpPr>
            <p:nvPr/>
          </p:nvSpPr>
          <p:spPr bwMode="auto">
            <a:xfrm>
              <a:off x="1806" y="2987"/>
              <a:ext cx="0" cy="832"/>
            </a:xfrm>
            <a:prstGeom prst="line">
              <a:avLst/>
            </a:prstGeom>
            <a:noFill/>
            <a:ln w="25400">
              <a:solidFill>
                <a:srgbClr val="FF0000"/>
              </a:solidFill>
              <a:round/>
              <a:headEnd/>
              <a:tailEnd type="triangle" w="lg" len="lg"/>
            </a:ln>
          </p:spPr>
          <p:txBody>
            <a:bodyPr wrap="none" anchor="ctr"/>
            <a:lstStyle/>
            <a:p>
              <a:endParaRPr lang="en-US">
                <a:solidFill>
                  <a:srgbClr val="000000"/>
                </a:solidFill>
              </a:endParaRPr>
            </a:p>
          </p:txBody>
        </p:sp>
        <p:sp>
          <p:nvSpPr>
            <p:cNvPr id="55" name="Line 50"/>
            <p:cNvSpPr>
              <a:spLocks noChangeShapeType="1"/>
            </p:cNvSpPr>
            <p:nvPr/>
          </p:nvSpPr>
          <p:spPr bwMode="auto">
            <a:xfrm>
              <a:off x="659" y="2998"/>
              <a:ext cx="0" cy="832"/>
            </a:xfrm>
            <a:prstGeom prst="line">
              <a:avLst/>
            </a:prstGeom>
            <a:noFill/>
            <a:ln w="25400">
              <a:solidFill>
                <a:srgbClr val="FF0000"/>
              </a:solidFill>
              <a:round/>
              <a:headEnd/>
              <a:tailEnd type="triangle" w="lg" len="lg"/>
            </a:ln>
          </p:spPr>
          <p:txBody>
            <a:bodyPr wrap="none" anchor="ctr"/>
            <a:lstStyle/>
            <a:p>
              <a:endParaRPr lang="en-US">
                <a:solidFill>
                  <a:srgbClr val="000000"/>
                </a:solidFill>
              </a:endParaRPr>
            </a:p>
          </p:txBody>
        </p:sp>
        <p:sp>
          <p:nvSpPr>
            <p:cNvPr id="56" name="Line 51"/>
            <p:cNvSpPr>
              <a:spLocks noChangeShapeType="1"/>
            </p:cNvSpPr>
            <p:nvPr/>
          </p:nvSpPr>
          <p:spPr bwMode="auto">
            <a:xfrm>
              <a:off x="818" y="2995"/>
              <a:ext cx="0" cy="832"/>
            </a:xfrm>
            <a:prstGeom prst="line">
              <a:avLst/>
            </a:prstGeom>
            <a:noFill/>
            <a:ln w="25400">
              <a:solidFill>
                <a:srgbClr val="FF0000"/>
              </a:solidFill>
              <a:round/>
              <a:headEnd/>
              <a:tailEnd type="triangle" w="lg" len="lg"/>
            </a:ln>
          </p:spPr>
          <p:txBody>
            <a:bodyPr wrap="none" anchor="ctr"/>
            <a:lstStyle/>
            <a:p>
              <a:endParaRPr lang="en-US">
                <a:solidFill>
                  <a:srgbClr val="000000"/>
                </a:solidFill>
              </a:endParaRPr>
            </a:p>
          </p:txBody>
        </p:sp>
        <p:sp>
          <p:nvSpPr>
            <p:cNvPr id="57" name="Line 52"/>
            <p:cNvSpPr>
              <a:spLocks noChangeShapeType="1"/>
            </p:cNvSpPr>
            <p:nvPr/>
          </p:nvSpPr>
          <p:spPr bwMode="auto">
            <a:xfrm>
              <a:off x="984" y="2994"/>
              <a:ext cx="0" cy="832"/>
            </a:xfrm>
            <a:prstGeom prst="line">
              <a:avLst/>
            </a:prstGeom>
            <a:noFill/>
            <a:ln w="25400">
              <a:solidFill>
                <a:srgbClr val="FF0000"/>
              </a:solidFill>
              <a:round/>
              <a:headEnd/>
              <a:tailEnd type="triangle" w="lg" len="lg"/>
            </a:ln>
          </p:spPr>
          <p:txBody>
            <a:bodyPr wrap="none" anchor="ctr"/>
            <a:lstStyle/>
            <a:p>
              <a:endParaRPr lang="en-US">
                <a:solidFill>
                  <a:srgbClr val="000000"/>
                </a:solidFill>
              </a:endParaRPr>
            </a:p>
          </p:txBody>
        </p:sp>
        <p:sp>
          <p:nvSpPr>
            <p:cNvPr id="58" name="Line 53"/>
            <p:cNvSpPr>
              <a:spLocks noChangeShapeType="1"/>
            </p:cNvSpPr>
            <p:nvPr/>
          </p:nvSpPr>
          <p:spPr bwMode="auto">
            <a:xfrm>
              <a:off x="1143" y="2991"/>
              <a:ext cx="0" cy="832"/>
            </a:xfrm>
            <a:prstGeom prst="line">
              <a:avLst/>
            </a:prstGeom>
            <a:noFill/>
            <a:ln w="25400">
              <a:solidFill>
                <a:srgbClr val="FF0000"/>
              </a:solidFill>
              <a:round/>
              <a:headEnd/>
              <a:tailEnd type="triangle" w="lg" len="lg"/>
            </a:ln>
          </p:spPr>
          <p:txBody>
            <a:bodyPr wrap="none" anchor="ctr"/>
            <a:lstStyle/>
            <a:p>
              <a:endParaRPr lang="en-US">
                <a:solidFill>
                  <a:srgbClr val="000000"/>
                </a:solidFill>
              </a:endParaRPr>
            </a:p>
          </p:txBody>
        </p:sp>
        <p:sp>
          <p:nvSpPr>
            <p:cNvPr id="59" name="Line 54"/>
            <p:cNvSpPr>
              <a:spLocks noChangeShapeType="1"/>
            </p:cNvSpPr>
            <p:nvPr/>
          </p:nvSpPr>
          <p:spPr bwMode="auto">
            <a:xfrm>
              <a:off x="2625" y="2990"/>
              <a:ext cx="0" cy="832"/>
            </a:xfrm>
            <a:prstGeom prst="line">
              <a:avLst/>
            </a:prstGeom>
            <a:noFill/>
            <a:ln w="25400">
              <a:solidFill>
                <a:srgbClr val="FF0000"/>
              </a:solidFill>
              <a:round/>
              <a:headEnd/>
              <a:tailEnd type="triangle" w="lg" len="lg"/>
            </a:ln>
          </p:spPr>
          <p:txBody>
            <a:bodyPr wrap="none" anchor="ctr"/>
            <a:lstStyle/>
            <a:p>
              <a:endParaRPr lang="en-US">
                <a:solidFill>
                  <a:srgbClr val="000000"/>
                </a:solidFill>
              </a:endParaRPr>
            </a:p>
          </p:txBody>
        </p:sp>
        <p:sp>
          <p:nvSpPr>
            <p:cNvPr id="60" name="Line 55"/>
            <p:cNvSpPr>
              <a:spLocks noChangeShapeType="1"/>
            </p:cNvSpPr>
            <p:nvPr/>
          </p:nvSpPr>
          <p:spPr bwMode="auto">
            <a:xfrm>
              <a:off x="2784" y="2987"/>
              <a:ext cx="0" cy="832"/>
            </a:xfrm>
            <a:prstGeom prst="line">
              <a:avLst/>
            </a:prstGeom>
            <a:noFill/>
            <a:ln w="25400">
              <a:solidFill>
                <a:srgbClr val="FF0000"/>
              </a:solidFill>
              <a:round/>
              <a:headEnd/>
              <a:tailEnd type="triangle" w="lg" len="lg"/>
            </a:ln>
          </p:spPr>
          <p:txBody>
            <a:bodyPr wrap="none" anchor="ctr"/>
            <a:lstStyle/>
            <a:p>
              <a:endParaRPr lang="en-US">
                <a:solidFill>
                  <a:srgbClr val="000000"/>
                </a:solidFill>
              </a:endParaRPr>
            </a:p>
          </p:txBody>
        </p:sp>
        <p:sp>
          <p:nvSpPr>
            <p:cNvPr id="61" name="Line 56"/>
            <p:cNvSpPr>
              <a:spLocks noChangeShapeType="1"/>
            </p:cNvSpPr>
            <p:nvPr/>
          </p:nvSpPr>
          <p:spPr bwMode="auto">
            <a:xfrm>
              <a:off x="2950" y="2986"/>
              <a:ext cx="0" cy="832"/>
            </a:xfrm>
            <a:prstGeom prst="line">
              <a:avLst/>
            </a:prstGeom>
            <a:noFill/>
            <a:ln w="25400">
              <a:solidFill>
                <a:srgbClr val="FF0000"/>
              </a:solidFill>
              <a:round/>
              <a:headEnd/>
              <a:tailEnd type="triangle" w="lg" len="lg"/>
            </a:ln>
          </p:spPr>
          <p:txBody>
            <a:bodyPr wrap="none" anchor="ctr"/>
            <a:lstStyle/>
            <a:p>
              <a:endParaRPr lang="en-US">
                <a:solidFill>
                  <a:srgbClr val="000000"/>
                </a:solidFill>
              </a:endParaRPr>
            </a:p>
          </p:txBody>
        </p:sp>
        <p:sp>
          <p:nvSpPr>
            <p:cNvPr id="62" name="Line 57"/>
            <p:cNvSpPr>
              <a:spLocks noChangeShapeType="1"/>
            </p:cNvSpPr>
            <p:nvPr/>
          </p:nvSpPr>
          <p:spPr bwMode="auto">
            <a:xfrm>
              <a:off x="3109" y="2983"/>
              <a:ext cx="0" cy="832"/>
            </a:xfrm>
            <a:prstGeom prst="line">
              <a:avLst/>
            </a:prstGeom>
            <a:noFill/>
            <a:ln w="25400">
              <a:solidFill>
                <a:srgbClr val="FF0000"/>
              </a:solidFill>
              <a:round/>
              <a:headEnd/>
              <a:tailEnd type="triangle" w="lg" len="lg"/>
            </a:ln>
          </p:spPr>
          <p:txBody>
            <a:bodyPr wrap="none" anchor="ctr"/>
            <a:lstStyle/>
            <a:p>
              <a:endParaRPr lang="en-US">
                <a:solidFill>
                  <a:srgbClr val="000000"/>
                </a:solidFill>
              </a:endParaRPr>
            </a:p>
          </p:txBody>
        </p:sp>
        <p:sp>
          <p:nvSpPr>
            <p:cNvPr id="63" name="Line 58"/>
            <p:cNvSpPr>
              <a:spLocks noChangeShapeType="1"/>
            </p:cNvSpPr>
            <p:nvPr/>
          </p:nvSpPr>
          <p:spPr bwMode="auto">
            <a:xfrm>
              <a:off x="1962" y="2994"/>
              <a:ext cx="0" cy="832"/>
            </a:xfrm>
            <a:prstGeom prst="line">
              <a:avLst/>
            </a:prstGeom>
            <a:noFill/>
            <a:ln w="25400">
              <a:solidFill>
                <a:srgbClr val="FF0000"/>
              </a:solidFill>
              <a:round/>
              <a:headEnd/>
              <a:tailEnd type="triangle" w="lg" len="lg"/>
            </a:ln>
          </p:spPr>
          <p:txBody>
            <a:bodyPr wrap="none" anchor="ctr"/>
            <a:lstStyle/>
            <a:p>
              <a:endParaRPr lang="en-US">
                <a:solidFill>
                  <a:srgbClr val="000000"/>
                </a:solidFill>
              </a:endParaRPr>
            </a:p>
          </p:txBody>
        </p:sp>
        <p:sp>
          <p:nvSpPr>
            <p:cNvPr id="64" name="Line 59"/>
            <p:cNvSpPr>
              <a:spLocks noChangeShapeType="1"/>
            </p:cNvSpPr>
            <p:nvPr/>
          </p:nvSpPr>
          <p:spPr bwMode="auto">
            <a:xfrm>
              <a:off x="2121" y="2991"/>
              <a:ext cx="0" cy="832"/>
            </a:xfrm>
            <a:prstGeom prst="line">
              <a:avLst/>
            </a:prstGeom>
            <a:noFill/>
            <a:ln w="25400">
              <a:solidFill>
                <a:srgbClr val="FF0000"/>
              </a:solidFill>
              <a:round/>
              <a:headEnd/>
              <a:tailEnd type="triangle" w="lg" len="lg"/>
            </a:ln>
          </p:spPr>
          <p:txBody>
            <a:bodyPr wrap="none" anchor="ctr"/>
            <a:lstStyle/>
            <a:p>
              <a:endParaRPr lang="en-US">
                <a:solidFill>
                  <a:srgbClr val="000000"/>
                </a:solidFill>
              </a:endParaRPr>
            </a:p>
          </p:txBody>
        </p:sp>
        <p:sp>
          <p:nvSpPr>
            <p:cNvPr id="65" name="Line 60"/>
            <p:cNvSpPr>
              <a:spLocks noChangeShapeType="1"/>
            </p:cNvSpPr>
            <p:nvPr/>
          </p:nvSpPr>
          <p:spPr bwMode="auto">
            <a:xfrm>
              <a:off x="2287" y="2990"/>
              <a:ext cx="0" cy="832"/>
            </a:xfrm>
            <a:prstGeom prst="line">
              <a:avLst/>
            </a:prstGeom>
            <a:noFill/>
            <a:ln w="25400">
              <a:solidFill>
                <a:srgbClr val="FF0000"/>
              </a:solidFill>
              <a:round/>
              <a:headEnd/>
              <a:tailEnd type="triangle" w="lg" len="lg"/>
            </a:ln>
          </p:spPr>
          <p:txBody>
            <a:bodyPr wrap="none" anchor="ctr"/>
            <a:lstStyle/>
            <a:p>
              <a:endParaRPr lang="en-US">
                <a:solidFill>
                  <a:srgbClr val="000000"/>
                </a:solidFill>
              </a:endParaRPr>
            </a:p>
          </p:txBody>
        </p:sp>
        <p:sp>
          <p:nvSpPr>
            <p:cNvPr id="66" name="Line 61"/>
            <p:cNvSpPr>
              <a:spLocks noChangeShapeType="1"/>
            </p:cNvSpPr>
            <p:nvPr/>
          </p:nvSpPr>
          <p:spPr bwMode="auto">
            <a:xfrm>
              <a:off x="2446" y="2987"/>
              <a:ext cx="0" cy="832"/>
            </a:xfrm>
            <a:prstGeom prst="line">
              <a:avLst/>
            </a:prstGeom>
            <a:noFill/>
            <a:ln w="25400">
              <a:solidFill>
                <a:srgbClr val="FF0000"/>
              </a:solidFill>
              <a:round/>
              <a:headEnd/>
              <a:tailEnd type="triangle" w="lg" len="lg"/>
            </a:ln>
          </p:spPr>
          <p:txBody>
            <a:bodyPr wrap="none" anchor="ctr"/>
            <a:lstStyle/>
            <a:p>
              <a:endParaRPr lang="en-US">
                <a:solidFill>
                  <a:srgbClr val="000000"/>
                </a:solidFill>
              </a:endParaRPr>
            </a:p>
          </p:txBody>
        </p:sp>
      </p:grpSp>
      <p:sp>
        <p:nvSpPr>
          <p:cNvPr id="67" name="Rectangle 66"/>
          <p:cNvSpPr/>
          <p:nvPr/>
        </p:nvSpPr>
        <p:spPr>
          <a:xfrm>
            <a:off x="2243076" y="578571"/>
            <a:ext cx="3502882" cy="523220"/>
          </a:xfrm>
          <a:prstGeom prst="rect">
            <a:avLst/>
          </a:prstGeom>
        </p:spPr>
        <p:txBody>
          <a:bodyPr wrap="none">
            <a:spAutoFit/>
          </a:bodyPr>
          <a:lstStyle/>
          <a:p>
            <a:pPr algn="l"/>
            <a:r>
              <a:rPr lang="en-US" dirty="0" smtClean="0">
                <a:solidFill>
                  <a:srgbClr val="FF0000"/>
                </a:solidFill>
              </a:rPr>
              <a:t>surface pressure, P</a:t>
            </a:r>
            <a:r>
              <a:rPr lang="en-US" baseline="-25000" dirty="0" smtClean="0">
                <a:solidFill>
                  <a:srgbClr val="FF0000"/>
                </a:solidFill>
              </a:rPr>
              <a:t>o</a:t>
            </a:r>
            <a:endParaRPr lang="en-US" baseline="-25000" dirty="0">
              <a:solidFill>
                <a:srgbClr val="FF0000"/>
              </a:solidFill>
            </a:endParaRPr>
          </a:p>
        </p:txBody>
      </p:sp>
      <p:grpSp>
        <p:nvGrpSpPr>
          <p:cNvPr id="83" name="Group 82"/>
          <p:cNvGrpSpPr/>
          <p:nvPr/>
        </p:nvGrpSpPr>
        <p:grpSpPr>
          <a:xfrm>
            <a:off x="2397464" y="5396982"/>
            <a:ext cx="6550165" cy="1384995"/>
            <a:chOff x="2397464" y="5396982"/>
            <a:chExt cx="6550165" cy="1384995"/>
          </a:xfrm>
        </p:grpSpPr>
        <p:sp>
          <p:nvSpPr>
            <p:cNvPr id="68" name="Rectangle 67"/>
            <p:cNvSpPr/>
            <p:nvPr/>
          </p:nvSpPr>
          <p:spPr>
            <a:xfrm>
              <a:off x="5312004" y="5396982"/>
              <a:ext cx="1784463" cy="1384995"/>
            </a:xfrm>
            <a:prstGeom prst="rect">
              <a:avLst/>
            </a:prstGeom>
          </p:spPr>
          <p:txBody>
            <a:bodyPr wrap="none">
              <a:spAutoFit/>
            </a:bodyPr>
            <a:lstStyle/>
            <a:p>
              <a:r>
                <a:rPr lang="en-US" dirty="0" smtClean="0">
                  <a:solidFill>
                    <a:srgbClr val="FF0000"/>
                  </a:solidFill>
                </a:rPr>
                <a:t>surface</a:t>
              </a:r>
            </a:p>
            <a:p>
              <a:r>
                <a:rPr lang="en-US" dirty="0" smtClean="0">
                  <a:solidFill>
                    <a:srgbClr val="FF0000"/>
                  </a:solidFill>
                </a:rPr>
                <a:t>pressure</a:t>
              </a:r>
            </a:p>
            <a:p>
              <a:r>
                <a:rPr lang="en-US" dirty="0" smtClean="0">
                  <a:solidFill>
                    <a:srgbClr val="FF0000"/>
                  </a:solidFill>
                </a:rPr>
                <a:t>(constant)</a:t>
              </a:r>
            </a:p>
          </p:txBody>
        </p:sp>
        <p:sp>
          <p:nvSpPr>
            <p:cNvPr id="69" name="Rectangle 68"/>
            <p:cNvSpPr/>
            <p:nvPr/>
          </p:nvSpPr>
          <p:spPr>
            <a:xfrm>
              <a:off x="7260949" y="5396982"/>
              <a:ext cx="1686680" cy="1384995"/>
            </a:xfrm>
            <a:prstGeom prst="rect">
              <a:avLst/>
            </a:prstGeom>
          </p:spPr>
          <p:txBody>
            <a:bodyPr wrap="none">
              <a:spAutoFit/>
            </a:bodyPr>
            <a:lstStyle/>
            <a:p>
              <a:r>
                <a:rPr lang="en-US" dirty="0" smtClean="0">
                  <a:solidFill>
                    <a:srgbClr val="0070C0"/>
                  </a:solidFill>
                </a:rPr>
                <a:t>gauge</a:t>
              </a:r>
            </a:p>
            <a:p>
              <a:r>
                <a:rPr lang="en-US" dirty="0" smtClean="0">
                  <a:solidFill>
                    <a:srgbClr val="0070C0"/>
                  </a:solidFill>
                </a:rPr>
                <a:t>pressure</a:t>
              </a:r>
            </a:p>
            <a:p>
              <a:r>
                <a:rPr lang="en-US" dirty="0" smtClean="0">
                  <a:solidFill>
                    <a:srgbClr val="0070C0"/>
                  </a:solidFill>
                </a:rPr>
                <a:t>(variable)</a:t>
              </a:r>
            </a:p>
          </p:txBody>
        </p:sp>
        <p:grpSp>
          <p:nvGrpSpPr>
            <p:cNvPr id="82" name="Group 81"/>
            <p:cNvGrpSpPr/>
            <p:nvPr/>
          </p:nvGrpSpPr>
          <p:grpSpPr>
            <a:xfrm>
              <a:off x="2397464" y="5468232"/>
              <a:ext cx="3065952" cy="954107"/>
              <a:chOff x="2397464" y="5468232"/>
              <a:chExt cx="3065952" cy="954107"/>
            </a:xfrm>
          </p:grpSpPr>
          <p:sp>
            <p:nvSpPr>
              <p:cNvPr id="2" name="Rectangle 1"/>
              <p:cNvSpPr/>
              <p:nvPr/>
            </p:nvSpPr>
            <p:spPr>
              <a:xfrm>
                <a:off x="2397464" y="5468232"/>
                <a:ext cx="2744662" cy="954107"/>
              </a:xfrm>
              <a:prstGeom prst="rect">
                <a:avLst/>
              </a:prstGeom>
            </p:spPr>
            <p:txBody>
              <a:bodyPr wrap="none">
                <a:spAutoFit/>
              </a:bodyPr>
              <a:lstStyle/>
              <a:p>
                <a:r>
                  <a:rPr lang="en-US" dirty="0" smtClean="0">
                    <a:solidFill>
                      <a:srgbClr val="000000"/>
                    </a:solidFill>
                  </a:rPr>
                  <a:t>Total pressure</a:t>
                </a:r>
              </a:p>
              <a:p>
                <a:r>
                  <a:rPr lang="en-US" dirty="0" smtClean="0">
                    <a:solidFill>
                      <a:srgbClr val="000000"/>
                    </a:solidFill>
                  </a:rPr>
                  <a:t>at a given depth</a:t>
                </a:r>
                <a:endParaRPr lang="en-US" dirty="0">
                  <a:solidFill>
                    <a:srgbClr val="000000"/>
                  </a:solidFill>
                </a:endParaRPr>
              </a:p>
            </p:txBody>
          </p:sp>
          <p:sp>
            <p:nvSpPr>
              <p:cNvPr id="70" name="Rectangle 69"/>
              <p:cNvSpPr/>
              <p:nvPr/>
            </p:nvSpPr>
            <p:spPr>
              <a:xfrm>
                <a:off x="5068756" y="5681989"/>
                <a:ext cx="394660" cy="523220"/>
              </a:xfrm>
              <a:prstGeom prst="rect">
                <a:avLst/>
              </a:prstGeom>
            </p:spPr>
            <p:txBody>
              <a:bodyPr wrap="none">
                <a:spAutoFit/>
              </a:bodyPr>
              <a:lstStyle/>
              <a:p>
                <a:r>
                  <a:rPr lang="en-US" dirty="0" smtClean="0">
                    <a:solidFill>
                      <a:srgbClr val="000000"/>
                    </a:solidFill>
                  </a:rPr>
                  <a:t>=</a:t>
                </a:r>
              </a:p>
            </p:txBody>
          </p:sp>
        </p:grpSp>
        <p:sp>
          <p:nvSpPr>
            <p:cNvPr id="71" name="Rectangle 70"/>
            <p:cNvSpPr/>
            <p:nvPr/>
          </p:nvSpPr>
          <p:spPr>
            <a:xfrm>
              <a:off x="6956938" y="5681989"/>
              <a:ext cx="394659" cy="523220"/>
            </a:xfrm>
            <a:prstGeom prst="rect">
              <a:avLst/>
            </a:prstGeom>
          </p:spPr>
          <p:txBody>
            <a:bodyPr wrap="none">
              <a:spAutoFit/>
            </a:bodyPr>
            <a:lstStyle/>
            <a:p>
              <a:r>
                <a:rPr lang="en-US" dirty="0" smtClean="0">
                  <a:solidFill>
                    <a:srgbClr val="000000"/>
                  </a:solidFill>
                </a:rPr>
                <a:t>+</a:t>
              </a:r>
            </a:p>
          </p:txBody>
        </p:sp>
      </p:grpSp>
      <p:grpSp>
        <p:nvGrpSpPr>
          <p:cNvPr id="84" name="Group 83"/>
          <p:cNvGrpSpPr/>
          <p:nvPr/>
        </p:nvGrpSpPr>
        <p:grpSpPr>
          <a:xfrm>
            <a:off x="3942608" y="4762005"/>
            <a:ext cx="4702629" cy="653143"/>
            <a:chOff x="3942608" y="4762005"/>
            <a:chExt cx="4702629" cy="653143"/>
          </a:xfrm>
        </p:grpSpPr>
        <p:sp>
          <p:nvSpPr>
            <p:cNvPr id="72" name="Rectangle 71"/>
            <p:cNvSpPr/>
            <p:nvPr/>
          </p:nvSpPr>
          <p:spPr>
            <a:xfrm>
              <a:off x="4086515" y="4815091"/>
              <a:ext cx="4463081" cy="523220"/>
            </a:xfrm>
            <a:prstGeom prst="rect">
              <a:avLst/>
            </a:prstGeom>
          </p:spPr>
          <p:txBody>
            <a:bodyPr wrap="none">
              <a:spAutoFit/>
            </a:bodyPr>
            <a:lstStyle/>
            <a:p>
              <a:pPr algn="l"/>
              <a:r>
                <a:rPr lang="en-US" dirty="0" err="1" smtClean="0">
                  <a:solidFill>
                    <a:srgbClr val="000000"/>
                  </a:solidFill>
                </a:rPr>
                <a:t>P</a:t>
              </a:r>
              <a:r>
                <a:rPr lang="en-US" baseline="-25000" dirty="0" err="1" smtClean="0">
                  <a:solidFill>
                    <a:srgbClr val="000000"/>
                  </a:solidFill>
                </a:rPr>
                <a:t>tot</a:t>
              </a:r>
              <a:r>
                <a:rPr lang="en-US" dirty="0" smtClean="0">
                  <a:solidFill>
                    <a:srgbClr val="000000"/>
                  </a:solidFill>
                </a:rPr>
                <a:t>     =      </a:t>
              </a:r>
              <a:r>
                <a:rPr lang="en-US" dirty="0" smtClean="0">
                  <a:solidFill>
                    <a:srgbClr val="FF0000"/>
                  </a:solidFill>
                </a:rPr>
                <a:t>P</a:t>
              </a:r>
              <a:r>
                <a:rPr lang="en-US" baseline="-25000" dirty="0" smtClean="0">
                  <a:solidFill>
                    <a:srgbClr val="FF0000"/>
                  </a:solidFill>
                </a:rPr>
                <a:t>o</a:t>
              </a:r>
              <a:r>
                <a:rPr lang="en-US" dirty="0" smtClean="0">
                  <a:solidFill>
                    <a:srgbClr val="000000"/>
                  </a:solidFill>
                </a:rPr>
                <a:t>       +    </a:t>
              </a:r>
              <a:r>
                <a:rPr lang="en-US" dirty="0" smtClean="0">
                  <a:solidFill>
                    <a:srgbClr val="0070C0"/>
                  </a:solidFill>
                  <a:latin typeface="Symbol" pitchFamily="18" charset="2"/>
                </a:rPr>
                <a:t>r</a:t>
              </a:r>
              <a:r>
                <a:rPr lang="en-US" dirty="0" smtClean="0">
                  <a:solidFill>
                    <a:srgbClr val="0070C0"/>
                  </a:solidFill>
                </a:rPr>
                <a:t> g h</a:t>
              </a:r>
              <a:endParaRPr lang="en-US" dirty="0">
                <a:solidFill>
                  <a:srgbClr val="0070C0"/>
                </a:solidFill>
              </a:endParaRPr>
            </a:p>
          </p:txBody>
        </p:sp>
        <p:sp>
          <p:nvSpPr>
            <p:cNvPr id="41" name="Rectangle 40"/>
            <p:cNvSpPr/>
            <p:nvPr/>
          </p:nvSpPr>
          <p:spPr>
            <a:xfrm>
              <a:off x="3942608" y="4762005"/>
              <a:ext cx="4702629" cy="653143"/>
            </a:xfrm>
            <a:prstGeom prst="rect">
              <a:avLst/>
            </a:prstGeom>
            <a:ln w="22225">
              <a:solidFill>
                <a:schemeClr val="tx1"/>
              </a:solidFill>
            </a:ln>
          </p:spPr>
          <p:txBody>
            <a:bodyPr wrap="none" rtlCol="0" anchor="ctr">
              <a:spAutoFit/>
            </a:bodyPr>
            <a:lstStyle/>
            <a:p>
              <a:pPr algn="l"/>
              <a:endParaRPr lang="en-US" dirty="0">
                <a:solidFill>
                  <a:srgbClr val="000000"/>
                </a:solidFill>
              </a:endParaRPr>
            </a:p>
          </p:txBody>
        </p:sp>
      </p:grpSp>
    </p:spTree>
    <p:extLst>
      <p:ext uri="{BB962C8B-B14F-4D97-AF65-F5344CB8AC3E}">
        <p14:creationId xmlns:p14="http://schemas.microsoft.com/office/powerpoint/2010/main" val="256704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up)">
                                      <p:cBhvr>
                                        <p:cTn id="7" dur="50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wipe(up)">
                                      <p:cBhvr>
                                        <p:cTn id="12" dur="3000"/>
                                        <p:tgtEl>
                                          <p:spTgt spid="8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circle(in)">
                                      <p:cBhvr>
                                        <p:cTn id="17" dur="2000"/>
                                        <p:tgtEl>
                                          <p:spTgt spid="67"/>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ircle(in)">
                                      <p:cBhvr>
                                        <p:cTn id="20" dur="2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83"/>
                                        </p:tgtEl>
                                        <p:attrNameLst>
                                          <p:attrName>style.visibility</p:attrName>
                                        </p:attrNameLst>
                                      </p:cBhvr>
                                      <p:to>
                                        <p:strVal val="visible"/>
                                      </p:to>
                                    </p:set>
                                    <p:anim calcmode="lin" valueType="num">
                                      <p:cBhvr>
                                        <p:cTn id="25" dur="1000" fill="hold"/>
                                        <p:tgtEl>
                                          <p:spTgt spid="83"/>
                                        </p:tgtEl>
                                        <p:attrNameLst>
                                          <p:attrName>ppt_w</p:attrName>
                                        </p:attrNameLst>
                                      </p:cBhvr>
                                      <p:tavLst>
                                        <p:tav tm="0">
                                          <p:val>
                                            <p:fltVal val="0"/>
                                          </p:val>
                                        </p:tav>
                                        <p:tav tm="100000">
                                          <p:val>
                                            <p:strVal val="#ppt_w"/>
                                          </p:val>
                                        </p:tav>
                                      </p:tavLst>
                                    </p:anim>
                                    <p:anim calcmode="lin" valueType="num">
                                      <p:cBhvr>
                                        <p:cTn id="26" dur="1000" fill="hold"/>
                                        <p:tgtEl>
                                          <p:spTgt spid="83"/>
                                        </p:tgtEl>
                                        <p:attrNameLst>
                                          <p:attrName>ppt_h</p:attrName>
                                        </p:attrNameLst>
                                      </p:cBhvr>
                                      <p:tavLst>
                                        <p:tav tm="0">
                                          <p:val>
                                            <p:fltVal val="0"/>
                                          </p:val>
                                        </p:tav>
                                        <p:tav tm="100000">
                                          <p:val>
                                            <p:strVal val="#ppt_h"/>
                                          </p:val>
                                        </p:tav>
                                      </p:tavLst>
                                    </p:anim>
                                    <p:anim calcmode="lin" valueType="num">
                                      <p:cBhvr>
                                        <p:cTn id="27" dur="1000" fill="hold"/>
                                        <p:tgtEl>
                                          <p:spTgt spid="83"/>
                                        </p:tgtEl>
                                        <p:attrNameLst>
                                          <p:attrName>style.rotation</p:attrName>
                                        </p:attrNameLst>
                                      </p:cBhvr>
                                      <p:tavLst>
                                        <p:tav tm="0">
                                          <p:val>
                                            <p:fltVal val="90"/>
                                          </p:val>
                                        </p:tav>
                                        <p:tav tm="100000">
                                          <p:val>
                                            <p:fltVal val="0"/>
                                          </p:val>
                                        </p:tav>
                                      </p:tavLst>
                                    </p:anim>
                                    <p:animEffect transition="in" filter="fade">
                                      <p:cBhvr>
                                        <p:cTn id="28" dur="1000"/>
                                        <p:tgtEl>
                                          <p:spTgt spid="83"/>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84"/>
                                        </p:tgtEl>
                                        <p:attrNameLst>
                                          <p:attrName>style.visibility</p:attrName>
                                        </p:attrNameLst>
                                      </p:cBhvr>
                                      <p:to>
                                        <p:strVal val="visible"/>
                                      </p:to>
                                    </p:set>
                                    <p:animEffect transition="in" filter="fade">
                                      <p:cBhvr>
                                        <p:cTn id="33" dur="1000"/>
                                        <p:tgtEl>
                                          <p:spTgt spid="84"/>
                                        </p:tgtEl>
                                      </p:cBhvr>
                                    </p:animEffect>
                                    <p:anim calcmode="lin" valueType="num">
                                      <p:cBhvr>
                                        <p:cTn id="34" dur="1000" fill="hold"/>
                                        <p:tgtEl>
                                          <p:spTgt spid="84"/>
                                        </p:tgtEl>
                                        <p:attrNameLst>
                                          <p:attrName>ppt_x</p:attrName>
                                        </p:attrNameLst>
                                      </p:cBhvr>
                                      <p:tavLst>
                                        <p:tav tm="0">
                                          <p:val>
                                            <p:strVal val="#ppt_x"/>
                                          </p:val>
                                        </p:tav>
                                        <p:tav tm="100000">
                                          <p:val>
                                            <p:strVal val="#ppt_x"/>
                                          </p:val>
                                        </p:tav>
                                      </p:tavLst>
                                    </p:anim>
                                    <p:anim calcmode="lin" valueType="num">
                                      <p:cBhvr>
                                        <p:cTn id="35"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309"/>
          <p:cNvSpPr>
            <a:spLocks noChangeArrowheads="1"/>
          </p:cNvSpPr>
          <p:nvPr/>
        </p:nvSpPr>
        <p:spPr bwMode="auto">
          <a:xfrm>
            <a:off x="7208323" y="5254863"/>
            <a:ext cx="1626920" cy="593725"/>
          </a:xfrm>
          <a:prstGeom prst="rect">
            <a:avLst/>
          </a:prstGeom>
          <a:solidFill>
            <a:srgbClr val="00FFFF"/>
          </a:solidFill>
          <a:ln w="9525">
            <a:solidFill>
              <a:schemeClr val="tx1"/>
            </a:solidFill>
            <a:miter lim="800000"/>
            <a:headEnd/>
            <a:tailEnd/>
          </a:ln>
        </p:spPr>
        <p:txBody>
          <a:bodyPr wrap="none" anchor="ctr"/>
          <a:lstStyle/>
          <a:p>
            <a:pPr algn="l"/>
            <a:endParaRPr lang="en-US">
              <a:solidFill>
                <a:srgbClr val="000000"/>
              </a:solidFill>
            </a:endParaRPr>
          </a:p>
        </p:txBody>
      </p:sp>
      <p:sp>
        <p:nvSpPr>
          <p:cNvPr id="15" name="Rectangle 309"/>
          <p:cNvSpPr>
            <a:spLocks noChangeArrowheads="1"/>
          </p:cNvSpPr>
          <p:nvPr/>
        </p:nvSpPr>
        <p:spPr bwMode="auto">
          <a:xfrm>
            <a:off x="6519554" y="2535414"/>
            <a:ext cx="1520042" cy="593725"/>
          </a:xfrm>
          <a:prstGeom prst="rect">
            <a:avLst/>
          </a:prstGeom>
          <a:solidFill>
            <a:srgbClr val="00FFFF"/>
          </a:solidFill>
          <a:ln w="9525">
            <a:solidFill>
              <a:schemeClr val="tx1"/>
            </a:solidFill>
            <a:miter lim="800000"/>
            <a:headEnd/>
            <a:tailEnd/>
          </a:ln>
        </p:spPr>
        <p:txBody>
          <a:bodyPr wrap="none" anchor="ctr"/>
          <a:lstStyle/>
          <a:p>
            <a:pPr algn="l"/>
            <a:endParaRPr lang="en-US">
              <a:solidFill>
                <a:srgbClr val="000000"/>
              </a:solidFill>
            </a:endParaRPr>
          </a:p>
        </p:txBody>
      </p:sp>
      <p:sp>
        <p:nvSpPr>
          <p:cNvPr id="16" name="Rectangle 309"/>
          <p:cNvSpPr>
            <a:spLocks noChangeArrowheads="1"/>
          </p:cNvSpPr>
          <p:nvPr/>
        </p:nvSpPr>
        <p:spPr bwMode="auto">
          <a:xfrm>
            <a:off x="4037611" y="2523539"/>
            <a:ext cx="1686296" cy="593725"/>
          </a:xfrm>
          <a:prstGeom prst="rect">
            <a:avLst/>
          </a:prstGeom>
          <a:solidFill>
            <a:srgbClr val="00FFFF"/>
          </a:solidFill>
          <a:ln w="9525">
            <a:solidFill>
              <a:schemeClr val="tx1"/>
            </a:solidFill>
            <a:miter lim="800000"/>
            <a:headEnd/>
            <a:tailEnd/>
          </a:ln>
        </p:spPr>
        <p:txBody>
          <a:bodyPr wrap="none" anchor="ctr"/>
          <a:lstStyle/>
          <a:p>
            <a:pPr algn="l"/>
            <a:endParaRPr lang="en-US">
              <a:solidFill>
                <a:srgbClr val="000000"/>
              </a:solidFill>
            </a:endParaRPr>
          </a:p>
        </p:txBody>
      </p:sp>
      <p:sp>
        <p:nvSpPr>
          <p:cNvPr id="17" name="Rectangle 309"/>
          <p:cNvSpPr>
            <a:spLocks noChangeArrowheads="1"/>
          </p:cNvSpPr>
          <p:nvPr/>
        </p:nvSpPr>
        <p:spPr bwMode="auto">
          <a:xfrm>
            <a:off x="5272644" y="3639820"/>
            <a:ext cx="1840675" cy="593725"/>
          </a:xfrm>
          <a:prstGeom prst="rect">
            <a:avLst/>
          </a:prstGeom>
          <a:solidFill>
            <a:srgbClr val="00FFFF"/>
          </a:solidFill>
          <a:ln w="9525">
            <a:solidFill>
              <a:schemeClr val="tx1"/>
            </a:solidFill>
            <a:miter lim="800000"/>
            <a:headEnd/>
            <a:tailEnd/>
          </a:ln>
        </p:spPr>
        <p:txBody>
          <a:bodyPr wrap="none" anchor="ctr"/>
          <a:lstStyle/>
          <a:p>
            <a:pPr algn="l"/>
            <a:endParaRPr lang="en-US">
              <a:solidFill>
                <a:srgbClr val="000000"/>
              </a:solidFill>
            </a:endParaRPr>
          </a:p>
        </p:txBody>
      </p:sp>
      <p:sp>
        <p:nvSpPr>
          <p:cNvPr id="2" name="Rectangle 1"/>
          <p:cNvSpPr/>
          <p:nvPr/>
        </p:nvSpPr>
        <p:spPr>
          <a:xfrm>
            <a:off x="95000" y="96869"/>
            <a:ext cx="8757526" cy="1815882"/>
          </a:xfrm>
          <a:prstGeom prst="rect">
            <a:avLst/>
          </a:prstGeom>
        </p:spPr>
        <p:txBody>
          <a:bodyPr wrap="none">
            <a:spAutoFit/>
          </a:bodyPr>
          <a:lstStyle/>
          <a:p>
            <a:pPr algn="l"/>
            <a:r>
              <a:rPr lang="en-US" dirty="0">
                <a:solidFill>
                  <a:srgbClr val="FF0000"/>
                </a:solidFill>
              </a:rPr>
              <a:t>Given that the specific gravity of gasoline is 0.68, find </a:t>
            </a:r>
            <a:endParaRPr lang="en-US" dirty="0" smtClean="0">
              <a:solidFill>
                <a:srgbClr val="FF0000"/>
              </a:solidFill>
            </a:endParaRPr>
          </a:p>
          <a:p>
            <a:pPr algn="l"/>
            <a:r>
              <a:rPr lang="en-US" dirty="0" smtClean="0">
                <a:solidFill>
                  <a:srgbClr val="FF0000"/>
                </a:solidFill>
              </a:rPr>
              <a:t>both </a:t>
            </a:r>
            <a:r>
              <a:rPr lang="en-US" dirty="0">
                <a:solidFill>
                  <a:srgbClr val="FF0000"/>
                </a:solidFill>
              </a:rPr>
              <a:t>the gauge </a:t>
            </a:r>
            <a:r>
              <a:rPr lang="en-US" dirty="0" smtClean="0">
                <a:solidFill>
                  <a:srgbClr val="FF0000"/>
                </a:solidFill>
              </a:rPr>
              <a:t>AND total pressures </a:t>
            </a:r>
            <a:r>
              <a:rPr lang="en-US" dirty="0">
                <a:solidFill>
                  <a:srgbClr val="FF0000"/>
                </a:solidFill>
              </a:rPr>
              <a:t>1.4 m </a:t>
            </a:r>
            <a:r>
              <a:rPr lang="en-US" dirty="0" smtClean="0">
                <a:solidFill>
                  <a:srgbClr val="FF0000"/>
                </a:solidFill>
              </a:rPr>
              <a:t>below </a:t>
            </a:r>
            <a:r>
              <a:rPr lang="en-US" dirty="0">
                <a:solidFill>
                  <a:srgbClr val="FF0000"/>
                </a:solidFill>
              </a:rPr>
              <a:t>the </a:t>
            </a:r>
            <a:endParaRPr lang="en-US" dirty="0" smtClean="0">
              <a:solidFill>
                <a:srgbClr val="FF0000"/>
              </a:solidFill>
            </a:endParaRPr>
          </a:p>
          <a:p>
            <a:pPr algn="l"/>
            <a:r>
              <a:rPr lang="en-US" dirty="0" smtClean="0">
                <a:solidFill>
                  <a:srgbClr val="FF0000"/>
                </a:solidFill>
              </a:rPr>
              <a:t>surface </a:t>
            </a:r>
            <a:r>
              <a:rPr lang="en-US" dirty="0">
                <a:solidFill>
                  <a:srgbClr val="FF0000"/>
                </a:solidFill>
              </a:rPr>
              <a:t>of a tank of gasoline that has air </a:t>
            </a:r>
            <a:r>
              <a:rPr lang="en-US" dirty="0" smtClean="0">
                <a:solidFill>
                  <a:srgbClr val="FF0000"/>
                </a:solidFill>
              </a:rPr>
              <a:t>space </a:t>
            </a:r>
            <a:r>
              <a:rPr lang="en-US" dirty="0">
                <a:solidFill>
                  <a:srgbClr val="FF0000"/>
                </a:solidFill>
              </a:rPr>
              <a:t>at </a:t>
            </a:r>
            <a:r>
              <a:rPr lang="en-US" dirty="0" smtClean="0">
                <a:solidFill>
                  <a:srgbClr val="FF0000"/>
                </a:solidFill>
              </a:rPr>
              <a:t>the </a:t>
            </a:r>
          </a:p>
          <a:p>
            <a:pPr algn="l"/>
            <a:r>
              <a:rPr lang="en-US" dirty="0" smtClean="0">
                <a:solidFill>
                  <a:srgbClr val="FF0000"/>
                </a:solidFill>
              </a:rPr>
              <a:t>top</a:t>
            </a:r>
            <a:r>
              <a:rPr lang="en-US" dirty="0">
                <a:solidFill>
                  <a:srgbClr val="FF0000"/>
                </a:solidFill>
              </a:rPr>
              <a:t>. Assume the air pressure to be 101.3 </a:t>
            </a:r>
            <a:r>
              <a:rPr lang="en-US" dirty="0" err="1">
                <a:solidFill>
                  <a:srgbClr val="FF0000"/>
                </a:solidFill>
              </a:rPr>
              <a:t>kPa</a:t>
            </a:r>
            <a:r>
              <a:rPr lang="en-US" dirty="0">
                <a:solidFill>
                  <a:srgbClr val="FF0000"/>
                </a:solidFill>
              </a:rPr>
              <a:t>.</a:t>
            </a:r>
          </a:p>
        </p:txBody>
      </p:sp>
      <p:sp>
        <p:nvSpPr>
          <p:cNvPr id="5" name="Rectangle 4"/>
          <p:cNvSpPr/>
          <p:nvPr/>
        </p:nvSpPr>
        <p:spPr>
          <a:xfrm>
            <a:off x="1851624" y="1932361"/>
            <a:ext cx="1622495" cy="523220"/>
          </a:xfrm>
          <a:prstGeom prst="rect">
            <a:avLst/>
          </a:prstGeom>
        </p:spPr>
        <p:txBody>
          <a:bodyPr wrap="none">
            <a:spAutoFit/>
          </a:bodyPr>
          <a:lstStyle/>
          <a:p>
            <a:pPr algn="l"/>
            <a:r>
              <a:rPr lang="en-US" dirty="0" smtClean="0">
                <a:solidFill>
                  <a:srgbClr val="000000"/>
                </a:solidFill>
              </a:rPr>
              <a:t>P </a:t>
            </a:r>
            <a:r>
              <a:rPr lang="en-US" dirty="0">
                <a:solidFill>
                  <a:srgbClr val="000000"/>
                </a:solidFill>
              </a:rPr>
              <a:t>= </a:t>
            </a:r>
            <a:r>
              <a:rPr lang="en-US" dirty="0">
                <a:solidFill>
                  <a:srgbClr val="000000"/>
                </a:solidFill>
                <a:latin typeface="Symbol" pitchFamily="18" charset="2"/>
              </a:rPr>
              <a:t>r</a:t>
            </a:r>
            <a:r>
              <a:rPr lang="en-US" dirty="0">
                <a:solidFill>
                  <a:srgbClr val="000000"/>
                </a:solidFill>
              </a:rPr>
              <a:t> g h</a:t>
            </a:r>
          </a:p>
        </p:txBody>
      </p:sp>
      <p:sp>
        <p:nvSpPr>
          <p:cNvPr id="6" name="Rectangle 5"/>
          <p:cNvSpPr/>
          <p:nvPr/>
        </p:nvSpPr>
        <p:spPr>
          <a:xfrm>
            <a:off x="3442928" y="1932361"/>
            <a:ext cx="4485523" cy="523220"/>
          </a:xfrm>
          <a:prstGeom prst="rect">
            <a:avLst/>
          </a:prstGeom>
        </p:spPr>
        <p:txBody>
          <a:bodyPr wrap="none">
            <a:spAutoFit/>
          </a:bodyPr>
          <a:lstStyle/>
          <a:p>
            <a:pPr algn="l"/>
            <a:r>
              <a:rPr lang="en-US" dirty="0" smtClean="0">
                <a:solidFill>
                  <a:srgbClr val="000000"/>
                </a:solidFill>
              </a:rPr>
              <a:t>=  680 kg/</a:t>
            </a:r>
            <a:r>
              <a:rPr lang="en-US" dirty="0" err="1" smtClean="0">
                <a:solidFill>
                  <a:srgbClr val="000000"/>
                </a:solidFill>
              </a:rPr>
              <a:t>m</a:t>
            </a:r>
            <a:r>
              <a:rPr lang="en-US" baseline="30000" dirty="0" err="1" smtClean="0">
                <a:solidFill>
                  <a:srgbClr val="000000"/>
                </a:solidFill>
              </a:rPr>
              <a:t>3</a:t>
            </a:r>
            <a:r>
              <a:rPr lang="en-US" dirty="0" smtClean="0">
                <a:solidFill>
                  <a:srgbClr val="000000"/>
                </a:solidFill>
              </a:rPr>
              <a:t> (9.81) (1.4 m)</a:t>
            </a:r>
            <a:endParaRPr lang="en-US" dirty="0">
              <a:solidFill>
                <a:srgbClr val="000000"/>
              </a:solidFill>
            </a:endParaRPr>
          </a:p>
        </p:txBody>
      </p:sp>
      <p:sp>
        <p:nvSpPr>
          <p:cNvPr id="7" name="Rectangle 6"/>
          <p:cNvSpPr/>
          <p:nvPr/>
        </p:nvSpPr>
        <p:spPr>
          <a:xfrm>
            <a:off x="533452" y="1932361"/>
            <a:ext cx="1285929" cy="523220"/>
          </a:xfrm>
          <a:prstGeom prst="rect">
            <a:avLst/>
          </a:prstGeom>
        </p:spPr>
        <p:txBody>
          <a:bodyPr wrap="none">
            <a:spAutoFit/>
          </a:bodyPr>
          <a:lstStyle/>
          <a:p>
            <a:pPr algn="l"/>
            <a:r>
              <a:rPr lang="en-US" dirty="0" smtClean="0">
                <a:solidFill>
                  <a:srgbClr val="000000"/>
                </a:solidFill>
              </a:rPr>
              <a:t>gauge:</a:t>
            </a:r>
            <a:endParaRPr lang="en-US" dirty="0">
              <a:solidFill>
                <a:srgbClr val="000000"/>
              </a:solidFill>
            </a:endParaRPr>
          </a:p>
        </p:txBody>
      </p:sp>
      <p:sp>
        <p:nvSpPr>
          <p:cNvPr id="8" name="Rectangle 7"/>
          <p:cNvSpPr/>
          <p:nvPr/>
        </p:nvSpPr>
        <p:spPr>
          <a:xfrm>
            <a:off x="3442928" y="2561750"/>
            <a:ext cx="2231701" cy="523220"/>
          </a:xfrm>
          <a:prstGeom prst="rect">
            <a:avLst/>
          </a:prstGeom>
        </p:spPr>
        <p:txBody>
          <a:bodyPr wrap="none">
            <a:spAutoFit/>
          </a:bodyPr>
          <a:lstStyle/>
          <a:p>
            <a:pPr algn="l"/>
            <a:r>
              <a:rPr lang="en-US" dirty="0" smtClean="0">
                <a:solidFill>
                  <a:srgbClr val="000000"/>
                </a:solidFill>
              </a:rPr>
              <a:t>=     9300 Pa</a:t>
            </a:r>
            <a:endParaRPr lang="en-US" dirty="0">
              <a:solidFill>
                <a:srgbClr val="000000"/>
              </a:solidFill>
            </a:endParaRPr>
          </a:p>
        </p:txBody>
      </p:sp>
      <p:sp>
        <p:nvSpPr>
          <p:cNvPr id="9" name="Rectangle 8"/>
          <p:cNvSpPr/>
          <p:nvPr/>
        </p:nvSpPr>
        <p:spPr>
          <a:xfrm>
            <a:off x="5889244" y="2561750"/>
            <a:ext cx="2109873" cy="523220"/>
          </a:xfrm>
          <a:prstGeom prst="rect">
            <a:avLst/>
          </a:prstGeom>
        </p:spPr>
        <p:txBody>
          <a:bodyPr wrap="none">
            <a:spAutoFit/>
          </a:bodyPr>
          <a:lstStyle/>
          <a:p>
            <a:pPr algn="l"/>
            <a:r>
              <a:rPr lang="en-US" dirty="0" smtClean="0">
                <a:solidFill>
                  <a:srgbClr val="000000"/>
                </a:solidFill>
              </a:rPr>
              <a:t>=     9.3 </a:t>
            </a:r>
            <a:r>
              <a:rPr lang="en-US" dirty="0" err="1" smtClean="0">
                <a:solidFill>
                  <a:srgbClr val="000000"/>
                </a:solidFill>
              </a:rPr>
              <a:t>kPa</a:t>
            </a:r>
            <a:endParaRPr lang="en-US" dirty="0">
              <a:solidFill>
                <a:srgbClr val="000000"/>
              </a:solidFill>
            </a:endParaRPr>
          </a:p>
        </p:txBody>
      </p:sp>
      <p:sp>
        <p:nvSpPr>
          <p:cNvPr id="11" name="Rectangle 10"/>
          <p:cNvSpPr/>
          <p:nvPr/>
        </p:nvSpPr>
        <p:spPr>
          <a:xfrm>
            <a:off x="4594857" y="3143644"/>
            <a:ext cx="4038285" cy="523220"/>
          </a:xfrm>
          <a:prstGeom prst="rect">
            <a:avLst/>
          </a:prstGeom>
        </p:spPr>
        <p:txBody>
          <a:bodyPr wrap="none">
            <a:spAutoFit/>
          </a:bodyPr>
          <a:lstStyle/>
          <a:p>
            <a:pPr algn="l"/>
            <a:r>
              <a:rPr lang="en-US" dirty="0" smtClean="0">
                <a:solidFill>
                  <a:srgbClr val="000000"/>
                </a:solidFill>
              </a:rPr>
              <a:t>=  101.3 </a:t>
            </a:r>
            <a:r>
              <a:rPr lang="en-US" dirty="0" err="1" smtClean="0">
                <a:solidFill>
                  <a:srgbClr val="000000"/>
                </a:solidFill>
              </a:rPr>
              <a:t>kPa</a:t>
            </a:r>
            <a:r>
              <a:rPr lang="en-US" dirty="0" smtClean="0">
                <a:solidFill>
                  <a:srgbClr val="000000"/>
                </a:solidFill>
              </a:rPr>
              <a:t>  +  9.3 </a:t>
            </a:r>
            <a:r>
              <a:rPr lang="en-US" dirty="0" err="1" smtClean="0">
                <a:solidFill>
                  <a:srgbClr val="000000"/>
                </a:solidFill>
              </a:rPr>
              <a:t>kPa</a:t>
            </a:r>
            <a:endParaRPr lang="en-US" dirty="0">
              <a:solidFill>
                <a:srgbClr val="000000"/>
              </a:solidFill>
            </a:endParaRPr>
          </a:p>
        </p:txBody>
      </p:sp>
      <p:sp>
        <p:nvSpPr>
          <p:cNvPr id="12" name="Rectangle 11"/>
          <p:cNvSpPr/>
          <p:nvPr/>
        </p:nvSpPr>
        <p:spPr>
          <a:xfrm>
            <a:off x="842202" y="3143644"/>
            <a:ext cx="963725" cy="523220"/>
          </a:xfrm>
          <a:prstGeom prst="rect">
            <a:avLst/>
          </a:prstGeom>
        </p:spPr>
        <p:txBody>
          <a:bodyPr wrap="none">
            <a:spAutoFit/>
          </a:bodyPr>
          <a:lstStyle/>
          <a:p>
            <a:pPr algn="l"/>
            <a:r>
              <a:rPr lang="en-US" dirty="0" smtClean="0">
                <a:solidFill>
                  <a:srgbClr val="000000"/>
                </a:solidFill>
              </a:rPr>
              <a:t>total:</a:t>
            </a:r>
            <a:endParaRPr lang="en-US" dirty="0">
              <a:solidFill>
                <a:srgbClr val="000000"/>
              </a:solidFill>
            </a:endParaRPr>
          </a:p>
        </p:txBody>
      </p:sp>
      <p:sp>
        <p:nvSpPr>
          <p:cNvPr id="13" name="Rectangle 12"/>
          <p:cNvSpPr/>
          <p:nvPr/>
        </p:nvSpPr>
        <p:spPr>
          <a:xfrm>
            <a:off x="1875349" y="3143644"/>
            <a:ext cx="2674130" cy="523220"/>
          </a:xfrm>
          <a:prstGeom prst="rect">
            <a:avLst/>
          </a:prstGeom>
        </p:spPr>
        <p:txBody>
          <a:bodyPr wrap="none">
            <a:spAutoFit/>
          </a:bodyPr>
          <a:lstStyle/>
          <a:p>
            <a:pPr algn="l"/>
            <a:r>
              <a:rPr lang="en-US" dirty="0" err="1" smtClean="0">
                <a:solidFill>
                  <a:srgbClr val="000000"/>
                </a:solidFill>
              </a:rPr>
              <a:t>P</a:t>
            </a:r>
            <a:r>
              <a:rPr lang="en-US" baseline="-25000" dirty="0" err="1" smtClean="0">
                <a:solidFill>
                  <a:srgbClr val="000000"/>
                </a:solidFill>
              </a:rPr>
              <a:t>tot</a:t>
            </a:r>
            <a:r>
              <a:rPr lang="en-US" dirty="0" smtClean="0">
                <a:solidFill>
                  <a:srgbClr val="000000"/>
                </a:solidFill>
              </a:rPr>
              <a:t> = P</a:t>
            </a:r>
            <a:r>
              <a:rPr lang="en-US" baseline="-25000" dirty="0" smtClean="0">
                <a:solidFill>
                  <a:srgbClr val="000000"/>
                </a:solidFill>
              </a:rPr>
              <a:t>o</a:t>
            </a:r>
            <a:r>
              <a:rPr lang="en-US" dirty="0" smtClean="0">
                <a:solidFill>
                  <a:srgbClr val="000000"/>
                </a:solidFill>
              </a:rPr>
              <a:t> + </a:t>
            </a:r>
            <a:r>
              <a:rPr lang="en-US" dirty="0">
                <a:solidFill>
                  <a:srgbClr val="000000"/>
                </a:solidFill>
                <a:latin typeface="Symbol" pitchFamily="18" charset="2"/>
              </a:rPr>
              <a:t>r</a:t>
            </a:r>
            <a:r>
              <a:rPr lang="en-US" dirty="0">
                <a:solidFill>
                  <a:srgbClr val="000000"/>
                </a:solidFill>
              </a:rPr>
              <a:t> g h</a:t>
            </a:r>
          </a:p>
        </p:txBody>
      </p:sp>
      <p:sp>
        <p:nvSpPr>
          <p:cNvPr id="14" name="Rectangle 13"/>
          <p:cNvSpPr/>
          <p:nvPr/>
        </p:nvSpPr>
        <p:spPr>
          <a:xfrm>
            <a:off x="4594857" y="3678033"/>
            <a:ext cx="2483950" cy="523220"/>
          </a:xfrm>
          <a:prstGeom prst="rect">
            <a:avLst/>
          </a:prstGeom>
        </p:spPr>
        <p:txBody>
          <a:bodyPr wrap="none">
            <a:spAutoFit/>
          </a:bodyPr>
          <a:lstStyle/>
          <a:p>
            <a:pPr algn="l"/>
            <a:r>
              <a:rPr lang="en-US" dirty="0" smtClean="0">
                <a:solidFill>
                  <a:srgbClr val="000000"/>
                </a:solidFill>
              </a:rPr>
              <a:t>=     110.6 </a:t>
            </a:r>
            <a:r>
              <a:rPr lang="en-US" dirty="0" err="1" smtClean="0">
                <a:solidFill>
                  <a:srgbClr val="000000"/>
                </a:solidFill>
              </a:rPr>
              <a:t>kPa</a:t>
            </a:r>
            <a:endParaRPr lang="en-US" dirty="0">
              <a:solidFill>
                <a:srgbClr val="000000"/>
              </a:solidFill>
            </a:endParaRPr>
          </a:p>
        </p:txBody>
      </p:sp>
      <p:sp>
        <p:nvSpPr>
          <p:cNvPr id="18" name="Rectangle 17"/>
          <p:cNvSpPr/>
          <p:nvPr/>
        </p:nvSpPr>
        <p:spPr>
          <a:xfrm>
            <a:off x="95000" y="4431362"/>
            <a:ext cx="8000908" cy="523220"/>
          </a:xfrm>
          <a:prstGeom prst="rect">
            <a:avLst/>
          </a:prstGeom>
        </p:spPr>
        <p:txBody>
          <a:bodyPr wrap="none">
            <a:spAutoFit/>
          </a:bodyPr>
          <a:lstStyle/>
          <a:p>
            <a:pPr algn="l"/>
            <a:r>
              <a:rPr lang="en-US" dirty="0" smtClean="0">
                <a:solidFill>
                  <a:srgbClr val="FF0000"/>
                </a:solidFill>
              </a:rPr>
              <a:t>Repeat the </a:t>
            </a:r>
            <a:r>
              <a:rPr lang="en-US" dirty="0" err="1" smtClean="0">
                <a:solidFill>
                  <a:srgbClr val="FF0000"/>
                </a:solidFill>
              </a:rPr>
              <a:t>calcs</a:t>
            </a:r>
            <a:r>
              <a:rPr lang="en-US" dirty="0" smtClean="0">
                <a:solidFill>
                  <a:srgbClr val="FF0000"/>
                </a:solidFill>
              </a:rPr>
              <a:t> for a depth of 2.8 m in gasoline.</a:t>
            </a:r>
            <a:endParaRPr lang="en-US" dirty="0">
              <a:solidFill>
                <a:srgbClr val="FF0000"/>
              </a:solidFill>
            </a:endParaRPr>
          </a:p>
        </p:txBody>
      </p:sp>
      <p:sp>
        <p:nvSpPr>
          <p:cNvPr id="19" name="Rectangle 309"/>
          <p:cNvSpPr>
            <a:spLocks noChangeArrowheads="1"/>
          </p:cNvSpPr>
          <p:nvPr/>
        </p:nvSpPr>
        <p:spPr bwMode="auto">
          <a:xfrm>
            <a:off x="5272644" y="5920258"/>
            <a:ext cx="1840675" cy="593725"/>
          </a:xfrm>
          <a:prstGeom prst="rect">
            <a:avLst/>
          </a:prstGeom>
          <a:solidFill>
            <a:srgbClr val="00FFFF"/>
          </a:solidFill>
          <a:ln w="9525">
            <a:solidFill>
              <a:schemeClr val="tx1"/>
            </a:solidFill>
            <a:miter lim="800000"/>
            <a:headEnd/>
            <a:tailEnd/>
          </a:ln>
        </p:spPr>
        <p:txBody>
          <a:bodyPr wrap="none" anchor="ctr"/>
          <a:lstStyle/>
          <a:p>
            <a:pPr algn="l"/>
            <a:endParaRPr lang="en-US">
              <a:solidFill>
                <a:srgbClr val="000000"/>
              </a:solidFill>
            </a:endParaRPr>
          </a:p>
        </p:txBody>
      </p:sp>
      <p:sp>
        <p:nvSpPr>
          <p:cNvPr id="20" name="Rectangle 19"/>
          <p:cNvSpPr/>
          <p:nvPr/>
        </p:nvSpPr>
        <p:spPr>
          <a:xfrm>
            <a:off x="4594857" y="5281202"/>
            <a:ext cx="4238661" cy="523220"/>
          </a:xfrm>
          <a:prstGeom prst="rect">
            <a:avLst/>
          </a:prstGeom>
        </p:spPr>
        <p:txBody>
          <a:bodyPr wrap="none">
            <a:spAutoFit/>
          </a:bodyPr>
          <a:lstStyle/>
          <a:p>
            <a:pPr algn="l"/>
            <a:r>
              <a:rPr lang="en-US" dirty="0" smtClean="0">
                <a:solidFill>
                  <a:srgbClr val="000000"/>
                </a:solidFill>
              </a:rPr>
              <a:t>=  101.3 </a:t>
            </a:r>
            <a:r>
              <a:rPr lang="en-US" dirty="0" err="1" smtClean="0">
                <a:solidFill>
                  <a:srgbClr val="000000"/>
                </a:solidFill>
              </a:rPr>
              <a:t>kPa</a:t>
            </a:r>
            <a:r>
              <a:rPr lang="en-US" dirty="0" smtClean="0">
                <a:solidFill>
                  <a:srgbClr val="000000"/>
                </a:solidFill>
              </a:rPr>
              <a:t>  +  18.7 </a:t>
            </a:r>
            <a:r>
              <a:rPr lang="en-US" dirty="0" err="1" smtClean="0">
                <a:solidFill>
                  <a:srgbClr val="000000"/>
                </a:solidFill>
              </a:rPr>
              <a:t>kPa</a:t>
            </a:r>
            <a:endParaRPr lang="en-US" dirty="0">
              <a:solidFill>
                <a:srgbClr val="000000"/>
              </a:solidFill>
            </a:endParaRPr>
          </a:p>
        </p:txBody>
      </p:sp>
      <p:sp>
        <p:nvSpPr>
          <p:cNvPr id="21" name="Rectangle 20"/>
          <p:cNvSpPr/>
          <p:nvPr/>
        </p:nvSpPr>
        <p:spPr>
          <a:xfrm>
            <a:off x="1875349" y="5281202"/>
            <a:ext cx="2674130" cy="523220"/>
          </a:xfrm>
          <a:prstGeom prst="rect">
            <a:avLst/>
          </a:prstGeom>
        </p:spPr>
        <p:txBody>
          <a:bodyPr wrap="none">
            <a:spAutoFit/>
          </a:bodyPr>
          <a:lstStyle/>
          <a:p>
            <a:pPr algn="l"/>
            <a:r>
              <a:rPr lang="en-US" dirty="0" err="1" smtClean="0">
                <a:solidFill>
                  <a:srgbClr val="000000"/>
                </a:solidFill>
              </a:rPr>
              <a:t>P</a:t>
            </a:r>
            <a:r>
              <a:rPr lang="en-US" baseline="-25000" dirty="0" err="1" smtClean="0">
                <a:solidFill>
                  <a:srgbClr val="000000"/>
                </a:solidFill>
              </a:rPr>
              <a:t>tot</a:t>
            </a:r>
            <a:r>
              <a:rPr lang="en-US" dirty="0" smtClean="0">
                <a:solidFill>
                  <a:srgbClr val="000000"/>
                </a:solidFill>
              </a:rPr>
              <a:t> = P</a:t>
            </a:r>
            <a:r>
              <a:rPr lang="en-US" baseline="-25000" dirty="0" smtClean="0">
                <a:solidFill>
                  <a:srgbClr val="000000"/>
                </a:solidFill>
              </a:rPr>
              <a:t>o</a:t>
            </a:r>
            <a:r>
              <a:rPr lang="en-US" dirty="0" smtClean="0">
                <a:solidFill>
                  <a:srgbClr val="000000"/>
                </a:solidFill>
              </a:rPr>
              <a:t> + </a:t>
            </a:r>
            <a:r>
              <a:rPr lang="en-US" dirty="0">
                <a:solidFill>
                  <a:srgbClr val="000000"/>
                </a:solidFill>
                <a:latin typeface="Symbol" pitchFamily="18" charset="2"/>
              </a:rPr>
              <a:t>r</a:t>
            </a:r>
            <a:r>
              <a:rPr lang="en-US" dirty="0">
                <a:solidFill>
                  <a:srgbClr val="000000"/>
                </a:solidFill>
              </a:rPr>
              <a:t> g h</a:t>
            </a:r>
          </a:p>
        </p:txBody>
      </p:sp>
      <p:sp>
        <p:nvSpPr>
          <p:cNvPr id="22" name="Rectangle 21"/>
          <p:cNvSpPr/>
          <p:nvPr/>
        </p:nvSpPr>
        <p:spPr>
          <a:xfrm>
            <a:off x="4594857" y="5958471"/>
            <a:ext cx="2510624" cy="523220"/>
          </a:xfrm>
          <a:prstGeom prst="rect">
            <a:avLst/>
          </a:prstGeom>
        </p:spPr>
        <p:txBody>
          <a:bodyPr wrap="none">
            <a:spAutoFit/>
          </a:bodyPr>
          <a:lstStyle/>
          <a:p>
            <a:pPr algn="l"/>
            <a:r>
              <a:rPr lang="en-US" dirty="0" smtClean="0">
                <a:solidFill>
                  <a:srgbClr val="000000"/>
                </a:solidFill>
              </a:rPr>
              <a:t>=     120.0 </a:t>
            </a:r>
            <a:r>
              <a:rPr lang="en-US" dirty="0" err="1" smtClean="0">
                <a:solidFill>
                  <a:srgbClr val="000000"/>
                </a:solidFill>
              </a:rPr>
              <a:t>kPa</a:t>
            </a:r>
            <a:endParaRPr lang="en-US" dirty="0">
              <a:solidFill>
                <a:srgbClr val="000000"/>
              </a:solidFill>
            </a:endParaRPr>
          </a:p>
        </p:txBody>
      </p:sp>
      <p:cxnSp>
        <p:nvCxnSpPr>
          <p:cNvPr id="4" name="Straight Arrow Connector 3"/>
          <p:cNvCxnSpPr/>
          <p:nvPr/>
        </p:nvCxnSpPr>
        <p:spPr bwMode="auto">
          <a:xfrm flipH="1">
            <a:off x="4486275" y="4872038"/>
            <a:ext cx="685800" cy="557212"/>
          </a:xfrm>
          <a:prstGeom prst="straightConnector1">
            <a:avLst/>
          </a:prstGeom>
          <a:solidFill>
            <a:srgbClr val="00FFFF"/>
          </a:solidFill>
          <a:ln w="38100" cap="flat" cmpd="sng" algn="ctr">
            <a:solidFill>
              <a:schemeClr val="tx1"/>
            </a:solidFill>
            <a:prstDash val="solid"/>
            <a:round/>
            <a:headEnd type="none" w="med" len="med"/>
            <a:tailEnd type="stealth" w="lg" len="lg"/>
          </a:ln>
          <a:effectLst/>
        </p:spPr>
      </p:cxnSp>
    </p:spTree>
    <p:extLst>
      <p:ext uri="{BB962C8B-B14F-4D97-AF65-F5344CB8AC3E}">
        <p14:creationId xmlns:p14="http://schemas.microsoft.com/office/powerpoint/2010/main" val="406121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5"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style.rotation</p:attrName>
                                        </p:attrNameLst>
                                      </p:cBhvr>
                                      <p:tavLst>
                                        <p:tav tm="0">
                                          <p:val>
                                            <p:fltVal val="720"/>
                                          </p:val>
                                        </p:tav>
                                        <p:tav tm="100000">
                                          <p:val>
                                            <p:fltVal val="0"/>
                                          </p:val>
                                        </p:tav>
                                      </p:tavLst>
                                    </p:anim>
                                    <p:anim calcmode="lin" valueType="num">
                                      <p:cBhvr>
                                        <p:cTn id="14" dur="2000" fill="hold"/>
                                        <p:tgtEl>
                                          <p:spTgt spid="5"/>
                                        </p:tgtEl>
                                        <p:attrNameLst>
                                          <p:attrName>ppt_h</p:attrName>
                                        </p:attrNameLst>
                                      </p:cBhvr>
                                      <p:tavLst>
                                        <p:tav tm="0">
                                          <p:val>
                                            <p:fltVal val="0"/>
                                          </p:val>
                                        </p:tav>
                                        <p:tav tm="100000">
                                          <p:val>
                                            <p:strVal val="#ppt_h"/>
                                          </p:val>
                                        </p:tav>
                                      </p:tavLst>
                                    </p:anim>
                                    <p:anim calcmode="lin" valueType="num">
                                      <p:cBhvr>
                                        <p:cTn id="15"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2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in)">
                                      <p:cBhvr>
                                        <p:cTn id="30" dur="2000"/>
                                        <p:tgtEl>
                                          <p:spTgt spid="9"/>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ircle(in)">
                                      <p:cBhvr>
                                        <p:cTn id="42" dur="2000"/>
                                        <p:tgtEl>
                                          <p:spTgt spid="12"/>
                                        </p:tgtEl>
                                      </p:cBhvr>
                                    </p:animEffect>
                                  </p:childTnLst>
                                </p:cTn>
                              </p:par>
                            </p:childTnLst>
                          </p:cTn>
                        </p:par>
                        <p:par>
                          <p:cTn id="43" fill="hold">
                            <p:stCondLst>
                              <p:cond delay="2000"/>
                            </p:stCondLst>
                            <p:childTnLst>
                              <p:par>
                                <p:cTn id="44" presetID="35"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2000"/>
                                        <p:tgtEl>
                                          <p:spTgt spid="13"/>
                                        </p:tgtEl>
                                      </p:cBhvr>
                                    </p:animEffect>
                                    <p:anim calcmode="lin" valueType="num">
                                      <p:cBhvr>
                                        <p:cTn id="47" dur="2000" fill="hold"/>
                                        <p:tgtEl>
                                          <p:spTgt spid="13"/>
                                        </p:tgtEl>
                                        <p:attrNameLst>
                                          <p:attrName>style.rotation</p:attrName>
                                        </p:attrNameLst>
                                      </p:cBhvr>
                                      <p:tavLst>
                                        <p:tav tm="0">
                                          <p:val>
                                            <p:fltVal val="720"/>
                                          </p:val>
                                        </p:tav>
                                        <p:tav tm="100000">
                                          <p:val>
                                            <p:fltVal val="0"/>
                                          </p:val>
                                        </p:tav>
                                      </p:tavLst>
                                    </p:anim>
                                    <p:anim calcmode="lin" valueType="num">
                                      <p:cBhvr>
                                        <p:cTn id="48" dur="2000" fill="hold"/>
                                        <p:tgtEl>
                                          <p:spTgt spid="13"/>
                                        </p:tgtEl>
                                        <p:attrNameLst>
                                          <p:attrName>ppt_h</p:attrName>
                                        </p:attrNameLst>
                                      </p:cBhvr>
                                      <p:tavLst>
                                        <p:tav tm="0">
                                          <p:val>
                                            <p:fltVal val="0"/>
                                          </p:val>
                                        </p:tav>
                                        <p:tav tm="100000">
                                          <p:val>
                                            <p:strVal val="#ppt_h"/>
                                          </p:val>
                                        </p:tav>
                                      </p:tavLst>
                                    </p:anim>
                                    <p:anim calcmode="lin" valueType="num">
                                      <p:cBhvr>
                                        <p:cTn id="49" dur="2000" fill="hold"/>
                                        <p:tgtEl>
                                          <p:spTgt spid="13"/>
                                        </p:tgtEl>
                                        <p:attrNameLst>
                                          <p:attrName>ppt_w</p:attrName>
                                        </p:attrNameLst>
                                      </p:cBhvr>
                                      <p:tavLst>
                                        <p:tav tm="0">
                                          <p:val>
                                            <p:fltVal val="0"/>
                                          </p:val>
                                        </p:tav>
                                        <p:tav tm="100000">
                                          <p:val>
                                            <p:strVal val="#ppt_w"/>
                                          </p:val>
                                        </p:tav>
                                      </p:tavLst>
                                    </p:anim>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heel(1)">
                                      <p:cBhvr>
                                        <p:cTn id="54" dur="20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circle(in)">
                                      <p:cBhvr>
                                        <p:cTn id="59" dur="2000"/>
                                        <p:tgtEl>
                                          <p:spTgt spid="14"/>
                                        </p:tgtEl>
                                      </p:cBhvr>
                                    </p:animEffect>
                                  </p:childTnLst>
                                </p:cTn>
                              </p:par>
                            </p:childTnLst>
                          </p:cTn>
                        </p:par>
                        <p:par>
                          <p:cTn id="60" fill="hold">
                            <p:stCondLst>
                              <p:cond delay="2000"/>
                            </p:stCondLst>
                            <p:childTnLst>
                              <p:par>
                                <p:cTn id="61" presetID="10"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barn(inVertical)">
                                      <p:cBhvr>
                                        <p:cTn id="68" dur="500"/>
                                        <p:tgtEl>
                                          <p:spTgt spid="18"/>
                                        </p:tgtEl>
                                      </p:cBhvr>
                                    </p:animEffect>
                                  </p:childTnLst>
                                </p:cTn>
                              </p:par>
                            </p:childTnLst>
                          </p:cTn>
                        </p:par>
                      </p:childTnLst>
                    </p:cTn>
                  </p:par>
                  <p:par>
                    <p:cTn id="69" fill="hold">
                      <p:stCondLst>
                        <p:cond delay="indefinite"/>
                      </p:stCondLst>
                      <p:childTnLst>
                        <p:par>
                          <p:cTn id="70" fill="hold">
                            <p:stCondLst>
                              <p:cond delay="0"/>
                            </p:stCondLst>
                            <p:childTnLst>
                              <p:par>
                                <p:cTn id="71" presetID="35" presetClass="entr" presetSubtype="0"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2000"/>
                                        <p:tgtEl>
                                          <p:spTgt spid="21"/>
                                        </p:tgtEl>
                                      </p:cBhvr>
                                    </p:animEffect>
                                    <p:anim calcmode="lin" valueType="num">
                                      <p:cBhvr>
                                        <p:cTn id="74" dur="2000" fill="hold"/>
                                        <p:tgtEl>
                                          <p:spTgt spid="21"/>
                                        </p:tgtEl>
                                        <p:attrNameLst>
                                          <p:attrName>style.rotation</p:attrName>
                                        </p:attrNameLst>
                                      </p:cBhvr>
                                      <p:tavLst>
                                        <p:tav tm="0">
                                          <p:val>
                                            <p:fltVal val="720"/>
                                          </p:val>
                                        </p:tav>
                                        <p:tav tm="100000">
                                          <p:val>
                                            <p:fltVal val="0"/>
                                          </p:val>
                                        </p:tav>
                                      </p:tavLst>
                                    </p:anim>
                                    <p:anim calcmode="lin" valueType="num">
                                      <p:cBhvr>
                                        <p:cTn id="75" dur="2000" fill="hold"/>
                                        <p:tgtEl>
                                          <p:spTgt spid="21"/>
                                        </p:tgtEl>
                                        <p:attrNameLst>
                                          <p:attrName>ppt_h</p:attrName>
                                        </p:attrNameLst>
                                      </p:cBhvr>
                                      <p:tavLst>
                                        <p:tav tm="0">
                                          <p:val>
                                            <p:fltVal val="0"/>
                                          </p:val>
                                        </p:tav>
                                        <p:tav tm="100000">
                                          <p:val>
                                            <p:strVal val="#ppt_h"/>
                                          </p:val>
                                        </p:tav>
                                      </p:tavLst>
                                    </p:anim>
                                    <p:anim calcmode="lin" valueType="num">
                                      <p:cBhvr>
                                        <p:cTn id="76" dur="2000" fill="hold"/>
                                        <p:tgtEl>
                                          <p:spTgt spid="21"/>
                                        </p:tgtEl>
                                        <p:attrNameLst>
                                          <p:attrName>ppt_w</p:attrName>
                                        </p:attrNameLst>
                                      </p:cBhvr>
                                      <p:tavLst>
                                        <p:tav tm="0">
                                          <p:val>
                                            <p:fltVal val="0"/>
                                          </p:val>
                                        </p:tav>
                                        <p:tav tm="100000">
                                          <p:val>
                                            <p:strVal val="#ppt_w"/>
                                          </p:val>
                                        </p:tav>
                                      </p:tavLst>
                                    </p:anim>
                                  </p:childTnLst>
                                </p:cTn>
                              </p:par>
                            </p:childTnLst>
                          </p:cTn>
                        </p:par>
                      </p:childTnLst>
                    </p:cTn>
                  </p:par>
                  <p:par>
                    <p:cTn id="77" fill="hold">
                      <p:stCondLst>
                        <p:cond delay="indefinite"/>
                      </p:stCondLst>
                      <p:childTnLst>
                        <p:par>
                          <p:cTn id="78" fill="hold">
                            <p:stCondLst>
                              <p:cond delay="0"/>
                            </p:stCondLst>
                            <p:childTnLst>
                              <p:par>
                                <p:cTn id="79" presetID="22" presetClass="entr" presetSubtype="2" fill="hold" nodeType="clickEffect">
                                  <p:stCondLst>
                                    <p:cond delay="0"/>
                                  </p:stCondLst>
                                  <p:childTnLst>
                                    <p:set>
                                      <p:cBhvr>
                                        <p:cTn id="80" dur="1" fill="hold">
                                          <p:stCondLst>
                                            <p:cond delay="0"/>
                                          </p:stCondLst>
                                        </p:cTn>
                                        <p:tgtEl>
                                          <p:spTgt spid="4"/>
                                        </p:tgtEl>
                                        <p:attrNameLst>
                                          <p:attrName>style.visibility</p:attrName>
                                        </p:attrNameLst>
                                      </p:cBhvr>
                                      <p:to>
                                        <p:strVal val="visible"/>
                                      </p:to>
                                    </p:set>
                                    <p:animEffect transition="in" filter="wipe(right)">
                                      <p:cBhvr>
                                        <p:cTn id="81" dur="3000"/>
                                        <p:tgtEl>
                                          <p:spTgt spid="4"/>
                                        </p:tgtEl>
                                      </p:cBhvr>
                                    </p:animEffect>
                                  </p:childTnLst>
                                </p:cTn>
                              </p:par>
                            </p:childTnLst>
                          </p:cTn>
                        </p:par>
                      </p:childTnLst>
                    </p:cTn>
                  </p:par>
                  <p:par>
                    <p:cTn id="82" fill="hold">
                      <p:stCondLst>
                        <p:cond delay="indefinite"/>
                      </p:stCondLst>
                      <p:childTnLst>
                        <p:par>
                          <p:cTn id="83" fill="hold">
                            <p:stCondLst>
                              <p:cond delay="0"/>
                            </p:stCondLst>
                            <p:childTnLst>
                              <p:par>
                                <p:cTn id="84" presetID="21" presetClass="entr" presetSubtype="1" fill="hold" grpId="0" nodeType="click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heel(1)">
                                      <p:cBhvr>
                                        <p:cTn id="86" dur="2000"/>
                                        <p:tgtEl>
                                          <p:spTgt spid="20"/>
                                        </p:tgtEl>
                                      </p:cBhvr>
                                    </p:animEffect>
                                  </p:childTnLst>
                                </p:cTn>
                              </p:par>
                            </p:childTnLst>
                          </p:cTn>
                        </p:par>
                        <p:par>
                          <p:cTn id="87" fill="hold">
                            <p:stCondLst>
                              <p:cond delay="2000"/>
                            </p:stCondLst>
                            <p:childTnLst>
                              <p:par>
                                <p:cTn id="88" presetID="10" presetClass="entr" presetSubtype="0" fill="hold" grpId="0" nodeType="after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fade">
                                      <p:cBhvr>
                                        <p:cTn id="90" dur="500"/>
                                        <p:tgtEl>
                                          <p:spTgt spid="23"/>
                                        </p:tgtEl>
                                      </p:cBhvr>
                                    </p:animEffect>
                                  </p:childTnLst>
                                </p:cTn>
                              </p:par>
                            </p:childTnLst>
                          </p:cTn>
                        </p:par>
                      </p:childTnLst>
                    </p:cTn>
                  </p:par>
                  <p:par>
                    <p:cTn id="91" fill="hold">
                      <p:stCondLst>
                        <p:cond delay="indefinite"/>
                      </p:stCondLst>
                      <p:childTnLst>
                        <p:par>
                          <p:cTn id="92" fill="hold">
                            <p:stCondLst>
                              <p:cond delay="0"/>
                            </p:stCondLst>
                            <p:childTnLst>
                              <p:par>
                                <p:cTn id="93" presetID="6" presetClass="entr" presetSubtype="16" fill="hold" grpId="0" nodeType="click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circle(in)">
                                      <p:cBhvr>
                                        <p:cTn id="95" dur="2000"/>
                                        <p:tgtEl>
                                          <p:spTgt spid="22"/>
                                        </p:tgtEl>
                                      </p:cBhvr>
                                    </p:animEffect>
                                  </p:childTnLst>
                                </p:cTn>
                              </p:par>
                            </p:childTnLst>
                          </p:cTn>
                        </p:par>
                        <p:par>
                          <p:cTn id="96" fill="hold">
                            <p:stCondLst>
                              <p:cond delay="2000"/>
                            </p:stCondLst>
                            <p:childTnLst>
                              <p:par>
                                <p:cTn id="97" presetID="10" presetClass="entr" presetSubtype="0"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fade">
                                      <p:cBhvr>
                                        <p:cTn id="9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5" grpId="0" animBg="1"/>
      <p:bldP spid="16" grpId="0" animBg="1"/>
      <p:bldP spid="17" grpId="0" animBg="1"/>
      <p:bldP spid="5" grpId="0"/>
      <p:bldP spid="6" grpId="0"/>
      <p:bldP spid="7" grpId="0"/>
      <p:bldP spid="8" grpId="0"/>
      <p:bldP spid="9" grpId="0"/>
      <p:bldP spid="11" grpId="0"/>
      <p:bldP spid="12" grpId="0"/>
      <p:bldP spid="13" grpId="0"/>
      <p:bldP spid="14" grpId="0"/>
      <p:bldP spid="18" grpId="0"/>
      <p:bldP spid="19" grpId="0" animBg="1"/>
      <p:bldP spid="20"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4" name="Straight Connector 63"/>
          <p:cNvCxnSpPr/>
          <p:nvPr/>
        </p:nvCxnSpPr>
        <p:spPr bwMode="auto">
          <a:xfrm flipV="1">
            <a:off x="486877" y="2149432"/>
            <a:ext cx="6472063" cy="1"/>
          </a:xfrm>
          <a:prstGeom prst="line">
            <a:avLst/>
          </a:prstGeom>
          <a:solidFill>
            <a:srgbClr val="00FFFF"/>
          </a:solidFill>
          <a:ln w="22225" cap="flat" cmpd="sng" algn="ctr">
            <a:solidFill>
              <a:schemeClr val="tx1"/>
            </a:solidFill>
            <a:prstDash val="sysDash"/>
            <a:round/>
            <a:headEnd type="none" w="med" len="med"/>
            <a:tailEnd type="none" w="med" len="med"/>
          </a:ln>
          <a:effectLst/>
        </p:spPr>
      </p:cxnSp>
      <p:sp>
        <p:nvSpPr>
          <p:cNvPr id="2" name="Rectangle 1"/>
          <p:cNvSpPr/>
          <p:nvPr/>
        </p:nvSpPr>
        <p:spPr>
          <a:xfrm>
            <a:off x="752443" y="127310"/>
            <a:ext cx="1986441" cy="954107"/>
          </a:xfrm>
          <a:prstGeom prst="rect">
            <a:avLst/>
          </a:prstGeom>
        </p:spPr>
        <p:txBody>
          <a:bodyPr wrap="none">
            <a:spAutoFit/>
          </a:bodyPr>
          <a:lstStyle/>
          <a:p>
            <a:r>
              <a:rPr lang="en-US" dirty="0" smtClean="0">
                <a:solidFill>
                  <a:srgbClr val="FF0000"/>
                </a:solidFill>
              </a:rPr>
              <a:t>submerged</a:t>
            </a:r>
          </a:p>
          <a:p>
            <a:r>
              <a:rPr lang="en-US" dirty="0" smtClean="0">
                <a:solidFill>
                  <a:srgbClr val="FF0000"/>
                </a:solidFill>
              </a:rPr>
              <a:t>object</a:t>
            </a:r>
            <a:endParaRPr lang="en-US" dirty="0">
              <a:solidFill>
                <a:srgbClr val="FF0000"/>
              </a:solidFill>
            </a:endParaRPr>
          </a:p>
        </p:txBody>
      </p:sp>
      <p:sp>
        <p:nvSpPr>
          <p:cNvPr id="3" name="Rectangle 2"/>
          <p:cNvSpPr/>
          <p:nvPr/>
        </p:nvSpPr>
        <p:spPr>
          <a:xfrm>
            <a:off x="3388755" y="127310"/>
            <a:ext cx="1345241" cy="954107"/>
          </a:xfrm>
          <a:prstGeom prst="rect">
            <a:avLst/>
          </a:prstGeom>
        </p:spPr>
        <p:txBody>
          <a:bodyPr wrap="none">
            <a:spAutoFit/>
          </a:bodyPr>
          <a:lstStyle/>
          <a:p>
            <a:r>
              <a:rPr lang="en-US" dirty="0" smtClean="0">
                <a:solidFill>
                  <a:srgbClr val="FF0000"/>
                </a:solidFill>
              </a:rPr>
              <a:t>floating</a:t>
            </a:r>
          </a:p>
          <a:p>
            <a:r>
              <a:rPr lang="en-US" dirty="0" smtClean="0">
                <a:solidFill>
                  <a:srgbClr val="FF0000"/>
                </a:solidFill>
              </a:rPr>
              <a:t>object</a:t>
            </a:r>
            <a:endParaRPr lang="en-US" dirty="0">
              <a:solidFill>
                <a:srgbClr val="FF0000"/>
              </a:solidFill>
            </a:endParaRPr>
          </a:p>
        </p:txBody>
      </p:sp>
      <p:sp>
        <p:nvSpPr>
          <p:cNvPr id="4" name="Rectangle 3"/>
          <p:cNvSpPr/>
          <p:nvPr/>
        </p:nvSpPr>
        <p:spPr>
          <a:xfrm>
            <a:off x="5617696" y="127310"/>
            <a:ext cx="2064989" cy="954107"/>
          </a:xfrm>
          <a:prstGeom prst="rect">
            <a:avLst/>
          </a:prstGeom>
        </p:spPr>
        <p:txBody>
          <a:bodyPr wrap="none">
            <a:spAutoFit/>
          </a:bodyPr>
          <a:lstStyle/>
          <a:p>
            <a:r>
              <a:rPr lang="en-US" dirty="0" smtClean="0">
                <a:solidFill>
                  <a:srgbClr val="FF0000"/>
                </a:solidFill>
              </a:rPr>
              <a:t>hole in side</a:t>
            </a:r>
          </a:p>
          <a:p>
            <a:r>
              <a:rPr lang="en-US" dirty="0" smtClean="0">
                <a:solidFill>
                  <a:srgbClr val="FF0000"/>
                </a:solidFill>
              </a:rPr>
              <a:t>of container</a:t>
            </a:r>
            <a:endParaRPr lang="en-US" dirty="0">
              <a:solidFill>
                <a:srgbClr val="FF0000"/>
              </a:solidFill>
            </a:endParaRPr>
          </a:p>
        </p:txBody>
      </p:sp>
      <p:cxnSp>
        <p:nvCxnSpPr>
          <p:cNvPr id="10" name="Straight Connector 9"/>
          <p:cNvCxnSpPr/>
          <p:nvPr/>
        </p:nvCxnSpPr>
        <p:spPr bwMode="auto">
          <a:xfrm>
            <a:off x="7908958" y="1805045"/>
            <a:ext cx="0" cy="938151"/>
          </a:xfrm>
          <a:prstGeom prst="line">
            <a:avLst/>
          </a:prstGeom>
          <a:solidFill>
            <a:srgbClr val="00FFFF"/>
          </a:solidFill>
          <a:ln w="22225" cap="flat" cmpd="sng" algn="ctr">
            <a:solidFill>
              <a:srgbClr val="FF0000"/>
            </a:solidFill>
            <a:prstDash val="solid"/>
            <a:round/>
            <a:headEnd type="none" w="med" len="med"/>
            <a:tailEnd type="none" w="med" len="med"/>
          </a:ln>
          <a:effectLst/>
        </p:spPr>
      </p:cxnSp>
      <p:grpSp>
        <p:nvGrpSpPr>
          <p:cNvPr id="69" name="Group 68"/>
          <p:cNvGrpSpPr/>
          <p:nvPr/>
        </p:nvGrpSpPr>
        <p:grpSpPr>
          <a:xfrm>
            <a:off x="7148944" y="2113800"/>
            <a:ext cx="1579419" cy="2042556"/>
            <a:chOff x="5795157" y="4370119"/>
            <a:chExt cx="1579419" cy="2042556"/>
          </a:xfrm>
        </p:grpSpPr>
        <p:sp>
          <p:nvSpPr>
            <p:cNvPr id="67" name="Arc 66"/>
            <p:cNvSpPr/>
            <p:nvPr/>
          </p:nvSpPr>
          <p:spPr bwMode="auto">
            <a:xfrm>
              <a:off x="5795157" y="4370119"/>
              <a:ext cx="1579419" cy="2042556"/>
            </a:xfrm>
            <a:prstGeom prst="arc">
              <a:avLst/>
            </a:prstGeom>
            <a:solidFill>
              <a:srgbClr val="00FF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solidFill>
                  <a:srgbClr val="000000"/>
                </a:solidFill>
                <a:latin typeface="Arial" charset="0"/>
              </a:endParaRPr>
            </a:p>
          </p:txBody>
        </p:sp>
        <p:sp>
          <p:nvSpPr>
            <p:cNvPr id="68" name="Arc 67"/>
            <p:cNvSpPr/>
            <p:nvPr/>
          </p:nvSpPr>
          <p:spPr bwMode="auto">
            <a:xfrm>
              <a:off x="5866410" y="4429494"/>
              <a:ext cx="1413158" cy="1971306"/>
            </a:xfrm>
            <a:prstGeom prst="arc">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solidFill>
                  <a:srgbClr val="000000"/>
                </a:solidFill>
                <a:latin typeface="Arial" charset="0"/>
              </a:endParaRPr>
            </a:p>
          </p:txBody>
        </p:sp>
      </p:grpSp>
      <p:grpSp>
        <p:nvGrpSpPr>
          <p:cNvPr id="76" name="Group 75"/>
          <p:cNvGrpSpPr/>
          <p:nvPr/>
        </p:nvGrpSpPr>
        <p:grpSpPr>
          <a:xfrm>
            <a:off x="1062301" y="1255464"/>
            <a:ext cx="1304925" cy="897456"/>
            <a:chOff x="1062301" y="1255464"/>
            <a:chExt cx="1304925" cy="897456"/>
          </a:xfrm>
        </p:grpSpPr>
        <p:grpSp>
          <p:nvGrpSpPr>
            <p:cNvPr id="56" name="Group 55"/>
            <p:cNvGrpSpPr/>
            <p:nvPr/>
          </p:nvGrpSpPr>
          <p:grpSpPr>
            <a:xfrm>
              <a:off x="1062301" y="1735843"/>
              <a:ext cx="1304925" cy="417077"/>
              <a:chOff x="3057354" y="4110914"/>
              <a:chExt cx="1304925" cy="417077"/>
            </a:xfrm>
          </p:grpSpPr>
          <p:sp>
            <p:nvSpPr>
              <p:cNvPr id="28" name="Line 46"/>
              <p:cNvSpPr>
                <a:spLocks noChangeShapeType="1"/>
              </p:cNvSpPr>
              <p:nvPr/>
            </p:nvSpPr>
            <p:spPr bwMode="auto">
              <a:xfrm>
                <a:off x="4109867" y="4112405"/>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29" name="Line 47"/>
              <p:cNvSpPr>
                <a:spLocks noChangeShapeType="1"/>
              </p:cNvSpPr>
              <p:nvPr/>
            </p:nvSpPr>
            <p:spPr bwMode="auto">
              <a:xfrm>
                <a:off x="4362279" y="4110914"/>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32" name="Line 50"/>
              <p:cNvSpPr>
                <a:spLocks noChangeShapeType="1"/>
              </p:cNvSpPr>
              <p:nvPr/>
            </p:nvSpPr>
            <p:spPr bwMode="auto">
              <a:xfrm>
                <a:off x="3057354" y="4114394"/>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33" name="Line 51"/>
              <p:cNvSpPr>
                <a:spLocks noChangeShapeType="1"/>
              </p:cNvSpPr>
              <p:nvPr/>
            </p:nvSpPr>
            <p:spPr bwMode="auto">
              <a:xfrm>
                <a:off x="3309767" y="4112903"/>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34" name="Line 52"/>
              <p:cNvSpPr>
                <a:spLocks noChangeShapeType="1"/>
              </p:cNvSpPr>
              <p:nvPr/>
            </p:nvSpPr>
            <p:spPr bwMode="auto">
              <a:xfrm>
                <a:off x="3573292" y="4112405"/>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35" name="Line 53"/>
              <p:cNvSpPr>
                <a:spLocks noChangeShapeType="1"/>
              </p:cNvSpPr>
              <p:nvPr/>
            </p:nvSpPr>
            <p:spPr bwMode="auto">
              <a:xfrm>
                <a:off x="3825704" y="4110914"/>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grpSp>
        <p:sp>
          <p:nvSpPr>
            <p:cNvPr id="70" name="Rectangle 69"/>
            <p:cNvSpPr/>
            <p:nvPr/>
          </p:nvSpPr>
          <p:spPr>
            <a:xfrm>
              <a:off x="1545807" y="1255464"/>
              <a:ext cx="423513" cy="523220"/>
            </a:xfrm>
            <a:prstGeom prst="rect">
              <a:avLst/>
            </a:prstGeom>
          </p:spPr>
          <p:txBody>
            <a:bodyPr wrap="none">
              <a:spAutoFit/>
            </a:bodyPr>
            <a:lstStyle/>
            <a:p>
              <a:r>
                <a:rPr lang="en-US" dirty="0" smtClean="0">
                  <a:solidFill>
                    <a:srgbClr val="000000"/>
                  </a:solidFill>
                </a:rPr>
                <a:t>P</a:t>
              </a:r>
              <a:endParaRPr lang="en-US" dirty="0">
                <a:solidFill>
                  <a:srgbClr val="000000"/>
                </a:solidFill>
              </a:endParaRPr>
            </a:p>
          </p:txBody>
        </p:sp>
      </p:grpSp>
      <p:grpSp>
        <p:nvGrpSpPr>
          <p:cNvPr id="73" name="Group 72"/>
          <p:cNvGrpSpPr/>
          <p:nvPr/>
        </p:nvGrpSpPr>
        <p:grpSpPr>
          <a:xfrm>
            <a:off x="7079708" y="1861106"/>
            <a:ext cx="778833" cy="523220"/>
            <a:chOff x="7079708" y="1861106"/>
            <a:chExt cx="778833" cy="523220"/>
          </a:xfrm>
        </p:grpSpPr>
        <p:sp>
          <p:nvSpPr>
            <p:cNvPr id="51" name="Line 47"/>
            <p:cNvSpPr>
              <a:spLocks noChangeShapeType="1"/>
            </p:cNvSpPr>
            <p:nvPr/>
          </p:nvSpPr>
          <p:spPr bwMode="auto">
            <a:xfrm rot="16200000">
              <a:off x="7651743" y="1937724"/>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71" name="Rectangle 70"/>
            <p:cNvSpPr/>
            <p:nvPr/>
          </p:nvSpPr>
          <p:spPr>
            <a:xfrm>
              <a:off x="7079708" y="1861106"/>
              <a:ext cx="423513" cy="523220"/>
            </a:xfrm>
            <a:prstGeom prst="rect">
              <a:avLst/>
            </a:prstGeom>
          </p:spPr>
          <p:txBody>
            <a:bodyPr wrap="none">
              <a:spAutoFit/>
            </a:bodyPr>
            <a:lstStyle/>
            <a:p>
              <a:r>
                <a:rPr lang="en-US" dirty="0" smtClean="0">
                  <a:solidFill>
                    <a:srgbClr val="000000"/>
                  </a:solidFill>
                </a:rPr>
                <a:t>P</a:t>
              </a:r>
              <a:endParaRPr lang="en-US" dirty="0">
                <a:solidFill>
                  <a:srgbClr val="000000"/>
                </a:solidFill>
              </a:endParaRPr>
            </a:p>
          </p:txBody>
        </p:sp>
      </p:grpSp>
      <p:grpSp>
        <p:nvGrpSpPr>
          <p:cNvPr id="75" name="Group 74"/>
          <p:cNvGrpSpPr/>
          <p:nvPr/>
        </p:nvGrpSpPr>
        <p:grpSpPr>
          <a:xfrm>
            <a:off x="3366113" y="2151480"/>
            <a:ext cx="1304925" cy="850362"/>
            <a:chOff x="3366113" y="2151480"/>
            <a:chExt cx="1304925" cy="850362"/>
          </a:xfrm>
        </p:grpSpPr>
        <p:grpSp>
          <p:nvGrpSpPr>
            <p:cNvPr id="57" name="Group 56"/>
            <p:cNvGrpSpPr/>
            <p:nvPr/>
          </p:nvGrpSpPr>
          <p:grpSpPr>
            <a:xfrm rot="10800000">
              <a:off x="3366113" y="2151480"/>
              <a:ext cx="1304925" cy="417077"/>
              <a:chOff x="5610548" y="4110914"/>
              <a:chExt cx="1304925" cy="417077"/>
            </a:xfrm>
          </p:grpSpPr>
          <p:sp>
            <p:nvSpPr>
              <p:cNvPr id="44" name="Line 46"/>
              <p:cNvSpPr>
                <a:spLocks noChangeShapeType="1"/>
              </p:cNvSpPr>
              <p:nvPr/>
            </p:nvSpPr>
            <p:spPr bwMode="auto">
              <a:xfrm>
                <a:off x="6663061" y="4112405"/>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45" name="Line 47"/>
              <p:cNvSpPr>
                <a:spLocks noChangeShapeType="1"/>
              </p:cNvSpPr>
              <p:nvPr/>
            </p:nvSpPr>
            <p:spPr bwMode="auto">
              <a:xfrm>
                <a:off x="6915473" y="4110914"/>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46" name="Line 50"/>
              <p:cNvSpPr>
                <a:spLocks noChangeShapeType="1"/>
              </p:cNvSpPr>
              <p:nvPr/>
            </p:nvSpPr>
            <p:spPr bwMode="auto">
              <a:xfrm>
                <a:off x="5610548" y="4114394"/>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47" name="Line 51"/>
              <p:cNvSpPr>
                <a:spLocks noChangeShapeType="1"/>
              </p:cNvSpPr>
              <p:nvPr/>
            </p:nvSpPr>
            <p:spPr bwMode="auto">
              <a:xfrm>
                <a:off x="5862961" y="4112903"/>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48" name="Line 52"/>
              <p:cNvSpPr>
                <a:spLocks noChangeShapeType="1"/>
              </p:cNvSpPr>
              <p:nvPr/>
            </p:nvSpPr>
            <p:spPr bwMode="auto">
              <a:xfrm>
                <a:off x="6126486" y="4112405"/>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49" name="Line 53"/>
              <p:cNvSpPr>
                <a:spLocks noChangeShapeType="1"/>
              </p:cNvSpPr>
              <p:nvPr/>
            </p:nvSpPr>
            <p:spPr bwMode="auto">
              <a:xfrm>
                <a:off x="6378898" y="4110914"/>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grpSp>
        <p:sp>
          <p:nvSpPr>
            <p:cNvPr id="74" name="Rectangle 73"/>
            <p:cNvSpPr/>
            <p:nvPr/>
          </p:nvSpPr>
          <p:spPr>
            <a:xfrm>
              <a:off x="3813995" y="2478622"/>
              <a:ext cx="423513" cy="523220"/>
            </a:xfrm>
            <a:prstGeom prst="rect">
              <a:avLst/>
            </a:prstGeom>
          </p:spPr>
          <p:txBody>
            <a:bodyPr wrap="none">
              <a:spAutoFit/>
            </a:bodyPr>
            <a:lstStyle/>
            <a:p>
              <a:r>
                <a:rPr lang="en-US" dirty="0" smtClean="0">
                  <a:solidFill>
                    <a:srgbClr val="000000"/>
                  </a:solidFill>
                </a:rPr>
                <a:t>P</a:t>
              </a:r>
              <a:endParaRPr lang="en-US" dirty="0">
                <a:solidFill>
                  <a:srgbClr val="000000"/>
                </a:solidFill>
              </a:endParaRPr>
            </a:p>
          </p:txBody>
        </p:sp>
      </p:grpSp>
      <p:cxnSp>
        <p:nvCxnSpPr>
          <p:cNvPr id="77" name="Straight Connector 76"/>
          <p:cNvCxnSpPr/>
          <p:nvPr/>
        </p:nvCxnSpPr>
        <p:spPr bwMode="auto">
          <a:xfrm flipV="1">
            <a:off x="486877" y="2980706"/>
            <a:ext cx="7350837" cy="1"/>
          </a:xfrm>
          <a:prstGeom prst="line">
            <a:avLst/>
          </a:prstGeom>
          <a:solidFill>
            <a:srgbClr val="00FFFF"/>
          </a:solidFill>
          <a:ln w="22225" cap="flat" cmpd="sng" algn="ctr">
            <a:solidFill>
              <a:schemeClr val="bg1">
                <a:lumMod val="75000"/>
              </a:schemeClr>
            </a:solidFill>
            <a:prstDash val="sysDash"/>
            <a:round/>
            <a:headEnd type="none" w="med" len="med"/>
            <a:tailEnd type="none" w="med" len="med"/>
          </a:ln>
          <a:effectLst/>
        </p:spPr>
      </p:cxnSp>
      <p:sp>
        <p:nvSpPr>
          <p:cNvPr id="79" name="Rectangle 78"/>
          <p:cNvSpPr/>
          <p:nvPr/>
        </p:nvSpPr>
        <p:spPr>
          <a:xfrm>
            <a:off x="396174" y="3535532"/>
            <a:ext cx="4363695" cy="954107"/>
          </a:xfrm>
          <a:prstGeom prst="rect">
            <a:avLst/>
          </a:prstGeom>
        </p:spPr>
        <p:txBody>
          <a:bodyPr wrap="none">
            <a:spAutoFit/>
          </a:bodyPr>
          <a:lstStyle/>
          <a:p>
            <a:pPr algn="l"/>
            <a:r>
              <a:rPr lang="en-US" dirty="0" smtClean="0">
                <a:solidFill>
                  <a:srgbClr val="FF0000"/>
                </a:solidFill>
              </a:rPr>
              <a:t>In a fluid, the pressure at</a:t>
            </a:r>
          </a:p>
          <a:p>
            <a:pPr algn="l"/>
            <a:r>
              <a:rPr lang="en-US" dirty="0" smtClean="0">
                <a:solidFill>
                  <a:srgbClr val="FF0000"/>
                </a:solidFill>
              </a:rPr>
              <a:t>a given depth is exerted…</a:t>
            </a:r>
          </a:p>
        </p:txBody>
      </p:sp>
      <p:sp>
        <p:nvSpPr>
          <p:cNvPr id="80" name="Rectangle 79"/>
          <p:cNvSpPr/>
          <p:nvPr/>
        </p:nvSpPr>
        <p:spPr>
          <a:xfrm>
            <a:off x="396175" y="4426179"/>
            <a:ext cx="2664512" cy="523220"/>
          </a:xfrm>
          <a:prstGeom prst="rect">
            <a:avLst/>
          </a:prstGeom>
        </p:spPr>
        <p:txBody>
          <a:bodyPr wrap="none">
            <a:spAutoFit/>
          </a:bodyPr>
          <a:lstStyle/>
          <a:p>
            <a:pPr algn="l"/>
            <a:r>
              <a:rPr lang="en-US" dirty="0" smtClean="0">
                <a:solidFill>
                  <a:srgbClr val="000000"/>
                </a:solidFill>
              </a:rPr>
              <a:t>in all directions.</a:t>
            </a:r>
            <a:endParaRPr lang="en-US" dirty="0">
              <a:solidFill>
                <a:srgbClr val="000000"/>
              </a:solidFill>
            </a:endParaRPr>
          </a:p>
        </p:txBody>
      </p:sp>
      <p:sp>
        <p:nvSpPr>
          <p:cNvPr id="82" name="Rectangle 81"/>
          <p:cNvSpPr/>
          <p:nvPr/>
        </p:nvSpPr>
        <p:spPr>
          <a:xfrm>
            <a:off x="433451" y="5147183"/>
            <a:ext cx="3954352" cy="1384995"/>
          </a:xfrm>
          <a:prstGeom prst="rect">
            <a:avLst/>
          </a:prstGeom>
        </p:spPr>
        <p:txBody>
          <a:bodyPr wrap="none">
            <a:spAutoFit/>
          </a:bodyPr>
          <a:lstStyle/>
          <a:p>
            <a:pPr algn="l"/>
            <a:r>
              <a:rPr lang="en-US" dirty="0">
                <a:solidFill>
                  <a:srgbClr val="FF0000"/>
                </a:solidFill>
                <a:sym typeface="Wingdings"/>
              </a:rPr>
              <a:t></a:t>
            </a:r>
            <a:r>
              <a:rPr lang="en-US" dirty="0">
                <a:solidFill>
                  <a:srgbClr val="FF0000"/>
                </a:solidFill>
              </a:rPr>
              <a:t> </a:t>
            </a:r>
            <a:r>
              <a:rPr lang="en-US" dirty="0" smtClean="0">
                <a:solidFill>
                  <a:srgbClr val="FF0000"/>
                </a:solidFill>
              </a:rPr>
              <a:t>And pressure always</a:t>
            </a:r>
          </a:p>
          <a:p>
            <a:pPr algn="l"/>
            <a:r>
              <a:rPr lang="en-US" dirty="0">
                <a:solidFill>
                  <a:srgbClr val="FF0000"/>
                </a:solidFill>
              </a:rPr>
              <a:t> </a:t>
            </a:r>
            <a:r>
              <a:rPr lang="en-US" dirty="0" smtClean="0">
                <a:solidFill>
                  <a:srgbClr val="FF0000"/>
                </a:solidFill>
              </a:rPr>
              <a:t>    acts ___________ </a:t>
            </a:r>
          </a:p>
          <a:p>
            <a:pPr algn="l"/>
            <a:r>
              <a:rPr lang="en-US" dirty="0">
                <a:solidFill>
                  <a:srgbClr val="FF0000"/>
                </a:solidFill>
              </a:rPr>
              <a:t> </a:t>
            </a:r>
            <a:r>
              <a:rPr lang="en-US" dirty="0" smtClean="0">
                <a:solidFill>
                  <a:srgbClr val="FF0000"/>
                </a:solidFill>
              </a:rPr>
              <a:t>    to </a:t>
            </a:r>
            <a:r>
              <a:rPr lang="en-US" dirty="0">
                <a:solidFill>
                  <a:srgbClr val="FF0000"/>
                </a:solidFill>
              </a:rPr>
              <a:t>any surface.</a:t>
            </a:r>
          </a:p>
        </p:txBody>
      </p:sp>
      <p:sp>
        <p:nvSpPr>
          <p:cNvPr id="83" name="Rectangle 82"/>
          <p:cNvSpPr/>
          <p:nvPr/>
        </p:nvSpPr>
        <p:spPr>
          <a:xfrm>
            <a:off x="1690564" y="5518700"/>
            <a:ext cx="2367956" cy="523220"/>
          </a:xfrm>
          <a:prstGeom prst="rect">
            <a:avLst/>
          </a:prstGeom>
        </p:spPr>
        <p:txBody>
          <a:bodyPr wrap="none">
            <a:spAutoFit/>
          </a:bodyPr>
          <a:lstStyle/>
          <a:p>
            <a:pPr algn="l"/>
            <a:r>
              <a:rPr lang="en-US" dirty="0" smtClean="0">
                <a:solidFill>
                  <a:srgbClr val="000000"/>
                </a:solidFill>
              </a:rPr>
              <a:t>perpendicular</a:t>
            </a:r>
            <a:endParaRPr lang="en-US" dirty="0">
              <a:solidFill>
                <a:srgbClr val="000000"/>
              </a:solidFill>
            </a:endParaRPr>
          </a:p>
        </p:txBody>
      </p:sp>
      <p:sp>
        <p:nvSpPr>
          <p:cNvPr id="84" name="Rectangle 83"/>
          <p:cNvSpPr/>
          <p:nvPr/>
        </p:nvSpPr>
        <p:spPr>
          <a:xfrm>
            <a:off x="5146307" y="5399922"/>
            <a:ext cx="3591048" cy="1015663"/>
          </a:xfrm>
          <a:prstGeom prst="rect">
            <a:avLst/>
          </a:prstGeom>
        </p:spPr>
        <p:txBody>
          <a:bodyPr wrap="none">
            <a:spAutoFit/>
          </a:bodyPr>
          <a:lstStyle/>
          <a:p>
            <a:pPr algn="l"/>
            <a:r>
              <a:rPr lang="en-US" sz="2000" b="1" dirty="0" smtClean="0">
                <a:solidFill>
                  <a:srgbClr val="0070C0"/>
                </a:solidFill>
                <a:latin typeface="Arial Narrow" pitchFamily="34" charset="0"/>
              </a:rPr>
              <a:t>Does the orientation of your head </a:t>
            </a:r>
          </a:p>
          <a:p>
            <a:pPr algn="l"/>
            <a:r>
              <a:rPr lang="en-US" sz="2000" b="1" dirty="0" smtClean="0">
                <a:solidFill>
                  <a:srgbClr val="0070C0"/>
                </a:solidFill>
                <a:latin typeface="Arial Narrow" pitchFamily="34" charset="0"/>
              </a:rPr>
              <a:t>affect the pressure on your ears</a:t>
            </a:r>
          </a:p>
          <a:p>
            <a:pPr algn="l"/>
            <a:r>
              <a:rPr lang="en-US" sz="2000" b="1" dirty="0" smtClean="0">
                <a:solidFill>
                  <a:srgbClr val="0070C0"/>
                </a:solidFill>
                <a:latin typeface="Arial Narrow" pitchFamily="34" charset="0"/>
              </a:rPr>
              <a:t>underwater?                 </a:t>
            </a:r>
            <a:endParaRPr lang="en-US" sz="2000" b="1" dirty="0">
              <a:solidFill>
                <a:srgbClr val="0070C0"/>
              </a:solidFill>
              <a:latin typeface="Arial Narrow" pitchFamily="34" charset="0"/>
            </a:endParaRPr>
          </a:p>
        </p:txBody>
      </p:sp>
      <p:sp>
        <p:nvSpPr>
          <p:cNvPr id="85" name="Rectangle 84"/>
          <p:cNvSpPr/>
          <p:nvPr/>
        </p:nvSpPr>
        <p:spPr>
          <a:xfrm>
            <a:off x="6595085" y="6005563"/>
            <a:ext cx="840295" cy="400110"/>
          </a:xfrm>
          <a:prstGeom prst="rect">
            <a:avLst/>
          </a:prstGeom>
        </p:spPr>
        <p:txBody>
          <a:bodyPr wrap="none">
            <a:spAutoFit/>
          </a:bodyPr>
          <a:lstStyle/>
          <a:p>
            <a:pPr algn="l"/>
            <a:r>
              <a:rPr lang="en-US" sz="2000" b="1" u="sng" dirty="0" smtClean="0">
                <a:solidFill>
                  <a:srgbClr val="0070C0"/>
                </a:solidFill>
                <a:latin typeface="Arial Narrow" pitchFamily="34" charset="0"/>
              </a:rPr>
              <a:t>NOPE</a:t>
            </a:r>
            <a:r>
              <a:rPr lang="en-US" sz="2000" b="1" dirty="0" smtClean="0">
                <a:solidFill>
                  <a:srgbClr val="0070C0"/>
                </a:solidFill>
                <a:latin typeface="Arial Narrow" pitchFamily="34" charset="0"/>
              </a:rPr>
              <a:t>.</a:t>
            </a:r>
            <a:endParaRPr lang="en-US" sz="2000" b="1" dirty="0">
              <a:solidFill>
                <a:srgbClr val="0070C0"/>
              </a:solidFill>
              <a:latin typeface="Arial Narrow" pitchFamily="34" charset="0"/>
            </a:endParaRPr>
          </a:p>
        </p:txBody>
      </p:sp>
      <p:sp>
        <p:nvSpPr>
          <p:cNvPr id="86" name="Rectangle 85"/>
          <p:cNvSpPr/>
          <p:nvPr/>
        </p:nvSpPr>
        <p:spPr>
          <a:xfrm>
            <a:off x="8198234" y="6361825"/>
            <a:ext cx="957313" cy="400110"/>
          </a:xfrm>
          <a:prstGeom prst="rect">
            <a:avLst/>
          </a:prstGeom>
        </p:spPr>
        <p:txBody>
          <a:bodyPr wrap="none">
            <a:spAutoFit/>
          </a:bodyPr>
          <a:lstStyle/>
          <a:p>
            <a:pPr algn="l"/>
            <a:r>
              <a:rPr lang="en-US" sz="2000" b="1" u="sng" dirty="0" smtClean="0">
                <a:solidFill>
                  <a:srgbClr val="0070C0"/>
                </a:solidFill>
                <a:latin typeface="Arial Narrow" pitchFamily="34" charset="0"/>
              </a:rPr>
              <a:t>DEPTH</a:t>
            </a:r>
            <a:r>
              <a:rPr lang="en-US" sz="2000" b="1" dirty="0" smtClean="0">
                <a:solidFill>
                  <a:srgbClr val="0070C0"/>
                </a:solidFill>
                <a:latin typeface="Arial Narrow" pitchFamily="34" charset="0"/>
              </a:rPr>
              <a:t>.</a:t>
            </a:r>
            <a:endParaRPr lang="en-US" sz="2000" b="1" dirty="0">
              <a:solidFill>
                <a:srgbClr val="0070C0"/>
              </a:solidFill>
              <a:latin typeface="Arial Narrow" pitchFamily="34" charset="0"/>
            </a:endParaRPr>
          </a:p>
        </p:txBody>
      </p:sp>
      <p:sp>
        <p:nvSpPr>
          <p:cNvPr id="87" name="Rectangle 86"/>
          <p:cNvSpPr/>
          <p:nvPr/>
        </p:nvSpPr>
        <p:spPr>
          <a:xfrm>
            <a:off x="5158173" y="6361824"/>
            <a:ext cx="3049233" cy="400110"/>
          </a:xfrm>
          <a:prstGeom prst="rect">
            <a:avLst/>
          </a:prstGeom>
        </p:spPr>
        <p:txBody>
          <a:bodyPr wrap="none">
            <a:spAutoFit/>
          </a:bodyPr>
          <a:lstStyle/>
          <a:p>
            <a:pPr algn="l"/>
            <a:r>
              <a:rPr lang="en-US" sz="2000" b="1" dirty="0" smtClean="0">
                <a:solidFill>
                  <a:srgbClr val="0070C0"/>
                </a:solidFill>
                <a:latin typeface="Arial Narrow" pitchFamily="34" charset="0"/>
              </a:rPr>
              <a:t>What DOES affect pressure?</a:t>
            </a:r>
            <a:endParaRPr lang="en-US" sz="2000" b="1" dirty="0">
              <a:solidFill>
                <a:srgbClr val="0070C0"/>
              </a:solidFill>
              <a:latin typeface="Arial Narrow" pitchFamily="34" charset="0"/>
            </a:endParaRPr>
          </a:p>
        </p:txBody>
      </p:sp>
      <p:cxnSp>
        <p:nvCxnSpPr>
          <p:cNvPr id="60" name="Straight Connector 59"/>
          <p:cNvCxnSpPr/>
          <p:nvPr/>
        </p:nvCxnSpPr>
        <p:spPr bwMode="auto">
          <a:xfrm flipV="1">
            <a:off x="486877" y="1852546"/>
            <a:ext cx="2743200" cy="1"/>
          </a:xfrm>
          <a:prstGeom prst="line">
            <a:avLst/>
          </a:prstGeom>
          <a:solidFill>
            <a:srgbClr val="00FFFF"/>
          </a:solidFill>
          <a:ln w="22225" cap="flat" cmpd="sng" algn="ctr">
            <a:solidFill>
              <a:srgbClr val="FF0000"/>
            </a:solidFill>
            <a:prstDash val="solid"/>
            <a:round/>
            <a:headEnd type="none" w="med" len="med"/>
            <a:tailEnd type="none" w="med" len="med"/>
          </a:ln>
          <a:effectLst/>
        </p:spPr>
      </p:cxnSp>
      <p:cxnSp>
        <p:nvCxnSpPr>
          <p:cNvPr id="6" name="Straight Connector 5"/>
          <p:cNvCxnSpPr/>
          <p:nvPr/>
        </p:nvCxnSpPr>
        <p:spPr bwMode="auto">
          <a:xfrm>
            <a:off x="486880" y="1650667"/>
            <a:ext cx="0" cy="1508166"/>
          </a:xfrm>
          <a:prstGeom prst="line">
            <a:avLst/>
          </a:prstGeom>
          <a:solidFill>
            <a:srgbClr val="00FFFF"/>
          </a:solidFill>
          <a:ln w="22225" cap="flat" cmpd="sng" algn="ctr">
            <a:solidFill>
              <a:srgbClr val="FF0000"/>
            </a:solidFill>
            <a:prstDash val="solid"/>
            <a:round/>
            <a:headEnd type="none" w="med" len="med"/>
            <a:tailEnd type="none" w="med" len="med"/>
          </a:ln>
          <a:effectLst/>
        </p:spPr>
      </p:cxnSp>
      <p:cxnSp>
        <p:nvCxnSpPr>
          <p:cNvPr id="7" name="Straight Connector 6"/>
          <p:cNvCxnSpPr/>
          <p:nvPr/>
        </p:nvCxnSpPr>
        <p:spPr bwMode="auto">
          <a:xfrm flipV="1">
            <a:off x="486878" y="3158831"/>
            <a:ext cx="7433958" cy="1"/>
          </a:xfrm>
          <a:prstGeom prst="line">
            <a:avLst/>
          </a:prstGeom>
          <a:solidFill>
            <a:srgbClr val="00FFFF"/>
          </a:solidFill>
          <a:ln w="22225" cap="flat" cmpd="sng" algn="ctr">
            <a:solidFill>
              <a:srgbClr val="FF0000"/>
            </a:solidFill>
            <a:prstDash val="solid"/>
            <a:round/>
            <a:headEnd type="none" w="med" len="med"/>
            <a:tailEnd type="none" w="med" len="med"/>
          </a:ln>
          <a:effectLst/>
        </p:spPr>
      </p:cxnSp>
      <p:sp>
        <p:nvSpPr>
          <p:cNvPr id="11" name="Rectangle 10"/>
          <p:cNvSpPr/>
          <p:nvPr/>
        </p:nvSpPr>
        <p:spPr>
          <a:xfrm>
            <a:off x="902520" y="2149438"/>
            <a:ext cx="1579418" cy="1005840"/>
          </a:xfrm>
          <a:prstGeom prst="rect">
            <a:avLst/>
          </a:prstGeom>
          <a:ln w="38100">
            <a:solidFill>
              <a:srgbClr val="FF0000"/>
            </a:solidFill>
          </a:ln>
        </p:spPr>
        <p:txBody>
          <a:bodyPr wrap="none" rtlCol="0" anchor="ctr">
            <a:spAutoFit/>
          </a:bodyPr>
          <a:lstStyle/>
          <a:p>
            <a:pPr algn="l"/>
            <a:endParaRPr lang="en-US" dirty="0">
              <a:solidFill>
                <a:srgbClr val="000000"/>
              </a:solidFill>
            </a:endParaRPr>
          </a:p>
        </p:txBody>
      </p:sp>
      <p:sp>
        <p:nvSpPr>
          <p:cNvPr id="12" name="Rectangle 11"/>
          <p:cNvSpPr/>
          <p:nvPr/>
        </p:nvSpPr>
        <p:spPr>
          <a:xfrm>
            <a:off x="3218172" y="1508170"/>
            <a:ext cx="1579418" cy="640080"/>
          </a:xfrm>
          <a:prstGeom prst="rect">
            <a:avLst/>
          </a:prstGeom>
          <a:ln w="38100">
            <a:solidFill>
              <a:srgbClr val="FF0000"/>
            </a:solidFill>
          </a:ln>
        </p:spPr>
        <p:txBody>
          <a:bodyPr wrap="none" rtlCol="0" anchor="ctr">
            <a:spAutoFit/>
          </a:bodyPr>
          <a:lstStyle/>
          <a:p>
            <a:pPr algn="l"/>
            <a:endParaRPr lang="en-US" dirty="0">
              <a:solidFill>
                <a:srgbClr val="000000"/>
              </a:solidFill>
            </a:endParaRPr>
          </a:p>
        </p:txBody>
      </p:sp>
      <p:cxnSp>
        <p:nvCxnSpPr>
          <p:cNvPr id="14" name="Straight Connector 13"/>
          <p:cNvCxnSpPr/>
          <p:nvPr/>
        </p:nvCxnSpPr>
        <p:spPr bwMode="auto">
          <a:xfrm>
            <a:off x="7908958" y="2220682"/>
            <a:ext cx="0" cy="938151"/>
          </a:xfrm>
          <a:prstGeom prst="line">
            <a:avLst/>
          </a:prstGeom>
          <a:solidFill>
            <a:srgbClr val="00FFFF"/>
          </a:solidFill>
          <a:ln w="22225" cap="flat" cmpd="sng" algn="ctr">
            <a:solidFill>
              <a:srgbClr val="FF0000"/>
            </a:solidFill>
            <a:prstDash val="solid"/>
            <a:round/>
            <a:headEnd type="none" w="med" len="med"/>
            <a:tailEnd type="none" w="med" len="med"/>
          </a:ln>
          <a:effectLst/>
        </p:spPr>
      </p:cxnSp>
      <p:cxnSp>
        <p:nvCxnSpPr>
          <p:cNvPr id="15" name="Straight Connector 14"/>
          <p:cNvCxnSpPr/>
          <p:nvPr/>
        </p:nvCxnSpPr>
        <p:spPr bwMode="auto">
          <a:xfrm>
            <a:off x="7908958" y="1674417"/>
            <a:ext cx="0" cy="427512"/>
          </a:xfrm>
          <a:prstGeom prst="line">
            <a:avLst/>
          </a:prstGeom>
          <a:solidFill>
            <a:srgbClr val="00FFFF"/>
          </a:solidFill>
          <a:ln w="22225" cap="flat" cmpd="sng" algn="ctr">
            <a:solidFill>
              <a:srgbClr val="FF0000"/>
            </a:solidFill>
            <a:prstDash val="solid"/>
            <a:round/>
            <a:headEnd type="none" w="med" len="med"/>
            <a:tailEnd type="none" w="med" len="med"/>
          </a:ln>
          <a:effectLst/>
        </p:spPr>
      </p:cxnSp>
      <p:cxnSp>
        <p:nvCxnSpPr>
          <p:cNvPr id="62" name="Straight Connector 61"/>
          <p:cNvCxnSpPr/>
          <p:nvPr/>
        </p:nvCxnSpPr>
        <p:spPr bwMode="auto">
          <a:xfrm flipV="1">
            <a:off x="4785745" y="1852547"/>
            <a:ext cx="3123221" cy="1"/>
          </a:xfrm>
          <a:prstGeom prst="line">
            <a:avLst/>
          </a:prstGeom>
          <a:solidFill>
            <a:srgbClr val="00FFFF"/>
          </a:solidFill>
          <a:ln w="22225" cap="flat" cmpd="sng" algn="ctr">
            <a:solidFill>
              <a:srgbClr val="FF0000"/>
            </a:solidFill>
            <a:prstDash val="solid"/>
            <a:round/>
            <a:headEnd type="none" w="med" len="med"/>
            <a:tailEnd type="none" w="med" len="med"/>
          </a:ln>
          <a:effectLst/>
        </p:spPr>
      </p:cxnSp>
      <p:grpSp>
        <p:nvGrpSpPr>
          <p:cNvPr id="5" name="Group 4"/>
          <p:cNvGrpSpPr/>
          <p:nvPr/>
        </p:nvGrpSpPr>
        <p:grpSpPr>
          <a:xfrm>
            <a:off x="6496751" y="1555674"/>
            <a:ext cx="330610" cy="439403"/>
            <a:chOff x="8361177" y="4809513"/>
            <a:chExt cx="330610" cy="439403"/>
          </a:xfrm>
        </p:grpSpPr>
        <p:sp>
          <p:nvSpPr>
            <p:cNvPr id="53" name="Isosceles Triangle 52"/>
            <p:cNvSpPr/>
            <p:nvPr/>
          </p:nvSpPr>
          <p:spPr>
            <a:xfrm flipV="1">
              <a:off x="8361177" y="4809513"/>
              <a:ext cx="330610" cy="285008"/>
            </a:xfrm>
            <a:prstGeom prst="triangle">
              <a:avLst/>
            </a:prstGeom>
            <a:ln w="22225">
              <a:solidFill>
                <a:srgbClr val="FF0000"/>
              </a:solidFill>
            </a:ln>
          </p:spPr>
          <p:txBody>
            <a:bodyPr wrap="none" rtlCol="0" anchor="ctr">
              <a:spAutoFit/>
            </a:bodyPr>
            <a:lstStyle/>
            <a:p>
              <a:pPr algn="l"/>
              <a:endParaRPr lang="en-US" dirty="0">
                <a:solidFill>
                  <a:srgbClr val="000000"/>
                </a:solidFill>
              </a:endParaRPr>
            </a:p>
          </p:txBody>
        </p:sp>
        <p:cxnSp>
          <p:nvCxnSpPr>
            <p:cNvPr id="54" name="Straight Connector 53"/>
            <p:cNvCxnSpPr/>
            <p:nvPr/>
          </p:nvCxnSpPr>
          <p:spPr bwMode="auto">
            <a:xfrm>
              <a:off x="8383980" y="5177657"/>
              <a:ext cx="296884" cy="0"/>
            </a:xfrm>
            <a:prstGeom prst="line">
              <a:avLst/>
            </a:prstGeom>
            <a:solidFill>
              <a:srgbClr val="00FFFF"/>
            </a:solidFill>
            <a:ln w="22225" cap="flat" cmpd="sng" algn="ctr">
              <a:solidFill>
                <a:srgbClr val="FF0000"/>
              </a:solidFill>
              <a:prstDash val="solid"/>
              <a:round/>
              <a:headEnd type="none" w="med" len="med"/>
              <a:tailEnd type="none" w="med" len="med"/>
            </a:ln>
            <a:effectLst/>
          </p:spPr>
        </p:cxnSp>
        <p:cxnSp>
          <p:nvCxnSpPr>
            <p:cNvPr id="55" name="Straight Connector 54"/>
            <p:cNvCxnSpPr/>
            <p:nvPr/>
          </p:nvCxnSpPr>
          <p:spPr bwMode="auto">
            <a:xfrm>
              <a:off x="8467110" y="5248916"/>
              <a:ext cx="130629" cy="0"/>
            </a:xfrm>
            <a:prstGeom prst="line">
              <a:avLst/>
            </a:prstGeom>
            <a:solidFill>
              <a:srgbClr val="00FFFF"/>
            </a:solidFill>
            <a:ln w="22225" cap="flat" cmpd="sng" algn="ctr">
              <a:solidFill>
                <a:srgbClr val="FF0000"/>
              </a:solidFill>
              <a:prstDash val="solid"/>
              <a:round/>
              <a:headEnd type="none" w="med" len="med"/>
              <a:tailEnd type="none" w="med" len="med"/>
            </a:ln>
            <a:effectLst/>
          </p:spPr>
        </p:cxnSp>
      </p:grpSp>
      <p:pic>
        <p:nvPicPr>
          <p:cNvPr id="4098" name="Picture 2" descr="http://bestpocketvideo.com/wp-content/uploads/2011/09/UnderwaterSwimmer.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94321" y="3289468"/>
            <a:ext cx="2734498" cy="2050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07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1000"/>
                                        <p:tgtEl>
                                          <p:spTgt spid="76"/>
                                        </p:tgtEl>
                                      </p:cBhvr>
                                    </p:animEffect>
                                    <p:anim calcmode="lin" valueType="num">
                                      <p:cBhvr>
                                        <p:cTn id="8" dur="1000" fill="hold"/>
                                        <p:tgtEl>
                                          <p:spTgt spid="76"/>
                                        </p:tgtEl>
                                        <p:attrNameLst>
                                          <p:attrName>ppt_x</p:attrName>
                                        </p:attrNameLst>
                                      </p:cBhvr>
                                      <p:tavLst>
                                        <p:tav tm="0">
                                          <p:val>
                                            <p:strVal val="#ppt_x"/>
                                          </p:val>
                                        </p:tav>
                                        <p:tav tm="100000">
                                          <p:val>
                                            <p:strVal val="#ppt_x"/>
                                          </p:val>
                                        </p:tav>
                                      </p:tavLst>
                                    </p:anim>
                                    <p:anim calcmode="lin" valueType="num">
                                      <p:cBhvr>
                                        <p:cTn id="9"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5"/>
                                        </p:tgtEl>
                                        <p:attrNameLst>
                                          <p:attrName>style.visibility</p:attrName>
                                        </p:attrNameLst>
                                      </p:cBhvr>
                                      <p:to>
                                        <p:strVal val="visible"/>
                                      </p:to>
                                    </p:set>
                                    <p:animEffect transition="in" filter="fade">
                                      <p:cBhvr>
                                        <p:cTn id="14" dur="1000"/>
                                        <p:tgtEl>
                                          <p:spTgt spid="75"/>
                                        </p:tgtEl>
                                      </p:cBhvr>
                                    </p:animEffect>
                                    <p:anim calcmode="lin" valueType="num">
                                      <p:cBhvr>
                                        <p:cTn id="15" dur="1000" fill="hold"/>
                                        <p:tgtEl>
                                          <p:spTgt spid="75"/>
                                        </p:tgtEl>
                                        <p:attrNameLst>
                                          <p:attrName>ppt_x</p:attrName>
                                        </p:attrNameLst>
                                      </p:cBhvr>
                                      <p:tavLst>
                                        <p:tav tm="0">
                                          <p:val>
                                            <p:strVal val="#ppt_x"/>
                                          </p:val>
                                        </p:tav>
                                        <p:tav tm="100000">
                                          <p:val>
                                            <p:strVal val="#ppt_x"/>
                                          </p:val>
                                        </p:tav>
                                      </p:tavLst>
                                    </p:anim>
                                    <p:anim calcmode="lin" valueType="num">
                                      <p:cBhvr>
                                        <p:cTn id="16"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wipe(left)">
                                      <p:cBhvr>
                                        <p:cTn id="26" dur="5000"/>
                                        <p:tgtEl>
                                          <p:spTgt spid="69"/>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wipe(down)">
                                      <p:cBhvr>
                                        <p:cTn id="31" dur="580">
                                          <p:stCondLst>
                                            <p:cond delay="0"/>
                                          </p:stCondLst>
                                        </p:cTn>
                                        <p:tgtEl>
                                          <p:spTgt spid="73"/>
                                        </p:tgtEl>
                                      </p:cBhvr>
                                    </p:animEffect>
                                    <p:anim calcmode="lin" valueType="num">
                                      <p:cBhvr>
                                        <p:cTn id="32"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7" dur="26">
                                          <p:stCondLst>
                                            <p:cond delay="650"/>
                                          </p:stCondLst>
                                        </p:cTn>
                                        <p:tgtEl>
                                          <p:spTgt spid="73"/>
                                        </p:tgtEl>
                                      </p:cBhvr>
                                      <p:to x="100000" y="60000"/>
                                    </p:animScale>
                                    <p:animScale>
                                      <p:cBhvr>
                                        <p:cTn id="38" dur="166" decel="50000">
                                          <p:stCondLst>
                                            <p:cond delay="676"/>
                                          </p:stCondLst>
                                        </p:cTn>
                                        <p:tgtEl>
                                          <p:spTgt spid="73"/>
                                        </p:tgtEl>
                                      </p:cBhvr>
                                      <p:to x="100000" y="100000"/>
                                    </p:animScale>
                                    <p:animScale>
                                      <p:cBhvr>
                                        <p:cTn id="39" dur="26">
                                          <p:stCondLst>
                                            <p:cond delay="1312"/>
                                          </p:stCondLst>
                                        </p:cTn>
                                        <p:tgtEl>
                                          <p:spTgt spid="73"/>
                                        </p:tgtEl>
                                      </p:cBhvr>
                                      <p:to x="100000" y="80000"/>
                                    </p:animScale>
                                    <p:animScale>
                                      <p:cBhvr>
                                        <p:cTn id="40" dur="166" decel="50000">
                                          <p:stCondLst>
                                            <p:cond delay="1338"/>
                                          </p:stCondLst>
                                        </p:cTn>
                                        <p:tgtEl>
                                          <p:spTgt spid="73"/>
                                        </p:tgtEl>
                                      </p:cBhvr>
                                      <p:to x="100000" y="100000"/>
                                    </p:animScale>
                                    <p:animScale>
                                      <p:cBhvr>
                                        <p:cTn id="41" dur="26">
                                          <p:stCondLst>
                                            <p:cond delay="1642"/>
                                          </p:stCondLst>
                                        </p:cTn>
                                        <p:tgtEl>
                                          <p:spTgt spid="73"/>
                                        </p:tgtEl>
                                      </p:cBhvr>
                                      <p:to x="100000" y="90000"/>
                                    </p:animScale>
                                    <p:animScale>
                                      <p:cBhvr>
                                        <p:cTn id="42" dur="166" decel="50000">
                                          <p:stCondLst>
                                            <p:cond delay="1668"/>
                                          </p:stCondLst>
                                        </p:cTn>
                                        <p:tgtEl>
                                          <p:spTgt spid="73"/>
                                        </p:tgtEl>
                                      </p:cBhvr>
                                      <p:to x="100000" y="100000"/>
                                    </p:animScale>
                                    <p:animScale>
                                      <p:cBhvr>
                                        <p:cTn id="43" dur="26">
                                          <p:stCondLst>
                                            <p:cond delay="1808"/>
                                          </p:stCondLst>
                                        </p:cTn>
                                        <p:tgtEl>
                                          <p:spTgt spid="73"/>
                                        </p:tgtEl>
                                      </p:cBhvr>
                                      <p:to x="100000" y="95000"/>
                                    </p:animScale>
                                    <p:animScale>
                                      <p:cBhvr>
                                        <p:cTn id="44" dur="166" decel="50000">
                                          <p:stCondLst>
                                            <p:cond delay="1834"/>
                                          </p:stCondLst>
                                        </p:cTn>
                                        <p:tgtEl>
                                          <p:spTgt spid="73"/>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64"/>
                                        </p:tgtEl>
                                        <p:attrNameLst>
                                          <p:attrName>style.visibility</p:attrName>
                                        </p:attrNameLst>
                                      </p:cBhvr>
                                      <p:to>
                                        <p:strVal val="visible"/>
                                      </p:to>
                                    </p:set>
                                    <p:animEffect transition="in" filter="wipe(left)">
                                      <p:cBhvr>
                                        <p:cTn id="49" dur="5000"/>
                                        <p:tgtEl>
                                          <p:spTgt spid="6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wipe(left)">
                                      <p:cBhvr>
                                        <p:cTn id="54" dur="5000"/>
                                        <p:tgtEl>
                                          <p:spTgt spid="77"/>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circle(in)">
                                      <p:cBhvr>
                                        <p:cTn id="59" dur="2000"/>
                                        <p:tgtEl>
                                          <p:spTgt spid="79"/>
                                        </p:tgtEl>
                                      </p:cBhvr>
                                    </p:animEffect>
                                  </p:childTnLst>
                                </p:cTn>
                              </p:par>
                            </p:childTnLst>
                          </p:cTn>
                        </p:par>
                      </p:childTnLst>
                    </p:cTn>
                  </p:par>
                  <p:par>
                    <p:cTn id="60" fill="hold">
                      <p:stCondLst>
                        <p:cond delay="indefinite"/>
                      </p:stCondLst>
                      <p:childTnLst>
                        <p:par>
                          <p:cTn id="61" fill="hold">
                            <p:stCondLst>
                              <p:cond delay="0"/>
                            </p:stCondLst>
                            <p:childTnLst>
                              <p:par>
                                <p:cTn id="62" presetID="45" presetClass="entr" presetSubtype="0" fill="hold" grpId="0" nodeType="click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fade">
                                      <p:cBhvr>
                                        <p:cTn id="64" dur="2000"/>
                                        <p:tgtEl>
                                          <p:spTgt spid="80"/>
                                        </p:tgtEl>
                                      </p:cBhvr>
                                    </p:animEffect>
                                    <p:anim calcmode="lin" valueType="num">
                                      <p:cBhvr>
                                        <p:cTn id="65" dur="2000" fill="hold"/>
                                        <p:tgtEl>
                                          <p:spTgt spid="80"/>
                                        </p:tgtEl>
                                        <p:attrNameLst>
                                          <p:attrName>ppt_w</p:attrName>
                                        </p:attrNameLst>
                                      </p:cBhvr>
                                      <p:tavLst>
                                        <p:tav tm="0" fmla="#ppt_w*sin(2.5*pi*$)">
                                          <p:val>
                                            <p:fltVal val="0"/>
                                          </p:val>
                                        </p:tav>
                                        <p:tav tm="100000">
                                          <p:val>
                                            <p:fltVal val="1"/>
                                          </p:val>
                                        </p:tav>
                                      </p:tavLst>
                                    </p:anim>
                                    <p:anim calcmode="lin" valueType="num">
                                      <p:cBhvr>
                                        <p:cTn id="66" dur="2000" fill="hold"/>
                                        <p:tgtEl>
                                          <p:spTgt spid="80"/>
                                        </p:tgtEl>
                                        <p:attrNameLst>
                                          <p:attrName>ppt_h</p:attrName>
                                        </p:attrNameLst>
                                      </p:cBhvr>
                                      <p:tavLst>
                                        <p:tav tm="0">
                                          <p:val>
                                            <p:strVal val="#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21" presetClass="entr" presetSubtype="1" fill="hold" grpId="0" nodeType="clickEffect">
                                  <p:stCondLst>
                                    <p:cond delay="0"/>
                                  </p:stCondLst>
                                  <p:childTnLst>
                                    <p:set>
                                      <p:cBhvr>
                                        <p:cTn id="70" dur="1" fill="hold">
                                          <p:stCondLst>
                                            <p:cond delay="0"/>
                                          </p:stCondLst>
                                        </p:cTn>
                                        <p:tgtEl>
                                          <p:spTgt spid="82"/>
                                        </p:tgtEl>
                                        <p:attrNameLst>
                                          <p:attrName>style.visibility</p:attrName>
                                        </p:attrNameLst>
                                      </p:cBhvr>
                                      <p:to>
                                        <p:strVal val="visible"/>
                                      </p:to>
                                    </p:set>
                                    <p:animEffect transition="in" filter="wheel(1)">
                                      <p:cBhvr>
                                        <p:cTn id="71" dur="2000"/>
                                        <p:tgtEl>
                                          <p:spTgt spid="82"/>
                                        </p:tgtEl>
                                      </p:cBhvr>
                                    </p:animEffect>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grpId="0" nodeType="clickEffect">
                                  <p:stCondLst>
                                    <p:cond delay="0"/>
                                  </p:stCondLst>
                                  <p:childTnLst>
                                    <p:set>
                                      <p:cBhvr>
                                        <p:cTn id="75" dur="1" fill="hold">
                                          <p:stCondLst>
                                            <p:cond delay="0"/>
                                          </p:stCondLst>
                                        </p:cTn>
                                        <p:tgtEl>
                                          <p:spTgt spid="83"/>
                                        </p:tgtEl>
                                        <p:attrNameLst>
                                          <p:attrName>style.visibility</p:attrName>
                                        </p:attrNameLst>
                                      </p:cBhvr>
                                      <p:to>
                                        <p:strVal val="visible"/>
                                      </p:to>
                                    </p:set>
                                    <p:animEffect transition="in" filter="wipe(down)">
                                      <p:cBhvr>
                                        <p:cTn id="76" dur="580">
                                          <p:stCondLst>
                                            <p:cond delay="0"/>
                                          </p:stCondLst>
                                        </p:cTn>
                                        <p:tgtEl>
                                          <p:spTgt spid="83"/>
                                        </p:tgtEl>
                                      </p:cBhvr>
                                    </p:animEffect>
                                    <p:anim calcmode="lin" valueType="num">
                                      <p:cBhvr>
                                        <p:cTn id="77"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82" dur="26">
                                          <p:stCondLst>
                                            <p:cond delay="650"/>
                                          </p:stCondLst>
                                        </p:cTn>
                                        <p:tgtEl>
                                          <p:spTgt spid="83"/>
                                        </p:tgtEl>
                                      </p:cBhvr>
                                      <p:to x="100000" y="60000"/>
                                    </p:animScale>
                                    <p:animScale>
                                      <p:cBhvr>
                                        <p:cTn id="83" dur="166" decel="50000">
                                          <p:stCondLst>
                                            <p:cond delay="676"/>
                                          </p:stCondLst>
                                        </p:cTn>
                                        <p:tgtEl>
                                          <p:spTgt spid="83"/>
                                        </p:tgtEl>
                                      </p:cBhvr>
                                      <p:to x="100000" y="100000"/>
                                    </p:animScale>
                                    <p:animScale>
                                      <p:cBhvr>
                                        <p:cTn id="84" dur="26">
                                          <p:stCondLst>
                                            <p:cond delay="1312"/>
                                          </p:stCondLst>
                                        </p:cTn>
                                        <p:tgtEl>
                                          <p:spTgt spid="83"/>
                                        </p:tgtEl>
                                      </p:cBhvr>
                                      <p:to x="100000" y="80000"/>
                                    </p:animScale>
                                    <p:animScale>
                                      <p:cBhvr>
                                        <p:cTn id="85" dur="166" decel="50000">
                                          <p:stCondLst>
                                            <p:cond delay="1338"/>
                                          </p:stCondLst>
                                        </p:cTn>
                                        <p:tgtEl>
                                          <p:spTgt spid="83"/>
                                        </p:tgtEl>
                                      </p:cBhvr>
                                      <p:to x="100000" y="100000"/>
                                    </p:animScale>
                                    <p:animScale>
                                      <p:cBhvr>
                                        <p:cTn id="86" dur="26">
                                          <p:stCondLst>
                                            <p:cond delay="1642"/>
                                          </p:stCondLst>
                                        </p:cTn>
                                        <p:tgtEl>
                                          <p:spTgt spid="83"/>
                                        </p:tgtEl>
                                      </p:cBhvr>
                                      <p:to x="100000" y="90000"/>
                                    </p:animScale>
                                    <p:animScale>
                                      <p:cBhvr>
                                        <p:cTn id="87" dur="166" decel="50000">
                                          <p:stCondLst>
                                            <p:cond delay="1668"/>
                                          </p:stCondLst>
                                        </p:cTn>
                                        <p:tgtEl>
                                          <p:spTgt spid="83"/>
                                        </p:tgtEl>
                                      </p:cBhvr>
                                      <p:to x="100000" y="100000"/>
                                    </p:animScale>
                                    <p:animScale>
                                      <p:cBhvr>
                                        <p:cTn id="88" dur="26">
                                          <p:stCondLst>
                                            <p:cond delay="1808"/>
                                          </p:stCondLst>
                                        </p:cTn>
                                        <p:tgtEl>
                                          <p:spTgt spid="83"/>
                                        </p:tgtEl>
                                      </p:cBhvr>
                                      <p:to x="100000" y="95000"/>
                                    </p:animScale>
                                    <p:animScale>
                                      <p:cBhvr>
                                        <p:cTn id="89" dur="166" decel="50000">
                                          <p:stCondLst>
                                            <p:cond delay="1834"/>
                                          </p:stCondLst>
                                        </p:cTn>
                                        <p:tgtEl>
                                          <p:spTgt spid="83"/>
                                        </p:tgtEl>
                                      </p:cBhvr>
                                      <p:to x="100000" y="100000"/>
                                    </p:animScale>
                                  </p:childTnLst>
                                </p:cTn>
                              </p:par>
                            </p:childTnLst>
                          </p:cTn>
                        </p:par>
                      </p:childTnLst>
                    </p:cTn>
                  </p:par>
                  <p:par>
                    <p:cTn id="90" fill="hold">
                      <p:stCondLst>
                        <p:cond delay="indefinite"/>
                      </p:stCondLst>
                      <p:childTnLst>
                        <p:par>
                          <p:cTn id="91" fill="hold">
                            <p:stCondLst>
                              <p:cond delay="0"/>
                            </p:stCondLst>
                            <p:childTnLst>
                              <p:par>
                                <p:cTn id="92" presetID="6" presetClass="entr" presetSubtype="16" fill="hold" grpId="0" nodeType="clickEffect">
                                  <p:stCondLst>
                                    <p:cond delay="0"/>
                                  </p:stCondLst>
                                  <p:childTnLst>
                                    <p:set>
                                      <p:cBhvr>
                                        <p:cTn id="93" dur="1" fill="hold">
                                          <p:stCondLst>
                                            <p:cond delay="0"/>
                                          </p:stCondLst>
                                        </p:cTn>
                                        <p:tgtEl>
                                          <p:spTgt spid="84"/>
                                        </p:tgtEl>
                                        <p:attrNameLst>
                                          <p:attrName>style.visibility</p:attrName>
                                        </p:attrNameLst>
                                      </p:cBhvr>
                                      <p:to>
                                        <p:strVal val="visible"/>
                                      </p:to>
                                    </p:set>
                                    <p:animEffect transition="in" filter="circle(in)">
                                      <p:cBhvr>
                                        <p:cTn id="94" dur="2000"/>
                                        <p:tgtEl>
                                          <p:spTgt spid="84"/>
                                        </p:tgtEl>
                                      </p:cBhvr>
                                    </p:animEffect>
                                  </p:childTnLst>
                                </p:cTn>
                              </p:par>
                              <p:par>
                                <p:cTn id="95" presetID="10" presetClass="entr" presetSubtype="0" fill="hold" nodeType="withEffect">
                                  <p:stCondLst>
                                    <p:cond delay="0"/>
                                  </p:stCondLst>
                                  <p:childTnLst>
                                    <p:set>
                                      <p:cBhvr>
                                        <p:cTn id="96" dur="1" fill="hold">
                                          <p:stCondLst>
                                            <p:cond delay="0"/>
                                          </p:stCondLst>
                                        </p:cTn>
                                        <p:tgtEl>
                                          <p:spTgt spid="4098"/>
                                        </p:tgtEl>
                                        <p:attrNameLst>
                                          <p:attrName>style.visibility</p:attrName>
                                        </p:attrNameLst>
                                      </p:cBhvr>
                                      <p:to>
                                        <p:strVal val="visible"/>
                                      </p:to>
                                    </p:set>
                                    <p:animEffect transition="in" filter="fade">
                                      <p:cBhvr>
                                        <p:cTn id="97" dur="500"/>
                                        <p:tgtEl>
                                          <p:spTgt spid="4098"/>
                                        </p:tgtEl>
                                      </p:cBhvr>
                                    </p:animEffect>
                                  </p:childTnLst>
                                </p:cTn>
                              </p:par>
                            </p:childTnLst>
                          </p:cTn>
                        </p:par>
                      </p:childTnLst>
                    </p:cTn>
                  </p:par>
                  <p:par>
                    <p:cTn id="98" fill="hold">
                      <p:stCondLst>
                        <p:cond delay="indefinite"/>
                      </p:stCondLst>
                      <p:childTnLst>
                        <p:par>
                          <p:cTn id="99" fill="hold">
                            <p:stCondLst>
                              <p:cond delay="0"/>
                            </p:stCondLst>
                            <p:childTnLst>
                              <p:par>
                                <p:cTn id="100" presetID="26" presetClass="entr" presetSubtype="0" fill="hold" grpId="0" nodeType="clickEffect">
                                  <p:stCondLst>
                                    <p:cond delay="0"/>
                                  </p:stCondLst>
                                  <p:childTnLst>
                                    <p:set>
                                      <p:cBhvr>
                                        <p:cTn id="101" dur="1" fill="hold">
                                          <p:stCondLst>
                                            <p:cond delay="0"/>
                                          </p:stCondLst>
                                        </p:cTn>
                                        <p:tgtEl>
                                          <p:spTgt spid="85"/>
                                        </p:tgtEl>
                                        <p:attrNameLst>
                                          <p:attrName>style.visibility</p:attrName>
                                        </p:attrNameLst>
                                      </p:cBhvr>
                                      <p:to>
                                        <p:strVal val="visible"/>
                                      </p:to>
                                    </p:set>
                                    <p:animEffect transition="in" filter="wipe(down)">
                                      <p:cBhvr>
                                        <p:cTn id="102" dur="580">
                                          <p:stCondLst>
                                            <p:cond delay="0"/>
                                          </p:stCondLst>
                                        </p:cTn>
                                        <p:tgtEl>
                                          <p:spTgt spid="85"/>
                                        </p:tgtEl>
                                      </p:cBhvr>
                                    </p:animEffect>
                                    <p:anim calcmode="lin" valueType="num">
                                      <p:cBhvr>
                                        <p:cTn id="103"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108" dur="26">
                                          <p:stCondLst>
                                            <p:cond delay="650"/>
                                          </p:stCondLst>
                                        </p:cTn>
                                        <p:tgtEl>
                                          <p:spTgt spid="85"/>
                                        </p:tgtEl>
                                      </p:cBhvr>
                                      <p:to x="100000" y="60000"/>
                                    </p:animScale>
                                    <p:animScale>
                                      <p:cBhvr>
                                        <p:cTn id="109" dur="166" decel="50000">
                                          <p:stCondLst>
                                            <p:cond delay="676"/>
                                          </p:stCondLst>
                                        </p:cTn>
                                        <p:tgtEl>
                                          <p:spTgt spid="85"/>
                                        </p:tgtEl>
                                      </p:cBhvr>
                                      <p:to x="100000" y="100000"/>
                                    </p:animScale>
                                    <p:animScale>
                                      <p:cBhvr>
                                        <p:cTn id="110" dur="26">
                                          <p:stCondLst>
                                            <p:cond delay="1312"/>
                                          </p:stCondLst>
                                        </p:cTn>
                                        <p:tgtEl>
                                          <p:spTgt spid="85"/>
                                        </p:tgtEl>
                                      </p:cBhvr>
                                      <p:to x="100000" y="80000"/>
                                    </p:animScale>
                                    <p:animScale>
                                      <p:cBhvr>
                                        <p:cTn id="111" dur="166" decel="50000">
                                          <p:stCondLst>
                                            <p:cond delay="1338"/>
                                          </p:stCondLst>
                                        </p:cTn>
                                        <p:tgtEl>
                                          <p:spTgt spid="85"/>
                                        </p:tgtEl>
                                      </p:cBhvr>
                                      <p:to x="100000" y="100000"/>
                                    </p:animScale>
                                    <p:animScale>
                                      <p:cBhvr>
                                        <p:cTn id="112" dur="26">
                                          <p:stCondLst>
                                            <p:cond delay="1642"/>
                                          </p:stCondLst>
                                        </p:cTn>
                                        <p:tgtEl>
                                          <p:spTgt spid="85"/>
                                        </p:tgtEl>
                                      </p:cBhvr>
                                      <p:to x="100000" y="90000"/>
                                    </p:animScale>
                                    <p:animScale>
                                      <p:cBhvr>
                                        <p:cTn id="113" dur="166" decel="50000">
                                          <p:stCondLst>
                                            <p:cond delay="1668"/>
                                          </p:stCondLst>
                                        </p:cTn>
                                        <p:tgtEl>
                                          <p:spTgt spid="85"/>
                                        </p:tgtEl>
                                      </p:cBhvr>
                                      <p:to x="100000" y="100000"/>
                                    </p:animScale>
                                    <p:animScale>
                                      <p:cBhvr>
                                        <p:cTn id="114" dur="26">
                                          <p:stCondLst>
                                            <p:cond delay="1808"/>
                                          </p:stCondLst>
                                        </p:cTn>
                                        <p:tgtEl>
                                          <p:spTgt spid="85"/>
                                        </p:tgtEl>
                                      </p:cBhvr>
                                      <p:to x="100000" y="95000"/>
                                    </p:animScale>
                                    <p:animScale>
                                      <p:cBhvr>
                                        <p:cTn id="115" dur="166" decel="50000">
                                          <p:stCondLst>
                                            <p:cond delay="1834"/>
                                          </p:stCondLst>
                                        </p:cTn>
                                        <p:tgtEl>
                                          <p:spTgt spid="85"/>
                                        </p:tgtEl>
                                      </p:cBhvr>
                                      <p:to x="100000" y="100000"/>
                                    </p:animScale>
                                  </p:childTnLst>
                                </p:cTn>
                              </p:par>
                            </p:childTnLst>
                          </p:cTn>
                        </p:par>
                      </p:childTnLst>
                    </p:cTn>
                  </p:par>
                  <p:par>
                    <p:cTn id="116" fill="hold">
                      <p:stCondLst>
                        <p:cond delay="indefinite"/>
                      </p:stCondLst>
                      <p:childTnLst>
                        <p:par>
                          <p:cTn id="117" fill="hold">
                            <p:stCondLst>
                              <p:cond delay="0"/>
                            </p:stCondLst>
                            <p:childTnLst>
                              <p:par>
                                <p:cTn id="118" presetID="16" presetClass="entr" presetSubtype="21" fill="hold" grpId="0" nodeType="clickEffect">
                                  <p:stCondLst>
                                    <p:cond delay="0"/>
                                  </p:stCondLst>
                                  <p:childTnLst>
                                    <p:set>
                                      <p:cBhvr>
                                        <p:cTn id="119" dur="1" fill="hold">
                                          <p:stCondLst>
                                            <p:cond delay="0"/>
                                          </p:stCondLst>
                                        </p:cTn>
                                        <p:tgtEl>
                                          <p:spTgt spid="87"/>
                                        </p:tgtEl>
                                        <p:attrNameLst>
                                          <p:attrName>style.visibility</p:attrName>
                                        </p:attrNameLst>
                                      </p:cBhvr>
                                      <p:to>
                                        <p:strVal val="visible"/>
                                      </p:to>
                                    </p:set>
                                    <p:animEffect transition="in" filter="barn(inVertical)">
                                      <p:cBhvr>
                                        <p:cTn id="120" dur="500"/>
                                        <p:tgtEl>
                                          <p:spTgt spid="87"/>
                                        </p:tgtEl>
                                      </p:cBhvr>
                                    </p:animEffect>
                                  </p:childTnLst>
                                </p:cTn>
                              </p:par>
                            </p:childTnLst>
                          </p:cTn>
                        </p:par>
                      </p:childTnLst>
                    </p:cTn>
                  </p:par>
                  <p:par>
                    <p:cTn id="121" fill="hold">
                      <p:stCondLst>
                        <p:cond delay="indefinite"/>
                      </p:stCondLst>
                      <p:childTnLst>
                        <p:par>
                          <p:cTn id="122" fill="hold">
                            <p:stCondLst>
                              <p:cond delay="0"/>
                            </p:stCondLst>
                            <p:childTnLst>
                              <p:par>
                                <p:cTn id="123" presetID="26" presetClass="entr" presetSubtype="0" fill="hold" grpId="0" nodeType="click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wipe(down)">
                                      <p:cBhvr>
                                        <p:cTn id="125" dur="580">
                                          <p:stCondLst>
                                            <p:cond delay="0"/>
                                          </p:stCondLst>
                                        </p:cTn>
                                        <p:tgtEl>
                                          <p:spTgt spid="86"/>
                                        </p:tgtEl>
                                      </p:cBhvr>
                                    </p:animEffect>
                                    <p:anim calcmode="lin" valueType="num">
                                      <p:cBhvr>
                                        <p:cTn id="126"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131" dur="26">
                                          <p:stCondLst>
                                            <p:cond delay="650"/>
                                          </p:stCondLst>
                                        </p:cTn>
                                        <p:tgtEl>
                                          <p:spTgt spid="86"/>
                                        </p:tgtEl>
                                      </p:cBhvr>
                                      <p:to x="100000" y="60000"/>
                                    </p:animScale>
                                    <p:animScale>
                                      <p:cBhvr>
                                        <p:cTn id="132" dur="166" decel="50000">
                                          <p:stCondLst>
                                            <p:cond delay="676"/>
                                          </p:stCondLst>
                                        </p:cTn>
                                        <p:tgtEl>
                                          <p:spTgt spid="86"/>
                                        </p:tgtEl>
                                      </p:cBhvr>
                                      <p:to x="100000" y="100000"/>
                                    </p:animScale>
                                    <p:animScale>
                                      <p:cBhvr>
                                        <p:cTn id="133" dur="26">
                                          <p:stCondLst>
                                            <p:cond delay="1312"/>
                                          </p:stCondLst>
                                        </p:cTn>
                                        <p:tgtEl>
                                          <p:spTgt spid="86"/>
                                        </p:tgtEl>
                                      </p:cBhvr>
                                      <p:to x="100000" y="80000"/>
                                    </p:animScale>
                                    <p:animScale>
                                      <p:cBhvr>
                                        <p:cTn id="134" dur="166" decel="50000">
                                          <p:stCondLst>
                                            <p:cond delay="1338"/>
                                          </p:stCondLst>
                                        </p:cTn>
                                        <p:tgtEl>
                                          <p:spTgt spid="86"/>
                                        </p:tgtEl>
                                      </p:cBhvr>
                                      <p:to x="100000" y="100000"/>
                                    </p:animScale>
                                    <p:animScale>
                                      <p:cBhvr>
                                        <p:cTn id="135" dur="26">
                                          <p:stCondLst>
                                            <p:cond delay="1642"/>
                                          </p:stCondLst>
                                        </p:cTn>
                                        <p:tgtEl>
                                          <p:spTgt spid="86"/>
                                        </p:tgtEl>
                                      </p:cBhvr>
                                      <p:to x="100000" y="90000"/>
                                    </p:animScale>
                                    <p:animScale>
                                      <p:cBhvr>
                                        <p:cTn id="136" dur="166" decel="50000">
                                          <p:stCondLst>
                                            <p:cond delay="1668"/>
                                          </p:stCondLst>
                                        </p:cTn>
                                        <p:tgtEl>
                                          <p:spTgt spid="86"/>
                                        </p:tgtEl>
                                      </p:cBhvr>
                                      <p:to x="100000" y="100000"/>
                                    </p:animScale>
                                    <p:animScale>
                                      <p:cBhvr>
                                        <p:cTn id="137" dur="26">
                                          <p:stCondLst>
                                            <p:cond delay="1808"/>
                                          </p:stCondLst>
                                        </p:cTn>
                                        <p:tgtEl>
                                          <p:spTgt spid="86"/>
                                        </p:tgtEl>
                                      </p:cBhvr>
                                      <p:to x="100000" y="95000"/>
                                    </p:animScale>
                                    <p:animScale>
                                      <p:cBhvr>
                                        <p:cTn id="138" dur="166" decel="50000">
                                          <p:stCondLst>
                                            <p:cond delay="1834"/>
                                          </p:stCondLst>
                                        </p:cTn>
                                        <p:tgtEl>
                                          <p:spTgt spid="8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2" grpId="0"/>
      <p:bldP spid="83" grpId="0"/>
      <p:bldP spid="84" grpId="0"/>
      <p:bldP spid="85" grpId="0"/>
      <p:bldP spid="86" grpId="0"/>
      <p:bldP spid="8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1" name="Rectangle 20"/>
          <p:cNvSpPr/>
          <p:nvPr/>
        </p:nvSpPr>
        <p:spPr>
          <a:xfrm>
            <a:off x="648283" y="222311"/>
            <a:ext cx="8055410" cy="584775"/>
          </a:xfrm>
          <a:prstGeom prst="rect">
            <a:avLst/>
          </a:prstGeom>
        </p:spPr>
        <p:txBody>
          <a:bodyPr wrap="none">
            <a:spAutoFit/>
          </a:bodyPr>
          <a:lstStyle/>
          <a:p>
            <a:pPr algn="l"/>
            <a:r>
              <a:rPr lang="en-US" sz="3200" b="1" dirty="0" smtClean="0">
                <a:solidFill>
                  <a:srgbClr val="000000"/>
                </a:solidFill>
                <a:latin typeface="Arial Narrow" pitchFamily="34" charset="0"/>
              </a:rPr>
              <a:t>Why does a dam have the cross-section it does? </a:t>
            </a:r>
            <a:endParaRPr lang="en-US" sz="3200" b="1" dirty="0">
              <a:solidFill>
                <a:srgbClr val="000000"/>
              </a:solidFill>
              <a:latin typeface="Arial Narrow" pitchFamily="34" charset="0"/>
            </a:endParaRPr>
          </a:p>
        </p:txBody>
      </p:sp>
      <p:pic>
        <p:nvPicPr>
          <p:cNvPr id="5122" name="Picture 2" descr="http://www.heralddeparis.com/wp-content/plugins/wp-o-matic/cache/fb646__46225488_hydropower_dam_466.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3713" y="1104398"/>
            <a:ext cx="7962450" cy="4750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4323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2" name="Rectangle 21"/>
          <p:cNvSpPr/>
          <p:nvPr/>
        </p:nvSpPr>
        <p:spPr>
          <a:xfrm>
            <a:off x="125778" y="39360"/>
            <a:ext cx="9005992" cy="1569660"/>
          </a:xfrm>
          <a:prstGeom prst="rect">
            <a:avLst/>
          </a:prstGeom>
        </p:spPr>
        <p:txBody>
          <a:bodyPr wrap="none">
            <a:spAutoFit/>
          </a:bodyPr>
          <a:lstStyle/>
          <a:p>
            <a:pPr algn="l"/>
            <a:r>
              <a:rPr lang="en-US" sz="3200" b="1" dirty="0" smtClean="0">
                <a:solidFill>
                  <a:srgbClr val="000000"/>
                </a:solidFill>
                <a:latin typeface="Arial Narrow" pitchFamily="34" charset="0"/>
              </a:rPr>
              <a:t>Which must resist a larger water pressure: a 1-m-high </a:t>
            </a:r>
          </a:p>
          <a:p>
            <a:pPr algn="l"/>
            <a:r>
              <a:rPr lang="en-US" sz="3200" b="1" dirty="0" smtClean="0">
                <a:solidFill>
                  <a:srgbClr val="000000"/>
                </a:solidFill>
                <a:latin typeface="Arial Narrow" pitchFamily="34" charset="0"/>
              </a:rPr>
              <a:t>dike that holds back the ocean, or a 1-m-high dam that </a:t>
            </a:r>
          </a:p>
          <a:p>
            <a:pPr algn="l"/>
            <a:r>
              <a:rPr lang="en-US" sz="3200" b="1" dirty="0" smtClean="0">
                <a:solidFill>
                  <a:srgbClr val="000000"/>
                </a:solidFill>
                <a:latin typeface="Arial Narrow" pitchFamily="34" charset="0"/>
              </a:rPr>
              <a:t>holds back a small pond on a private farm?</a:t>
            </a:r>
            <a:endParaRPr lang="en-US" sz="3200" b="1" dirty="0">
              <a:solidFill>
                <a:srgbClr val="000000"/>
              </a:solidFill>
              <a:latin typeface="Arial Narrow" pitchFamily="34" charset="0"/>
            </a:endParaRPr>
          </a:p>
        </p:txBody>
      </p:sp>
      <p:pic>
        <p:nvPicPr>
          <p:cNvPr id="5124" name="Picture 4" descr="http://semissourian.com/images/misc/pavementends/blue-pond-beaver-dam.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763198" y="1702151"/>
            <a:ext cx="4060166" cy="242693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digitaljournal.com/img/2/5/7/7/3/3/i/4/8/7/o/Dutch_rivers_are_protected_by_double_dikes_No_one_lives_inbetween_Jan_Peters.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38771" y="1716457"/>
            <a:ext cx="4095360" cy="241263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77995" y="4389003"/>
            <a:ext cx="2674130" cy="523220"/>
          </a:xfrm>
          <a:prstGeom prst="rect">
            <a:avLst/>
          </a:prstGeom>
        </p:spPr>
        <p:txBody>
          <a:bodyPr wrap="none">
            <a:spAutoFit/>
          </a:bodyPr>
          <a:lstStyle/>
          <a:p>
            <a:pPr algn="l"/>
            <a:r>
              <a:rPr lang="en-US" dirty="0" err="1" smtClean="0">
                <a:solidFill>
                  <a:srgbClr val="000000"/>
                </a:solidFill>
              </a:rPr>
              <a:t>P</a:t>
            </a:r>
            <a:r>
              <a:rPr lang="en-US" baseline="-25000" dirty="0" err="1" smtClean="0">
                <a:solidFill>
                  <a:srgbClr val="000000"/>
                </a:solidFill>
              </a:rPr>
              <a:t>tot</a:t>
            </a:r>
            <a:r>
              <a:rPr lang="en-US" dirty="0" smtClean="0">
                <a:solidFill>
                  <a:srgbClr val="000000"/>
                </a:solidFill>
              </a:rPr>
              <a:t> = P</a:t>
            </a:r>
            <a:r>
              <a:rPr lang="en-US" baseline="-25000" dirty="0" smtClean="0">
                <a:solidFill>
                  <a:srgbClr val="000000"/>
                </a:solidFill>
              </a:rPr>
              <a:t>o</a:t>
            </a:r>
            <a:r>
              <a:rPr lang="en-US" dirty="0" smtClean="0">
                <a:solidFill>
                  <a:srgbClr val="000000"/>
                </a:solidFill>
              </a:rPr>
              <a:t> + </a:t>
            </a:r>
            <a:r>
              <a:rPr lang="en-US" dirty="0">
                <a:solidFill>
                  <a:srgbClr val="000000"/>
                </a:solidFill>
                <a:latin typeface="Symbol" pitchFamily="18" charset="2"/>
              </a:rPr>
              <a:t>r</a:t>
            </a:r>
            <a:r>
              <a:rPr lang="en-US" dirty="0">
                <a:solidFill>
                  <a:srgbClr val="000000"/>
                </a:solidFill>
              </a:rPr>
              <a:t> g h</a:t>
            </a:r>
          </a:p>
        </p:txBody>
      </p:sp>
      <p:pic>
        <p:nvPicPr>
          <p:cNvPr id="10" name="Picture 29" descr="j0434411[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48090" y="4338624"/>
            <a:ext cx="1625600" cy="1828800"/>
          </a:xfrm>
          <a:prstGeom prst="rect">
            <a:avLst/>
          </a:prstGeom>
          <a:noFill/>
          <a:ln w="9525">
            <a:noFill/>
            <a:miter lim="800000"/>
            <a:headEnd/>
            <a:tailEnd/>
          </a:ln>
        </p:spPr>
      </p:pic>
      <p:sp>
        <p:nvSpPr>
          <p:cNvPr id="2" name="Oval 1"/>
          <p:cNvSpPr/>
          <p:nvPr/>
        </p:nvSpPr>
        <p:spPr>
          <a:xfrm>
            <a:off x="2300273" y="4457644"/>
            <a:ext cx="457200" cy="457200"/>
          </a:xfrm>
          <a:prstGeom prst="ellipse">
            <a:avLst/>
          </a:prstGeom>
          <a:ln w="22225">
            <a:solidFill>
              <a:srgbClr val="FF0000"/>
            </a:solidFill>
          </a:ln>
        </p:spPr>
        <p:txBody>
          <a:bodyPr wrap="none" rtlCol="0" anchor="ctr">
            <a:spAutoFit/>
          </a:bodyPr>
          <a:lstStyle/>
          <a:p>
            <a:pPr algn="l"/>
            <a:endParaRPr lang="en-US" dirty="0">
              <a:solidFill>
                <a:srgbClr val="000000"/>
              </a:solidFill>
            </a:endParaRPr>
          </a:p>
        </p:txBody>
      </p:sp>
      <p:pic>
        <p:nvPicPr>
          <p:cNvPr id="13" name="Picture 91" descr="j043466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93749" y="4210919"/>
            <a:ext cx="353902" cy="467236"/>
          </a:xfrm>
          <a:prstGeom prst="rect">
            <a:avLst/>
          </a:prstGeom>
          <a:noFill/>
          <a:ln w="9525">
            <a:noFill/>
            <a:miter lim="800000"/>
            <a:headEnd/>
            <a:tailEnd/>
          </a:ln>
        </p:spPr>
      </p:pic>
      <p:sp>
        <p:nvSpPr>
          <p:cNvPr id="15" name="Rectangle 14"/>
          <p:cNvSpPr/>
          <p:nvPr/>
        </p:nvSpPr>
        <p:spPr>
          <a:xfrm>
            <a:off x="5707196" y="4389003"/>
            <a:ext cx="2674130" cy="523220"/>
          </a:xfrm>
          <a:prstGeom prst="rect">
            <a:avLst/>
          </a:prstGeom>
        </p:spPr>
        <p:txBody>
          <a:bodyPr wrap="none">
            <a:spAutoFit/>
          </a:bodyPr>
          <a:lstStyle/>
          <a:p>
            <a:pPr algn="l"/>
            <a:r>
              <a:rPr lang="en-US" dirty="0" err="1" smtClean="0">
                <a:solidFill>
                  <a:srgbClr val="000000"/>
                </a:solidFill>
              </a:rPr>
              <a:t>P</a:t>
            </a:r>
            <a:r>
              <a:rPr lang="en-US" baseline="-25000" dirty="0" err="1" smtClean="0">
                <a:solidFill>
                  <a:srgbClr val="000000"/>
                </a:solidFill>
              </a:rPr>
              <a:t>tot</a:t>
            </a:r>
            <a:r>
              <a:rPr lang="en-US" dirty="0" smtClean="0">
                <a:solidFill>
                  <a:srgbClr val="000000"/>
                </a:solidFill>
              </a:rPr>
              <a:t> = P</a:t>
            </a:r>
            <a:r>
              <a:rPr lang="en-US" baseline="-25000" dirty="0" smtClean="0">
                <a:solidFill>
                  <a:srgbClr val="000000"/>
                </a:solidFill>
              </a:rPr>
              <a:t>o</a:t>
            </a:r>
            <a:r>
              <a:rPr lang="en-US" dirty="0" smtClean="0">
                <a:solidFill>
                  <a:srgbClr val="000000"/>
                </a:solidFill>
              </a:rPr>
              <a:t> + </a:t>
            </a:r>
            <a:r>
              <a:rPr lang="en-US" dirty="0">
                <a:solidFill>
                  <a:srgbClr val="000000"/>
                </a:solidFill>
                <a:latin typeface="Symbol" pitchFamily="18" charset="2"/>
              </a:rPr>
              <a:t>r</a:t>
            </a:r>
            <a:r>
              <a:rPr lang="en-US" dirty="0">
                <a:solidFill>
                  <a:srgbClr val="000000"/>
                </a:solidFill>
              </a:rPr>
              <a:t> g h</a:t>
            </a:r>
          </a:p>
        </p:txBody>
      </p:sp>
      <p:sp>
        <p:nvSpPr>
          <p:cNvPr id="16" name="Oval 15"/>
          <p:cNvSpPr/>
          <p:nvPr/>
        </p:nvSpPr>
        <p:spPr>
          <a:xfrm>
            <a:off x="7329474" y="4457644"/>
            <a:ext cx="457200" cy="457200"/>
          </a:xfrm>
          <a:prstGeom prst="ellipse">
            <a:avLst/>
          </a:prstGeom>
          <a:ln w="22225">
            <a:solidFill>
              <a:srgbClr val="FF0000"/>
            </a:solidFill>
          </a:ln>
        </p:spPr>
        <p:txBody>
          <a:bodyPr wrap="none" rtlCol="0" anchor="ctr">
            <a:spAutoFit/>
          </a:bodyPr>
          <a:lstStyle/>
          <a:p>
            <a:pPr algn="l"/>
            <a:endParaRPr lang="en-US" dirty="0">
              <a:solidFill>
                <a:srgbClr val="000000"/>
              </a:solidFill>
            </a:endParaRPr>
          </a:p>
        </p:txBody>
      </p:sp>
      <p:pic>
        <p:nvPicPr>
          <p:cNvPr id="17" name="Picture 91" descr="j043466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322950" y="4210919"/>
            <a:ext cx="353902" cy="467236"/>
          </a:xfrm>
          <a:prstGeom prst="rect">
            <a:avLst/>
          </a:prstGeom>
          <a:noFill/>
          <a:ln w="9525">
            <a:noFill/>
            <a:miter lim="800000"/>
            <a:headEnd/>
            <a:tailEnd/>
          </a:ln>
        </p:spPr>
      </p:pic>
      <p:sp>
        <p:nvSpPr>
          <p:cNvPr id="18" name="Oval 17"/>
          <p:cNvSpPr/>
          <p:nvPr/>
        </p:nvSpPr>
        <p:spPr>
          <a:xfrm>
            <a:off x="2600311" y="4457644"/>
            <a:ext cx="457200" cy="457200"/>
          </a:xfrm>
          <a:prstGeom prst="ellipse">
            <a:avLst/>
          </a:prstGeom>
          <a:ln w="22225">
            <a:solidFill>
              <a:srgbClr val="FF0000"/>
            </a:solidFill>
          </a:ln>
        </p:spPr>
        <p:txBody>
          <a:bodyPr wrap="none" rtlCol="0" anchor="ctr">
            <a:spAutoFit/>
          </a:bodyPr>
          <a:lstStyle/>
          <a:p>
            <a:pPr algn="l"/>
            <a:endParaRPr lang="en-US" dirty="0">
              <a:solidFill>
                <a:srgbClr val="000000"/>
              </a:solidFill>
            </a:endParaRPr>
          </a:p>
        </p:txBody>
      </p:sp>
      <p:sp>
        <p:nvSpPr>
          <p:cNvPr id="19" name="Oval 18"/>
          <p:cNvSpPr/>
          <p:nvPr/>
        </p:nvSpPr>
        <p:spPr>
          <a:xfrm>
            <a:off x="7629512" y="4457644"/>
            <a:ext cx="457200" cy="457200"/>
          </a:xfrm>
          <a:prstGeom prst="ellipse">
            <a:avLst/>
          </a:prstGeom>
          <a:ln w="22225">
            <a:solidFill>
              <a:srgbClr val="FF0000"/>
            </a:solidFill>
          </a:ln>
        </p:spPr>
        <p:txBody>
          <a:bodyPr wrap="none" rtlCol="0" anchor="ctr">
            <a:spAutoFit/>
          </a:bodyPr>
          <a:lstStyle/>
          <a:p>
            <a:pPr algn="l"/>
            <a:endParaRPr lang="en-US" dirty="0">
              <a:solidFill>
                <a:srgbClr val="000000"/>
              </a:solidFill>
            </a:endParaRPr>
          </a:p>
        </p:txBody>
      </p:sp>
      <p:sp>
        <p:nvSpPr>
          <p:cNvPr id="20" name="Rectangle 19"/>
          <p:cNvSpPr/>
          <p:nvPr/>
        </p:nvSpPr>
        <p:spPr>
          <a:xfrm>
            <a:off x="227459" y="5130705"/>
            <a:ext cx="8901796" cy="1557349"/>
          </a:xfrm>
          <a:prstGeom prst="rect">
            <a:avLst/>
          </a:prstGeom>
        </p:spPr>
        <p:txBody>
          <a:bodyPr wrap="none">
            <a:spAutoFit/>
          </a:bodyPr>
          <a:lstStyle/>
          <a:p>
            <a:pPr marL="342900" indent="-342900" algn="l">
              <a:spcBef>
                <a:spcPct val="20000"/>
              </a:spcBef>
            </a:pPr>
            <a:r>
              <a:rPr lang="en-US" b="1" u="sng" dirty="0" smtClean="0">
                <a:solidFill>
                  <a:srgbClr val="000000"/>
                </a:solidFill>
                <a:latin typeface="Arial Narrow" panose="020B0606020202030204" pitchFamily="34" charset="0"/>
              </a:rPr>
              <a:t>SUMMARY for this lesson</a:t>
            </a:r>
            <a:r>
              <a:rPr lang="en-US" b="1" dirty="0" smtClean="0">
                <a:solidFill>
                  <a:srgbClr val="000000"/>
                </a:solidFill>
                <a:latin typeface="Arial Narrow" panose="020B0606020202030204" pitchFamily="34" charset="0"/>
              </a:rPr>
              <a:t>:	         The </a:t>
            </a:r>
            <a:r>
              <a:rPr lang="en-US" b="1" dirty="0">
                <a:solidFill>
                  <a:srgbClr val="000000"/>
                </a:solidFill>
                <a:latin typeface="Arial Narrow" panose="020B0606020202030204" pitchFamily="34" charset="0"/>
              </a:rPr>
              <a:t>pressure at a given </a:t>
            </a:r>
            <a:endParaRPr lang="en-US" b="1" dirty="0" smtClean="0">
              <a:solidFill>
                <a:srgbClr val="000000"/>
              </a:solidFill>
              <a:latin typeface="Arial Narrow" panose="020B0606020202030204" pitchFamily="34" charset="0"/>
            </a:endParaRPr>
          </a:p>
          <a:p>
            <a:pPr marL="342900" indent="-342900">
              <a:spcBef>
                <a:spcPct val="20000"/>
              </a:spcBef>
            </a:pPr>
            <a:r>
              <a:rPr lang="en-US" b="1" dirty="0" smtClean="0">
                <a:solidFill>
                  <a:srgbClr val="000000"/>
                </a:solidFill>
                <a:latin typeface="Arial Narrow" panose="020B0606020202030204" pitchFamily="34" charset="0"/>
              </a:rPr>
              <a:t>depth </a:t>
            </a:r>
            <a:r>
              <a:rPr lang="en-US" b="1" dirty="0">
                <a:solidFill>
                  <a:srgbClr val="000000"/>
                </a:solidFill>
                <a:latin typeface="Arial Narrow" panose="020B0606020202030204" pitchFamily="34" charset="0"/>
              </a:rPr>
              <a:t>in a liquid is </a:t>
            </a:r>
            <a:r>
              <a:rPr lang="en-US" b="1" dirty="0" smtClean="0">
                <a:solidFill>
                  <a:srgbClr val="000000"/>
                </a:solidFill>
                <a:latin typeface="Arial Narrow" panose="020B0606020202030204" pitchFamily="34" charset="0"/>
              </a:rPr>
              <a:t>			exerted equally </a:t>
            </a:r>
            <a:r>
              <a:rPr lang="en-US" b="1" dirty="0">
                <a:solidFill>
                  <a:srgbClr val="000000"/>
                </a:solidFill>
                <a:latin typeface="Arial Narrow" panose="020B0606020202030204" pitchFamily="34" charset="0"/>
              </a:rPr>
              <a:t>in </a:t>
            </a:r>
            <a:endParaRPr lang="en-US" b="1" dirty="0" smtClean="0">
              <a:solidFill>
                <a:srgbClr val="000000"/>
              </a:solidFill>
              <a:latin typeface="Arial Narrow" panose="020B0606020202030204" pitchFamily="34" charset="0"/>
            </a:endParaRPr>
          </a:p>
          <a:p>
            <a:pPr marL="342900" indent="-342900">
              <a:spcBef>
                <a:spcPct val="20000"/>
              </a:spcBef>
            </a:pPr>
            <a:r>
              <a:rPr lang="en-US" b="1" dirty="0" smtClean="0">
                <a:solidFill>
                  <a:srgbClr val="000000"/>
                </a:solidFill>
                <a:latin typeface="Arial Narrow" panose="020B0606020202030204" pitchFamily="34" charset="0"/>
              </a:rPr>
              <a:t>every direction</a:t>
            </a:r>
            <a:r>
              <a:rPr lang="en-US" b="1" dirty="0">
                <a:solidFill>
                  <a:srgbClr val="000000"/>
                </a:solidFill>
                <a:latin typeface="Arial Narrow" panose="020B0606020202030204" pitchFamily="34" charset="0"/>
              </a:rPr>
              <a:t>, and </a:t>
            </a:r>
            <a:r>
              <a:rPr lang="en-US" b="1" dirty="0" smtClean="0">
                <a:solidFill>
                  <a:srgbClr val="000000"/>
                </a:solidFill>
                <a:latin typeface="Arial Narrow" panose="020B0606020202030204" pitchFamily="34" charset="0"/>
              </a:rPr>
              <a:t>perpendicular to </a:t>
            </a:r>
            <a:r>
              <a:rPr lang="en-US" b="1" dirty="0">
                <a:solidFill>
                  <a:srgbClr val="000000"/>
                </a:solidFill>
                <a:latin typeface="Arial Narrow" panose="020B0606020202030204" pitchFamily="34" charset="0"/>
              </a:rPr>
              <a:t>any surface.</a:t>
            </a:r>
          </a:p>
        </p:txBody>
      </p:sp>
      <p:sp>
        <p:nvSpPr>
          <p:cNvPr id="3" name="Isosceles Triangle 2"/>
          <p:cNvSpPr/>
          <p:nvPr/>
        </p:nvSpPr>
        <p:spPr>
          <a:xfrm>
            <a:off x="220028" y="6400801"/>
            <a:ext cx="331470" cy="285750"/>
          </a:xfrm>
          <a:prstGeom prst="triangle">
            <a:avLst/>
          </a:prstGeom>
          <a:solidFill>
            <a:schemeClr val="tx1"/>
          </a:solidFill>
          <a:ln w="22225">
            <a:solidFill>
              <a:schemeClr val="tx1"/>
            </a:solidFill>
          </a:ln>
        </p:spPr>
        <p:txBody>
          <a:bodyPr wrap="none" rtlCol="0" anchor="ctr">
            <a:spAutoFit/>
          </a:bodyPr>
          <a:lstStyle/>
          <a:p>
            <a:pPr algn="l"/>
            <a:endParaRPr lang="en-US" dirty="0">
              <a:solidFill>
                <a:srgbClr val="000000"/>
              </a:solidFill>
            </a:endParaRPr>
          </a:p>
        </p:txBody>
      </p:sp>
      <p:sp>
        <p:nvSpPr>
          <p:cNvPr id="23" name="Oval 22"/>
          <p:cNvSpPr>
            <a:spLocks noChangeAspect="1"/>
          </p:cNvSpPr>
          <p:nvPr/>
        </p:nvSpPr>
        <p:spPr>
          <a:xfrm>
            <a:off x="1585897" y="4400492"/>
            <a:ext cx="547908" cy="547908"/>
          </a:xfrm>
          <a:prstGeom prst="ellipse">
            <a:avLst/>
          </a:prstGeom>
          <a:ln w="22225">
            <a:solidFill>
              <a:srgbClr val="FF0000"/>
            </a:solidFill>
          </a:ln>
        </p:spPr>
        <p:txBody>
          <a:bodyPr wrap="none" rtlCol="0" anchor="ctr">
            <a:spAutoFit/>
          </a:bodyPr>
          <a:lstStyle/>
          <a:p>
            <a:pPr algn="l"/>
            <a:endParaRPr lang="en-US" dirty="0">
              <a:solidFill>
                <a:srgbClr val="000000"/>
              </a:solidFill>
            </a:endParaRPr>
          </a:p>
        </p:txBody>
      </p:sp>
      <p:sp>
        <p:nvSpPr>
          <p:cNvPr id="24" name="Oval 23"/>
          <p:cNvSpPr>
            <a:spLocks noChangeAspect="1"/>
          </p:cNvSpPr>
          <p:nvPr/>
        </p:nvSpPr>
        <p:spPr>
          <a:xfrm>
            <a:off x="6615098" y="4400492"/>
            <a:ext cx="547908" cy="547908"/>
          </a:xfrm>
          <a:prstGeom prst="ellipse">
            <a:avLst/>
          </a:prstGeom>
          <a:ln w="22225">
            <a:solidFill>
              <a:srgbClr val="FF0000"/>
            </a:solidFill>
          </a:ln>
        </p:spPr>
        <p:txBody>
          <a:bodyPr wrap="none" rtlCol="0" anchor="ctr">
            <a:spAutoFit/>
          </a:bodyPr>
          <a:lstStyle/>
          <a:p>
            <a:pPr algn="l"/>
            <a:endParaRPr lang="en-US" dirty="0">
              <a:solidFill>
                <a:srgbClr val="000000"/>
              </a:solidFill>
            </a:endParaRPr>
          </a:p>
        </p:txBody>
      </p:sp>
    </p:spTree>
    <p:extLst>
      <p:ext uri="{BB962C8B-B14F-4D97-AF65-F5344CB8AC3E}">
        <p14:creationId xmlns:p14="http://schemas.microsoft.com/office/powerpoint/2010/main" val="299247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anim calcmode="lin" valueType="num">
                                      <p:cBhvr>
                                        <p:cTn id="13" dur="2000" fill="hold"/>
                                        <p:tgtEl>
                                          <p:spTgt spid="8"/>
                                        </p:tgtEl>
                                        <p:attrNameLst>
                                          <p:attrName>style.rotation</p:attrName>
                                        </p:attrNameLst>
                                      </p:cBhvr>
                                      <p:tavLst>
                                        <p:tav tm="0">
                                          <p:val>
                                            <p:fltVal val="720"/>
                                          </p:val>
                                        </p:tav>
                                        <p:tav tm="100000">
                                          <p:val>
                                            <p:fltVal val="0"/>
                                          </p:val>
                                        </p:tav>
                                      </p:tavLst>
                                    </p:anim>
                                    <p:anim calcmode="lin" valueType="num">
                                      <p:cBhvr>
                                        <p:cTn id="14" dur="2000" fill="hold"/>
                                        <p:tgtEl>
                                          <p:spTgt spid="8"/>
                                        </p:tgtEl>
                                        <p:attrNameLst>
                                          <p:attrName>ppt_h</p:attrName>
                                        </p:attrNameLst>
                                      </p:cBhvr>
                                      <p:tavLst>
                                        <p:tav tm="0">
                                          <p:val>
                                            <p:fltVal val="0"/>
                                          </p:val>
                                        </p:tav>
                                        <p:tav tm="100000">
                                          <p:val>
                                            <p:strVal val="#ppt_h"/>
                                          </p:val>
                                        </p:tav>
                                      </p:tavLst>
                                    </p:anim>
                                    <p:anim calcmode="lin" valueType="num">
                                      <p:cBhvr>
                                        <p:cTn id="15" dur="2000" fill="hold"/>
                                        <p:tgtEl>
                                          <p:spTgt spid="8"/>
                                        </p:tgtEl>
                                        <p:attrNameLst>
                                          <p:attrName>ppt_w</p:attrName>
                                        </p:attrNameLst>
                                      </p:cBhvr>
                                      <p:tavLst>
                                        <p:tav tm="0">
                                          <p:val>
                                            <p:fltVal val="0"/>
                                          </p:val>
                                        </p:tav>
                                        <p:tav tm="100000">
                                          <p:val>
                                            <p:strVal val="#ppt_w"/>
                                          </p:val>
                                        </p:tav>
                                      </p:tavLst>
                                    </p:anim>
                                  </p:childTnLst>
                                </p:cTn>
                              </p:par>
                              <p:par>
                                <p:cTn id="16" presetID="35"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2000"/>
                                        <p:tgtEl>
                                          <p:spTgt spid="15"/>
                                        </p:tgtEl>
                                      </p:cBhvr>
                                    </p:animEffect>
                                    <p:anim calcmode="lin" valueType="num">
                                      <p:cBhvr>
                                        <p:cTn id="19" dur="2000" fill="hold"/>
                                        <p:tgtEl>
                                          <p:spTgt spid="15"/>
                                        </p:tgtEl>
                                        <p:attrNameLst>
                                          <p:attrName>style.rotation</p:attrName>
                                        </p:attrNameLst>
                                      </p:cBhvr>
                                      <p:tavLst>
                                        <p:tav tm="0">
                                          <p:val>
                                            <p:fltVal val="720"/>
                                          </p:val>
                                        </p:tav>
                                        <p:tav tm="100000">
                                          <p:val>
                                            <p:fltVal val="0"/>
                                          </p:val>
                                        </p:tav>
                                      </p:tavLst>
                                    </p:anim>
                                    <p:anim calcmode="lin" valueType="num">
                                      <p:cBhvr>
                                        <p:cTn id="20" dur="2000" fill="hold"/>
                                        <p:tgtEl>
                                          <p:spTgt spid="15"/>
                                        </p:tgtEl>
                                        <p:attrNameLst>
                                          <p:attrName>ppt_h</p:attrName>
                                        </p:attrNameLst>
                                      </p:cBhvr>
                                      <p:tavLst>
                                        <p:tav tm="0">
                                          <p:val>
                                            <p:fltVal val="0"/>
                                          </p:val>
                                        </p:tav>
                                        <p:tav tm="100000">
                                          <p:val>
                                            <p:strVal val="#ppt_h"/>
                                          </p:val>
                                        </p:tav>
                                      </p:tavLst>
                                    </p:anim>
                                    <p:anim calcmode="lin" valueType="num">
                                      <p:cBhvr>
                                        <p:cTn id="21" dur="2000" fill="hold"/>
                                        <p:tgtEl>
                                          <p:spTgt spid="15"/>
                                        </p:tgtEl>
                                        <p:attrNameLst>
                                          <p:attrName>ppt_w</p:attrName>
                                        </p:attrNameLst>
                                      </p:cBhvr>
                                      <p:tavLst>
                                        <p:tav tm="0">
                                          <p:val>
                                            <p:fltVal val="0"/>
                                          </p:val>
                                        </p:tav>
                                        <p:tav tm="100000">
                                          <p:val>
                                            <p:strVal val="#ppt_w"/>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80">
                                          <p:stCondLst>
                                            <p:cond delay="0"/>
                                          </p:stCondLst>
                                        </p:cTn>
                                        <p:tgtEl>
                                          <p:spTgt spid="13"/>
                                        </p:tgtEl>
                                      </p:cBhvr>
                                    </p:animEffect>
                                    <p:anim calcmode="lin" valueType="num">
                                      <p:cBhvr>
                                        <p:cTn id="2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2" dur="26">
                                          <p:stCondLst>
                                            <p:cond delay="650"/>
                                          </p:stCondLst>
                                        </p:cTn>
                                        <p:tgtEl>
                                          <p:spTgt spid="13"/>
                                        </p:tgtEl>
                                      </p:cBhvr>
                                      <p:to x="100000" y="60000"/>
                                    </p:animScale>
                                    <p:animScale>
                                      <p:cBhvr>
                                        <p:cTn id="33" dur="166" decel="50000">
                                          <p:stCondLst>
                                            <p:cond delay="676"/>
                                          </p:stCondLst>
                                        </p:cTn>
                                        <p:tgtEl>
                                          <p:spTgt spid="13"/>
                                        </p:tgtEl>
                                      </p:cBhvr>
                                      <p:to x="100000" y="100000"/>
                                    </p:animScale>
                                    <p:animScale>
                                      <p:cBhvr>
                                        <p:cTn id="34" dur="26">
                                          <p:stCondLst>
                                            <p:cond delay="1312"/>
                                          </p:stCondLst>
                                        </p:cTn>
                                        <p:tgtEl>
                                          <p:spTgt spid="13"/>
                                        </p:tgtEl>
                                      </p:cBhvr>
                                      <p:to x="100000" y="80000"/>
                                    </p:animScale>
                                    <p:animScale>
                                      <p:cBhvr>
                                        <p:cTn id="35" dur="166" decel="50000">
                                          <p:stCondLst>
                                            <p:cond delay="1338"/>
                                          </p:stCondLst>
                                        </p:cTn>
                                        <p:tgtEl>
                                          <p:spTgt spid="13"/>
                                        </p:tgtEl>
                                      </p:cBhvr>
                                      <p:to x="100000" y="100000"/>
                                    </p:animScale>
                                    <p:animScale>
                                      <p:cBhvr>
                                        <p:cTn id="36" dur="26">
                                          <p:stCondLst>
                                            <p:cond delay="1642"/>
                                          </p:stCondLst>
                                        </p:cTn>
                                        <p:tgtEl>
                                          <p:spTgt spid="13"/>
                                        </p:tgtEl>
                                      </p:cBhvr>
                                      <p:to x="100000" y="90000"/>
                                    </p:animScale>
                                    <p:animScale>
                                      <p:cBhvr>
                                        <p:cTn id="37" dur="166" decel="50000">
                                          <p:stCondLst>
                                            <p:cond delay="1668"/>
                                          </p:stCondLst>
                                        </p:cTn>
                                        <p:tgtEl>
                                          <p:spTgt spid="13"/>
                                        </p:tgtEl>
                                      </p:cBhvr>
                                      <p:to x="100000" y="100000"/>
                                    </p:animScale>
                                    <p:animScale>
                                      <p:cBhvr>
                                        <p:cTn id="38" dur="26">
                                          <p:stCondLst>
                                            <p:cond delay="1808"/>
                                          </p:stCondLst>
                                        </p:cTn>
                                        <p:tgtEl>
                                          <p:spTgt spid="13"/>
                                        </p:tgtEl>
                                      </p:cBhvr>
                                      <p:to x="100000" y="95000"/>
                                    </p:animScale>
                                    <p:animScale>
                                      <p:cBhvr>
                                        <p:cTn id="39" dur="166" decel="50000">
                                          <p:stCondLst>
                                            <p:cond delay="1834"/>
                                          </p:stCondLst>
                                        </p:cTn>
                                        <p:tgtEl>
                                          <p:spTgt spid="13"/>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80">
                                          <p:stCondLst>
                                            <p:cond delay="0"/>
                                          </p:stCondLst>
                                        </p:cTn>
                                        <p:tgtEl>
                                          <p:spTgt spid="17"/>
                                        </p:tgtEl>
                                      </p:cBhvr>
                                    </p:animEffect>
                                    <p:anim calcmode="lin" valueType="num">
                                      <p:cBhvr>
                                        <p:cTn id="45"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50" dur="26">
                                          <p:stCondLst>
                                            <p:cond delay="650"/>
                                          </p:stCondLst>
                                        </p:cTn>
                                        <p:tgtEl>
                                          <p:spTgt spid="17"/>
                                        </p:tgtEl>
                                      </p:cBhvr>
                                      <p:to x="100000" y="60000"/>
                                    </p:animScale>
                                    <p:animScale>
                                      <p:cBhvr>
                                        <p:cTn id="51" dur="166" decel="50000">
                                          <p:stCondLst>
                                            <p:cond delay="676"/>
                                          </p:stCondLst>
                                        </p:cTn>
                                        <p:tgtEl>
                                          <p:spTgt spid="17"/>
                                        </p:tgtEl>
                                      </p:cBhvr>
                                      <p:to x="100000" y="100000"/>
                                    </p:animScale>
                                    <p:animScale>
                                      <p:cBhvr>
                                        <p:cTn id="52" dur="26">
                                          <p:stCondLst>
                                            <p:cond delay="1312"/>
                                          </p:stCondLst>
                                        </p:cTn>
                                        <p:tgtEl>
                                          <p:spTgt spid="17"/>
                                        </p:tgtEl>
                                      </p:cBhvr>
                                      <p:to x="100000" y="80000"/>
                                    </p:animScale>
                                    <p:animScale>
                                      <p:cBhvr>
                                        <p:cTn id="53" dur="166" decel="50000">
                                          <p:stCondLst>
                                            <p:cond delay="1338"/>
                                          </p:stCondLst>
                                        </p:cTn>
                                        <p:tgtEl>
                                          <p:spTgt spid="17"/>
                                        </p:tgtEl>
                                      </p:cBhvr>
                                      <p:to x="100000" y="100000"/>
                                    </p:animScale>
                                    <p:animScale>
                                      <p:cBhvr>
                                        <p:cTn id="54" dur="26">
                                          <p:stCondLst>
                                            <p:cond delay="1642"/>
                                          </p:stCondLst>
                                        </p:cTn>
                                        <p:tgtEl>
                                          <p:spTgt spid="17"/>
                                        </p:tgtEl>
                                      </p:cBhvr>
                                      <p:to x="100000" y="90000"/>
                                    </p:animScale>
                                    <p:animScale>
                                      <p:cBhvr>
                                        <p:cTn id="55" dur="166" decel="50000">
                                          <p:stCondLst>
                                            <p:cond delay="1668"/>
                                          </p:stCondLst>
                                        </p:cTn>
                                        <p:tgtEl>
                                          <p:spTgt spid="17"/>
                                        </p:tgtEl>
                                      </p:cBhvr>
                                      <p:to x="100000" y="100000"/>
                                    </p:animScale>
                                    <p:animScale>
                                      <p:cBhvr>
                                        <p:cTn id="56" dur="26">
                                          <p:stCondLst>
                                            <p:cond delay="1808"/>
                                          </p:stCondLst>
                                        </p:cTn>
                                        <p:tgtEl>
                                          <p:spTgt spid="17"/>
                                        </p:tgtEl>
                                      </p:cBhvr>
                                      <p:to x="100000" y="95000"/>
                                    </p:animScale>
                                    <p:animScale>
                                      <p:cBhvr>
                                        <p:cTn id="57" dur="166" decel="50000">
                                          <p:stCondLst>
                                            <p:cond delay="1834"/>
                                          </p:stCondLst>
                                        </p:cTn>
                                        <p:tgtEl>
                                          <p:spTgt spid="17"/>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26" presetClass="entr" presetSubtype="0" fill="hold" grpId="0" nodeType="click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wipe(down)">
                                      <p:cBhvr>
                                        <p:cTn id="62" dur="580">
                                          <p:stCondLst>
                                            <p:cond delay="0"/>
                                          </p:stCondLst>
                                        </p:cTn>
                                        <p:tgtEl>
                                          <p:spTgt spid="2"/>
                                        </p:tgtEl>
                                      </p:cBhvr>
                                    </p:animEffect>
                                    <p:anim calcmode="lin" valueType="num">
                                      <p:cBhvr>
                                        <p:cTn id="6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68" dur="26">
                                          <p:stCondLst>
                                            <p:cond delay="650"/>
                                          </p:stCondLst>
                                        </p:cTn>
                                        <p:tgtEl>
                                          <p:spTgt spid="2"/>
                                        </p:tgtEl>
                                      </p:cBhvr>
                                      <p:to x="100000" y="60000"/>
                                    </p:animScale>
                                    <p:animScale>
                                      <p:cBhvr>
                                        <p:cTn id="69" dur="166" decel="50000">
                                          <p:stCondLst>
                                            <p:cond delay="676"/>
                                          </p:stCondLst>
                                        </p:cTn>
                                        <p:tgtEl>
                                          <p:spTgt spid="2"/>
                                        </p:tgtEl>
                                      </p:cBhvr>
                                      <p:to x="100000" y="100000"/>
                                    </p:animScale>
                                    <p:animScale>
                                      <p:cBhvr>
                                        <p:cTn id="70" dur="26">
                                          <p:stCondLst>
                                            <p:cond delay="1312"/>
                                          </p:stCondLst>
                                        </p:cTn>
                                        <p:tgtEl>
                                          <p:spTgt spid="2"/>
                                        </p:tgtEl>
                                      </p:cBhvr>
                                      <p:to x="100000" y="80000"/>
                                    </p:animScale>
                                    <p:animScale>
                                      <p:cBhvr>
                                        <p:cTn id="71" dur="166" decel="50000">
                                          <p:stCondLst>
                                            <p:cond delay="1338"/>
                                          </p:stCondLst>
                                        </p:cTn>
                                        <p:tgtEl>
                                          <p:spTgt spid="2"/>
                                        </p:tgtEl>
                                      </p:cBhvr>
                                      <p:to x="100000" y="100000"/>
                                    </p:animScale>
                                    <p:animScale>
                                      <p:cBhvr>
                                        <p:cTn id="72" dur="26">
                                          <p:stCondLst>
                                            <p:cond delay="1642"/>
                                          </p:stCondLst>
                                        </p:cTn>
                                        <p:tgtEl>
                                          <p:spTgt spid="2"/>
                                        </p:tgtEl>
                                      </p:cBhvr>
                                      <p:to x="100000" y="90000"/>
                                    </p:animScale>
                                    <p:animScale>
                                      <p:cBhvr>
                                        <p:cTn id="73" dur="166" decel="50000">
                                          <p:stCondLst>
                                            <p:cond delay="1668"/>
                                          </p:stCondLst>
                                        </p:cTn>
                                        <p:tgtEl>
                                          <p:spTgt spid="2"/>
                                        </p:tgtEl>
                                      </p:cBhvr>
                                      <p:to x="100000" y="100000"/>
                                    </p:animScale>
                                    <p:animScale>
                                      <p:cBhvr>
                                        <p:cTn id="74" dur="26">
                                          <p:stCondLst>
                                            <p:cond delay="1808"/>
                                          </p:stCondLst>
                                        </p:cTn>
                                        <p:tgtEl>
                                          <p:spTgt spid="2"/>
                                        </p:tgtEl>
                                      </p:cBhvr>
                                      <p:to x="100000" y="95000"/>
                                    </p:animScale>
                                    <p:animScale>
                                      <p:cBhvr>
                                        <p:cTn id="75" dur="166" decel="50000">
                                          <p:stCondLst>
                                            <p:cond delay="1834"/>
                                          </p:stCondLst>
                                        </p:cTn>
                                        <p:tgtEl>
                                          <p:spTgt spid="2"/>
                                        </p:tgtEl>
                                      </p:cBhvr>
                                      <p:to x="100000" y="100000"/>
                                    </p:animScale>
                                  </p:childTnLst>
                                </p:cTn>
                              </p:par>
                              <p:par>
                                <p:cTn id="76" presetID="26" presetClass="entr" presetSubtype="0" fill="hold" grpId="0" nodeType="with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down)">
                                      <p:cBhvr>
                                        <p:cTn id="78" dur="580">
                                          <p:stCondLst>
                                            <p:cond delay="0"/>
                                          </p:stCondLst>
                                        </p:cTn>
                                        <p:tgtEl>
                                          <p:spTgt spid="16"/>
                                        </p:tgtEl>
                                      </p:cBhvr>
                                    </p:animEffect>
                                    <p:anim calcmode="lin" valueType="num">
                                      <p:cBhvr>
                                        <p:cTn id="79"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84" dur="26">
                                          <p:stCondLst>
                                            <p:cond delay="650"/>
                                          </p:stCondLst>
                                        </p:cTn>
                                        <p:tgtEl>
                                          <p:spTgt spid="16"/>
                                        </p:tgtEl>
                                      </p:cBhvr>
                                      <p:to x="100000" y="60000"/>
                                    </p:animScale>
                                    <p:animScale>
                                      <p:cBhvr>
                                        <p:cTn id="85" dur="166" decel="50000">
                                          <p:stCondLst>
                                            <p:cond delay="676"/>
                                          </p:stCondLst>
                                        </p:cTn>
                                        <p:tgtEl>
                                          <p:spTgt spid="16"/>
                                        </p:tgtEl>
                                      </p:cBhvr>
                                      <p:to x="100000" y="100000"/>
                                    </p:animScale>
                                    <p:animScale>
                                      <p:cBhvr>
                                        <p:cTn id="86" dur="26">
                                          <p:stCondLst>
                                            <p:cond delay="1312"/>
                                          </p:stCondLst>
                                        </p:cTn>
                                        <p:tgtEl>
                                          <p:spTgt spid="16"/>
                                        </p:tgtEl>
                                      </p:cBhvr>
                                      <p:to x="100000" y="80000"/>
                                    </p:animScale>
                                    <p:animScale>
                                      <p:cBhvr>
                                        <p:cTn id="87" dur="166" decel="50000">
                                          <p:stCondLst>
                                            <p:cond delay="1338"/>
                                          </p:stCondLst>
                                        </p:cTn>
                                        <p:tgtEl>
                                          <p:spTgt spid="16"/>
                                        </p:tgtEl>
                                      </p:cBhvr>
                                      <p:to x="100000" y="100000"/>
                                    </p:animScale>
                                    <p:animScale>
                                      <p:cBhvr>
                                        <p:cTn id="88" dur="26">
                                          <p:stCondLst>
                                            <p:cond delay="1642"/>
                                          </p:stCondLst>
                                        </p:cTn>
                                        <p:tgtEl>
                                          <p:spTgt spid="16"/>
                                        </p:tgtEl>
                                      </p:cBhvr>
                                      <p:to x="100000" y="90000"/>
                                    </p:animScale>
                                    <p:animScale>
                                      <p:cBhvr>
                                        <p:cTn id="89" dur="166" decel="50000">
                                          <p:stCondLst>
                                            <p:cond delay="1668"/>
                                          </p:stCondLst>
                                        </p:cTn>
                                        <p:tgtEl>
                                          <p:spTgt spid="16"/>
                                        </p:tgtEl>
                                      </p:cBhvr>
                                      <p:to x="100000" y="100000"/>
                                    </p:animScale>
                                    <p:animScale>
                                      <p:cBhvr>
                                        <p:cTn id="90" dur="26">
                                          <p:stCondLst>
                                            <p:cond delay="1808"/>
                                          </p:stCondLst>
                                        </p:cTn>
                                        <p:tgtEl>
                                          <p:spTgt spid="16"/>
                                        </p:tgtEl>
                                      </p:cBhvr>
                                      <p:to x="100000" y="95000"/>
                                    </p:animScale>
                                    <p:animScale>
                                      <p:cBhvr>
                                        <p:cTn id="91" dur="166" decel="50000">
                                          <p:stCondLst>
                                            <p:cond delay="1834"/>
                                          </p:stCondLst>
                                        </p:cTn>
                                        <p:tgtEl>
                                          <p:spTgt spid="16"/>
                                        </p:tgtEl>
                                      </p:cBhvr>
                                      <p:to x="100000" y="100000"/>
                                    </p:animScale>
                                  </p:childTnLst>
                                </p:cTn>
                              </p:par>
                            </p:childTnLst>
                          </p:cTn>
                        </p:par>
                      </p:childTnLst>
                    </p:cTn>
                  </p:par>
                  <p:par>
                    <p:cTn id="92" fill="hold">
                      <p:stCondLst>
                        <p:cond delay="indefinite"/>
                      </p:stCondLst>
                      <p:childTnLst>
                        <p:par>
                          <p:cTn id="93" fill="hold">
                            <p:stCondLst>
                              <p:cond delay="0"/>
                            </p:stCondLst>
                            <p:childTnLst>
                              <p:par>
                                <p:cTn id="94" presetID="45" presetClass="exit" presetSubtype="0" fill="hold" grpId="1" nodeType="clickEffect">
                                  <p:stCondLst>
                                    <p:cond delay="0"/>
                                  </p:stCondLst>
                                  <p:childTnLst>
                                    <p:animEffect transition="out" filter="fade">
                                      <p:cBhvr>
                                        <p:cTn id="95" dur="2000"/>
                                        <p:tgtEl>
                                          <p:spTgt spid="2"/>
                                        </p:tgtEl>
                                      </p:cBhvr>
                                    </p:animEffect>
                                    <p:anim calcmode="lin" valueType="num">
                                      <p:cBhvr>
                                        <p:cTn id="96"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97" dur="2000"/>
                                        <p:tgtEl>
                                          <p:spTgt spid="2"/>
                                        </p:tgtEl>
                                        <p:attrNameLst>
                                          <p:attrName>ppt_h</p:attrName>
                                        </p:attrNameLst>
                                      </p:cBhvr>
                                      <p:tavLst>
                                        <p:tav tm="0">
                                          <p:val>
                                            <p:strVal val="ppt_h"/>
                                          </p:val>
                                        </p:tav>
                                        <p:tav tm="100000">
                                          <p:val>
                                            <p:strVal val="ppt_h"/>
                                          </p:val>
                                        </p:tav>
                                      </p:tavLst>
                                    </p:anim>
                                    <p:set>
                                      <p:cBhvr>
                                        <p:cTn id="98" dur="1" fill="hold">
                                          <p:stCondLst>
                                            <p:cond delay="1999"/>
                                          </p:stCondLst>
                                        </p:cTn>
                                        <p:tgtEl>
                                          <p:spTgt spid="2"/>
                                        </p:tgtEl>
                                        <p:attrNameLst>
                                          <p:attrName>style.visibility</p:attrName>
                                        </p:attrNameLst>
                                      </p:cBhvr>
                                      <p:to>
                                        <p:strVal val="hidden"/>
                                      </p:to>
                                    </p:set>
                                  </p:childTnLst>
                                </p:cTn>
                              </p:par>
                              <p:par>
                                <p:cTn id="99" presetID="45" presetClass="exit" presetSubtype="0" fill="hold" grpId="1" nodeType="withEffect">
                                  <p:stCondLst>
                                    <p:cond delay="0"/>
                                  </p:stCondLst>
                                  <p:childTnLst>
                                    <p:animEffect transition="out" filter="fade">
                                      <p:cBhvr>
                                        <p:cTn id="100" dur="2000"/>
                                        <p:tgtEl>
                                          <p:spTgt spid="16"/>
                                        </p:tgtEl>
                                      </p:cBhvr>
                                    </p:animEffect>
                                    <p:anim calcmode="lin" valueType="num">
                                      <p:cBhvr>
                                        <p:cTn id="101" dur="2000"/>
                                        <p:tgtEl>
                                          <p:spTgt spid="1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02" dur="2000"/>
                                        <p:tgtEl>
                                          <p:spTgt spid="16"/>
                                        </p:tgtEl>
                                        <p:attrNameLst>
                                          <p:attrName>ppt_h</p:attrName>
                                        </p:attrNameLst>
                                      </p:cBhvr>
                                      <p:tavLst>
                                        <p:tav tm="0">
                                          <p:val>
                                            <p:strVal val="ppt_h"/>
                                          </p:val>
                                        </p:tav>
                                        <p:tav tm="100000">
                                          <p:val>
                                            <p:strVal val="ppt_h"/>
                                          </p:val>
                                        </p:tav>
                                      </p:tavLst>
                                    </p:anim>
                                    <p:set>
                                      <p:cBhvr>
                                        <p:cTn id="103" dur="1" fill="hold">
                                          <p:stCondLst>
                                            <p:cond delay="1999"/>
                                          </p:stCondLst>
                                        </p:cTn>
                                        <p:tgtEl>
                                          <p:spTgt spid="16"/>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26" presetClass="entr" presetSubtype="0" fill="hold" grpId="0" nodeType="clickEffect">
                                  <p:stCondLst>
                                    <p:cond delay="0"/>
                                  </p:stCondLst>
                                  <p:childTnLst>
                                    <p:set>
                                      <p:cBhvr>
                                        <p:cTn id="107" dur="1" fill="hold">
                                          <p:stCondLst>
                                            <p:cond delay="0"/>
                                          </p:stCondLst>
                                        </p:cTn>
                                        <p:tgtEl>
                                          <p:spTgt spid="18"/>
                                        </p:tgtEl>
                                        <p:attrNameLst>
                                          <p:attrName>style.visibility</p:attrName>
                                        </p:attrNameLst>
                                      </p:cBhvr>
                                      <p:to>
                                        <p:strVal val="visible"/>
                                      </p:to>
                                    </p:set>
                                    <p:animEffect transition="in" filter="wipe(down)">
                                      <p:cBhvr>
                                        <p:cTn id="108" dur="580">
                                          <p:stCondLst>
                                            <p:cond delay="0"/>
                                          </p:stCondLst>
                                        </p:cTn>
                                        <p:tgtEl>
                                          <p:spTgt spid="18"/>
                                        </p:tgtEl>
                                      </p:cBhvr>
                                    </p:animEffect>
                                    <p:anim calcmode="lin" valueType="num">
                                      <p:cBhvr>
                                        <p:cTn id="109"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14" dur="26">
                                          <p:stCondLst>
                                            <p:cond delay="650"/>
                                          </p:stCondLst>
                                        </p:cTn>
                                        <p:tgtEl>
                                          <p:spTgt spid="18"/>
                                        </p:tgtEl>
                                      </p:cBhvr>
                                      <p:to x="100000" y="60000"/>
                                    </p:animScale>
                                    <p:animScale>
                                      <p:cBhvr>
                                        <p:cTn id="115" dur="166" decel="50000">
                                          <p:stCondLst>
                                            <p:cond delay="676"/>
                                          </p:stCondLst>
                                        </p:cTn>
                                        <p:tgtEl>
                                          <p:spTgt spid="18"/>
                                        </p:tgtEl>
                                      </p:cBhvr>
                                      <p:to x="100000" y="100000"/>
                                    </p:animScale>
                                    <p:animScale>
                                      <p:cBhvr>
                                        <p:cTn id="116" dur="26">
                                          <p:stCondLst>
                                            <p:cond delay="1312"/>
                                          </p:stCondLst>
                                        </p:cTn>
                                        <p:tgtEl>
                                          <p:spTgt spid="18"/>
                                        </p:tgtEl>
                                      </p:cBhvr>
                                      <p:to x="100000" y="80000"/>
                                    </p:animScale>
                                    <p:animScale>
                                      <p:cBhvr>
                                        <p:cTn id="117" dur="166" decel="50000">
                                          <p:stCondLst>
                                            <p:cond delay="1338"/>
                                          </p:stCondLst>
                                        </p:cTn>
                                        <p:tgtEl>
                                          <p:spTgt spid="18"/>
                                        </p:tgtEl>
                                      </p:cBhvr>
                                      <p:to x="100000" y="100000"/>
                                    </p:animScale>
                                    <p:animScale>
                                      <p:cBhvr>
                                        <p:cTn id="118" dur="26">
                                          <p:stCondLst>
                                            <p:cond delay="1642"/>
                                          </p:stCondLst>
                                        </p:cTn>
                                        <p:tgtEl>
                                          <p:spTgt spid="18"/>
                                        </p:tgtEl>
                                      </p:cBhvr>
                                      <p:to x="100000" y="90000"/>
                                    </p:animScale>
                                    <p:animScale>
                                      <p:cBhvr>
                                        <p:cTn id="119" dur="166" decel="50000">
                                          <p:stCondLst>
                                            <p:cond delay="1668"/>
                                          </p:stCondLst>
                                        </p:cTn>
                                        <p:tgtEl>
                                          <p:spTgt spid="18"/>
                                        </p:tgtEl>
                                      </p:cBhvr>
                                      <p:to x="100000" y="100000"/>
                                    </p:animScale>
                                    <p:animScale>
                                      <p:cBhvr>
                                        <p:cTn id="120" dur="26">
                                          <p:stCondLst>
                                            <p:cond delay="1808"/>
                                          </p:stCondLst>
                                        </p:cTn>
                                        <p:tgtEl>
                                          <p:spTgt spid="18"/>
                                        </p:tgtEl>
                                      </p:cBhvr>
                                      <p:to x="100000" y="95000"/>
                                    </p:animScale>
                                    <p:animScale>
                                      <p:cBhvr>
                                        <p:cTn id="121" dur="166" decel="50000">
                                          <p:stCondLst>
                                            <p:cond delay="1834"/>
                                          </p:stCondLst>
                                        </p:cTn>
                                        <p:tgtEl>
                                          <p:spTgt spid="18"/>
                                        </p:tgtEl>
                                      </p:cBhvr>
                                      <p:to x="100000" y="100000"/>
                                    </p:animScale>
                                  </p:childTnLst>
                                </p:cTn>
                              </p:par>
                              <p:par>
                                <p:cTn id="122" presetID="26"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wipe(down)">
                                      <p:cBhvr>
                                        <p:cTn id="124" dur="580">
                                          <p:stCondLst>
                                            <p:cond delay="0"/>
                                          </p:stCondLst>
                                        </p:cTn>
                                        <p:tgtEl>
                                          <p:spTgt spid="19"/>
                                        </p:tgtEl>
                                      </p:cBhvr>
                                    </p:animEffect>
                                    <p:anim calcmode="lin" valueType="num">
                                      <p:cBhvr>
                                        <p:cTn id="125"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26"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27"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28"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9"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0" dur="26">
                                          <p:stCondLst>
                                            <p:cond delay="650"/>
                                          </p:stCondLst>
                                        </p:cTn>
                                        <p:tgtEl>
                                          <p:spTgt spid="19"/>
                                        </p:tgtEl>
                                      </p:cBhvr>
                                      <p:to x="100000" y="60000"/>
                                    </p:animScale>
                                    <p:animScale>
                                      <p:cBhvr>
                                        <p:cTn id="131" dur="166" decel="50000">
                                          <p:stCondLst>
                                            <p:cond delay="676"/>
                                          </p:stCondLst>
                                        </p:cTn>
                                        <p:tgtEl>
                                          <p:spTgt spid="19"/>
                                        </p:tgtEl>
                                      </p:cBhvr>
                                      <p:to x="100000" y="100000"/>
                                    </p:animScale>
                                    <p:animScale>
                                      <p:cBhvr>
                                        <p:cTn id="132" dur="26">
                                          <p:stCondLst>
                                            <p:cond delay="1312"/>
                                          </p:stCondLst>
                                        </p:cTn>
                                        <p:tgtEl>
                                          <p:spTgt spid="19"/>
                                        </p:tgtEl>
                                      </p:cBhvr>
                                      <p:to x="100000" y="80000"/>
                                    </p:animScale>
                                    <p:animScale>
                                      <p:cBhvr>
                                        <p:cTn id="133" dur="166" decel="50000">
                                          <p:stCondLst>
                                            <p:cond delay="1338"/>
                                          </p:stCondLst>
                                        </p:cTn>
                                        <p:tgtEl>
                                          <p:spTgt spid="19"/>
                                        </p:tgtEl>
                                      </p:cBhvr>
                                      <p:to x="100000" y="100000"/>
                                    </p:animScale>
                                    <p:animScale>
                                      <p:cBhvr>
                                        <p:cTn id="134" dur="26">
                                          <p:stCondLst>
                                            <p:cond delay="1642"/>
                                          </p:stCondLst>
                                        </p:cTn>
                                        <p:tgtEl>
                                          <p:spTgt spid="19"/>
                                        </p:tgtEl>
                                      </p:cBhvr>
                                      <p:to x="100000" y="90000"/>
                                    </p:animScale>
                                    <p:animScale>
                                      <p:cBhvr>
                                        <p:cTn id="135" dur="166" decel="50000">
                                          <p:stCondLst>
                                            <p:cond delay="1668"/>
                                          </p:stCondLst>
                                        </p:cTn>
                                        <p:tgtEl>
                                          <p:spTgt spid="19"/>
                                        </p:tgtEl>
                                      </p:cBhvr>
                                      <p:to x="100000" y="100000"/>
                                    </p:animScale>
                                    <p:animScale>
                                      <p:cBhvr>
                                        <p:cTn id="136" dur="26">
                                          <p:stCondLst>
                                            <p:cond delay="1808"/>
                                          </p:stCondLst>
                                        </p:cTn>
                                        <p:tgtEl>
                                          <p:spTgt spid="19"/>
                                        </p:tgtEl>
                                      </p:cBhvr>
                                      <p:to x="100000" y="95000"/>
                                    </p:animScale>
                                    <p:animScale>
                                      <p:cBhvr>
                                        <p:cTn id="137" dur="166" decel="50000">
                                          <p:stCondLst>
                                            <p:cond delay="1834"/>
                                          </p:stCondLst>
                                        </p:cTn>
                                        <p:tgtEl>
                                          <p:spTgt spid="19"/>
                                        </p:tgtEl>
                                      </p:cBhvr>
                                      <p:to x="100000" y="100000"/>
                                    </p:animScale>
                                  </p:childTnLst>
                                </p:cTn>
                              </p:par>
                            </p:childTnLst>
                          </p:cTn>
                        </p:par>
                      </p:childTnLst>
                    </p:cTn>
                  </p:par>
                  <p:par>
                    <p:cTn id="138" fill="hold">
                      <p:stCondLst>
                        <p:cond delay="indefinite"/>
                      </p:stCondLst>
                      <p:childTnLst>
                        <p:par>
                          <p:cTn id="139" fill="hold">
                            <p:stCondLst>
                              <p:cond delay="0"/>
                            </p:stCondLst>
                            <p:childTnLst>
                              <p:par>
                                <p:cTn id="140" presetID="45" presetClass="exit" presetSubtype="0" fill="hold" grpId="1" nodeType="clickEffect">
                                  <p:stCondLst>
                                    <p:cond delay="0"/>
                                  </p:stCondLst>
                                  <p:childTnLst>
                                    <p:animEffect transition="out" filter="fade">
                                      <p:cBhvr>
                                        <p:cTn id="141" dur="2000"/>
                                        <p:tgtEl>
                                          <p:spTgt spid="18"/>
                                        </p:tgtEl>
                                      </p:cBhvr>
                                    </p:animEffect>
                                    <p:anim calcmode="lin" valueType="num">
                                      <p:cBhvr>
                                        <p:cTn id="142" dur="2000"/>
                                        <p:tgtEl>
                                          <p:spTgt spid="1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43" dur="2000"/>
                                        <p:tgtEl>
                                          <p:spTgt spid="18"/>
                                        </p:tgtEl>
                                        <p:attrNameLst>
                                          <p:attrName>ppt_h</p:attrName>
                                        </p:attrNameLst>
                                      </p:cBhvr>
                                      <p:tavLst>
                                        <p:tav tm="0">
                                          <p:val>
                                            <p:strVal val="ppt_h"/>
                                          </p:val>
                                        </p:tav>
                                        <p:tav tm="100000">
                                          <p:val>
                                            <p:strVal val="ppt_h"/>
                                          </p:val>
                                        </p:tav>
                                      </p:tavLst>
                                    </p:anim>
                                    <p:set>
                                      <p:cBhvr>
                                        <p:cTn id="144" dur="1" fill="hold">
                                          <p:stCondLst>
                                            <p:cond delay="1999"/>
                                          </p:stCondLst>
                                        </p:cTn>
                                        <p:tgtEl>
                                          <p:spTgt spid="18"/>
                                        </p:tgtEl>
                                        <p:attrNameLst>
                                          <p:attrName>style.visibility</p:attrName>
                                        </p:attrNameLst>
                                      </p:cBhvr>
                                      <p:to>
                                        <p:strVal val="hidden"/>
                                      </p:to>
                                    </p:set>
                                  </p:childTnLst>
                                </p:cTn>
                              </p:par>
                              <p:par>
                                <p:cTn id="145" presetID="45" presetClass="exit" presetSubtype="0" fill="hold" grpId="1" nodeType="withEffect">
                                  <p:stCondLst>
                                    <p:cond delay="0"/>
                                  </p:stCondLst>
                                  <p:childTnLst>
                                    <p:animEffect transition="out" filter="fade">
                                      <p:cBhvr>
                                        <p:cTn id="146" dur="2000"/>
                                        <p:tgtEl>
                                          <p:spTgt spid="19"/>
                                        </p:tgtEl>
                                      </p:cBhvr>
                                    </p:animEffect>
                                    <p:anim calcmode="lin" valueType="num">
                                      <p:cBhvr>
                                        <p:cTn id="147" dur="2000"/>
                                        <p:tgtEl>
                                          <p:spTgt spid="1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48" dur="2000"/>
                                        <p:tgtEl>
                                          <p:spTgt spid="19"/>
                                        </p:tgtEl>
                                        <p:attrNameLst>
                                          <p:attrName>ppt_h</p:attrName>
                                        </p:attrNameLst>
                                      </p:cBhvr>
                                      <p:tavLst>
                                        <p:tav tm="0">
                                          <p:val>
                                            <p:strVal val="ppt_h"/>
                                          </p:val>
                                        </p:tav>
                                        <p:tav tm="100000">
                                          <p:val>
                                            <p:strVal val="ppt_h"/>
                                          </p:val>
                                        </p:tav>
                                      </p:tavLst>
                                    </p:anim>
                                    <p:set>
                                      <p:cBhvr>
                                        <p:cTn id="149" dur="1" fill="hold">
                                          <p:stCondLst>
                                            <p:cond delay="1999"/>
                                          </p:stCondLst>
                                        </p:cTn>
                                        <p:tgtEl>
                                          <p:spTgt spid="19"/>
                                        </p:tgtEl>
                                        <p:attrNameLst>
                                          <p:attrName>style.visibility</p:attrName>
                                        </p:attrNameLst>
                                      </p:cBhvr>
                                      <p:to>
                                        <p:strVal val="hidden"/>
                                      </p:to>
                                    </p:set>
                                  </p:childTnLst>
                                </p:cTn>
                              </p:par>
                            </p:childTnLst>
                          </p:cTn>
                        </p:par>
                      </p:childTnLst>
                    </p:cTn>
                  </p:par>
                  <p:par>
                    <p:cTn id="150" fill="hold">
                      <p:stCondLst>
                        <p:cond delay="indefinite"/>
                      </p:stCondLst>
                      <p:childTnLst>
                        <p:par>
                          <p:cTn id="151" fill="hold">
                            <p:stCondLst>
                              <p:cond delay="0"/>
                            </p:stCondLst>
                            <p:childTnLst>
                              <p:par>
                                <p:cTn id="152" presetID="26" presetClass="entr" presetSubtype="0" fill="hold" grpId="0" nodeType="clickEffect">
                                  <p:stCondLst>
                                    <p:cond delay="0"/>
                                  </p:stCondLst>
                                  <p:childTnLst>
                                    <p:set>
                                      <p:cBhvr>
                                        <p:cTn id="153" dur="1" fill="hold">
                                          <p:stCondLst>
                                            <p:cond delay="0"/>
                                          </p:stCondLst>
                                        </p:cTn>
                                        <p:tgtEl>
                                          <p:spTgt spid="23"/>
                                        </p:tgtEl>
                                        <p:attrNameLst>
                                          <p:attrName>style.visibility</p:attrName>
                                        </p:attrNameLst>
                                      </p:cBhvr>
                                      <p:to>
                                        <p:strVal val="visible"/>
                                      </p:to>
                                    </p:set>
                                    <p:animEffect transition="in" filter="wipe(down)">
                                      <p:cBhvr>
                                        <p:cTn id="154" dur="580">
                                          <p:stCondLst>
                                            <p:cond delay="0"/>
                                          </p:stCondLst>
                                        </p:cTn>
                                        <p:tgtEl>
                                          <p:spTgt spid="23"/>
                                        </p:tgtEl>
                                      </p:cBhvr>
                                    </p:animEffect>
                                    <p:anim calcmode="lin" valueType="num">
                                      <p:cBhvr>
                                        <p:cTn id="155"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56"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57"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58"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59"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60" dur="26">
                                          <p:stCondLst>
                                            <p:cond delay="650"/>
                                          </p:stCondLst>
                                        </p:cTn>
                                        <p:tgtEl>
                                          <p:spTgt spid="23"/>
                                        </p:tgtEl>
                                      </p:cBhvr>
                                      <p:to x="100000" y="60000"/>
                                    </p:animScale>
                                    <p:animScale>
                                      <p:cBhvr>
                                        <p:cTn id="161" dur="166" decel="50000">
                                          <p:stCondLst>
                                            <p:cond delay="676"/>
                                          </p:stCondLst>
                                        </p:cTn>
                                        <p:tgtEl>
                                          <p:spTgt spid="23"/>
                                        </p:tgtEl>
                                      </p:cBhvr>
                                      <p:to x="100000" y="100000"/>
                                    </p:animScale>
                                    <p:animScale>
                                      <p:cBhvr>
                                        <p:cTn id="162" dur="26">
                                          <p:stCondLst>
                                            <p:cond delay="1312"/>
                                          </p:stCondLst>
                                        </p:cTn>
                                        <p:tgtEl>
                                          <p:spTgt spid="23"/>
                                        </p:tgtEl>
                                      </p:cBhvr>
                                      <p:to x="100000" y="80000"/>
                                    </p:animScale>
                                    <p:animScale>
                                      <p:cBhvr>
                                        <p:cTn id="163" dur="166" decel="50000">
                                          <p:stCondLst>
                                            <p:cond delay="1338"/>
                                          </p:stCondLst>
                                        </p:cTn>
                                        <p:tgtEl>
                                          <p:spTgt spid="23"/>
                                        </p:tgtEl>
                                      </p:cBhvr>
                                      <p:to x="100000" y="100000"/>
                                    </p:animScale>
                                    <p:animScale>
                                      <p:cBhvr>
                                        <p:cTn id="164" dur="26">
                                          <p:stCondLst>
                                            <p:cond delay="1642"/>
                                          </p:stCondLst>
                                        </p:cTn>
                                        <p:tgtEl>
                                          <p:spTgt spid="23"/>
                                        </p:tgtEl>
                                      </p:cBhvr>
                                      <p:to x="100000" y="90000"/>
                                    </p:animScale>
                                    <p:animScale>
                                      <p:cBhvr>
                                        <p:cTn id="165" dur="166" decel="50000">
                                          <p:stCondLst>
                                            <p:cond delay="1668"/>
                                          </p:stCondLst>
                                        </p:cTn>
                                        <p:tgtEl>
                                          <p:spTgt spid="23"/>
                                        </p:tgtEl>
                                      </p:cBhvr>
                                      <p:to x="100000" y="100000"/>
                                    </p:animScale>
                                    <p:animScale>
                                      <p:cBhvr>
                                        <p:cTn id="166" dur="26">
                                          <p:stCondLst>
                                            <p:cond delay="1808"/>
                                          </p:stCondLst>
                                        </p:cTn>
                                        <p:tgtEl>
                                          <p:spTgt spid="23"/>
                                        </p:tgtEl>
                                      </p:cBhvr>
                                      <p:to x="100000" y="95000"/>
                                    </p:animScale>
                                    <p:animScale>
                                      <p:cBhvr>
                                        <p:cTn id="167" dur="166" decel="50000">
                                          <p:stCondLst>
                                            <p:cond delay="1834"/>
                                          </p:stCondLst>
                                        </p:cTn>
                                        <p:tgtEl>
                                          <p:spTgt spid="23"/>
                                        </p:tgtEl>
                                      </p:cBhvr>
                                      <p:to x="100000" y="100000"/>
                                    </p:animScale>
                                  </p:childTnLst>
                                </p:cTn>
                              </p:par>
                              <p:par>
                                <p:cTn id="168" presetID="26" presetClass="entr" presetSubtype="0" fill="hold" grpId="0" nodeType="withEffect">
                                  <p:stCondLst>
                                    <p:cond delay="0"/>
                                  </p:stCondLst>
                                  <p:childTnLst>
                                    <p:set>
                                      <p:cBhvr>
                                        <p:cTn id="169" dur="1" fill="hold">
                                          <p:stCondLst>
                                            <p:cond delay="0"/>
                                          </p:stCondLst>
                                        </p:cTn>
                                        <p:tgtEl>
                                          <p:spTgt spid="24"/>
                                        </p:tgtEl>
                                        <p:attrNameLst>
                                          <p:attrName>style.visibility</p:attrName>
                                        </p:attrNameLst>
                                      </p:cBhvr>
                                      <p:to>
                                        <p:strVal val="visible"/>
                                      </p:to>
                                    </p:set>
                                    <p:animEffect transition="in" filter="wipe(down)">
                                      <p:cBhvr>
                                        <p:cTn id="170" dur="580">
                                          <p:stCondLst>
                                            <p:cond delay="0"/>
                                          </p:stCondLst>
                                        </p:cTn>
                                        <p:tgtEl>
                                          <p:spTgt spid="24"/>
                                        </p:tgtEl>
                                      </p:cBhvr>
                                    </p:animEffect>
                                    <p:anim calcmode="lin" valueType="num">
                                      <p:cBhvr>
                                        <p:cTn id="171"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72"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73"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74"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75"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76" dur="26">
                                          <p:stCondLst>
                                            <p:cond delay="650"/>
                                          </p:stCondLst>
                                        </p:cTn>
                                        <p:tgtEl>
                                          <p:spTgt spid="24"/>
                                        </p:tgtEl>
                                      </p:cBhvr>
                                      <p:to x="100000" y="60000"/>
                                    </p:animScale>
                                    <p:animScale>
                                      <p:cBhvr>
                                        <p:cTn id="177" dur="166" decel="50000">
                                          <p:stCondLst>
                                            <p:cond delay="676"/>
                                          </p:stCondLst>
                                        </p:cTn>
                                        <p:tgtEl>
                                          <p:spTgt spid="24"/>
                                        </p:tgtEl>
                                      </p:cBhvr>
                                      <p:to x="100000" y="100000"/>
                                    </p:animScale>
                                    <p:animScale>
                                      <p:cBhvr>
                                        <p:cTn id="178" dur="26">
                                          <p:stCondLst>
                                            <p:cond delay="1312"/>
                                          </p:stCondLst>
                                        </p:cTn>
                                        <p:tgtEl>
                                          <p:spTgt spid="24"/>
                                        </p:tgtEl>
                                      </p:cBhvr>
                                      <p:to x="100000" y="80000"/>
                                    </p:animScale>
                                    <p:animScale>
                                      <p:cBhvr>
                                        <p:cTn id="179" dur="166" decel="50000">
                                          <p:stCondLst>
                                            <p:cond delay="1338"/>
                                          </p:stCondLst>
                                        </p:cTn>
                                        <p:tgtEl>
                                          <p:spTgt spid="24"/>
                                        </p:tgtEl>
                                      </p:cBhvr>
                                      <p:to x="100000" y="100000"/>
                                    </p:animScale>
                                    <p:animScale>
                                      <p:cBhvr>
                                        <p:cTn id="180" dur="26">
                                          <p:stCondLst>
                                            <p:cond delay="1642"/>
                                          </p:stCondLst>
                                        </p:cTn>
                                        <p:tgtEl>
                                          <p:spTgt spid="24"/>
                                        </p:tgtEl>
                                      </p:cBhvr>
                                      <p:to x="100000" y="90000"/>
                                    </p:animScale>
                                    <p:animScale>
                                      <p:cBhvr>
                                        <p:cTn id="181" dur="166" decel="50000">
                                          <p:stCondLst>
                                            <p:cond delay="1668"/>
                                          </p:stCondLst>
                                        </p:cTn>
                                        <p:tgtEl>
                                          <p:spTgt spid="24"/>
                                        </p:tgtEl>
                                      </p:cBhvr>
                                      <p:to x="100000" y="100000"/>
                                    </p:animScale>
                                    <p:animScale>
                                      <p:cBhvr>
                                        <p:cTn id="182" dur="26">
                                          <p:stCondLst>
                                            <p:cond delay="1808"/>
                                          </p:stCondLst>
                                        </p:cTn>
                                        <p:tgtEl>
                                          <p:spTgt spid="24"/>
                                        </p:tgtEl>
                                      </p:cBhvr>
                                      <p:to x="100000" y="95000"/>
                                    </p:animScale>
                                    <p:animScale>
                                      <p:cBhvr>
                                        <p:cTn id="183" dur="166" decel="50000">
                                          <p:stCondLst>
                                            <p:cond delay="1834"/>
                                          </p:stCondLst>
                                        </p:cTn>
                                        <p:tgtEl>
                                          <p:spTgt spid="24"/>
                                        </p:tgtEl>
                                      </p:cBhvr>
                                      <p:to x="100000" y="100000"/>
                                    </p:animScale>
                                  </p:childTnLst>
                                </p:cTn>
                              </p:par>
                            </p:childTnLst>
                          </p:cTn>
                        </p:par>
                      </p:childTnLst>
                    </p:cTn>
                  </p:par>
                  <p:par>
                    <p:cTn id="184" fill="hold">
                      <p:stCondLst>
                        <p:cond delay="indefinite"/>
                      </p:stCondLst>
                      <p:childTnLst>
                        <p:par>
                          <p:cTn id="185" fill="hold">
                            <p:stCondLst>
                              <p:cond delay="0"/>
                            </p:stCondLst>
                            <p:childTnLst>
                              <p:par>
                                <p:cTn id="186" presetID="45" presetClass="exit" presetSubtype="0" fill="hold" grpId="1" nodeType="clickEffect">
                                  <p:stCondLst>
                                    <p:cond delay="0"/>
                                  </p:stCondLst>
                                  <p:childTnLst>
                                    <p:animEffect transition="out" filter="fade">
                                      <p:cBhvr>
                                        <p:cTn id="187" dur="2000"/>
                                        <p:tgtEl>
                                          <p:spTgt spid="23"/>
                                        </p:tgtEl>
                                      </p:cBhvr>
                                    </p:animEffect>
                                    <p:anim calcmode="lin" valueType="num">
                                      <p:cBhvr>
                                        <p:cTn id="188" dur="2000"/>
                                        <p:tgtEl>
                                          <p:spTgt spid="2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89" dur="2000"/>
                                        <p:tgtEl>
                                          <p:spTgt spid="23"/>
                                        </p:tgtEl>
                                        <p:attrNameLst>
                                          <p:attrName>ppt_h</p:attrName>
                                        </p:attrNameLst>
                                      </p:cBhvr>
                                      <p:tavLst>
                                        <p:tav tm="0">
                                          <p:val>
                                            <p:strVal val="ppt_h"/>
                                          </p:val>
                                        </p:tav>
                                        <p:tav tm="100000">
                                          <p:val>
                                            <p:strVal val="ppt_h"/>
                                          </p:val>
                                        </p:tav>
                                      </p:tavLst>
                                    </p:anim>
                                    <p:set>
                                      <p:cBhvr>
                                        <p:cTn id="190" dur="1" fill="hold">
                                          <p:stCondLst>
                                            <p:cond delay="1999"/>
                                          </p:stCondLst>
                                        </p:cTn>
                                        <p:tgtEl>
                                          <p:spTgt spid="23"/>
                                        </p:tgtEl>
                                        <p:attrNameLst>
                                          <p:attrName>style.visibility</p:attrName>
                                        </p:attrNameLst>
                                      </p:cBhvr>
                                      <p:to>
                                        <p:strVal val="hidden"/>
                                      </p:to>
                                    </p:set>
                                  </p:childTnLst>
                                </p:cTn>
                              </p:par>
                              <p:par>
                                <p:cTn id="191" presetID="45" presetClass="exit" presetSubtype="0" fill="hold" grpId="1" nodeType="withEffect">
                                  <p:stCondLst>
                                    <p:cond delay="0"/>
                                  </p:stCondLst>
                                  <p:childTnLst>
                                    <p:animEffect transition="out" filter="fade">
                                      <p:cBhvr>
                                        <p:cTn id="192" dur="2000"/>
                                        <p:tgtEl>
                                          <p:spTgt spid="24"/>
                                        </p:tgtEl>
                                      </p:cBhvr>
                                    </p:animEffect>
                                    <p:anim calcmode="lin" valueType="num">
                                      <p:cBhvr>
                                        <p:cTn id="193" dur="2000"/>
                                        <p:tgtEl>
                                          <p:spTgt spid="2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94" dur="2000"/>
                                        <p:tgtEl>
                                          <p:spTgt spid="24"/>
                                        </p:tgtEl>
                                        <p:attrNameLst>
                                          <p:attrName>ppt_h</p:attrName>
                                        </p:attrNameLst>
                                      </p:cBhvr>
                                      <p:tavLst>
                                        <p:tav tm="0">
                                          <p:val>
                                            <p:strVal val="ppt_h"/>
                                          </p:val>
                                        </p:tav>
                                        <p:tav tm="100000">
                                          <p:val>
                                            <p:strVal val="ppt_h"/>
                                          </p:val>
                                        </p:tav>
                                      </p:tavLst>
                                    </p:anim>
                                    <p:set>
                                      <p:cBhvr>
                                        <p:cTn id="195" dur="1" fill="hold">
                                          <p:stCondLst>
                                            <p:cond delay="1999"/>
                                          </p:stCondLst>
                                        </p:cTn>
                                        <p:tgtEl>
                                          <p:spTgt spid="24"/>
                                        </p:tgtEl>
                                        <p:attrNameLst>
                                          <p:attrName>style.visibility</p:attrName>
                                        </p:attrNameLst>
                                      </p:cBhvr>
                                      <p:to>
                                        <p:strVal val="hidden"/>
                                      </p:to>
                                    </p:set>
                                  </p:childTnLst>
                                </p:cTn>
                              </p:par>
                            </p:childTnLst>
                          </p:cTn>
                        </p:par>
                      </p:childTnLst>
                    </p:cTn>
                  </p:par>
                  <p:par>
                    <p:cTn id="196" fill="hold">
                      <p:stCondLst>
                        <p:cond delay="indefinite"/>
                      </p:stCondLst>
                      <p:childTnLst>
                        <p:par>
                          <p:cTn id="197" fill="hold">
                            <p:stCondLst>
                              <p:cond delay="0"/>
                            </p:stCondLst>
                            <p:childTnLst>
                              <p:par>
                                <p:cTn id="198" presetID="6" presetClass="entr" presetSubtype="16" fill="hold" grpId="0" nodeType="clickEffect">
                                  <p:stCondLst>
                                    <p:cond delay="0"/>
                                  </p:stCondLst>
                                  <p:childTnLst>
                                    <p:set>
                                      <p:cBhvr>
                                        <p:cTn id="199" dur="1" fill="hold">
                                          <p:stCondLst>
                                            <p:cond delay="0"/>
                                          </p:stCondLst>
                                        </p:cTn>
                                        <p:tgtEl>
                                          <p:spTgt spid="20"/>
                                        </p:tgtEl>
                                        <p:attrNameLst>
                                          <p:attrName>style.visibility</p:attrName>
                                        </p:attrNameLst>
                                      </p:cBhvr>
                                      <p:to>
                                        <p:strVal val="visible"/>
                                      </p:to>
                                    </p:set>
                                    <p:animEffect transition="in" filter="circle(in)">
                                      <p:cBhvr>
                                        <p:cTn id="200" dur="2000"/>
                                        <p:tgtEl>
                                          <p:spTgt spid="20"/>
                                        </p:tgtEl>
                                      </p:cBhvr>
                                    </p:animEffect>
                                  </p:childTnLst>
                                </p:cTn>
                              </p:par>
                            </p:childTnLst>
                          </p:cTn>
                        </p:par>
                        <p:par>
                          <p:cTn id="201" fill="hold">
                            <p:stCondLst>
                              <p:cond delay="2000"/>
                            </p:stCondLst>
                            <p:childTnLst>
                              <p:par>
                                <p:cTn id="202" presetID="2" presetClass="entr" presetSubtype="1" fill="hold" grpId="0" nodeType="afterEffect">
                                  <p:stCondLst>
                                    <p:cond delay="0"/>
                                  </p:stCondLst>
                                  <p:childTnLst>
                                    <p:set>
                                      <p:cBhvr>
                                        <p:cTn id="203" dur="1" fill="hold">
                                          <p:stCondLst>
                                            <p:cond delay="0"/>
                                          </p:stCondLst>
                                        </p:cTn>
                                        <p:tgtEl>
                                          <p:spTgt spid="3"/>
                                        </p:tgtEl>
                                        <p:attrNameLst>
                                          <p:attrName>style.visibility</p:attrName>
                                        </p:attrNameLst>
                                      </p:cBhvr>
                                      <p:to>
                                        <p:strVal val="visible"/>
                                      </p:to>
                                    </p:set>
                                    <p:anim calcmode="lin" valueType="num">
                                      <p:cBhvr additive="base">
                                        <p:cTn id="204" dur="2000" fill="hold"/>
                                        <p:tgtEl>
                                          <p:spTgt spid="3"/>
                                        </p:tgtEl>
                                        <p:attrNameLst>
                                          <p:attrName>ppt_x</p:attrName>
                                        </p:attrNameLst>
                                      </p:cBhvr>
                                      <p:tavLst>
                                        <p:tav tm="0">
                                          <p:val>
                                            <p:strVal val="#ppt_x"/>
                                          </p:val>
                                        </p:tav>
                                        <p:tav tm="100000">
                                          <p:val>
                                            <p:strVal val="#ppt_x"/>
                                          </p:val>
                                        </p:tav>
                                      </p:tavLst>
                                    </p:anim>
                                    <p:anim calcmode="lin" valueType="num">
                                      <p:cBhvr additive="base">
                                        <p:cTn id="205" dur="2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 grpId="1" animBg="1"/>
      <p:bldP spid="15" grpId="0"/>
      <p:bldP spid="16" grpId="0" animBg="1"/>
      <p:bldP spid="16" grpId="1" animBg="1"/>
      <p:bldP spid="18" grpId="0" animBg="1"/>
      <p:bldP spid="18" grpId="1" animBg="1"/>
      <p:bldP spid="19" grpId="0" animBg="1"/>
      <p:bldP spid="19" grpId="1" animBg="1"/>
      <p:bldP spid="20" grpId="0"/>
      <p:bldP spid="3" grpId="0" animBg="1"/>
      <p:bldP spid="23" grpId="0" animBg="1"/>
      <p:bldP spid="23" grpId="1" animBg="1"/>
      <p:bldP spid="24" grpId="0" animBg="1"/>
      <p:bldP spid="2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569" y="32408"/>
            <a:ext cx="8973867" cy="1815882"/>
          </a:xfrm>
          <a:prstGeom prst="rect">
            <a:avLst/>
          </a:prstGeom>
        </p:spPr>
        <p:txBody>
          <a:bodyPr wrap="none">
            <a:spAutoFit/>
          </a:bodyPr>
          <a:lstStyle/>
          <a:p>
            <a:pPr algn="l"/>
            <a:r>
              <a:rPr lang="en-US" dirty="0">
                <a:solidFill>
                  <a:srgbClr val="FF0000"/>
                </a:solidFill>
              </a:rPr>
              <a:t>Fluids flow away from points of </a:t>
            </a:r>
            <a:r>
              <a:rPr lang="en-US" dirty="0" smtClean="0">
                <a:solidFill>
                  <a:srgbClr val="FF0000"/>
                </a:solidFill>
              </a:rPr>
              <a:t>______ </a:t>
            </a:r>
            <a:r>
              <a:rPr lang="en-US" dirty="0">
                <a:solidFill>
                  <a:srgbClr val="FF0000"/>
                </a:solidFill>
              </a:rPr>
              <a:t>P toward </a:t>
            </a:r>
            <a:r>
              <a:rPr lang="en-US" dirty="0" smtClean="0">
                <a:solidFill>
                  <a:srgbClr val="FF0000"/>
                </a:solidFill>
              </a:rPr>
              <a:t>points</a:t>
            </a:r>
          </a:p>
          <a:p>
            <a:pPr algn="l"/>
            <a:r>
              <a:rPr lang="en-US" dirty="0" smtClean="0">
                <a:solidFill>
                  <a:srgbClr val="FF0000"/>
                </a:solidFill>
              </a:rPr>
              <a:t>of _____ </a:t>
            </a:r>
            <a:r>
              <a:rPr lang="en-US" dirty="0">
                <a:solidFill>
                  <a:srgbClr val="FF0000"/>
                </a:solidFill>
              </a:rPr>
              <a:t>P (even </a:t>
            </a:r>
            <a:r>
              <a:rPr lang="en-US" dirty="0" smtClean="0">
                <a:solidFill>
                  <a:srgbClr val="FF0000"/>
                </a:solidFill>
              </a:rPr>
              <a:t>though there </a:t>
            </a:r>
            <a:r>
              <a:rPr lang="en-US" dirty="0">
                <a:solidFill>
                  <a:srgbClr val="FF0000"/>
                </a:solidFill>
              </a:rPr>
              <a:t>might be </a:t>
            </a:r>
            <a:r>
              <a:rPr lang="en-US" dirty="0" smtClean="0">
                <a:solidFill>
                  <a:srgbClr val="FF0000"/>
                </a:solidFill>
              </a:rPr>
              <a:t>quirky things</a:t>
            </a:r>
          </a:p>
          <a:p>
            <a:pPr algn="l"/>
            <a:r>
              <a:rPr lang="en-US" dirty="0" smtClean="0">
                <a:solidFill>
                  <a:srgbClr val="FF0000"/>
                </a:solidFill>
              </a:rPr>
              <a:t>happening </a:t>
            </a:r>
            <a:r>
              <a:rPr lang="en-US" baseline="30000" dirty="0" smtClean="0">
                <a:solidFill>
                  <a:srgbClr val="FF0000"/>
                </a:solidFill>
              </a:rPr>
              <a:t>w</a:t>
            </a:r>
            <a:r>
              <a:rPr lang="en-US" dirty="0" smtClean="0">
                <a:solidFill>
                  <a:srgbClr val="FF0000"/>
                </a:solidFill>
              </a:rPr>
              <a:t>/P </a:t>
            </a:r>
            <a:r>
              <a:rPr lang="en-US" dirty="0">
                <a:solidFill>
                  <a:srgbClr val="FF0000"/>
                </a:solidFill>
              </a:rPr>
              <a:t>in </a:t>
            </a:r>
            <a:r>
              <a:rPr lang="en-US" dirty="0" err="1" smtClean="0">
                <a:solidFill>
                  <a:srgbClr val="FF0000"/>
                </a:solidFill>
              </a:rPr>
              <a:t>btwn</a:t>
            </a:r>
            <a:r>
              <a:rPr lang="en-US" dirty="0" smtClean="0">
                <a:solidFill>
                  <a:srgbClr val="FF0000"/>
                </a:solidFill>
              </a:rPr>
              <a:t> </a:t>
            </a:r>
            <a:r>
              <a:rPr lang="en-US" dirty="0">
                <a:solidFill>
                  <a:srgbClr val="FF0000"/>
                </a:solidFill>
              </a:rPr>
              <a:t>these </a:t>
            </a:r>
            <a:r>
              <a:rPr lang="en-US" dirty="0" err="1">
                <a:solidFill>
                  <a:srgbClr val="FF0000"/>
                </a:solidFill>
              </a:rPr>
              <a:t>pts</a:t>
            </a:r>
            <a:r>
              <a:rPr lang="en-US" dirty="0">
                <a:solidFill>
                  <a:srgbClr val="FF0000"/>
                </a:solidFill>
              </a:rPr>
              <a:t>; </a:t>
            </a:r>
            <a:r>
              <a:rPr lang="en-US" dirty="0" smtClean="0">
                <a:solidFill>
                  <a:srgbClr val="FF0000"/>
                </a:solidFill>
              </a:rPr>
              <a:t>more on this later).</a:t>
            </a:r>
          </a:p>
          <a:p>
            <a:pPr algn="l"/>
            <a:endParaRPr lang="en-US" dirty="0">
              <a:solidFill>
                <a:srgbClr val="FF0000"/>
              </a:solidFill>
            </a:endParaRPr>
          </a:p>
        </p:txBody>
      </p:sp>
      <p:sp>
        <p:nvSpPr>
          <p:cNvPr id="3" name="Rectangle 2"/>
          <p:cNvSpPr/>
          <p:nvPr/>
        </p:nvSpPr>
        <p:spPr>
          <a:xfrm>
            <a:off x="5110353" y="6677"/>
            <a:ext cx="1186543" cy="523220"/>
          </a:xfrm>
          <a:prstGeom prst="rect">
            <a:avLst/>
          </a:prstGeom>
        </p:spPr>
        <p:txBody>
          <a:bodyPr wrap="none">
            <a:spAutoFit/>
          </a:bodyPr>
          <a:lstStyle/>
          <a:p>
            <a:pPr algn="l"/>
            <a:r>
              <a:rPr lang="en-US" dirty="0" smtClean="0">
                <a:solidFill>
                  <a:srgbClr val="000000"/>
                </a:solidFill>
              </a:rPr>
              <a:t>higher</a:t>
            </a:r>
            <a:endParaRPr lang="en-US" dirty="0">
              <a:solidFill>
                <a:srgbClr val="000000"/>
              </a:solidFill>
            </a:endParaRPr>
          </a:p>
        </p:txBody>
      </p:sp>
      <p:sp>
        <p:nvSpPr>
          <p:cNvPr id="4" name="Rectangle 3"/>
          <p:cNvSpPr/>
          <p:nvPr/>
        </p:nvSpPr>
        <p:spPr>
          <a:xfrm>
            <a:off x="536401" y="432212"/>
            <a:ext cx="1045479" cy="523220"/>
          </a:xfrm>
          <a:prstGeom prst="rect">
            <a:avLst/>
          </a:prstGeom>
        </p:spPr>
        <p:txBody>
          <a:bodyPr wrap="none">
            <a:spAutoFit/>
          </a:bodyPr>
          <a:lstStyle/>
          <a:p>
            <a:pPr algn="l"/>
            <a:r>
              <a:rPr lang="en-US" dirty="0" smtClean="0">
                <a:solidFill>
                  <a:srgbClr val="000000"/>
                </a:solidFill>
              </a:rPr>
              <a:t>lower</a:t>
            </a:r>
            <a:endParaRPr lang="en-US" dirty="0">
              <a:solidFill>
                <a:srgbClr val="000000"/>
              </a:solidFill>
            </a:endParaRPr>
          </a:p>
        </p:txBody>
      </p:sp>
      <p:grpSp>
        <p:nvGrpSpPr>
          <p:cNvPr id="81" name="Group 80"/>
          <p:cNvGrpSpPr/>
          <p:nvPr/>
        </p:nvGrpSpPr>
        <p:grpSpPr>
          <a:xfrm>
            <a:off x="1615043" y="5353533"/>
            <a:ext cx="6493999" cy="596016"/>
            <a:chOff x="1615043" y="5353533"/>
            <a:chExt cx="6493999" cy="596016"/>
          </a:xfrm>
        </p:grpSpPr>
        <p:cxnSp>
          <p:nvCxnSpPr>
            <p:cNvPr id="30" name="Straight Connector 29"/>
            <p:cNvCxnSpPr/>
            <p:nvPr/>
          </p:nvCxnSpPr>
          <p:spPr bwMode="auto">
            <a:xfrm>
              <a:off x="1615043" y="5949548"/>
              <a:ext cx="6448301" cy="0"/>
            </a:xfrm>
            <a:prstGeom prst="line">
              <a:avLst/>
            </a:prstGeom>
            <a:solidFill>
              <a:srgbClr val="00FFFF"/>
            </a:solidFill>
            <a:ln w="19050" cap="flat" cmpd="sng" algn="ctr">
              <a:solidFill>
                <a:schemeClr val="tx1"/>
              </a:solidFill>
              <a:prstDash val="solid"/>
              <a:round/>
              <a:headEnd type="none" w="med" len="med"/>
              <a:tailEnd type="none" w="med" len="med"/>
            </a:ln>
            <a:effectLst/>
          </p:spPr>
        </p:cxnSp>
        <p:cxnSp>
          <p:nvCxnSpPr>
            <p:cNvPr id="31" name="Straight Connector 30"/>
            <p:cNvCxnSpPr/>
            <p:nvPr/>
          </p:nvCxnSpPr>
          <p:spPr bwMode="auto">
            <a:xfrm flipV="1">
              <a:off x="1624229" y="5717981"/>
              <a:ext cx="0" cy="231567"/>
            </a:xfrm>
            <a:prstGeom prst="line">
              <a:avLst/>
            </a:prstGeom>
            <a:solidFill>
              <a:srgbClr val="00FFFF"/>
            </a:solidFill>
            <a:ln w="19050" cap="flat" cmpd="sng" algn="ctr">
              <a:solidFill>
                <a:schemeClr val="tx1"/>
              </a:solidFill>
              <a:prstDash val="solid"/>
              <a:round/>
              <a:headEnd type="none" w="med" len="med"/>
              <a:tailEnd type="none" w="med" len="med"/>
            </a:ln>
            <a:effectLst/>
          </p:spPr>
        </p:cxnSp>
        <p:cxnSp>
          <p:nvCxnSpPr>
            <p:cNvPr id="34" name="Straight Connector 33"/>
            <p:cNvCxnSpPr/>
            <p:nvPr/>
          </p:nvCxnSpPr>
          <p:spPr bwMode="auto">
            <a:xfrm flipV="1">
              <a:off x="8057405" y="5462660"/>
              <a:ext cx="0" cy="486889"/>
            </a:xfrm>
            <a:prstGeom prst="line">
              <a:avLst/>
            </a:prstGeom>
            <a:solidFill>
              <a:srgbClr val="00FFFF"/>
            </a:solidFill>
            <a:ln w="19050" cap="flat" cmpd="sng" algn="ctr">
              <a:solidFill>
                <a:schemeClr val="tx1"/>
              </a:solidFill>
              <a:prstDash val="solid"/>
              <a:round/>
              <a:headEnd type="none" w="med" len="med"/>
              <a:tailEnd type="none" w="med" len="med"/>
            </a:ln>
            <a:effectLst/>
          </p:spPr>
        </p:cxnSp>
        <p:grpSp>
          <p:nvGrpSpPr>
            <p:cNvPr id="46" name="Group 45"/>
            <p:cNvGrpSpPr/>
            <p:nvPr/>
          </p:nvGrpSpPr>
          <p:grpSpPr>
            <a:xfrm>
              <a:off x="7873218" y="5353533"/>
              <a:ext cx="235824" cy="196191"/>
              <a:chOff x="7494666" y="3623310"/>
              <a:chExt cx="235824" cy="196191"/>
            </a:xfrm>
          </p:grpSpPr>
          <p:cxnSp>
            <p:nvCxnSpPr>
              <p:cNvPr id="36" name="Straight Connector 35"/>
              <p:cNvCxnSpPr/>
              <p:nvPr/>
            </p:nvCxnSpPr>
            <p:spPr bwMode="auto">
              <a:xfrm flipH="1">
                <a:off x="7528956" y="3758541"/>
                <a:ext cx="166254" cy="0"/>
              </a:xfrm>
              <a:prstGeom prst="line">
                <a:avLst/>
              </a:prstGeom>
              <a:solidFill>
                <a:srgbClr val="00FFFF"/>
              </a:solidFill>
              <a:ln w="19050"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flipH="1">
                <a:off x="7494666" y="3752850"/>
                <a:ext cx="45324" cy="66651"/>
              </a:xfrm>
              <a:prstGeom prst="line">
                <a:avLst/>
              </a:prstGeom>
              <a:solidFill>
                <a:srgbClr val="00FFFF"/>
              </a:solidFill>
              <a:ln w="19050" cap="flat" cmpd="sng" algn="ctr">
                <a:solidFill>
                  <a:schemeClr val="tx1"/>
                </a:solidFill>
                <a:prstDash val="solid"/>
                <a:round/>
                <a:headEnd type="none" w="med" len="med"/>
                <a:tailEnd type="none" w="med" len="med"/>
              </a:ln>
              <a:effectLst/>
            </p:spPr>
          </p:cxnSp>
          <p:cxnSp>
            <p:nvCxnSpPr>
              <p:cNvPr id="41" name="Straight Connector 40"/>
              <p:cNvCxnSpPr/>
              <p:nvPr/>
            </p:nvCxnSpPr>
            <p:spPr bwMode="auto">
              <a:xfrm>
                <a:off x="7680960" y="3665220"/>
                <a:ext cx="0" cy="87630"/>
              </a:xfrm>
              <a:prstGeom prst="line">
                <a:avLst/>
              </a:prstGeom>
              <a:solidFill>
                <a:srgbClr val="00FFFF"/>
              </a:solidFill>
              <a:ln w="19050" cap="flat" cmpd="sng" algn="ctr">
                <a:solidFill>
                  <a:schemeClr val="tx1"/>
                </a:solidFill>
                <a:prstDash val="solid"/>
                <a:round/>
                <a:headEnd type="none" w="med" len="med"/>
                <a:tailEnd type="none" w="med" len="med"/>
              </a:ln>
              <a:effectLst/>
            </p:spPr>
          </p:cxnSp>
          <p:cxnSp>
            <p:nvCxnSpPr>
              <p:cNvPr id="43" name="Straight Connector 42"/>
              <p:cNvCxnSpPr/>
              <p:nvPr/>
            </p:nvCxnSpPr>
            <p:spPr bwMode="auto">
              <a:xfrm flipH="1">
                <a:off x="7623810" y="3630930"/>
                <a:ext cx="102870" cy="72390"/>
              </a:xfrm>
              <a:prstGeom prst="line">
                <a:avLst/>
              </a:prstGeom>
              <a:solidFill>
                <a:srgbClr val="00FFFF"/>
              </a:solidFill>
              <a:ln w="19050" cap="flat" cmpd="sng" algn="ctr">
                <a:solidFill>
                  <a:schemeClr val="tx1"/>
                </a:solidFill>
                <a:prstDash val="solid"/>
                <a:round/>
                <a:headEnd type="none" w="med" len="med"/>
                <a:tailEnd type="none" w="med" len="med"/>
              </a:ln>
              <a:effectLst/>
            </p:spPr>
          </p:cxnSp>
          <p:cxnSp>
            <p:nvCxnSpPr>
              <p:cNvPr id="45" name="Straight Connector 44"/>
              <p:cNvCxnSpPr/>
              <p:nvPr/>
            </p:nvCxnSpPr>
            <p:spPr bwMode="auto">
              <a:xfrm flipH="1" flipV="1">
                <a:off x="7627620" y="3623310"/>
                <a:ext cx="102870" cy="72390"/>
              </a:xfrm>
              <a:prstGeom prst="line">
                <a:avLst/>
              </a:prstGeom>
              <a:solidFill>
                <a:srgbClr val="00FFFF"/>
              </a:solidFill>
              <a:ln w="19050" cap="flat" cmpd="sng" algn="ctr">
                <a:solidFill>
                  <a:schemeClr val="tx1"/>
                </a:solidFill>
                <a:prstDash val="solid"/>
                <a:round/>
                <a:headEnd type="none" w="med" len="med"/>
                <a:tailEnd type="none" w="med" len="med"/>
              </a:ln>
              <a:effectLst/>
            </p:spPr>
          </p:cxnSp>
        </p:grpSp>
      </p:grpSp>
      <p:grpSp>
        <p:nvGrpSpPr>
          <p:cNvPr id="84" name="Group 83"/>
          <p:cNvGrpSpPr/>
          <p:nvPr/>
        </p:nvGrpSpPr>
        <p:grpSpPr>
          <a:xfrm>
            <a:off x="2854333" y="5051718"/>
            <a:ext cx="4830793" cy="523220"/>
            <a:chOff x="2854333" y="5051718"/>
            <a:chExt cx="4830793" cy="523220"/>
          </a:xfrm>
        </p:grpSpPr>
        <p:cxnSp>
          <p:nvCxnSpPr>
            <p:cNvPr id="47" name="Straight Connector 46"/>
            <p:cNvCxnSpPr/>
            <p:nvPr/>
          </p:nvCxnSpPr>
          <p:spPr bwMode="auto">
            <a:xfrm>
              <a:off x="2854333" y="5535479"/>
              <a:ext cx="4830793" cy="0"/>
            </a:xfrm>
            <a:prstGeom prst="line">
              <a:avLst/>
            </a:prstGeom>
            <a:solidFill>
              <a:srgbClr val="00FFFF"/>
            </a:solidFill>
            <a:ln w="19050" cap="flat" cmpd="sng" algn="ctr">
              <a:solidFill>
                <a:schemeClr val="tx1"/>
              </a:solidFill>
              <a:prstDash val="sysDash"/>
              <a:round/>
              <a:headEnd type="none" w="med" len="med"/>
              <a:tailEnd type="none" w="med" len="med"/>
            </a:ln>
            <a:effectLst/>
          </p:spPr>
        </p:cxnSp>
        <p:sp>
          <p:nvSpPr>
            <p:cNvPr id="51" name="Rectangle 50"/>
            <p:cNvSpPr/>
            <p:nvPr/>
          </p:nvSpPr>
          <p:spPr>
            <a:xfrm>
              <a:off x="3718952" y="5051718"/>
              <a:ext cx="2403222" cy="523220"/>
            </a:xfrm>
            <a:prstGeom prst="rect">
              <a:avLst/>
            </a:prstGeom>
          </p:spPr>
          <p:txBody>
            <a:bodyPr wrap="none">
              <a:spAutoFit/>
            </a:bodyPr>
            <a:lstStyle/>
            <a:p>
              <a:pPr algn="l"/>
              <a:r>
                <a:rPr lang="en-US" dirty="0" smtClean="0">
                  <a:solidFill>
                    <a:srgbClr val="000000"/>
                  </a:solidFill>
                </a:rPr>
                <a:t>level of faucet</a:t>
              </a:r>
              <a:endParaRPr lang="en-US" dirty="0">
                <a:solidFill>
                  <a:srgbClr val="000000"/>
                </a:solidFill>
              </a:endParaRPr>
            </a:p>
          </p:txBody>
        </p:sp>
      </p:grpSp>
      <p:grpSp>
        <p:nvGrpSpPr>
          <p:cNvPr id="83" name="Group 82"/>
          <p:cNvGrpSpPr/>
          <p:nvPr/>
        </p:nvGrpSpPr>
        <p:grpSpPr>
          <a:xfrm>
            <a:off x="2423033" y="1489121"/>
            <a:ext cx="4830793" cy="523220"/>
            <a:chOff x="2423033" y="1489121"/>
            <a:chExt cx="4830793" cy="523220"/>
          </a:xfrm>
        </p:grpSpPr>
        <p:cxnSp>
          <p:nvCxnSpPr>
            <p:cNvPr id="50" name="Straight Connector 49"/>
            <p:cNvCxnSpPr/>
            <p:nvPr/>
          </p:nvCxnSpPr>
          <p:spPr bwMode="auto">
            <a:xfrm>
              <a:off x="2423033" y="1964145"/>
              <a:ext cx="4830793" cy="0"/>
            </a:xfrm>
            <a:prstGeom prst="line">
              <a:avLst/>
            </a:prstGeom>
            <a:solidFill>
              <a:srgbClr val="00FFFF"/>
            </a:solidFill>
            <a:ln w="19050" cap="flat" cmpd="sng" algn="ctr">
              <a:solidFill>
                <a:schemeClr val="tx1"/>
              </a:solidFill>
              <a:prstDash val="sysDash"/>
              <a:round/>
              <a:headEnd type="none" w="med" len="med"/>
              <a:tailEnd type="none" w="med" len="med"/>
            </a:ln>
            <a:effectLst/>
          </p:spPr>
        </p:cxnSp>
        <p:sp>
          <p:nvSpPr>
            <p:cNvPr id="52" name="Rectangle 51"/>
            <p:cNvSpPr/>
            <p:nvPr/>
          </p:nvSpPr>
          <p:spPr>
            <a:xfrm>
              <a:off x="3137077" y="1489121"/>
              <a:ext cx="3663182" cy="523220"/>
            </a:xfrm>
            <a:prstGeom prst="rect">
              <a:avLst/>
            </a:prstGeom>
          </p:spPr>
          <p:txBody>
            <a:bodyPr wrap="none">
              <a:spAutoFit/>
            </a:bodyPr>
            <a:lstStyle/>
            <a:p>
              <a:pPr algn="l"/>
              <a:r>
                <a:rPr lang="en-US" dirty="0" smtClean="0">
                  <a:solidFill>
                    <a:srgbClr val="000000"/>
                  </a:solidFill>
                </a:rPr>
                <a:t>level of water in tower</a:t>
              </a:r>
              <a:endParaRPr lang="en-US" dirty="0">
                <a:solidFill>
                  <a:srgbClr val="000000"/>
                </a:solidFill>
              </a:endParaRPr>
            </a:p>
          </p:txBody>
        </p:sp>
      </p:grpSp>
      <p:grpSp>
        <p:nvGrpSpPr>
          <p:cNvPr id="88" name="Group 87"/>
          <p:cNvGrpSpPr/>
          <p:nvPr/>
        </p:nvGrpSpPr>
        <p:grpSpPr>
          <a:xfrm>
            <a:off x="819393" y="1733812"/>
            <a:ext cx="7588318" cy="3990108"/>
            <a:chOff x="819393" y="1733812"/>
            <a:chExt cx="7588318" cy="3990108"/>
          </a:xfrm>
        </p:grpSpPr>
        <p:grpSp>
          <p:nvGrpSpPr>
            <p:cNvPr id="87" name="Group 86"/>
            <p:cNvGrpSpPr/>
            <p:nvPr/>
          </p:nvGrpSpPr>
          <p:grpSpPr>
            <a:xfrm>
              <a:off x="6519534" y="4845141"/>
              <a:ext cx="1888177" cy="843147"/>
              <a:chOff x="6519534" y="4845141"/>
              <a:chExt cx="1888177" cy="843147"/>
            </a:xfrm>
          </p:grpSpPr>
          <p:sp>
            <p:nvSpPr>
              <p:cNvPr id="25" name="Rectangle 24"/>
              <p:cNvSpPr/>
              <p:nvPr/>
            </p:nvSpPr>
            <p:spPr>
              <a:xfrm>
                <a:off x="6638288" y="5106397"/>
                <a:ext cx="1674421" cy="581891"/>
              </a:xfrm>
              <a:prstGeom prst="rect">
                <a:avLst/>
              </a:prstGeom>
              <a:ln w="22225">
                <a:solidFill>
                  <a:schemeClr val="tx1"/>
                </a:solidFill>
              </a:ln>
            </p:spPr>
            <p:txBody>
              <a:bodyPr wrap="square" rtlCol="0" anchor="ctr">
                <a:spAutoFit/>
              </a:bodyPr>
              <a:lstStyle/>
              <a:p>
                <a:pPr algn="l"/>
                <a:endParaRPr lang="en-US" dirty="0">
                  <a:solidFill>
                    <a:srgbClr val="000000"/>
                  </a:solidFill>
                </a:endParaRPr>
              </a:p>
            </p:txBody>
          </p:sp>
          <p:sp>
            <p:nvSpPr>
              <p:cNvPr id="28" name="Trapezoid 27"/>
              <p:cNvSpPr/>
              <p:nvPr/>
            </p:nvSpPr>
            <p:spPr>
              <a:xfrm>
                <a:off x="6519534" y="4845141"/>
                <a:ext cx="1888177" cy="261257"/>
              </a:xfrm>
              <a:prstGeom prst="trapezoid">
                <a:avLst/>
              </a:prstGeom>
              <a:ln w="22225">
                <a:solidFill>
                  <a:schemeClr val="tx1"/>
                </a:solidFill>
              </a:ln>
            </p:spPr>
            <p:txBody>
              <a:bodyPr wrap="none" rtlCol="0" anchor="ctr">
                <a:spAutoFit/>
              </a:bodyPr>
              <a:lstStyle/>
              <a:p>
                <a:pPr algn="l"/>
                <a:endParaRPr lang="en-US" dirty="0">
                  <a:solidFill>
                    <a:srgbClr val="000000"/>
                  </a:solidFill>
                </a:endParaRPr>
              </a:p>
            </p:txBody>
          </p:sp>
        </p:grpSp>
        <p:grpSp>
          <p:nvGrpSpPr>
            <p:cNvPr id="85" name="Group 84"/>
            <p:cNvGrpSpPr/>
            <p:nvPr/>
          </p:nvGrpSpPr>
          <p:grpSpPr>
            <a:xfrm>
              <a:off x="819393" y="1733812"/>
              <a:ext cx="1603168" cy="3990108"/>
              <a:chOff x="819393" y="1733812"/>
              <a:chExt cx="1603168" cy="3990108"/>
            </a:xfrm>
          </p:grpSpPr>
          <p:sp>
            <p:nvSpPr>
              <p:cNvPr id="10" name="Oval 9"/>
              <p:cNvSpPr/>
              <p:nvPr/>
            </p:nvSpPr>
            <p:spPr>
              <a:xfrm>
                <a:off x="819393" y="1733812"/>
                <a:ext cx="1603168" cy="1116280"/>
              </a:xfrm>
              <a:prstGeom prst="ellipse">
                <a:avLst/>
              </a:prstGeom>
              <a:ln w="22225">
                <a:solidFill>
                  <a:schemeClr val="tx1"/>
                </a:solidFill>
              </a:ln>
            </p:spPr>
            <p:txBody>
              <a:bodyPr wrap="none" rtlCol="0" anchor="ctr">
                <a:spAutoFit/>
              </a:bodyPr>
              <a:lstStyle/>
              <a:p>
                <a:pPr algn="l"/>
                <a:endParaRPr lang="en-US" dirty="0">
                  <a:solidFill>
                    <a:srgbClr val="000000"/>
                  </a:solidFill>
                </a:endParaRPr>
              </a:p>
            </p:txBody>
          </p:sp>
          <p:sp>
            <p:nvSpPr>
              <p:cNvPr id="11" name="Rectangle 10"/>
              <p:cNvSpPr/>
              <p:nvPr/>
            </p:nvSpPr>
            <p:spPr>
              <a:xfrm rot="360000">
                <a:off x="1080652" y="2790716"/>
                <a:ext cx="95002" cy="2873828"/>
              </a:xfrm>
              <a:prstGeom prst="rect">
                <a:avLst/>
              </a:prstGeom>
              <a:ln w="22225">
                <a:solidFill>
                  <a:schemeClr val="tx1"/>
                </a:solidFill>
              </a:ln>
            </p:spPr>
            <p:txBody>
              <a:bodyPr wrap="none" rtlCol="0" anchor="ctr">
                <a:spAutoFit/>
              </a:bodyPr>
              <a:lstStyle/>
              <a:p>
                <a:pPr algn="l"/>
                <a:endParaRPr lang="en-US" dirty="0">
                  <a:solidFill>
                    <a:srgbClr val="000000"/>
                  </a:solidFill>
                </a:endParaRPr>
              </a:p>
            </p:txBody>
          </p:sp>
          <p:sp>
            <p:nvSpPr>
              <p:cNvPr id="12" name="Rectangle 11"/>
              <p:cNvSpPr/>
              <p:nvPr/>
            </p:nvSpPr>
            <p:spPr>
              <a:xfrm rot="21240000" flipH="1">
                <a:off x="2078195" y="2790715"/>
                <a:ext cx="95002" cy="2873828"/>
              </a:xfrm>
              <a:prstGeom prst="rect">
                <a:avLst/>
              </a:prstGeom>
              <a:ln w="22225">
                <a:solidFill>
                  <a:schemeClr val="tx1"/>
                </a:solidFill>
              </a:ln>
            </p:spPr>
            <p:txBody>
              <a:bodyPr wrap="none" rtlCol="0" anchor="ctr">
                <a:spAutoFit/>
              </a:bodyPr>
              <a:lstStyle/>
              <a:p>
                <a:pPr algn="l"/>
                <a:endParaRPr lang="en-US" dirty="0">
                  <a:solidFill>
                    <a:srgbClr val="000000"/>
                  </a:solidFill>
                </a:endParaRPr>
              </a:p>
            </p:txBody>
          </p:sp>
          <p:cxnSp>
            <p:nvCxnSpPr>
              <p:cNvPr id="14" name="Straight Connector 13"/>
              <p:cNvCxnSpPr>
                <a:stCxn id="11" idx="0"/>
                <a:endCxn id="12" idx="3"/>
              </p:cNvCxnSpPr>
              <p:nvPr/>
            </p:nvCxnSpPr>
            <p:spPr bwMode="auto">
              <a:xfrm>
                <a:off x="1278351" y="2798588"/>
                <a:ext cx="800104" cy="1434006"/>
              </a:xfrm>
              <a:prstGeom prst="line">
                <a:avLst/>
              </a:prstGeom>
              <a:solidFill>
                <a:srgbClr val="00FFFF"/>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flipH="1">
                <a:off x="1171472" y="2798588"/>
                <a:ext cx="800104" cy="1434006"/>
              </a:xfrm>
              <a:prstGeom prst="line">
                <a:avLst/>
              </a:prstGeom>
              <a:solidFill>
                <a:srgbClr val="00FFFF"/>
              </a:solidFill>
              <a:ln w="9525" cap="flat" cmpd="sng" algn="ctr">
                <a:solidFill>
                  <a:schemeClr val="tx1"/>
                </a:solidFill>
                <a:prstDash val="solid"/>
                <a:round/>
                <a:headEnd type="none" w="med" len="med"/>
                <a:tailEnd type="none" w="med" len="med"/>
              </a:ln>
              <a:effectLst/>
            </p:spPr>
          </p:cxnSp>
          <p:cxnSp>
            <p:nvCxnSpPr>
              <p:cNvPr id="16" name="Straight Connector 15"/>
              <p:cNvCxnSpPr>
                <a:endCxn id="12" idx="2"/>
              </p:cNvCxnSpPr>
              <p:nvPr/>
            </p:nvCxnSpPr>
            <p:spPr bwMode="auto">
              <a:xfrm>
                <a:off x="1171473" y="4211751"/>
                <a:ext cx="1104421" cy="1444920"/>
              </a:xfrm>
              <a:prstGeom prst="line">
                <a:avLst/>
              </a:prstGeom>
              <a:solidFill>
                <a:srgbClr val="00FFFF"/>
              </a:solidFill>
              <a:ln w="952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flipH="1">
                <a:off x="969593" y="4211751"/>
                <a:ext cx="1104421" cy="1444920"/>
              </a:xfrm>
              <a:prstGeom prst="line">
                <a:avLst/>
              </a:prstGeom>
              <a:solidFill>
                <a:srgbClr val="00FFFF"/>
              </a:solidFill>
              <a:ln w="9525" cap="flat" cmpd="sng" algn="ctr">
                <a:solidFill>
                  <a:schemeClr val="tx1"/>
                </a:solidFill>
                <a:prstDash val="solid"/>
                <a:round/>
                <a:headEnd type="none" w="med" len="med"/>
                <a:tailEnd type="none" w="med" len="med"/>
              </a:ln>
              <a:effectLst/>
            </p:spPr>
          </p:cxnSp>
          <p:sp>
            <p:nvSpPr>
              <p:cNvPr id="20" name="Rectangle 19"/>
              <p:cNvSpPr/>
              <p:nvPr/>
            </p:nvSpPr>
            <p:spPr>
              <a:xfrm rot="21600000" flipH="1">
                <a:off x="1520055" y="2850092"/>
                <a:ext cx="213740" cy="2873828"/>
              </a:xfrm>
              <a:prstGeom prst="rect">
                <a:avLst/>
              </a:prstGeom>
              <a:ln w="22225">
                <a:solidFill>
                  <a:schemeClr val="tx1"/>
                </a:solidFill>
              </a:ln>
            </p:spPr>
            <p:txBody>
              <a:bodyPr wrap="square" rtlCol="0" anchor="ctr">
                <a:spAutoFit/>
              </a:bodyPr>
              <a:lstStyle/>
              <a:p>
                <a:pPr algn="l"/>
                <a:endParaRPr lang="en-US" dirty="0">
                  <a:solidFill>
                    <a:srgbClr val="000000"/>
                  </a:solidFill>
                </a:endParaRPr>
              </a:p>
            </p:txBody>
          </p:sp>
          <p:cxnSp>
            <p:nvCxnSpPr>
              <p:cNvPr id="22" name="Straight Connector 21"/>
              <p:cNvCxnSpPr/>
              <p:nvPr/>
            </p:nvCxnSpPr>
            <p:spPr bwMode="auto">
              <a:xfrm>
                <a:off x="985650" y="1959439"/>
                <a:ext cx="1282535" cy="0"/>
              </a:xfrm>
              <a:prstGeom prst="line">
                <a:avLst/>
              </a:prstGeom>
              <a:solidFill>
                <a:srgbClr val="00FFFF"/>
              </a:solidFill>
              <a:ln w="41275" cap="flat" cmpd="sng" algn="ctr">
                <a:solidFill>
                  <a:schemeClr val="tx1"/>
                </a:solidFill>
                <a:prstDash val="solid"/>
                <a:round/>
                <a:headEnd type="none" w="med" len="med"/>
                <a:tailEnd type="none" w="med" len="med"/>
              </a:ln>
              <a:effectLst/>
            </p:spPr>
          </p:cxnSp>
          <p:sp>
            <p:nvSpPr>
              <p:cNvPr id="23" name="Rectangle 22"/>
              <p:cNvSpPr/>
              <p:nvPr/>
            </p:nvSpPr>
            <p:spPr>
              <a:xfrm>
                <a:off x="1094504" y="1892884"/>
                <a:ext cx="1064715" cy="954107"/>
              </a:xfrm>
              <a:prstGeom prst="rect">
                <a:avLst/>
              </a:prstGeom>
            </p:spPr>
            <p:txBody>
              <a:bodyPr wrap="none">
                <a:spAutoFit/>
              </a:bodyPr>
              <a:lstStyle/>
              <a:p>
                <a:r>
                  <a:rPr lang="en-US" dirty="0" smtClean="0">
                    <a:solidFill>
                      <a:srgbClr val="000000"/>
                    </a:solidFill>
                  </a:rPr>
                  <a:t>water</a:t>
                </a:r>
              </a:p>
              <a:p>
                <a:r>
                  <a:rPr lang="en-US" dirty="0" smtClean="0">
                    <a:solidFill>
                      <a:srgbClr val="000000"/>
                    </a:solidFill>
                  </a:rPr>
                  <a:t>tower</a:t>
                </a:r>
                <a:endParaRPr lang="en-US" dirty="0">
                  <a:solidFill>
                    <a:srgbClr val="000000"/>
                  </a:solidFill>
                </a:endParaRPr>
              </a:p>
            </p:txBody>
          </p:sp>
          <p:sp>
            <p:nvSpPr>
              <p:cNvPr id="24" name="Isosceles Triangle 23"/>
              <p:cNvSpPr/>
              <p:nvPr/>
            </p:nvSpPr>
            <p:spPr>
              <a:xfrm flipV="1">
                <a:off x="1246913" y="1838637"/>
                <a:ext cx="142504" cy="122848"/>
              </a:xfrm>
              <a:prstGeom prst="triangle">
                <a:avLst/>
              </a:prstGeom>
              <a:ln w="22225">
                <a:solidFill>
                  <a:schemeClr val="tx1"/>
                </a:solidFill>
              </a:ln>
            </p:spPr>
            <p:txBody>
              <a:bodyPr wrap="none" rtlCol="0" anchor="ctr">
                <a:spAutoFit/>
              </a:bodyPr>
              <a:lstStyle/>
              <a:p>
                <a:pPr algn="l"/>
                <a:endParaRPr lang="en-US" dirty="0">
                  <a:solidFill>
                    <a:srgbClr val="000000"/>
                  </a:solidFill>
                </a:endParaRPr>
              </a:p>
            </p:txBody>
          </p:sp>
        </p:grpSp>
      </p:grpSp>
      <p:grpSp>
        <p:nvGrpSpPr>
          <p:cNvPr id="86" name="Group 85"/>
          <p:cNvGrpSpPr/>
          <p:nvPr/>
        </p:nvGrpSpPr>
        <p:grpSpPr>
          <a:xfrm>
            <a:off x="1555667" y="5866417"/>
            <a:ext cx="6567055" cy="142504"/>
            <a:chOff x="1555667" y="5866417"/>
            <a:chExt cx="6567055" cy="142504"/>
          </a:xfrm>
        </p:grpSpPr>
        <p:sp>
          <p:nvSpPr>
            <p:cNvPr id="53" name="Oval 52"/>
            <p:cNvSpPr/>
            <p:nvPr/>
          </p:nvSpPr>
          <p:spPr>
            <a:xfrm>
              <a:off x="1555667" y="5866417"/>
              <a:ext cx="142504" cy="142504"/>
            </a:xfrm>
            <a:prstGeom prst="ellipse">
              <a:avLst/>
            </a:prstGeom>
            <a:solidFill>
              <a:srgbClr val="FF0000"/>
            </a:solidFill>
            <a:ln w="22225">
              <a:solidFill>
                <a:schemeClr val="tx1"/>
              </a:solidFill>
            </a:ln>
          </p:spPr>
          <p:txBody>
            <a:bodyPr wrap="none" rtlCol="0" anchor="ctr">
              <a:spAutoFit/>
            </a:bodyPr>
            <a:lstStyle/>
            <a:p>
              <a:pPr algn="l"/>
              <a:endParaRPr lang="en-US" dirty="0">
                <a:solidFill>
                  <a:srgbClr val="000000"/>
                </a:solidFill>
              </a:endParaRPr>
            </a:p>
          </p:txBody>
        </p:sp>
        <p:sp>
          <p:nvSpPr>
            <p:cNvPr id="54" name="Oval 53"/>
            <p:cNvSpPr/>
            <p:nvPr/>
          </p:nvSpPr>
          <p:spPr>
            <a:xfrm>
              <a:off x="7980218" y="5866417"/>
              <a:ext cx="142504" cy="142504"/>
            </a:xfrm>
            <a:prstGeom prst="ellipse">
              <a:avLst/>
            </a:prstGeom>
            <a:solidFill>
              <a:srgbClr val="FF0000"/>
            </a:solidFill>
            <a:ln w="22225">
              <a:solidFill>
                <a:schemeClr val="tx1"/>
              </a:solidFill>
            </a:ln>
          </p:spPr>
          <p:txBody>
            <a:bodyPr wrap="none" rtlCol="0" anchor="ctr">
              <a:spAutoFit/>
            </a:bodyPr>
            <a:lstStyle/>
            <a:p>
              <a:pPr algn="l"/>
              <a:endParaRPr lang="en-US" dirty="0">
                <a:solidFill>
                  <a:srgbClr val="000000"/>
                </a:solidFill>
              </a:endParaRPr>
            </a:p>
          </p:txBody>
        </p:sp>
      </p:grpSp>
      <p:sp>
        <p:nvSpPr>
          <p:cNvPr id="55" name="Rectangle 54"/>
          <p:cNvSpPr/>
          <p:nvPr/>
        </p:nvSpPr>
        <p:spPr>
          <a:xfrm>
            <a:off x="1415137" y="6001744"/>
            <a:ext cx="423514" cy="523220"/>
          </a:xfrm>
          <a:prstGeom prst="rect">
            <a:avLst/>
          </a:prstGeom>
        </p:spPr>
        <p:txBody>
          <a:bodyPr wrap="none">
            <a:spAutoFit/>
          </a:bodyPr>
          <a:lstStyle/>
          <a:p>
            <a:pPr algn="l"/>
            <a:r>
              <a:rPr lang="en-US" dirty="0" smtClean="0">
                <a:solidFill>
                  <a:srgbClr val="000000"/>
                </a:solidFill>
              </a:rPr>
              <a:t>P</a:t>
            </a:r>
            <a:endParaRPr lang="en-US" dirty="0">
              <a:solidFill>
                <a:srgbClr val="000000"/>
              </a:solidFill>
            </a:endParaRPr>
          </a:p>
        </p:txBody>
      </p:sp>
      <p:sp>
        <p:nvSpPr>
          <p:cNvPr id="56" name="Rectangle 55"/>
          <p:cNvSpPr/>
          <p:nvPr/>
        </p:nvSpPr>
        <p:spPr>
          <a:xfrm>
            <a:off x="7899063" y="6037369"/>
            <a:ext cx="304892" cy="307777"/>
          </a:xfrm>
          <a:prstGeom prst="rect">
            <a:avLst/>
          </a:prstGeom>
        </p:spPr>
        <p:txBody>
          <a:bodyPr wrap="none">
            <a:spAutoFit/>
          </a:bodyPr>
          <a:lstStyle/>
          <a:p>
            <a:pPr algn="l"/>
            <a:r>
              <a:rPr lang="en-US" sz="1400" dirty="0" smtClean="0">
                <a:solidFill>
                  <a:srgbClr val="000000"/>
                </a:solidFill>
              </a:rPr>
              <a:t>P</a:t>
            </a:r>
            <a:endParaRPr lang="en-US" sz="1400" dirty="0">
              <a:solidFill>
                <a:srgbClr val="000000"/>
              </a:solidFill>
            </a:endParaRPr>
          </a:p>
        </p:txBody>
      </p:sp>
      <p:grpSp>
        <p:nvGrpSpPr>
          <p:cNvPr id="59" name="Group 58"/>
          <p:cNvGrpSpPr/>
          <p:nvPr/>
        </p:nvGrpSpPr>
        <p:grpSpPr>
          <a:xfrm>
            <a:off x="3730803" y="6025495"/>
            <a:ext cx="2159366" cy="523220"/>
            <a:chOff x="3683303" y="6025495"/>
            <a:chExt cx="2159366" cy="523220"/>
          </a:xfrm>
        </p:grpSpPr>
        <p:sp>
          <p:nvSpPr>
            <p:cNvPr id="57" name="Right Arrow 56"/>
            <p:cNvSpPr/>
            <p:nvPr/>
          </p:nvSpPr>
          <p:spPr>
            <a:xfrm>
              <a:off x="4952020" y="6056422"/>
              <a:ext cx="890649" cy="463137"/>
            </a:xfrm>
            <a:prstGeom prst="rightArrow">
              <a:avLst/>
            </a:prstGeom>
            <a:solidFill>
              <a:schemeClr val="tx1"/>
            </a:solidFill>
            <a:ln w="22225">
              <a:solidFill>
                <a:schemeClr val="tx1"/>
              </a:solidFill>
            </a:ln>
          </p:spPr>
          <p:txBody>
            <a:bodyPr wrap="none" rtlCol="0" anchor="ctr">
              <a:spAutoFit/>
            </a:bodyPr>
            <a:lstStyle/>
            <a:p>
              <a:pPr algn="l"/>
              <a:endParaRPr lang="en-US" dirty="0">
                <a:solidFill>
                  <a:srgbClr val="000000"/>
                </a:solidFill>
              </a:endParaRPr>
            </a:p>
          </p:txBody>
        </p:sp>
        <p:sp>
          <p:nvSpPr>
            <p:cNvPr id="58" name="Rectangle 57"/>
            <p:cNvSpPr/>
            <p:nvPr/>
          </p:nvSpPr>
          <p:spPr>
            <a:xfrm>
              <a:off x="3683303" y="6025495"/>
              <a:ext cx="1241045" cy="523220"/>
            </a:xfrm>
            <a:prstGeom prst="rect">
              <a:avLst/>
            </a:prstGeom>
          </p:spPr>
          <p:txBody>
            <a:bodyPr wrap="none">
              <a:spAutoFit/>
            </a:bodyPr>
            <a:lstStyle/>
            <a:p>
              <a:pPr algn="l"/>
              <a:r>
                <a:rPr lang="en-US" b="1" dirty="0" smtClean="0">
                  <a:solidFill>
                    <a:srgbClr val="000000"/>
                  </a:solidFill>
                </a:rPr>
                <a:t>FLOW</a:t>
              </a:r>
              <a:endParaRPr lang="en-US" b="1" dirty="0">
                <a:solidFill>
                  <a:srgbClr val="000000"/>
                </a:solidFill>
              </a:endParaRPr>
            </a:p>
          </p:txBody>
        </p:sp>
      </p:grpSp>
      <p:grpSp>
        <p:nvGrpSpPr>
          <p:cNvPr id="89" name="Group 88"/>
          <p:cNvGrpSpPr/>
          <p:nvPr/>
        </p:nvGrpSpPr>
        <p:grpSpPr>
          <a:xfrm>
            <a:off x="108847" y="1959429"/>
            <a:ext cx="1197437" cy="3979828"/>
            <a:chOff x="108847" y="1959429"/>
            <a:chExt cx="1197437" cy="3979828"/>
          </a:xfrm>
        </p:grpSpPr>
        <p:cxnSp>
          <p:nvCxnSpPr>
            <p:cNvPr id="63" name="Straight Connector 62"/>
            <p:cNvCxnSpPr/>
            <p:nvPr/>
          </p:nvCxnSpPr>
          <p:spPr bwMode="auto">
            <a:xfrm>
              <a:off x="194260" y="5939257"/>
              <a:ext cx="1112024" cy="0"/>
            </a:xfrm>
            <a:prstGeom prst="line">
              <a:avLst/>
            </a:prstGeom>
            <a:solidFill>
              <a:srgbClr val="00FFFF"/>
            </a:solidFill>
            <a:ln w="19050" cap="flat" cmpd="sng" algn="ctr">
              <a:solidFill>
                <a:schemeClr val="tx1"/>
              </a:solidFill>
              <a:prstDash val="sysDash"/>
              <a:round/>
              <a:headEnd type="none" w="med" len="med"/>
              <a:tailEnd type="none" w="med" len="med"/>
            </a:ln>
            <a:effectLst/>
          </p:spPr>
        </p:cxnSp>
        <p:cxnSp>
          <p:nvCxnSpPr>
            <p:cNvPr id="65" name="Straight Connector 64"/>
            <p:cNvCxnSpPr/>
            <p:nvPr/>
          </p:nvCxnSpPr>
          <p:spPr bwMode="auto">
            <a:xfrm>
              <a:off x="249381" y="1961023"/>
              <a:ext cx="558153" cy="0"/>
            </a:xfrm>
            <a:prstGeom prst="line">
              <a:avLst/>
            </a:prstGeom>
            <a:solidFill>
              <a:srgbClr val="00FFFF"/>
            </a:solidFill>
            <a:ln w="19050" cap="flat" cmpd="sng" algn="ctr">
              <a:solidFill>
                <a:schemeClr val="tx1"/>
              </a:solidFill>
              <a:prstDash val="sysDash"/>
              <a:round/>
              <a:headEnd type="none" w="med" len="med"/>
              <a:tailEnd type="none" w="med" len="med"/>
            </a:ln>
            <a:effectLst/>
          </p:spPr>
        </p:cxnSp>
        <p:grpSp>
          <p:nvGrpSpPr>
            <p:cNvPr id="80" name="Group 79"/>
            <p:cNvGrpSpPr/>
            <p:nvPr/>
          </p:nvGrpSpPr>
          <p:grpSpPr>
            <a:xfrm>
              <a:off x="108847" y="1959429"/>
              <a:ext cx="518091" cy="3978233"/>
              <a:chOff x="61347" y="1959429"/>
              <a:chExt cx="518091" cy="3978233"/>
            </a:xfrm>
          </p:grpSpPr>
          <p:cxnSp>
            <p:nvCxnSpPr>
              <p:cNvPr id="67" name="Straight Connector 66"/>
              <p:cNvCxnSpPr/>
              <p:nvPr/>
            </p:nvCxnSpPr>
            <p:spPr bwMode="auto">
              <a:xfrm flipV="1">
                <a:off x="538347" y="1959429"/>
                <a:ext cx="0" cy="3978233"/>
              </a:xfrm>
              <a:prstGeom prst="line">
                <a:avLst/>
              </a:prstGeom>
              <a:solidFill>
                <a:srgbClr val="00FFFF"/>
              </a:solidFill>
              <a:ln w="19050" cap="flat" cmpd="sng" algn="ctr">
                <a:solidFill>
                  <a:schemeClr val="tx1"/>
                </a:solidFill>
                <a:prstDash val="solid"/>
                <a:round/>
                <a:headEnd type="triangle" w="lg" len="lg"/>
                <a:tailEnd type="triangle" w="lg" len="lg"/>
              </a:ln>
              <a:effectLst/>
            </p:spPr>
          </p:cxnSp>
          <p:sp>
            <p:nvSpPr>
              <p:cNvPr id="69" name="Rectangle 68"/>
              <p:cNvSpPr/>
              <p:nvPr/>
            </p:nvSpPr>
            <p:spPr>
              <a:xfrm>
                <a:off x="61347" y="3614798"/>
                <a:ext cx="518091" cy="523220"/>
              </a:xfrm>
              <a:prstGeom prst="rect">
                <a:avLst/>
              </a:prstGeom>
            </p:spPr>
            <p:txBody>
              <a:bodyPr wrap="none">
                <a:spAutoFit/>
              </a:bodyPr>
              <a:lstStyle/>
              <a:p>
                <a:pPr algn="l"/>
                <a:r>
                  <a:rPr lang="en-US" dirty="0" err="1" smtClean="0">
                    <a:solidFill>
                      <a:srgbClr val="000000"/>
                    </a:solidFill>
                  </a:rPr>
                  <a:t>h</a:t>
                </a:r>
                <a:r>
                  <a:rPr lang="en-US" baseline="-25000" dirty="0" err="1" smtClean="0">
                    <a:solidFill>
                      <a:srgbClr val="000000"/>
                    </a:solidFill>
                  </a:rPr>
                  <a:t>1</a:t>
                </a:r>
                <a:endParaRPr lang="en-US" baseline="-25000" dirty="0">
                  <a:solidFill>
                    <a:srgbClr val="000000"/>
                  </a:solidFill>
                </a:endParaRPr>
              </a:p>
            </p:txBody>
          </p:sp>
        </p:grpSp>
      </p:grpSp>
      <p:grpSp>
        <p:nvGrpSpPr>
          <p:cNvPr id="90" name="Group 89"/>
          <p:cNvGrpSpPr/>
          <p:nvPr/>
        </p:nvGrpSpPr>
        <p:grpSpPr>
          <a:xfrm>
            <a:off x="8193973" y="4690753"/>
            <a:ext cx="819397" cy="2052465"/>
            <a:chOff x="8193973" y="4690753"/>
            <a:chExt cx="819397" cy="2052465"/>
          </a:xfrm>
        </p:grpSpPr>
        <p:cxnSp>
          <p:nvCxnSpPr>
            <p:cNvPr id="70" name="Straight Connector 69"/>
            <p:cNvCxnSpPr/>
            <p:nvPr/>
          </p:nvCxnSpPr>
          <p:spPr bwMode="auto">
            <a:xfrm>
              <a:off x="8269481" y="5939257"/>
              <a:ext cx="743889" cy="0"/>
            </a:xfrm>
            <a:prstGeom prst="line">
              <a:avLst/>
            </a:prstGeom>
            <a:solidFill>
              <a:srgbClr val="00FFFF"/>
            </a:solidFill>
            <a:ln w="19050" cap="flat" cmpd="sng" algn="ctr">
              <a:solidFill>
                <a:schemeClr val="tx1"/>
              </a:solidFill>
              <a:prstDash val="sysDash"/>
              <a:round/>
              <a:headEnd type="none" w="med" len="med"/>
              <a:tailEnd type="none" w="med" len="med"/>
            </a:ln>
            <a:effectLst/>
          </p:spPr>
        </p:cxnSp>
        <p:cxnSp>
          <p:nvCxnSpPr>
            <p:cNvPr id="72" name="Straight Connector 71"/>
            <p:cNvCxnSpPr/>
            <p:nvPr/>
          </p:nvCxnSpPr>
          <p:spPr bwMode="auto">
            <a:xfrm>
              <a:off x="8193973" y="5499870"/>
              <a:ext cx="819397" cy="0"/>
            </a:xfrm>
            <a:prstGeom prst="line">
              <a:avLst/>
            </a:prstGeom>
            <a:solidFill>
              <a:srgbClr val="00FFFF"/>
            </a:solidFill>
            <a:ln w="19050" cap="flat" cmpd="sng" algn="ctr">
              <a:solidFill>
                <a:schemeClr val="tx1"/>
              </a:solidFill>
              <a:prstDash val="sysDash"/>
              <a:round/>
              <a:headEnd type="none" w="med" len="med"/>
              <a:tailEnd type="none" w="med" len="med"/>
            </a:ln>
            <a:effectLst/>
          </p:spPr>
        </p:cxnSp>
        <p:grpSp>
          <p:nvGrpSpPr>
            <p:cNvPr id="78" name="Group 77"/>
            <p:cNvGrpSpPr/>
            <p:nvPr/>
          </p:nvGrpSpPr>
          <p:grpSpPr>
            <a:xfrm>
              <a:off x="8492825" y="4690753"/>
              <a:ext cx="518091" cy="2052465"/>
              <a:chOff x="8445325" y="4690753"/>
              <a:chExt cx="518091" cy="2052465"/>
            </a:xfrm>
          </p:grpSpPr>
          <p:sp>
            <p:nvSpPr>
              <p:cNvPr id="74" name="Rectangle 73"/>
              <p:cNvSpPr/>
              <p:nvPr/>
            </p:nvSpPr>
            <p:spPr>
              <a:xfrm>
                <a:off x="8445325" y="5431724"/>
                <a:ext cx="518091" cy="523220"/>
              </a:xfrm>
              <a:prstGeom prst="rect">
                <a:avLst/>
              </a:prstGeom>
            </p:spPr>
            <p:txBody>
              <a:bodyPr wrap="none">
                <a:spAutoFit/>
              </a:bodyPr>
              <a:lstStyle/>
              <a:p>
                <a:pPr algn="l"/>
                <a:r>
                  <a:rPr lang="en-US" dirty="0" err="1" smtClean="0">
                    <a:solidFill>
                      <a:srgbClr val="000000"/>
                    </a:solidFill>
                  </a:rPr>
                  <a:t>h</a:t>
                </a:r>
                <a:r>
                  <a:rPr lang="en-US" baseline="-25000" dirty="0" err="1" smtClean="0">
                    <a:solidFill>
                      <a:srgbClr val="000000"/>
                    </a:solidFill>
                  </a:rPr>
                  <a:t>2</a:t>
                </a:r>
                <a:endParaRPr lang="en-US" baseline="-25000" dirty="0">
                  <a:solidFill>
                    <a:srgbClr val="000000"/>
                  </a:solidFill>
                </a:endParaRPr>
              </a:p>
            </p:txBody>
          </p:sp>
          <p:cxnSp>
            <p:nvCxnSpPr>
              <p:cNvPr id="75" name="Straight Connector 74"/>
              <p:cNvCxnSpPr/>
              <p:nvPr/>
            </p:nvCxnSpPr>
            <p:spPr bwMode="auto">
              <a:xfrm flipV="1">
                <a:off x="8696695" y="4690753"/>
                <a:ext cx="0" cy="817431"/>
              </a:xfrm>
              <a:prstGeom prst="line">
                <a:avLst/>
              </a:prstGeom>
              <a:solidFill>
                <a:srgbClr val="00FFFF"/>
              </a:solidFill>
              <a:ln w="19050" cap="flat" cmpd="sng" algn="ctr">
                <a:solidFill>
                  <a:schemeClr val="tx1"/>
                </a:solidFill>
                <a:prstDash val="solid"/>
                <a:round/>
                <a:headEnd type="triangle" w="lg" len="lg"/>
                <a:tailEnd type="none" w="lg" len="lg"/>
              </a:ln>
              <a:effectLst/>
            </p:spPr>
          </p:cxnSp>
          <p:cxnSp>
            <p:nvCxnSpPr>
              <p:cNvPr id="77" name="Straight Connector 76"/>
              <p:cNvCxnSpPr/>
              <p:nvPr/>
            </p:nvCxnSpPr>
            <p:spPr bwMode="auto">
              <a:xfrm flipV="1">
                <a:off x="8696695" y="5925787"/>
                <a:ext cx="0" cy="817431"/>
              </a:xfrm>
              <a:prstGeom prst="line">
                <a:avLst/>
              </a:prstGeom>
              <a:solidFill>
                <a:srgbClr val="00FFFF"/>
              </a:solidFill>
              <a:ln w="19050" cap="flat" cmpd="sng" algn="ctr">
                <a:solidFill>
                  <a:schemeClr val="tx1"/>
                </a:solidFill>
                <a:prstDash val="solid"/>
                <a:round/>
                <a:headEnd type="none" w="lg" len="lg"/>
                <a:tailEnd type="triangle" w="lg" len="lg"/>
              </a:ln>
              <a:effectLst/>
            </p:spPr>
          </p:cxnSp>
        </p:grpSp>
      </p:grpSp>
      <p:sp>
        <p:nvSpPr>
          <p:cNvPr id="91" name="Rectangle 90"/>
          <p:cNvSpPr/>
          <p:nvPr/>
        </p:nvSpPr>
        <p:spPr>
          <a:xfrm>
            <a:off x="3206369" y="2349794"/>
            <a:ext cx="2215671" cy="400110"/>
          </a:xfrm>
          <a:prstGeom prst="rect">
            <a:avLst/>
          </a:prstGeom>
          <a:solidFill>
            <a:schemeClr val="tx1"/>
          </a:solidFill>
        </p:spPr>
        <p:txBody>
          <a:bodyPr wrap="none">
            <a:spAutoFit/>
          </a:bodyPr>
          <a:lstStyle/>
          <a:p>
            <a:pPr algn="l"/>
            <a:r>
              <a:rPr lang="en-US" sz="2000" b="1" dirty="0" smtClean="0">
                <a:solidFill>
                  <a:srgbClr val="FFFFFF"/>
                </a:solidFill>
                <a:latin typeface="Arial Narrow" pitchFamily="34" charset="0"/>
              </a:rPr>
              <a:t>At first, faucet is off.</a:t>
            </a:r>
          </a:p>
        </p:txBody>
      </p:sp>
      <p:sp>
        <p:nvSpPr>
          <p:cNvPr id="64" name="Rectangle 63"/>
          <p:cNvSpPr/>
          <p:nvPr/>
        </p:nvSpPr>
        <p:spPr>
          <a:xfrm>
            <a:off x="7863440" y="5990765"/>
            <a:ext cx="423514" cy="523220"/>
          </a:xfrm>
          <a:prstGeom prst="rect">
            <a:avLst/>
          </a:prstGeom>
        </p:spPr>
        <p:txBody>
          <a:bodyPr wrap="none">
            <a:spAutoFit/>
          </a:bodyPr>
          <a:lstStyle/>
          <a:p>
            <a:pPr algn="l"/>
            <a:r>
              <a:rPr lang="en-US" dirty="0" smtClean="0">
                <a:solidFill>
                  <a:srgbClr val="000000"/>
                </a:solidFill>
              </a:rPr>
              <a:t>P</a:t>
            </a:r>
            <a:endParaRPr lang="en-US" dirty="0">
              <a:solidFill>
                <a:srgbClr val="000000"/>
              </a:solidFill>
            </a:endParaRPr>
          </a:p>
        </p:txBody>
      </p:sp>
      <p:sp>
        <p:nvSpPr>
          <p:cNvPr id="68" name="Rectangle 67"/>
          <p:cNvSpPr/>
          <p:nvPr/>
        </p:nvSpPr>
        <p:spPr>
          <a:xfrm>
            <a:off x="3206369" y="2884184"/>
            <a:ext cx="4280339" cy="400110"/>
          </a:xfrm>
          <a:prstGeom prst="rect">
            <a:avLst/>
          </a:prstGeom>
          <a:solidFill>
            <a:schemeClr val="tx1"/>
          </a:solidFill>
        </p:spPr>
        <p:txBody>
          <a:bodyPr wrap="none">
            <a:spAutoFit/>
          </a:bodyPr>
          <a:lstStyle/>
          <a:p>
            <a:pPr algn="l"/>
            <a:r>
              <a:rPr lang="en-US" sz="2000" b="1" dirty="0" smtClean="0">
                <a:solidFill>
                  <a:srgbClr val="FFFFFF"/>
                </a:solidFill>
                <a:latin typeface="Arial Narrow" pitchFamily="34" charset="0"/>
              </a:rPr>
              <a:t>What happens when faucet is turned on?</a:t>
            </a:r>
          </a:p>
        </p:txBody>
      </p:sp>
      <p:sp>
        <p:nvSpPr>
          <p:cNvPr id="71" name="Rectangle 70"/>
          <p:cNvSpPr/>
          <p:nvPr/>
        </p:nvSpPr>
        <p:spPr>
          <a:xfrm>
            <a:off x="3206369" y="3418574"/>
            <a:ext cx="4899098" cy="400110"/>
          </a:xfrm>
          <a:prstGeom prst="rect">
            <a:avLst/>
          </a:prstGeom>
          <a:solidFill>
            <a:schemeClr val="tx1"/>
          </a:solidFill>
        </p:spPr>
        <p:txBody>
          <a:bodyPr wrap="none">
            <a:spAutoFit/>
          </a:bodyPr>
          <a:lstStyle/>
          <a:p>
            <a:pPr algn="l"/>
            <a:r>
              <a:rPr lang="en-US" sz="2000" b="1" dirty="0" smtClean="0">
                <a:solidFill>
                  <a:srgbClr val="FFFFFF"/>
                </a:solidFill>
                <a:latin typeface="Arial Narrow" pitchFamily="34" charset="0"/>
              </a:rPr>
              <a:t>What happens when faucet is turned off again?</a:t>
            </a:r>
          </a:p>
        </p:txBody>
      </p:sp>
    </p:spTree>
    <p:extLst>
      <p:ext uri="{BB962C8B-B14F-4D97-AF65-F5344CB8AC3E}">
        <p14:creationId xmlns:p14="http://schemas.microsoft.com/office/powerpoint/2010/main" val="31541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8"/>
                                        </p:tgtEl>
                                        <p:attrNameLst>
                                          <p:attrName>style.visibility</p:attrName>
                                        </p:attrNameLst>
                                      </p:cBhvr>
                                      <p:to>
                                        <p:strVal val="visible"/>
                                      </p:to>
                                    </p:set>
                                    <p:animEffect transition="in" filter="fade">
                                      <p:cBhvr>
                                        <p:cTn id="15" dur="500"/>
                                        <p:tgtEl>
                                          <p:spTgt spid="88"/>
                                        </p:tgtEl>
                                      </p:cBhvr>
                                    </p:animEffect>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nodeType="clickEffect">
                                  <p:stCondLst>
                                    <p:cond delay="0"/>
                                  </p:stCondLst>
                                  <p:childTnLst>
                                    <p:set>
                                      <p:cBhvr>
                                        <p:cTn id="19" dur="1" fill="hold">
                                          <p:stCondLst>
                                            <p:cond delay="0"/>
                                          </p:stCondLst>
                                        </p:cTn>
                                        <p:tgtEl>
                                          <p:spTgt spid="81"/>
                                        </p:tgtEl>
                                        <p:attrNameLst>
                                          <p:attrName>style.visibility</p:attrName>
                                        </p:attrNameLst>
                                      </p:cBhvr>
                                      <p:to>
                                        <p:strVal val="visible"/>
                                      </p:to>
                                    </p:set>
                                    <p:animEffect transition="in" filter="fade">
                                      <p:cBhvr>
                                        <p:cTn id="20" dur="2000"/>
                                        <p:tgtEl>
                                          <p:spTgt spid="81"/>
                                        </p:tgtEl>
                                      </p:cBhvr>
                                    </p:animEffect>
                                    <p:anim calcmode="lin" valueType="num">
                                      <p:cBhvr>
                                        <p:cTn id="21" dur="2000" fill="hold"/>
                                        <p:tgtEl>
                                          <p:spTgt spid="81"/>
                                        </p:tgtEl>
                                        <p:attrNameLst>
                                          <p:attrName>ppt_w</p:attrName>
                                        </p:attrNameLst>
                                      </p:cBhvr>
                                      <p:tavLst>
                                        <p:tav tm="0" fmla="#ppt_w*sin(2.5*pi*$)">
                                          <p:val>
                                            <p:fltVal val="0"/>
                                          </p:val>
                                        </p:tav>
                                        <p:tav tm="100000">
                                          <p:val>
                                            <p:fltVal val="1"/>
                                          </p:val>
                                        </p:tav>
                                      </p:tavLst>
                                    </p:anim>
                                    <p:anim calcmode="lin" valueType="num">
                                      <p:cBhvr>
                                        <p:cTn id="22" dur="2000" fill="hold"/>
                                        <p:tgtEl>
                                          <p:spTgt spid="81"/>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3"/>
                                        </p:tgtEl>
                                        <p:attrNameLst>
                                          <p:attrName>style.visibility</p:attrName>
                                        </p:attrNameLst>
                                      </p:cBhvr>
                                      <p:to>
                                        <p:strVal val="visible"/>
                                      </p:to>
                                    </p:set>
                                    <p:anim calcmode="lin" valueType="num">
                                      <p:cBhvr additive="base">
                                        <p:cTn id="27" dur="500" fill="hold"/>
                                        <p:tgtEl>
                                          <p:spTgt spid="83"/>
                                        </p:tgtEl>
                                        <p:attrNameLst>
                                          <p:attrName>ppt_x</p:attrName>
                                        </p:attrNameLst>
                                      </p:cBhvr>
                                      <p:tavLst>
                                        <p:tav tm="0">
                                          <p:val>
                                            <p:strVal val="#ppt_x"/>
                                          </p:val>
                                        </p:tav>
                                        <p:tav tm="100000">
                                          <p:val>
                                            <p:strVal val="#ppt_x"/>
                                          </p:val>
                                        </p:tav>
                                      </p:tavLst>
                                    </p:anim>
                                    <p:anim calcmode="lin" valueType="num">
                                      <p:cBhvr additive="base">
                                        <p:cTn id="28" dur="500" fill="hold"/>
                                        <p:tgtEl>
                                          <p:spTgt spid="8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4"/>
                                        </p:tgtEl>
                                        <p:attrNameLst>
                                          <p:attrName>style.visibility</p:attrName>
                                        </p:attrNameLst>
                                      </p:cBhvr>
                                      <p:to>
                                        <p:strVal val="visible"/>
                                      </p:to>
                                    </p:set>
                                    <p:anim calcmode="lin" valueType="num">
                                      <p:cBhvr additive="base">
                                        <p:cTn id="31" dur="500" fill="hold"/>
                                        <p:tgtEl>
                                          <p:spTgt spid="84"/>
                                        </p:tgtEl>
                                        <p:attrNameLst>
                                          <p:attrName>ppt_x</p:attrName>
                                        </p:attrNameLst>
                                      </p:cBhvr>
                                      <p:tavLst>
                                        <p:tav tm="0">
                                          <p:val>
                                            <p:strVal val="#ppt_x"/>
                                          </p:val>
                                        </p:tav>
                                        <p:tav tm="100000">
                                          <p:val>
                                            <p:strVal val="#ppt_x"/>
                                          </p:val>
                                        </p:tav>
                                      </p:tavLst>
                                    </p:anim>
                                    <p:anim calcmode="lin" valueType="num">
                                      <p:cBhvr additive="base">
                                        <p:cTn id="32"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nodeType="click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2000"/>
                                        <p:tgtEl>
                                          <p:spTgt spid="86"/>
                                        </p:tgtEl>
                                      </p:cBhvr>
                                    </p:animEffect>
                                    <p:anim calcmode="lin" valueType="num">
                                      <p:cBhvr>
                                        <p:cTn id="38" dur="2000" fill="hold"/>
                                        <p:tgtEl>
                                          <p:spTgt spid="86"/>
                                        </p:tgtEl>
                                        <p:attrNameLst>
                                          <p:attrName>ppt_w</p:attrName>
                                        </p:attrNameLst>
                                      </p:cBhvr>
                                      <p:tavLst>
                                        <p:tav tm="0" fmla="#ppt_w*sin(2.5*pi*$)">
                                          <p:val>
                                            <p:fltVal val="0"/>
                                          </p:val>
                                        </p:tav>
                                        <p:tav tm="100000">
                                          <p:val>
                                            <p:fltVal val="1"/>
                                          </p:val>
                                        </p:tav>
                                      </p:tavLst>
                                    </p:anim>
                                    <p:anim calcmode="lin" valueType="num">
                                      <p:cBhvr>
                                        <p:cTn id="39" dur="2000" fill="hold"/>
                                        <p:tgtEl>
                                          <p:spTgt spid="86"/>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91"/>
                                        </p:tgtEl>
                                        <p:attrNameLst>
                                          <p:attrName>style.visibility</p:attrName>
                                        </p:attrNameLst>
                                      </p:cBhvr>
                                      <p:to>
                                        <p:strVal val="visible"/>
                                      </p:to>
                                    </p:set>
                                    <p:animEffect transition="in" filter="circle(in)">
                                      <p:cBhvr>
                                        <p:cTn id="44" dur="2000"/>
                                        <p:tgtEl>
                                          <p:spTgt spid="91"/>
                                        </p:tgtEl>
                                      </p:cBhvr>
                                    </p:animEffect>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wipe(down)">
                                      <p:cBhvr>
                                        <p:cTn id="49" dur="580">
                                          <p:stCondLst>
                                            <p:cond delay="0"/>
                                          </p:stCondLst>
                                        </p:cTn>
                                        <p:tgtEl>
                                          <p:spTgt spid="55"/>
                                        </p:tgtEl>
                                      </p:cBhvr>
                                    </p:animEffect>
                                    <p:anim calcmode="lin" valueType="num">
                                      <p:cBhvr>
                                        <p:cTn id="50"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55" dur="26">
                                          <p:stCondLst>
                                            <p:cond delay="650"/>
                                          </p:stCondLst>
                                        </p:cTn>
                                        <p:tgtEl>
                                          <p:spTgt spid="55"/>
                                        </p:tgtEl>
                                      </p:cBhvr>
                                      <p:to x="100000" y="60000"/>
                                    </p:animScale>
                                    <p:animScale>
                                      <p:cBhvr>
                                        <p:cTn id="56" dur="166" decel="50000">
                                          <p:stCondLst>
                                            <p:cond delay="676"/>
                                          </p:stCondLst>
                                        </p:cTn>
                                        <p:tgtEl>
                                          <p:spTgt spid="55"/>
                                        </p:tgtEl>
                                      </p:cBhvr>
                                      <p:to x="100000" y="100000"/>
                                    </p:animScale>
                                    <p:animScale>
                                      <p:cBhvr>
                                        <p:cTn id="57" dur="26">
                                          <p:stCondLst>
                                            <p:cond delay="1312"/>
                                          </p:stCondLst>
                                        </p:cTn>
                                        <p:tgtEl>
                                          <p:spTgt spid="55"/>
                                        </p:tgtEl>
                                      </p:cBhvr>
                                      <p:to x="100000" y="80000"/>
                                    </p:animScale>
                                    <p:animScale>
                                      <p:cBhvr>
                                        <p:cTn id="58" dur="166" decel="50000">
                                          <p:stCondLst>
                                            <p:cond delay="1338"/>
                                          </p:stCondLst>
                                        </p:cTn>
                                        <p:tgtEl>
                                          <p:spTgt spid="55"/>
                                        </p:tgtEl>
                                      </p:cBhvr>
                                      <p:to x="100000" y="100000"/>
                                    </p:animScale>
                                    <p:animScale>
                                      <p:cBhvr>
                                        <p:cTn id="59" dur="26">
                                          <p:stCondLst>
                                            <p:cond delay="1642"/>
                                          </p:stCondLst>
                                        </p:cTn>
                                        <p:tgtEl>
                                          <p:spTgt spid="55"/>
                                        </p:tgtEl>
                                      </p:cBhvr>
                                      <p:to x="100000" y="90000"/>
                                    </p:animScale>
                                    <p:animScale>
                                      <p:cBhvr>
                                        <p:cTn id="60" dur="166" decel="50000">
                                          <p:stCondLst>
                                            <p:cond delay="1668"/>
                                          </p:stCondLst>
                                        </p:cTn>
                                        <p:tgtEl>
                                          <p:spTgt spid="55"/>
                                        </p:tgtEl>
                                      </p:cBhvr>
                                      <p:to x="100000" y="100000"/>
                                    </p:animScale>
                                    <p:animScale>
                                      <p:cBhvr>
                                        <p:cTn id="61" dur="26">
                                          <p:stCondLst>
                                            <p:cond delay="1808"/>
                                          </p:stCondLst>
                                        </p:cTn>
                                        <p:tgtEl>
                                          <p:spTgt spid="55"/>
                                        </p:tgtEl>
                                      </p:cBhvr>
                                      <p:to x="100000" y="95000"/>
                                    </p:animScale>
                                    <p:animScale>
                                      <p:cBhvr>
                                        <p:cTn id="62" dur="166" decel="50000">
                                          <p:stCondLst>
                                            <p:cond delay="1834"/>
                                          </p:stCondLst>
                                        </p:cTn>
                                        <p:tgtEl>
                                          <p:spTgt spid="55"/>
                                        </p:tgtEl>
                                      </p:cBhvr>
                                      <p:to x="100000" y="100000"/>
                                    </p:animScale>
                                  </p:childTnLst>
                                </p:cTn>
                              </p:par>
                              <p:par>
                                <p:cTn id="63" presetID="26" presetClass="entr" presetSubtype="0" fill="hold" grpId="0" nodeType="withEffect">
                                  <p:stCondLst>
                                    <p:cond delay="0"/>
                                  </p:stCondLst>
                                  <p:childTnLst>
                                    <p:set>
                                      <p:cBhvr>
                                        <p:cTn id="64" dur="1" fill="hold">
                                          <p:stCondLst>
                                            <p:cond delay="0"/>
                                          </p:stCondLst>
                                        </p:cTn>
                                        <p:tgtEl>
                                          <p:spTgt spid="64"/>
                                        </p:tgtEl>
                                        <p:attrNameLst>
                                          <p:attrName>style.visibility</p:attrName>
                                        </p:attrNameLst>
                                      </p:cBhvr>
                                      <p:to>
                                        <p:strVal val="visible"/>
                                      </p:to>
                                    </p:set>
                                    <p:animEffect transition="in" filter="wipe(down)">
                                      <p:cBhvr>
                                        <p:cTn id="65" dur="580">
                                          <p:stCondLst>
                                            <p:cond delay="0"/>
                                          </p:stCondLst>
                                        </p:cTn>
                                        <p:tgtEl>
                                          <p:spTgt spid="64"/>
                                        </p:tgtEl>
                                      </p:cBhvr>
                                    </p:animEffect>
                                    <p:anim calcmode="lin" valueType="num">
                                      <p:cBhvr>
                                        <p:cTn id="66"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71" dur="26">
                                          <p:stCondLst>
                                            <p:cond delay="650"/>
                                          </p:stCondLst>
                                        </p:cTn>
                                        <p:tgtEl>
                                          <p:spTgt spid="64"/>
                                        </p:tgtEl>
                                      </p:cBhvr>
                                      <p:to x="100000" y="60000"/>
                                    </p:animScale>
                                    <p:animScale>
                                      <p:cBhvr>
                                        <p:cTn id="72" dur="166" decel="50000">
                                          <p:stCondLst>
                                            <p:cond delay="676"/>
                                          </p:stCondLst>
                                        </p:cTn>
                                        <p:tgtEl>
                                          <p:spTgt spid="64"/>
                                        </p:tgtEl>
                                      </p:cBhvr>
                                      <p:to x="100000" y="100000"/>
                                    </p:animScale>
                                    <p:animScale>
                                      <p:cBhvr>
                                        <p:cTn id="73" dur="26">
                                          <p:stCondLst>
                                            <p:cond delay="1312"/>
                                          </p:stCondLst>
                                        </p:cTn>
                                        <p:tgtEl>
                                          <p:spTgt spid="64"/>
                                        </p:tgtEl>
                                      </p:cBhvr>
                                      <p:to x="100000" y="80000"/>
                                    </p:animScale>
                                    <p:animScale>
                                      <p:cBhvr>
                                        <p:cTn id="74" dur="166" decel="50000">
                                          <p:stCondLst>
                                            <p:cond delay="1338"/>
                                          </p:stCondLst>
                                        </p:cTn>
                                        <p:tgtEl>
                                          <p:spTgt spid="64"/>
                                        </p:tgtEl>
                                      </p:cBhvr>
                                      <p:to x="100000" y="100000"/>
                                    </p:animScale>
                                    <p:animScale>
                                      <p:cBhvr>
                                        <p:cTn id="75" dur="26">
                                          <p:stCondLst>
                                            <p:cond delay="1642"/>
                                          </p:stCondLst>
                                        </p:cTn>
                                        <p:tgtEl>
                                          <p:spTgt spid="64"/>
                                        </p:tgtEl>
                                      </p:cBhvr>
                                      <p:to x="100000" y="90000"/>
                                    </p:animScale>
                                    <p:animScale>
                                      <p:cBhvr>
                                        <p:cTn id="76" dur="166" decel="50000">
                                          <p:stCondLst>
                                            <p:cond delay="1668"/>
                                          </p:stCondLst>
                                        </p:cTn>
                                        <p:tgtEl>
                                          <p:spTgt spid="64"/>
                                        </p:tgtEl>
                                      </p:cBhvr>
                                      <p:to x="100000" y="100000"/>
                                    </p:animScale>
                                    <p:animScale>
                                      <p:cBhvr>
                                        <p:cTn id="77" dur="26">
                                          <p:stCondLst>
                                            <p:cond delay="1808"/>
                                          </p:stCondLst>
                                        </p:cTn>
                                        <p:tgtEl>
                                          <p:spTgt spid="64"/>
                                        </p:tgtEl>
                                      </p:cBhvr>
                                      <p:to x="100000" y="95000"/>
                                    </p:animScale>
                                    <p:animScale>
                                      <p:cBhvr>
                                        <p:cTn id="78" dur="166" decel="50000">
                                          <p:stCondLst>
                                            <p:cond delay="1834"/>
                                          </p:stCondLst>
                                        </p:cTn>
                                        <p:tgtEl>
                                          <p:spTgt spid="64"/>
                                        </p:tgtEl>
                                      </p:cBhvr>
                                      <p:to x="100000" y="100000"/>
                                    </p:animScale>
                                  </p:childTnLst>
                                </p:cTn>
                              </p:par>
                            </p:childTnLst>
                          </p:cTn>
                        </p:par>
                      </p:childTnLst>
                    </p:cTn>
                  </p:par>
                  <p:par>
                    <p:cTn id="79" fill="hold">
                      <p:stCondLst>
                        <p:cond delay="indefinite"/>
                      </p:stCondLst>
                      <p:childTnLst>
                        <p:par>
                          <p:cTn id="80" fill="hold">
                            <p:stCondLst>
                              <p:cond delay="0"/>
                            </p:stCondLst>
                            <p:childTnLst>
                              <p:par>
                                <p:cTn id="81" presetID="6" presetClass="entr" presetSubtype="16" fill="hold" grpId="0" nodeType="clickEffect">
                                  <p:stCondLst>
                                    <p:cond delay="0"/>
                                  </p:stCondLst>
                                  <p:childTnLst>
                                    <p:set>
                                      <p:cBhvr>
                                        <p:cTn id="82" dur="1" fill="hold">
                                          <p:stCondLst>
                                            <p:cond delay="0"/>
                                          </p:stCondLst>
                                        </p:cTn>
                                        <p:tgtEl>
                                          <p:spTgt spid="68"/>
                                        </p:tgtEl>
                                        <p:attrNameLst>
                                          <p:attrName>style.visibility</p:attrName>
                                        </p:attrNameLst>
                                      </p:cBhvr>
                                      <p:to>
                                        <p:strVal val="visible"/>
                                      </p:to>
                                    </p:set>
                                    <p:animEffect transition="in" filter="circle(in)">
                                      <p:cBhvr>
                                        <p:cTn id="83" dur="2000"/>
                                        <p:tgtEl>
                                          <p:spTgt spid="68"/>
                                        </p:tgtEl>
                                      </p:cBhvr>
                                    </p:animEffect>
                                  </p:childTnLst>
                                </p:cTn>
                              </p:par>
                            </p:childTnLst>
                          </p:cTn>
                        </p:par>
                      </p:childTnLst>
                    </p:cTn>
                  </p:par>
                  <p:par>
                    <p:cTn id="84" fill="hold">
                      <p:stCondLst>
                        <p:cond delay="indefinite"/>
                      </p:stCondLst>
                      <p:childTnLst>
                        <p:par>
                          <p:cTn id="85" fill="hold">
                            <p:stCondLst>
                              <p:cond delay="0"/>
                            </p:stCondLst>
                            <p:childTnLst>
                              <p:par>
                                <p:cTn id="86" presetID="31" presetClass="entr" presetSubtype="0" fill="hold" nodeType="clickEffect">
                                  <p:stCondLst>
                                    <p:cond delay="0"/>
                                  </p:stCondLst>
                                  <p:childTnLst>
                                    <p:set>
                                      <p:cBhvr>
                                        <p:cTn id="87" dur="1" fill="hold">
                                          <p:stCondLst>
                                            <p:cond delay="0"/>
                                          </p:stCondLst>
                                        </p:cTn>
                                        <p:tgtEl>
                                          <p:spTgt spid="89"/>
                                        </p:tgtEl>
                                        <p:attrNameLst>
                                          <p:attrName>style.visibility</p:attrName>
                                        </p:attrNameLst>
                                      </p:cBhvr>
                                      <p:to>
                                        <p:strVal val="visible"/>
                                      </p:to>
                                    </p:set>
                                    <p:anim calcmode="lin" valueType="num">
                                      <p:cBhvr>
                                        <p:cTn id="88" dur="1000" fill="hold"/>
                                        <p:tgtEl>
                                          <p:spTgt spid="89"/>
                                        </p:tgtEl>
                                        <p:attrNameLst>
                                          <p:attrName>ppt_w</p:attrName>
                                        </p:attrNameLst>
                                      </p:cBhvr>
                                      <p:tavLst>
                                        <p:tav tm="0">
                                          <p:val>
                                            <p:fltVal val="0"/>
                                          </p:val>
                                        </p:tav>
                                        <p:tav tm="100000">
                                          <p:val>
                                            <p:strVal val="#ppt_w"/>
                                          </p:val>
                                        </p:tav>
                                      </p:tavLst>
                                    </p:anim>
                                    <p:anim calcmode="lin" valueType="num">
                                      <p:cBhvr>
                                        <p:cTn id="89" dur="1000" fill="hold"/>
                                        <p:tgtEl>
                                          <p:spTgt spid="89"/>
                                        </p:tgtEl>
                                        <p:attrNameLst>
                                          <p:attrName>ppt_h</p:attrName>
                                        </p:attrNameLst>
                                      </p:cBhvr>
                                      <p:tavLst>
                                        <p:tav tm="0">
                                          <p:val>
                                            <p:fltVal val="0"/>
                                          </p:val>
                                        </p:tav>
                                        <p:tav tm="100000">
                                          <p:val>
                                            <p:strVal val="#ppt_h"/>
                                          </p:val>
                                        </p:tav>
                                      </p:tavLst>
                                    </p:anim>
                                    <p:anim calcmode="lin" valueType="num">
                                      <p:cBhvr>
                                        <p:cTn id="90" dur="1000" fill="hold"/>
                                        <p:tgtEl>
                                          <p:spTgt spid="89"/>
                                        </p:tgtEl>
                                        <p:attrNameLst>
                                          <p:attrName>style.rotation</p:attrName>
                                        </p:attrNameLst>
                                      </p:cBhvr>
                                      <p:tavLst>
                                        <p:tav tm="0">
                                          <p:val>
                                            <p:fltVal val="90"/>
                                          </p:val>
                                        </p:tav>
                                        <p:tav tm="100000">
                                          <p:val>
                                            <p:fltVal val="0"/>
                                          </p:val>
                                        </p:tav>
                                      </p:tavLst>
                                    </p:anim>
                                    <p:animEffect transition="in" filter="fade">
                                      <p:cBhvr>
                                        <p:cTn id="91" dur="1000"/>
                                        <p:tgtEl>
                                          <p:spTgt spid="89"/>
                                        </p:tgtEl>
                                      </p:cBhvr>
                                    </p:animEffect>
                                  </p:childTnLst>
                                </p:cTn>
                              </p:par>
                              <p:par>
                                <p:cTn id="92" presetID="31" presetClass="entr" presetSubtype="0" fill="hold" nodeType="withEffect">
                                  <p:stCondLst>
                                    <p:cond delay="0"/>
                                  </p:stCondLst>
                                  <p:childTnLst>
                                    <p:set>
                                      <p:cBhvr>
                                        <p:cTn id="93" dur="1" fill="hold">
                                          <p:stCondLst>
                                            <p:cond delay="0"/>
                                          </p:stCondLst>
                                        </p:cTn>
                                        <p:tgtEl>
                                          <p:spTgt spid="90"/>
                                        </p:tgtEl>
                                        <p:attrNameLst>
                                          <p:attrName>style.visibility</p:attrName>
                                        </p:attrNameLst>
                                      </p:cBhvr>
                                      <p:to>
                                        <p:strVal val="visible"/>
                                      </p:to>
                                    </p:set>
                                    <p:anim calcmode="lin" valueType="num">
                                      <p:cBhvr>
                                        <p:cTn id="94" dur="1000" fill="hold"/>
                                        <p:tgtEl>
                                          <p:spTgt spid="90"/>
                                        </p:tgtEl>
                                        <p:attrNameLst>
                                          <p:attrName>ppt_w</p:attrName>
                                        </p:attrNameLst>
                                      </p:cBhvr>
                                      <p:tavLst>
                                        <p:tav tm="0">
                                          <p:val>
                                            <p:fltVal val="0"/>
                                          </p:val>
                                        </p:tav>
                                        <p:tav tm="100000">
                                          <p:val>
                                            <p:strVal val="#ppt_w"/>
                                          </p:val>
                                        </p:tav>
                                      </p:tavLst>
                                    </p:anim>
                                    <p:anim calcmode="lin" valueType="num">
                                      <p:cBhvr>
                                        <p:cTn id="95" dur="1000" fill="hold"/>
                                        <p:tgtEl>
                                          <p:spTgt spid="90"/>
                                        </p:tgtEl>
                                        <p:attrNameLst>
                                          <p:attrName>ppt_h</p:attrName>
                                        </p:attrNameLst>
                                      </p:cBhvr>
                                      <p:tavLst>
                                        <p:tav tm="0">
                                          <p:val>
                                            <p:fltVal val="0"/>
                                          </p:val>
                                        </p:tav>
                                        <p:tav tm="100000">
                                          <p:val>
                                            <p:strVal val="#ppt_h"/>
                                          </p:val>
                                        </p:tav>
                                      </p:tavLst>
                                    </p:anim>
                                    <p:anim calcmode="lin" valueType="num">
                                      <p:cBhvr>
                                        <p:cTn id="96" dur="1000" fill="hold"/>
                                        <p:tgtEl>
                                          <p:spTgt spid="90"/>
                                        </p:tgtEl>
                                        <p:attrNameLst>
                                          <p:attrName>style.rotation</p:attrName>
                                        </p:attrNameLst>
                                      </p:cBhvr>
                                      <p:tavLst>
                                        <p:tav tm="0">
                                          <p:val>
                                            <p:fltVal val="90"/>
                                          </p:val>
                                        </p:tav>
                                        <p:tav tm="100000">
                                          <p:val>
                                            <p:fltVal val="0"/>
                                          </p:val>
                                        </p:tav>
                                      </p:tavLst>
                                    </p:anim>
                                    <p:animEffect transition="in" filter="fade">
                                      <p:cBhvr>
                                        <p:cTn id="97" dur="1000"/>
                                        <p:tgtEl>
                                          <p:spTgt spid="90"/>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grpId="1" nodeType="clickEffect">
                                  <p:stCondLst>
                                    <p:cond delay="0"/>
                                  </p:stCondLst>
                                  <p:childTnLst>
                                    <p:animEffect transition="out" filter="fade">
                                      <p:cBhvr>
                                        <p:cTn id="101" dur="500"/>
                                        <p:tgtEl>
                                          <p:spTgt spid="64"/>
                                        </p:tgtEl>
                                      </p:cBhvr>
                                    </p:animEffect>
                                    <p:set>
                                      <p:cBhvr>
                                        <p:cTn id="102" dur="1" fill="hold">
                                          <p:stCondLst>
                                            <p:cond delay="499"/>
                                          </p:stCondLst>
                                        </p:cTn>
                                        <p:tgtEl>
                                          <p:spTgt spid="64"/>
                                        </p:tgtEl>
                                        <p:attrNameLst>
                                          <p:attrName>style.visibility</p:attrName>
                                        </p:attrNameLst>
                                      </p:cBhvr>
                                      <p:to>
                                        <p:strVal val="hidden"/>
                                      </p:to>
                                    </p:set>
                                  </p:childTnLst>
                                </p:cTn>
                              </p:par>
                              <p:par>
                                <p:cTn id="103" presetID="10" presetClass="entr" presetSubtype="0" fill="hold" grpId="0" nodeType="withEffect">
                                  <p:stCondLst>
                                    <p:cond delay="0"/>
                                  </p:stCondLst>
                                  <p:childTnLst>
                                    <p:set>
                                      <p:cBhvr>
                                        <p:cTn id="104" dur="1" fill="hold">
                                          <p:stCondLst>
                                            <p:cond delay="0"/>
                                          </p:stCondLst>
                                        </p:cTn>
                                        <p:tgtEl>
                                          <p:spTgt spid="56"/>
                                        </p:tgtEl>
                                        <p:attrNameLst>
                                          <p:attrName>style.visibility</p:attrName>
                                        </p:attrNameLst>
                                      </p:cBhvr>
                                      <p:to>
                                        <p:strVal val="visible"/>
                                      </p:to>
                                    </p:set>
                                    <p:animEffect transition="in" filter="fade">
                                      <p:cBhvr>
                                        <p:cTn id="105" dur="500"/>
                                        <p:tgtEl>
                                          <p:spTgt spid="56"/>
                                        </p:tgtEl>
                                      </p:cBhvr>
                                    </p:animEffect>
                                  </p:childTnLst>
                                </p:cTn>
                              </p:par>
                            </p:childTnLst>
                          </p:cTn>
                        </p:par>
                      </p:childTnLst>
                    </p:cTn>
                  </p:par>
                  <p:par>
                    <p:cTn id="106" fill="hold">
                      <p:stCondLst>
                        <p:cond delay="indefinite"/>
                      </p:stCondLst>
                      <p:childTnLst>
                        <p:par>
                          <p:cTn id="107" fill="hold">
                            <p:stCondLst>
                              <p:cond delay="0"/>
                            </p:stCondLst>
                            <p:childTnLst>
                              <p:par>
                                <p:cTn id="108" presetID="45" presetClass="entr" presetSubtype="0" fill="hold" nodeType="clickEffect">
                                  <p:stCondLst>
                                    <p:cond delay="0"/>
                                  </p:stCondLst>
                                  <p:childTnLst>
                                    <p:set>
                                      <p:cBhvr>
                                        <p:cTn id="109" dur="1" fill="hold">
                                          <p:stCondLst>
                                            <p:cond delay="0"/>
                                          </p:stCondLst>
                                        </p:cTn>
                                        <p:tgtEl>
                                          <p:spTgt spid="59"/>
                                        </p:tgtEl>
                                        <p:attrNameLst>
                                          <p:attrName>style.visibility</p:attrName>
                                        </p:attrNameLst>
                                      </p:cBhvr>
                                      <p:to>
                                        <p:strVal val="visible"/>
                                      </p:to>
                                    </p:set>
                                    <p:animEffect transition="in" filter="fade">
                                      <p:cBhvr>
                                        <p:cTn id="110" dur="2000"/>
                                        <p:tgtEl>
                                          <p:spTgt spid="59"/>
                                        </p:tgtEl>
                                      </p:cBhvr>
                                    </p:animEffect>
                                    <p:anim calcmode="lin" valueType="num">
                                      <p:cBhvr>
                                        <p:cTn id="111" dur="2000" fill="hold"/>
                                        <p:tgtEl>
                                          <p:spTgt spid="59"/>
                                        </p:tgtEl>
                                        <p:attrNameLst>
                                          <p:attrName>ppt_w</p:attrName>
                                        </p:attrNameLst>
                                      </p:cBhvr>
                                      <p:tavLst>
                                        <p:tav tm="0" fmla="#ppt_w*sin(2.5*pi*$)">
                                          <p:val>
                                            <p:fltVal val="0"/>
                                          </p:val>
                                        </p:tav>
                                        <p:tav tm="100000">
                                          <p:val>
                                            <p:fltVal val="1"/>
                                          </p:val>
                                        </p:tav>
                                      </p:tavLst>
                                    </p:anim>
                                    <p:anim calcmode="lin" valueType="num">
                                      <p:cBhvr>
                                        <p:cTn id="112" dur="2000" fill="hold"/>
                                        <p:tgtEl>
                                          <p:spTgt spid="59"/>
                                        </p:tgtEl>
                                        <p:attrNameLst>
                                          <p:attrName>ppt_h</p:attrName>
                                        </p:attrNameLst>
                                      </p:cBhvr>
                                      <p:tavLst>
                                        <p:tav tm="0">
                                          <p:val>
                                            <p:strVal val="#ppt_h"/>
                                          </p:val>
                                        </p:tav>
                                        <p:tav tm="100000">
                                          <p:val>
                                            <p:strVal val="#ppt_h"/>
                                          </p:val>
                                        </p:tav>
                                      </p:tavLst>
                                    </p:anim>
                                  </p:childTnLst>
                                </p:cTn>
                              </p:par>
                            </p:childTnLst>
                          </p:cTn>
                        </p:par>
                      </p:childTnLst>
                    </p:cTn>
                  </p:par>
                  <p:par>
                    <p:cTn id="113" fill="hold">
                      <p:stCondLst>
                        <p:cond delay="indefinite"/>
                      </p:stCondLst>
                      <p:childTnLst>
                        <p:par>
                          <p:cTn id="114" fill="hold">
                            <p:stCondLst>
                              <p:cond delay="0"/>
                            </p:stCondLst>
                            <p:childTnLst>
                              <p:par>
                                <p:cTn id="115" presetID="6" presetClass="entr" presetSubtype="16" fill="hold" grpId="0" nodeType="clickEffect">
                                  <p:stCondLst>
                                    <p:cond delay="0"/>
                                  </p:stCondLst>
                                  <p:childTnLst>
                                    <p:set>
                                      <p:cBhvr>
                                        <p:cTn id="116" dur="1" fill="hold">
                                          <p:stCondLst>
                                            <p:cond delay="0"/>
                                          </p:stCondLst>
                                        </p:cTn>
                                        <p:tgtEl>
                                          <p:spTgt spid="71"/>
                                        </p:tgtEl>
                                        <p:attrNameLst>
                                          <p:attrName>style.visibility</p:attrName>
                                        </p:attrNameLst>
                                      </p:cBhvr>
                                      <p:to>
                                        <p:strVal val="visible"/>
                                      </p:to>
                                    </p:set>
                                    <p:animEffect transition="in" filter="circle(in)">
                                      <p:cBhvr>
                                        <p:cTn id="117" dur="2000"/>
                                        <p:tgtEl>
                                          <p:spTgt spid="71"/>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xit" presetSubtype="0" fill="hold" nodeType="clickEffect">
                                  <p:stCondLst>
                                    <p:cond delay="0"/>
                                  </p:stCondLst>
                                  <p:childTnLst>
                                    <p:animEffect transition="out" filter="fade">
                                      <p:cBhvr>
                                        <p:cTn id="121" dur="500"/>
                                        <p:tgtEl>
                                          <p:spTgt spid="90"/>
                                        </p:tgtEl>
                                      </p:cBhvr>
                                    </p:animEffect>
                                    <p:set>
                                      <p:cBhvr>
                                        <p:cTn id="122" dur="1" fill="hold">
                                          <p:stCondLst>
                                            <p:cond delay="499"/>
                                          </p:stCondLst>
                                        </p:cTn>
                                        <p:tgtEl>
                                          <p:spTgt spid="90"/>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grpId="1" nodeType="clickEffect">
                                  <p:stCondLst>
                                    <p:cond delay="0"/>
                                  </p:stCondLst>
                                  <p:childTnLst>
                                    <p:animEffect transition="out" filter="fade">
                                      <p:cBhvr>
                                        <p:cTn id="126" dur="500"/>
                                        <p:tgtEl>
                                          <p:spTgt spid="56"/>
                                        </p:tgtEl>
                                      </p:cBhvr>
                                    </p:animEffect>
                                    <p:set>
                                      <p:cBhvr>
                                        <p:cTn id="127" dur="1" fill="hold">
                                          <p:stCondLst>
                                            <p:cond delay="499"/>
                                          </p:stCondLst>
                                        </p:cTn>
                                        <p:tgtEl>
                                          <p:spTgt spid="56"/>
                                        </p:tgtEl>
                                        <p:attrNameLst>
                                          <p:attrName>style.visibility</p:attrName>
                                        </p:attrNameLst>
                                      </p:cBhvr>
                                      <p:to>
                                        <p:strVal val="hidden"/>
                                      </p:to>
                                    </p:set>
                                  </p:childTnLst>
                                </p:cTn>
                              </p:par>
                              <p:par>
                                <p:cTn id="128" presetID="10" presetClass="entr" presetSubtype="0" fill="hold" grpId="2" nodeType="withEffect">
                                  <p:stCondLst>
                                    <p:cond delay="0"/>
                                  </p:stCondLst>
                                  <p:childTnLst>
                                    <p:set>
                                      <p:cBhvr>
                                        <p:cTn id="129" dur="1" fill="hold">
                                          <p:stCondLst>
                                            <p:cond delay="0"/>
                                          </p:stCondLst>
                                        </p:cTn>
                                        <p:tgtEl>
                                          <p:spTgt spid="64"/>
                                        </p:tgtEl>
                                        <p:attrNameLst>
                                          <p:attrName>style.visibility</p:attrName>
                                        </p:attrNameLst>
                                      </p:cBhvr>
                                      <p:to>
                                        <p:strVal val="visible"/>
                                      </p:to>
                                    </p:set>
                                    <p:animEffect transition="in" filter="fade">
                                      <p:cBhvr>
                                        <p:cTn id="130" dur="500"/>
                                        <p:tgtEl>
                                          <p:spTgt spid="64"/>
                                        </p:tgtEl>
                                      </p:cBhvr>
                                    </p:animEffect>
                                  </p:childTnLst>
                                </p:cTn>
                              </p:par>
                            </p:childTnLst>
                          </p:cTn>
                        </p:par>
                      </p:childTnLst>
                    </p:cTn>
                  </p:par>
                  <p:par>
                    <p:cTn id="131" fill="hold">
                      <p:stCondLst>
                        <p:cond delay="indefinite"/>
                      </p:stCondLst>
                      <p:childTnLst>
                        <p:par>
                          <p:cTn id="132" fill="hold">
                            <p:stCondLst>
                              <p:cond delay="0"/>
                            </p:stCondLst>
                            <p:childTnLst>
                              <p:par>
                                <p:cTn id="133" presetID="31" presetClass="exit" presetSubtype="0" fill="hold" nodeType="clickEffect">
                                  <p:stCondLst>
                                    <p:cond delay="0"/>
                                  </p:stCondLst>
                                  <p:childTnLst>
                                    <p:anim calcmode="lin" valueType="num">
                                      <p:cBhvr>
                                        <p:cTn id="134" dur="1000"/>
                                        <p:tgtEl>
                                          <p:spTgt spid="59"/>
                                        </p:tgtEl>
                                        <p:attrNameLst>
                                          <p:attrName>ppt_w</p:attrName>
                                        </p:attrNameLst>
                                      </p:cBhvr>
                                      <p:tavLst>
                                        <p:tav tm="0">
                                          <p:val>
                                            <p:strVal val="ppt_w"/>
                                          </p:val>
                                        </p:tav>
                                        <p:tav tm="100000">
                                          <p:val>
                                            <p:fltVal val="0"/>
                                          </p:val>
                                        </p:tav>
                                      </p:tavLst>
                                    </p:anim>
                                    <p:anim calcmode="lin" valueType="num">
                                      <p:cBhvr>
                                        <p:cTn id="135" dur="1000"/>
                                        <p:tgtEl>
                                          <p:spTgt spid="59"/>
                                        </p:tgtEl>
                                        <p:attrNameLst>
                                          <p:attrName>ppt_h</p:attrName>
                                        </p:attrNameLst>
                                      </p:cBhvr>
                                      <p:tavLst>
                                        <p:tav tm="0">
                                          <p:val>
                                            <p:strVal val="ppt_h"/>
                                          </p:val>
                                        </p:tav>
                                        <p:tav tm="100000">
                                          <p:val>
                                            <p:fltVal val="0"/>
                                          </p:val>
                                        </p:tav>
                                      </p:tavLst>
                                    </p:anim>
                                    <p:anim calcmode="lin" valueType="num">
                                      <p:cBhvr>
                                        <p:cTn id="136" dur="1000"/>
                                        <p:tgtEl>
                                          <p:spTgt spid="59"/>
                                        </p:tgtEl>
                                        <p:attrNameLst>
                                          <p:attrName>style.rotation</p:attrName>
                                        </p:attrNameLst>
                                      </p:cBhvr>
                                      <p:tavLst>
                                        <p:tav tm="0">
                                          <p:val>
                                            <p:fltVal val="0"/>
                                          </p:val>
                                        </p:tav>
                                        <p:tav tm="100000">
                                          <p:val>
                                            <p:fltVal val="90"/>
                                          </p:val>
                                        </p:tav>
                                      </p:tavLst>
                                    </p:anim>
                                    <p:animEffect transition="out" filter="fade">
                                      <p:cBhvr>
                                        <p:cTn id="137" dur="1000"/>
                                        <p:tgtEl>
                                          <p:spTgt spid="59"/>
                                        </p:tgtEl>
                                      </p:cBhvr>
                                    </p:animEffect>
                                    <p:set>
                                      <p:cBhvr>
                                        <p:cTn id="138" dur="1" fill="hold">
                                          <p:stCondLst>
                                            <p:cond delay="999"/>
                                          </p:stCondLst>
                                        </p:cTn>
                                        <p:tgtEl>
                                          <p:spTgt spid="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5" grpId="0"/>
      <p:bldP spid="56" grpId="0"/>
      <p:bldP spid="56" grpId="1"/>
      <p:bldP spid="91" grpId="0" animBg="1"/>
      <p:bldP spid="64" grpId="0"/>
      <p:bldP spid="64" grpId="1"/>
      <p:bldP spid="64" grpId="2"/>
      <p:bldP spid="68"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pSp>
        <p:nvGrpSpPr>
          <p:cNvPr id="81" name="Group 80"/>
          <p:cNvGrpSpPr/>
          <p:nvPr/>
        </p:nvGrpSpPr>
        <p:grpSpPr>
          <a:xfrm>
            <a:off x="1591293" y="4106658"/>
            <a:ext cx="6493999" cy="596016"/>
            <a:chOff x="1615043" y="5353533"/>
            <a:chExt cx="6493999" cy="596016"/>
          </a:xfrm>
        </p:grpSpPr>
        <p:cxnSp>
          <p:nvCxnSpPr>
            <p:cNvPr id="30" name="Straight Connector 29"/>
            <p:cNvCxnSpPr/>
            <p:nvPr/>
          </p:nvCxnSpPr>
          <p:spPr bwMode="auto">
            <a:xfrm>
              <a:off x="1615043" y="5949548"/>
              <a:ext cx="6448301" cy="0"/>
            </a:xfrm>
            <a:prstGeom prst="line">
              <a:avLst/>
            </a:prstGeom>
            <a:solidFill>
              <a:srgbClr val="00FFFF"/>
            </a:solidFill>
            <a:ln w="19050" cap="flat" cmpd="sng" algn="ctr">
              <a:solidFill>
                <a:schemeClr val="tx1"/>
              </a:solidFill>
              <a:prstDash val="solid"/>
              <a:round/>
              <a:headEnd type="none" w="med" len="med"/>
              <a:tailEnd type="none" w="med" len="med"/>
            </a:ln>
            <a:effectLst/>
          </p:spPr>
        </p:cxnSp>
        <p:cxnSp>
          <p:nvCxnSpPr>
            <p:cNvPr id="31" name="Straight Connector 30"/>
            <p:cNvCxnSpPr/>
            <p:nvPr/>
          </p:nvCxnSpPr>
          <p:spPr bwMode="auto">
            <a:xfrm flipV="1">
              <a:off x="1624229" y="5717981"/>
              <a:ext cx="0" cy="231567"/>
            </a:xfrm>
            <a:prstGeom prst="line">
              <a:avLst/>
            </a:prstGeom>
            <a:solidFill>
              <a:srgbClr val="00FFFF"/>
            </a:solidFill>
            <a:ln w="19050" cap="flat" cmpd="sng" algn="ctr">
              <a:solidFill>
                <a:schemeClr val="tx1"/>
              </a:solidFill>
              <a:prstDash val="solid"/>
              <a:round/>
              <a:headEnd type="none" w="med" len="med"/>
              <a:tailEnd type="none" w="med" len="med"/>
            </a:ln>
            <a:effectLst/>
          </p:spPr>
        </p:cxnSp>
        <p:cxnSp>
          <p:nvCxnSpPr>
            <p:cNvPr id="34" name="Straight Connector 33"/>
            <p:cNvCxnSpPr/>
            <p:nvPr/>
          </p:nvCxnSpPr>
          <p:spPr bwMode="auto">
            <a:xfrm flipV="1">
              <a:off x="8057405" y="5462660"/>
              <a:ext cx="0" cy="486889"/>
            </a:xfrm>
            <a:prstGeom prst="line">
              <a:avLst/>
            </a:prstGeom>
            <a:solidFill>
              <a:srgbClr val="00FFFF"/>
            </a:solidFill>
            <a:ln w="19050" cap="flat" cmpd="sng" algn="ctr">
              <a:solidFill>
                <a:schemeClr val="tx1"/>
              </a:solidFill>
              <a:prstDash val="solid"/>
              <a:round/>
              <a:headEnd type="none" w="med" len="med"/>
              <a:tailEnd type="none" w="med" len="med"/>
            </a:ln>
            <a:effectLst/>
          </p:spPr>
        </p:cxnSp>
        <p:grpSp>
          <p:nvGrpSpPr>
            <p:cNvPr id="46" name="Group 45"/>
            <p:cNvGrpSpPr/>
            <p:nvPr/>
          </p:nvGrpSpPr>
          <p:grpSpPr>
            <a:xfrm>
              <a:off x="7873218" y="5353533"/>
              <a:ext cx="235824" cy="196191"/>
              <a:chOff x="7494666" y="3623310"/>
              <a:chExt cx="235824" cy="196191"/>
            </a:xfrm>
          </p:grpSpPr>
          <p:cxnSp>
            <p:nvCxnSpPr>
              <p:cNvPr id="36" name="Straight Connector 35"/>
              <p:cNvCxnSpPr/>
              <p:nvPr/>
            </p:nvCxnSpPr>
            <p:spPr bwMode="auto">
              <a:xfrm flipH="1">
                <a:off x="7528956" y="3758541"/>
                <a:ext cx="166254" cy="0"/>
              </a:xfrm>
              <a:prstGeom prst="line">
                <a:avLst/>
              </a:prstGeom>
              <a:solidFill>
                <a:srgbClr val="00FFFF"/>
              </a:solidFill>
              <a:ln w="19050"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flipH="1">
                <a:off x="7494666" y="3752850"/>
                <a:ext cx="45324" cy="66651"/>
              </a:xfrm>
              <a:prstGeom prst="line">
                <a:avLst/>
              </a:prstGeom>
              <a:solidFill>
                <a:srgbClr val="00FFFF"/>
              </a:solidFill>
              <a:ln w="19050" cap="flat" cmpd="sng" algn="ctr">
                <a:solidFill>
                  <a:schemeClr val="tx1"/>
                </a:solidFill>
                <a:prstDash val="solid"/>
                <a:round/>
                <a:headEnd type="none" w="med" len="med"/>
                <a:tailEnd type="none" w="med" len="med"/>
              </a:ln>
              <a:effectLst/>
            </p:spPr>
          </p:cxnSp>
          <p:cxnSp>
            <p:nvCxnSpPr>
              <p:cNvPr id="41" name="Straight Connector 40"/>
              <p:cNvCxnSpPr/>
              <p:nvPr/>
            </p:nvCxnSpPr>
            <p:spPr bwMode="auto">
              <a:xfrm>
                <a:off x="7680960" y="3665220"/>
                <a:ext cx="0" cy="87630"/>
              </a:xfrm>
              <a:prstGeom prst="line">
                <a:avLst/>
              </a:prstGeom>
              <a:solidFill>
                <a:srgbClr val="00FFFF"/>
              </a:solidFill>
              <a:ln w="19050" cap="flat" cmpd="sng" algn="ctr">
                <a:solidFill>
                  <a:schemeClr val="tx1"/>
                </a:solidFill>
                <a:prstDash val="solid"/>
                <a:round/>
                <a:headEnd type="none" w="med" len="med"/>
                <a:tailEnd type="none" w="med" len="med"/>
              </a:ln>
              <a:effectLst/>
            </p:spPr>
          </p:cxnSp>
          <p:cxnSp>
            <p:nvCxnSpPr>
              <p:cNvPr id="43" name="Straight Connector 42"/>
              <p:cNvCxnSpPr/>
              <p:nvPr/>
            </p:nvCxnSpPr>
            <p:spPr bwMode="auto">
              <a:xfrm flipH="1">
                <a:off x="7623810" y="3630930"/>
                <a:ext cx="102870" cy="72390"/>
              </a:xfrm>
              <a:prstGeom prst="line">
                <a:avLst/>
              </a:prstGeom>
              <a:solidFill>
                <a:srgbClr val="00FFFF"/>
              </a:solidFill>
              <a:ln w="19050" cap="flat" cmpd="sng" algn="ctr">
                <a:solidFill>
                  <a:schemeClr val="tx1"/>
                </a:solidFill>
                <a:prstDash val="solid"/>
                <a:round/>
                <a:headEnd type="none" w="med" len="med"/>
                <a:tailEnd type="none" w="med" len="med"/>
              </a:ln>
              <a:effectLst/>
            </p:spPr>
          </p:cxnSp>
          <p:cxnSp>
            <p:nvCxnSpPr>
              <p:cNvPr id="45" name="Straight Connector 44"/>
              <p:cNvCxnSpPr/>
              <p:nvPr/>
            </p:nvCxnSpPr>
            <p:spPr bwMode="auto">
              <a:xfrm flipH="1" flipV="1">
                <a:off x="7627620" y="3623310"/>
                <a:ext cx="102870" cy="72390"/>
              </a:xfrm>
              <a:prstGeom prst="line">
                <a:avLst/>
              </a:prstGeom>
              <a:solidFill>
                <a:srgbClr val="00FFFF"/>
              </a:solidFill>
              <a:ln w="19050" cap="flat" cmpd="sng" algn="ctr">
                <a:solidFill>
                  <a:schemeClr val="tx1"/>
                </a:solidFill>
                <a:prstDash val="solid"/>
                <a:round/>
                <a:headEnd type="none" w="med" len="med"/>
                <a:tailEnd type="none" w="med" len="med"/>
              </a:ln>
              <a:effectLst/>
            </p:spPr>
          </p:cxnSp>
        </p:grpSp>
      </p:grpSp>
      <p:grpSp>
        <p:nvGrpSpPr>
          <p:cNvPr id="84" name="Group 83"/>
          <p:cNvGrpSpPr/>
          <p:nvPr/>
        </p:nvGrpSpPr>
        <p:grpSpPr>
          <a:xfrm>
            <a:off x="2830583" y="3804843"/>
            <a:ext cx="4830793" cy="523220"/>
            <a:chOff x="2854333" y="5051718"/>
            <a:chExt cx="4830793" cy="523220"/>
          </a:xfrm>
        </p:grpSpPr>
        <p:cxnSp>
          <p:nvCxnSpPr>
            <p:cNvPr id="47" name="Straight Connector 46"/>
            <p:cNvCxnSpPr/>
            <p:nvPr/>
          </p:nvCxnSpPr>
          <p:spPr bwMode="auto">
            <a:xfrm>
              <a:off x="2854333" y="5535479"/>
              <a:ext cx="4830793" cy="0"/>
            </a:xfrm>
            <a:prstGeom prst="line">
              <a:avLst/>
            </a:prstGeom>
            <a:solidFill>
              <a:srgbClr val="00FFFF"/>
            </a:solidFill>
            <a:ln w="19050" cap="flat" cmpd="sng" algn="ctr">
              <a:solidFill>
                <a:schemeClr val="tx1"/>
              </a:solidFill>
              <a:prstDash val="sysDash"/>
              <a:round/>
              <a:headEnd type="none" w="med" len="med"/>
              <a:tailEnd type="none" w="med" len="med"/>
            </a:ln>
            <a:effectLst/>
          </p:spPr>
        </p:cxnSp>
        <p:sp>
          <p:nvSpPr>
            <p:cNvPr id="51" name="Rectangle 50"/>
            <p:cNvSpPr/>
            <p:nvPr/>
          </p:nvSpPr>
          <p:spPr>
            <a:xfrm>
              <a:off x="3718952" y="5051718"/>
              <a:ext cx="2403222" cy="523220"/>
            </a:xfrm>
            <a:prstGeom prst="rect">
              <a:avLst/>
            </a:prstGeom>
          </p:spPr>
          <p:txBody>
            <a:bodyPr wrap="none">
              <a:spAutoFit/>
            </a:bodyPr>
            <a:lstStyle/>
            <a:p>
              <a:pPr algn="l"/>
              <a:r>
                <a:rPr lang="en-US" dirty="0" smtClean="0">
                  <a:solidFill>
                    <a:srgbClr val="000000"/>
                  </a:solidFill>
                </a:rPr>
                <a:t>level of faucet</a:t>
              </a:r>
              <a:endParaRPr lang="en-US" dirty="0">
                <a:solidFill>
                  <a:srgbClr val="000000"/>
                </a:solidFill>
              </a:endParaRPr>
            </a:p>
          </p:txBody>
        </p:sp>
      </p:grpSp>
      <p:cxnSp>
        <p:nvCxnSpPr>
          <p:cNvPr id="50" name="Straight Connector 49"/>
          <p:cNvCxnSpPr/>
          <p:nvPr/>
        </p:nvCxnSpPr>
        <p:spPr bwMode="auto">
          <a:xfrm>
            <a:off x="2399283" y="717270"/>
            <a:ext cx="3835262" cy="0"/>
          </a:xfrm>
          <a:prstGeom prst="line">
            <a:avLst/>
          </a:prstGeom>
          <a:solidFill>
            <a:srgbClr val="00FFFF"/>
          </a:solidFill>
          <a:ln w="19050" cap="flat" cmpd="sng" algn="ctr">
            <a:solidFill>
              <a:schemeClr val="tx1"/>
            </a:solidFill>
            <a:prstDash val="sysDash"/>
            <a:round/>
            <a:headEnd type="none" w="med" len="med"/>
            <a:tailEnd type="none" w="med" len="med"/>
          </a:ln>
          <a:effectLst/>
        </p:spPr>
      </p:cxnSp>
      <p:sp>
        <p:nvSpPr>
          <p:cNvPr id="52" name="Rectangle 51"/>
          <p:cNvSpPr/>
          <p:nvPr/>
        </p:nvSpPr>
        <p:spPr>
          <a:xfrm>
            <a:off x="2400827" y="242246"/>
            <a:ext cx="3663182" cy="523220"/>
          </a:xfrm>
          <a:prstGeom prst="rect">
            <a:avLst/>
          </a:prstGeom>
        </p:spPr>
        <p:txBody>
          <a:bodyPr wrap="none">
            <a:spAutoFit/>
          </a:bodyPr>
          <a:lstStyle/>
          <a:p>
            <a:pPr algn="l"/>
            <a:r>
              <a:rPr lang="en-US" dirty="0" smtClean="0">
                <a:solidFill>
                  <a:srgbClr val="000000"/>
                </a:solidFill>
              </a:rPr>
              <a:t>level of water in tower</a:t>
            </a:r>
            <a:endParaRPr lang="en-US" dirty="0">
              <a:solidFill>
                <a:srgbClr val="000000"/>
              </a:solidFill>
            </a:endParaRPr>
          </a:p>
        </p:txBody>
      </p:sp>
      <p:grpSp>
        <p:nvGrpSpPr>
          <p:cNvPr id="88" name="Group 87"/>
          <p:cNvGrpSpPr/>
          <p:nvPr/>
        </p:nvGrpSpPr>
        <p:grpSpPr>
          <a:xfrm>
            <a:off x="795643" y="486937"/>
            <a:ext cx="7588318" cy="3990108"/>
            <a:chOff x="819393" y="1733812"/>
            <a:chExt cx="7588318" cy="3990108"/>
          </a:xfrm>
        </p:grpSpPr>
        <p:grpSp>
          <p:nvGrpSpPr>
            <p:cNvPr id="87" name="Group 86"/>
            <p:cNvGrpSpPr/>
            <p:nvPr/>
          </p:nvGrpSpPr>
          <p:grpSpPr>
            <a:xfrm>
              <a:off x="6519534" y="4845141"/>
              <a:ext cx="1888177" cy="843147"/>
              <a:chOff x="6519534" y="4845141"/>
              <a:chExt cx="1888177" cy="843147"/>
            </a:xfrm>
          </p:grpSpPr>
          <p:sp>
            <p:nvSpPr>
              <p:cNvPr id="25" name="Rectangle 24"/>
              <p:cNvSpPr/>
              <p:nvPr/>
            </p:nvSpPr>
            <p:spPr>
              <a:xfrm>
                <a:off x="6638288" y="5106397"/>
                <a:ext cx="1674421" cy="581891"/>
              </a:xfrm>
              <a:prstGeom prst="rect">
                <a:avLst/>
              </a:prstGeom>
              <a:ln w="22225">
                <a:solidFill>
                  <a:schemeClr val="tx1"/>
                </a:solidFill>
              </a:ln>
            </p:spPr>
            <p:txBody>
              <a:bodyPr wrap="square" rtlCol="0" anchor="ctr">
                <a:spAutoFit/>
              </a:bodyPr>
              <a:lstStyle/>
              <a:p>
                <a:pPr algn="l"/>
                <a:endParaRPr lang="en-US" dirty="0">
                  <a:solidFill>
                    <a:srgbClr val="000000"/>
                  </a:solidFill>
                </a:endParaRPr>
              </a:p>
            </p:txBody>
          </p:sp>
          <p:sp>
            <p:nvSpPr>
              <p:cNvPr id="28" name="Trapezoid 27"/>
              <p:cNvSpPr/>
              <p:nvPr/>
            </p:nvSpPr>
            <p:spPr>
              <a:xfrm>
                <a:off x="6519534" y="4845141"/>
                <a:ext cx="1888177" cy="261257"/>
              </a:xfrm>
              <a:prstGeom prst="trapezoid">
                <a:avLst/>
              </a:prstGeom>
              <a:ln w="22225">
                <a:solidFill>
                  <a:schemeClr val="tx1"/>
                </a:solidFill>
              </a:ln>
            </p:spPr>
            <p:txBody>
              <a:bodyPr wrap="none" rtlCol="0" anchor="ctr">
                <a:spAutoFit/>
              </a:bodyPr>
              <a:lstStyle/>
              <a:p>
                <a:pPr algn="l"/>
                <a:endParaRPr lang="en-US" dirty="0">
                  <a:solidFill>
                    <a:srgbClr val="000000"/>
                  </a:solidFill>
                </a:endParaRPr>
              </a:p>
            </p:txBody>
          </p:sp>
        </p:grpSp>
        <p:grpSp>
          <p:nvGrpSpPr>
            <p:cNvPr id="85" name="Group 84"/>
            <p:cNvGrpSpPr/>
            <p:nvPr/>
          </p:nvGrpSpPr>
          <p:grpSpPr>
            <a:xfrm>
              <a:off x="819393" y="1733812"/>
              <a:ext cx="1603168" cy="3990108"/>
              <a:chOff x="819393" y="1733812"/>
              <a:chExt cx="1603168" cy="3990108"/>
            </a:xfrm>
          </p:grpSpPr>
          <p:sp>
            <p:nvSpPr>
              <p:cNvPr id="10" name="Oval 9"/>
              <p:cNvSpPr/>
              <p:nvPr/>
            </p:nvSpPr>
            <p:spPr>
              <a:xfrm>
                <a:off x="819393" y="1733812"/>
                <a:ext cx="1603168" cy="1116280"/>
              </a:xfrm>
              <a:prstGeom prst="ellipse">
                <a:avLst/>
              </a:prstGeom>
              <a:ln w="22225">
                <a:solidFill>
                  <a:schemeClr val="tx1"/>
                </a:solidFill>
              </a:ln>
            </p:spPr>
            <p:txBody>
              <a:bodyPr wrap="none" rtlCol="0" anchor="ctr">
                <a:spAutoFit/>
              </a:bodyPr>
              <a:lstStyle/>
              <a:p>
                <a:pPr algn="l"/>
                <a:endParaRPr lang="en-US" dirty="0">
                  <a:solidFill>
                    <a:srgbClr val="000000"/>
                  </a:solidFill>
                </a:endParaRPr>
              </a:p>
            </p:txBody>
          </p:sp>
          <p:sp>
            <p:nvSpPr>
              <p:cNvPr id="11" name="Rectangle 10"/>
              <p:cNvSpPr/>
              <p:nvPr/>
            </p:nvSpPr>
            <p:spPr>
              <a:xfrm rot="360000">
                <a:off x="1080652" y="2790716"/>
                <a:ext cx="95002" cy="2873828"/>
              </a:xfrm>
              <a:prstGeom prst="rect">
                <a:avLst/>
              </a:prstGeom>
              <a:ln w="22225">
                <a:solidFill>
                  <a:schemeClr val="tx1"/>
                </a:solidFill>
              </a:ln>
            </p:spPr>
            <p:txBody>
              <a:bodyPr wrap="none" rtlCol="0" anchor="ctr">
                <a:spAutoFit/>
              </a:bodyPr>
              <a:lstStyle/>
              <a:p>
                <a:pPr algn="l"/>
                <a:endParaRPr lang="en-US" dirty="0">
                  <a:solidFill>
                    <a:srgbClr val="000000"/>
                  </a:solidFill>
                </a:endParaRPr>
              </a:p>
            </p:txBody>
          </p:sp>
          <p:sp>
            <p:nvSpPr>
              <p:cNvPr id="12" name="Rectangle 11"/>
              <p:cNvSpPr/>
              <p:nvPr/>
            </p:nvSpPr>
            <p:spPr>
              <a:xfrm rot="21240000" flipH="1">
                <a:off x="2078195" y="2790715"/>
                <a:ext cx="95002" cy="2873828"/>
              </a:xfrm>
              <a:prstGeom prst="rect">
                <a:avLst/>
              </a:prstGeom>
              <a:ln w="22225">
                <a:solidFill>
                  <a:schemeClr val="tx1"/>
                </a:solidFill>
              </a:ln>
            </p:spPr>
            <p:txBody>
              <a:bodyPr wrap="none" rtlCol="0" anchor="ctr">
                <a:spAutoFit/>
              </a:bodyPr>
              <a:lstStyle/>
              <a:p>
                <a:pPr algn="l"/>
                <a:endParaRPr lang="en-US" dirty="0">
                  <a:solidFill>
                    <a:srgbClr val="000000"/>
                  </a:solidFill>
                </a:endParaRPr>
              </a:p>
            </p:txBody>
          </p:sp>
          <p:cxnSp>
            <p:nvCxnSpPr>
              <p:cNvPr id="14" name="Straight Connector 13"/>
              <p:cNvCxnSpPr>
                <a:stCxn id="11" idx="0"/>
                <a:endCxn id="12" idx="3"/>
              </p:cNvCxnSpPr>
              <p:nvPr/>
            </p:nvCxnSpPr>
            <p:spPr bwMode="auto">
              <a:xfrm>
                <a:off x="1278351" y="2798588"/>
                <a:ext cx="800104" cy="1434006"/>
              </a:xfrm>
              <a:prstGeom prst="line">
                <a:avLst/>
              </a:prstGeom>
              <a:solidFill>
                <a:srgbClr val="00FFFF"/>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flipH="1">
                <a:off x="1171472" y="2798588"/>
                <a:ext cx="800104" cy="1434006"/>
              </a:xfrm>
              <a:prstGeom prst="line">
                <a:avLst/>
              </a:prstGeom>
              <a:solidFill>
                <a:srgbClr val="00FFFF"/>
              </a:solidFill>
              <a:ln w="9525" cap="flat" cmpd="sng" algn="ctr">
                <a:solidFill>
                  <a:schemeClr val="tx1"/>
                </a:solidFill>
                <a:prstDash val="solid"/>
                <a:round/>
                <a:headEnd type="none" w="med" len="med"/>
                <a:tailEnd type="none" w="med" len="med"/>
              </a:ln>
              <a:effectLst/>
            </p:spPr>
          </p:cxnSp>
          <p:cxnSp>
            <p:nvCxnSpPr>
              <p:cNvPr id="16" name="Straight Connector 15"/>
              <p:cNvCxnSpPr>
                <a:endCxn id="12" idx="2"/>
              </p:cNvCxnSpPr>
              <p:nvPr/>
            </p:nvCxnSpPr>
            <p:spPr bwMode="auto">
              <a:xfrm>
                <a:off x="1171473" y="4211751"/>
                <a:ext cx="1104421" cy="1444920"/>
              </a:xfrm>
              <a:prstGeom prst="line">
                <a:avLst/>
              </a:prstGeom>
              <a:solidFill>
                <a:srgbClr val="00FFFF"/>
              </a:solidFill>
              <a:ln w="952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flipH="1">
                <a:off x="969593" y="4211751"/>
                <a:ext cx="1104421" cy="1444920"/>
              </a:xfrm>
              <a:prstGeom prst="line">
                <a:avLst/>
              </a:prstGeom>
              <a:solidFill>
                <a:srgbClr val="00FFFF"/>
              </a:solidFill>
              <a:ln w="9525" cap="flat" cmpd="sng" algn="ctr">
                <a:solidFill>
                  <a:schemeClr val="tx1"/>
                </a:solidFill>
                <a:prstDash val="solid"/>
                <a:round/>
                <a:headEnd type="none" w="med" len="med"/>
                <a:tailEnd type="none" w="med" len="med"/>
              </a:ln>
              <a:effectLst/>
            </p:spPr>
          </p:cxnSp>
          <p:sp>
            <p:nvSpPr>
              <p:cNvPr id="20" name="Rectangle 19"/>
              <p:cNvSpPr/>
              <p:nvPr/>
            </p:nvSpPr>
            <p:spPr>
              <a:xfrm rot="21600000" flipH="1">
                <a:off x="1520055" y="2850092"/>
                <a:ext cx="213740" cy="2873828"/>
              </a:xfrm>
              <a:prstGeom prst="rect">
                <a:avLst/>
              </a:prstGeom>
              <a:ln w="22225">
                <a:solidFill>
                  <a:schemeClr val="tx1"/>
                </a:solidFill>
              </a:ln>
            </p:spPr>
            <p:txBody>
              <a:bodyPr wrap="square" rtlCol="0" anchor="ctr">
                <a:spAutoFit/>
              </a:bodyPr>
              <a:lstStyle/>
              <a:p>
                <a:pPr algn="l"/>
                <a:endParaRPr lang="en-US" dirty="0">
                  <a:solidFill>
                    <a:srgbClr val="000000"/>
                  </a:solidFill>
                </a:endParaRPr>
              </a:p>
            </p:txBody>
          </p:sp>
          <p:cxnSp>
            <p:nvCxnSpPr>
              <p:cNvPr id="22" name="Straight Connector 21"/>
              <p:cNvCxnSpPr/>
              <p:nvPr/>
            </p:nvCxnSpPr>
            <p:spPr bwMode="auto">
              <a:xfrm>
                <a:off x="985650" y="1959439"/>
                <a:ext cx="1282535" cy="0"/>
              </a:xfrm>
              <a:prstGeom prst="line">
                <a:avLst/>
              </a:prstGeom>
              <a:solidFill>
                <a:srgbClr val="00FFFF"/>
              </a:solidFill>
              <a:ln w="41275" cap="flat" cmpd="sng" algn="ctr">
                <a:solidFill>
                  <a:schemeClr val="tx1"/>
                </a:solidFill>
                <a:prstDash val="solid"/>
                <a:round/>
                <a:headEnd type="none" w="med" len="med"/>
                <a:tailEnd type="none" w="med" len="med"/>
              </a:ln>
              <a:effectLst/>
            </p:spPr>
          </p:cxnSp>
          <p:sp>
            <p:nvSpPr>
              <p:cNvPr id="23" name="Rectangle 22"/>
              <p:cNvSpPr/>
              <p:nvPr/>
            </p:nvSpPr>
            <p:spPr>
              <a:xfrm>
                <a:off x="1094504" y="1892884"/>
                <a:ext cx="1064715" cy="954107"/>
              </a:xfrm>
              <a:prstGeom prst="rect">
                <a:avLst/>
              </a:prstGeom>
            </p:spPr>
            <p:txBody>
              <a:bodyPr wrap="none">
                <a:spAutoFit/>
              </a:bodyPr>
              <a:lstStyle/>
              <a:p>
                <a:r>
                  <a:rPr lang="en-US" dirty="0" smtClean="0">
                    <a:solidFill>
                      <a:srgbClr val="000000"/>
                    </a:solidFill>
                  </a:rPr>
                  <a:t>water</a:t>
                </a:r>
              </a:p>
              <a:p>
                <a:r>
                  <a:rPr lang="en-US" dirty="0" smtClean="0">
                    <a:solidFill>
                      <a:srgbClr val="000000"/>
                    </a:solidFill>
                  </a:rPr>
                  <a:t>tower</a:t>
                </a:r>
                <a:endParaRPr lang="en-US" dirty="0">
                  <a:solidFill>
                    <a:srgbClr val="000000"/>
                  </a:solidFill>
                </a:endParaRPr>
              </a:p>
            </p:txBody>
          </p:sp>
          <p:sp>
            <p:nvSpPr>
              <p:cNvPr id="24" name="Isosceles Triangle 23"/>
              <p:cNvSpPr/>
              <p:nvPr/>
            </p:nvSpPr>
            <p:spPr>
              <a:xfrm flipV="1">
                <a:off x="1246913" y="1838637"/>
                <a:ext cx="142504" cy="122848"/>
              </a:xfrm>
              <a:prstGeom prst="triangle">
                <a:avLst/>
              </a:prstGeom>
              <a:ln w="22225">
                <a:solidFill>
                  <a:schemeClr val="tx1"/>
                </a:solidFill>
              </a:ln>
            </p:spPr>
            <p:txBody>
              <a:bodyPr wrap="none" rtlCol="0" anchor="ctr">
                <a:spAutoFit/>
              </a:bodyPr>
              <a:lstStyle/>
              <a:p>
                <a:pPr algn="l"/>
                <a:endParaRPr lang="en-US" dirty="0">
                  <a:solidFill>
                    <a:srgbClr val="000000"/>
                  </a:solidFill>
                </a:endParaRPr>
              </a:p>
            </p:txBody>
          </p:sp>
        </p:grpSp>
      </p:grpSp>
      <p:grpSp>
        <p:nvGrpSpPr>
          <p:cNvPr id="79" name="Group 78"/>
          <p:cNvGrpSpPr/>
          <p:nvPr/>
        </p:nvGrpSpPr>
        <p:grpSpPr>
          <a:xfrm>
            <a:off x="3305297" y="712554"/>
            <a:ext cx="614549" cy="3584380"/>
            <a:chOff x="3281547" y="1959429"/>
            <a:chExt cx="614549" cy="3584380"/>
          </a:xfrm>
        </p:grpSpPr>
        <p:cxnSp>
          <p:nvCxnSpPr>
            <p:cNvPr id="60" name="Straight Connector 59"/>
            <p:cNvCxnSpPr/>
            <p:nvPr/>
          </p:nvCxnSpPr>
          <p:spPr bwMode="auto">
            <a:xfrm flipV="1">
              <a:off x="3281547" y="1959429"/>
              <a:ext cx="0" cy="3584380"/>
            </a:xfrm>
            <a:prstGeom prst="line">
              <a:avLst/>
            </a:prstGeom>
            <a:solidFill>
              <a:srgbClr val="00FFFF"/>
            </a:solidFill>
            <a:ln w="19050" cap="flat" cmpd="sng" algn="ctr">
              <a:solidFill>
                <a:schemeClr val="tx1"/>
              </a:solidFill>
              <a:prstDash val="solid"/>
              <a:round/>
              <a:headEnd type="triangle" w="lg" len="lg"/>
              <a:tailEnd type="triangle" w="lg" len="lg"/>
            </a:ln>
            <a:effectLst/>
          </p:spPr>
        </p:cxnSp>
        <p:sp>
          <p:nvSpPr>
            <p:cNvPr id="62" name="Rectangle 61"/>
            <p:cNvSpPr/>
            <p:nvPr/>
          </p:nvSpPr>
          <p:spPr>
            <a:xfrm>
              <a:off x="3291443" y="3317920"/>
              <a:ext cx="604653" cy="523220"/>
            </a:xfrm>
            <a:prstGeom prst="rect">
              <a:avLst/>
            </a:prstGeom>
          </p:spPr>
          <p:txBody>
            <a:bodyPr wrap="none">
              <a:spAutoFit/>
            </a:bodyPr>
            <a:lstStyle/>
            <a:p>
              <a:pPr algn="l"/>
              <a:r>
                <a:rPr lang="en-US" dirty="0" smtClean="0">
                  <a:solidFill>
                    <a:srgbClr val="000000"/>
                  </a:solidFill>
                  <a:latin typeface="Symbol" pitchFamily="18" charset="2"/>
                </a:rPr>
                <a:t>D</a:t>
              </a:r>
              <a:r>
                <a:rPr lang="en-US" dirty="0" smtClean="0">
                  <a:solidFill>
                    <a:srgbClr val="000000"/>
                  </a:solidFill>
                </a:rPr>
                <a:t>h</a:t>
              </a:r>
              <a:endParaRPr lang="en-US" dirty="0">
                <a:solidFill>
                  <a:srgbClr val="000000"/>
                </a:solidFill>
              </a:endParaRPr>
            </a:p>
          </p:txBody>
        </p:sp>
      </p:grpSp>
      <p:grpSp>
        <p:nvGrpSpPr>
          <p:cNvPr id="89" name="Group 88"/>
          <p:cNvGrpSpPr/>
          <p:nvPr/>
        </p:nvGrpSpPr>
        <p:grpSpPr>
          <a:xfrm>
            <a:off x="85097" y="712554"/>
            <a:ext cx="1197437" cy="3979828"/>
            <a:chOff x="108847" y="1959429"/>
            <a:chExt cx="1197437" cy="3979828"/>
          </a:xfrm>
        </p:grpSpPr>
        <p:cxnSp>
          <p:nvCxnSpPr>
            <p:cNvPr id="63" name="Straight Connector 62"/>
            <p:cNvCxnSpPr/>
            <p:nvPr/>
          </p:nvCxnSpPr>
          <p:spPr bwMode="auto">
            <a:xfrm>
              <a:off x="194260" y="5939257"/>
              <a:ext cx="1112024" cy="0"/>
            </a:xfrm>
            <a:prstGeom prst="line">
              <a:avLst/>
            </a:prstGeom>
            <a:solidFill>
              <a:srgbClr val="00FFFF"/>
            </a:solidFill>
            <a:ln w="19050" cap="flat" cmpd="sng" algn="ctr">
              <a:solidFill>
                <a:schemeClr val="tx1"/>
              </a:solidFill>
              <a:prstDash val="sysDash"/>
              <a:round/>
              <a:headEnd type="none" w="med" len="med"/>
              <a:tailEnd type="none" w="med" len="med"/>
            </a:ln>
            <a:effectLst/>
          </p:spPr>
        </p:cxnSp>
        <p:cxnSp>
          <p:nvCxnSpPr>
            <p:cNvPr id="65" name="Straight Connector 64"/>
            <p:cNvCxnSpPr/>
            <p:nvPr/>
          </p:nvCxnSpPr>
          <p:spPr bwMode="auto">
            <a:xfrm>
              <a:off x="249381" y="1961023"/>
              <a:ext cx="558153" cy="0"/>
            </a:xfrm>
            <a:prstGeom prst="line">
              <a:avLst/>
            </a:prstGeom>
            <a:solidFill>
              <a:srgbClr val="00FFFF"/>
            </a:solidFill>
            <a:ln w="19050" cap="flat" cmpd="sng" algn="ctr">
              <a:solidFill>
                <a:schemeClr val="tx1"/>
              </a:solidFill>
              <a:prstDash val="sysDash"/>
              <a:round/>
              <a:headEnd type="none" w="med" len="med"/>
              <a:tailEnd type="none" w="med" len="med"/>
            </a:ln>
            <a:effectLst/>
          </p:spPr>
        </p:cxnSp>
        <p:grpSp>
          <p:nvGrpSpPr>
            <p:cNvPr id="80" name="Group 79"/>
            <p:cNvGrpSpPr/>
            <p:nvPr/>
          </p:nvGrpSpPr>
          <p:grpSpPr>
            <a:xfrm>
              <a:off x="108847" y="1959429"/>
              <a:ext cx="518091" cy="3978233"/>
              <a:chOff x="61347" y="1959429"/>
              <a:chExt cx="518091" cy="3978233"/>
            </a:xfrm>
          </p:grpSpPr>
          <p:cxnSp>
            <p:nvCxnSpPr>
              <p:cNvPr id="67" name="Straight Connector 66"/>
              <p:cNvCxnSpPr/>
              <p:nvPr/>
            </p:nvCxnSpPr>
            <p:spPr bwMode="auto">
              <a:xfrm flipV="1">
                <a:off x="538347" y="1959429"/>
                <a:ext cx="0" cy="3978233"/>
              </a:xfrm>
              <a:prstGeom prst="line">
                <a:avLst/>
              </a:prstGeom>
              <a:solidFill>
                <a:srgbClr val="00FFFF"/>
              </a:solidFill>
              <a:ln w="19050" cap="flat" cmpd="sng" algn="ctr">
                <a:solidFill>
                  <a:schemeClr val="tx1"/>
                </a:solidFill>
                <a:prstDash val="solid"/>
                <a:round/>
                <a:headEnd type="triangle" w="lg" len="lg"/>
                <a:tailEnd type="triangle" w="lg" len="lg"/>
              </a:ln>
              <a:effectLst/>
            </p:spPr>
          </p:cxnSp>
          <p:sp>
            <p:nvSpPr>
              <p:cNvPr id="69" name="Rectangle 68"/>
              <p:cNvSpPr/>
              <p:nvPr/>
            </p:nvSpPr>
            <p:spPr>
              <a:xfrm>
                <a:off x="61347" y="3614798"/>
                <a:ext cx="518091" cy="523220"/>
              </a:xfrm>
              <a:prstGeom prst="rect">
                <a:avLst/>
              </a:prstGeom>
            </p:spPr>
            <p:txBody>
              <a:bodyPr wrap="none">
                <a:spAutoFit/>
              </a:bodyPr>
              <a:lstStyle/>
              <a:p>
                <a:pPr algn="l"/>
                <a:r>
                  <a:rPr lang="en-US" dirty="0" err="1" smtClean="0">
                    <a:solidFill>
                      <a:srgbClr val="000000"/>
                    </a:solidFill>
                  </a:rPr>
                  <a:t>h</a:t>
                </a:r>
                <a:r>
                  <a:rPr lang="en-US" baseline="-25000" dirty="0" err="1" smtClean="0">
                    <a:solidFill>
                      <a:srgbClr val="000000"/>
                    </a:solidFill>
                  </a:rPr>
                  <a:t>1</a:t>
                </a:r>
                <a:endParaRPr lang="en-US" baseline="-25000" dirty="0">
                  <a:solidFill>
                    <a:srgbClr val="000000"/>
                  </a:solidFill>
                </a:endParaRPr>
              </a:p>
            </p:txBody>
          </p:sp>
        </p:grpSp>
      </p:grpSp>
      <p:grpSp>
        <p:nvGrpSpPr>
          <p:cNvPr id="90" name="Group 89"/>
          <p:cNvGrpSpPr/>
          <p:nvPr/>
        </p:nvGrpSpPr>
        <p:grpSpPr>
          <a:xfrm>
            <a:off x="8170223" y="3443878"/>
            <a:ext cx="819397" cy="2052465"/>
            <a:chOff x="8193973" y="4690753"/>
            <a:chExt cx="819397" cy="2052465"/>
          </a:xfrm>
        </p:grpSpPr>
        <p:cxnSp>
          <p:nvCxnSpPr>
            <p:cNvPr id="70" name="Straight Connector 69"/>
            <p:cNvCxnSpPr/>
            <p:nvPr/>
          </p:nvCxnSpPr>
          <p:spPr bwMode="auto">
            <a:xfrm>
              <a:off x="8269481" y="5939257"/>
              <a:ext cx="743889" cy="0"/>
            </a:xfrm>
            <a:prstGeom prst="line">
              <a:avLst/>
            </a:prstGeom>
            <a:solidFill>
              <a:srgbClr val="00FFFF"/>
            </a:solidFill>
            <a:ln w="19050" cap="flat" cmpd="sng" algn="ctr">
              <a:solidFill>
                <a:schemeClr val="tx1"/>
              </a:solidFill>
              <a:prstDash val="sysDash"/>
              <a:round/>
              <a:headEnd type="none" w="med" len="med"/>
              <a:tailEnd type="none" w="med" len="med"/>
            </a:ln>
            <a:effectLst/>
          </p:spPr>
        </p:cxnSp>
        <p:cxnSp>
          <p:nvCxnSpPr>
            <p:cNvPr id="72" name="Straight Connector 71"/>
            <p:cNvCxnSpPr/>
            <p:nvPr/>
          </p:nvCxnSpPr>
          <p:spPr bwMode="auto">
            <a:xfrm>
              <a:off x="8193973" y="5499870"/>
              <a:ext cx="819397" cy="0"/>
            </a:xfrm>
            <a:prstGeom prst="line">
              <a:avLst/>
            </a:prstGeom>
            <a:solidFill>
              <a:srgbClr val="00FFFF"/>
            </a:solidFill>
            <a:ln w="19050" cap="flat" cmpd="sng" algn="ctr">
              <a:solidFill>
                <a:schemeClr val="tx1"/>
              </a:solidFill>
              <a:prstDash val="sysDash"/>
              <a:round/>
              <a:headEnd type="none" w="med" len="med"/>
              <a:tailEnd type="none" w="med" len="med"/>
            </a:ln>
            <a:effectLst/>
          </p:spPr>
        </p:cxnSp>
        <p:grpSp>
          <p:nvGrpSpPr>
            <p:cNvPr id="78" name="Group 77"/>
            <p:cNvGrpSpPr/>
            <p:nvPr/>
          </p:nvGrpSpPr>
          <p:grpSpPr>
            <a:xfrm>
              <a:off x="8492825" y="4690753"/>
              <a:ext cx="518091" cy="2052465"/>
              <a:chOff x="8445325" y="4690753"/>
              <a:chExt cx="518091" cy="2052465"/>
            </a:xfrm>
          </p:grpSpPr>
          <p:sp>
            <p:nvSpPr>
              <p:cNvPr id="74" name="Rectangle 73"/>
              <p:cNvSpPr/>
              <p:nvPr/>
            </p:nvSpPr>
            <p:spPr>
              <a:xfrm>
                <a:off x="8445325" y="5431724"/>
                <a:ext cx="518091" cy="523220"/>
              </a:xfrm>
              <a:prstGeom prst="rect">
                <a:avLst/>
              </a:prstGeom>
            </p:spPr>
            <p:txBody>
              <a:bodyPr wrap="none">
                <a:spAutoFit/>
              </a:bodyPr>
              <a:lstStyle/>
              <a:p>
                <a:pPr algn="l"/>
                <a:r>
                  <a:rPr lang="en-US" dirty="0" err="1" smtClean="0">
                    <a:solidFill>
                      <a:srgbClr val="000000"/>
                    </a:solidFill>
                  </a:rPr>
                  <a:t>h</a:t>
                </a:r>
                <a:r>
                  <a:rPr lang="en-US" baseline="-25000" dirty="0" err="1" smtClean="0">
                    <a:solidFill>
                      <a:srgbClr val="000000"/>
                    </a:solidFill>
                  </a:rPr>
                  <a:t>2</a:t>
                </a:r>
                <a:endParaRPr lang="en-US" baseline="-25000" dirty="0">
                  <a:solidFill>
                    <a:srgbClr val="000000"/>
                  </a:solidFill>
                </a:endParaRPr>
              </a:p>
            </p:txBody>
          </p:sp>
          <p:cxnSp>
            <p:nvCxnSpPr>
              <p:cNvPr id="75" name="Straight Connector 74"/>
              <p:cNvCxnSpPr/>
              <p:nvPr/>
            </p:nvCxnSpPr>
            <p:spPr bwMode="auto">
              <a:xfrm flipV="1">
                <a:off x="8696695" y="4690753"/>
                <a:ext cx="0" cy="817431"/>
              </a:xfrm>
              <a:prstGeom prst="line">
                <a:avLst/>
              </a:prstGeom>
              <a:solidFill>
                <a:srgbClr val="00FFFF"/>
              </a:solidFill>
              <a:ln w="19050" cap="flat" cmpd="sng" algn="ctr">
                <a:solidFill>
                  <a:schemeClr val="tx1"/>
                </a:solidFill>
                <a:prstDash val="solid"/>
                <a:round/>
                <a:headEnd type="triangle" w="lg" len="lg"/>
                <a:tailEnd type="none" w="lg" len="lg"/>
              </a:ln>
              <a:effectLst/>
            </p:spPr>
          </p:cxnSp>
          <p:cxnSp>
            <p:nvCxnSpPr>
              <p:cNvPr id="77" name="Straight Connector 76"/>
              <p:cNvCxnSpPr/>
              <p:nvPr/>
            </p:nvCxnSpPr>
            <p:spPr bwMode="auto">
              <a:xfrm flipV="1">
                <a:off x="8696695" y="5925787"/>
                <a:ext cx="0" cy="817431"/>
              </a:xfrm>
              <a:prstGeom prst="line">
                <a:avLst/>
              </a:prstGeom>
              <a:solidFill>
                <a:srgbClr val="00FFFF"/>
              </a:solidFill>
              <a:ln w="19050" cap="flat" cmpd="sng" algn="ctr">
                <a:solidFill>
                  <a:schemeClr val="tx1"/>
                </a:solidFill>
                <a:prstDash val="solid"/>
                <a:round/>
                <a:headEnd type="none" w="lg" len="lg"/>
                <a:tailEnd type="triangle" w="lg" len="lg"/>
              </a:ln>
              <a:effectLst/>
            </p:spPr>
          </p:cxnSp>
        </p:grpSp>
      </p:grpSp>
      <p:sp>
        <p:nvSpPr>
          <p:cNvPr id="91" name="Rectangle 90"/>
          <p:cNvSpPr/>
          <p:nvPr/>
        </p:nvSpPr>
        <p:spPr>
          <a:xfrm>
            <a:off x="843141" y="4950533"/>
            <a:ext cx="7517080" cy="1631216"/>
          </a:xfrm>
          <a:prstGeom prst="rect">
            <a:avLst/>
          </a:prstGeom>
          <a:solidFill>
            <a:schemeClr val="tx1"/>
          </a:solidFill>
        </p:spPr>
        <p:txBody>
          <a:bodyPr wrap="square">
            <a:spAutoFit/>
          </a:bodyPr>
          <a:lstStyle/>
          <a:p>
            <a:r>
              <a:rPr lang="en-US" sz="2000" b="1" dirty="0">
                <a:solidFill>
                  <a:srgbClr val="FFFFFF"/>
                </a:solidFill>
                <a:latin typeface="Arial Narrow" pitchFamily="34" charset="0"/>
              </a:rPr>
              <a:t>The </a:t>
            </a:r>
            <a:r>
              <a:rPr lang="en-US" sz="2000" b="1" dirty="0" smtClean="0">
                <a:solidFill>
                  <a:srgbClr val="FFFFFF"/>
                </a:solidFill>
                <a:latin typeface="Arial Narrow" pitchFamily="34" charset="0"/>
              </a:rPr>
              <a:t>pres. </a:t>
            </a:r>
            <a:r>
              <a:rPr lang="en-US" sz="2000" b="1" dirty="0">
                <a:solidFill>
                  <a:srgbClr val="FFFFFF"/>
                </a:solidFill>
                <a:latin typeface="Arial Narrow" pitchFamily="34" charset="0"/>
              </a:rPr>
              <a:t>at a particular faucet in a city depends on the DIFFERENCE </a:t>
            </a:r>
            <a:r>
              <a:rPr lang="en-US" sz="2000" b="1" dirty="0" err="1" smtClean="0">
                <a:solidFill>
                  <a:srgbClr val="FFFFFF"/>
                </a:solidFill>
                <a:latin typeface="Arial Narrow" pitchFamily="34" charset="0"/>
              </a:rPr>
              <a:t>btwn</a:t>
            </a:r>
            <a:r>
              <a:rPr lang="en-US" sz="2000" b="1" dirty="0" smtClean="0">
                <a:solidFill>
                  <a:srgbClr val="FFFFFF"/>
                </a:solidFill>
                <a:latin typeface="Arial Narrow" pitchFamily="34" charset="0"/>
              </a:rPr>
              <a:t> </a:t>
            </a:r>
            <a:r>
              <a:rPr lang="en-US" sz="2000" b="1" dirty="0">
                <a:solidFill>
                  <a:srgbClr val="FFFFFF"/>
                </a:solidFill>
                <a:latin typeface="Arial Narrow" pitchFamily="34" charset="0"/>
              </a:rPr>
              <a:t>the height of water in the </a:t>
            </a:r>
            <a:r>
              <a:rPr lang="en-US" sz="2000" b="1" dirty="0" smtClean="0">
                <a:solidFill>
                  <a:srgbClr val="FFFFFF"/>
                </a:solidFill>
                <a:latin typeface="Arial Narrow" pitchFamily="34" charset="0"/>
              </a:rPr>
              <a:t>tower </a:t>
            </a:r>
            <a:r>
              <a:rPr lang="en-US" sz="2000" b="1" dirty="0">
                <a:solidFill>
                  <a:srgbClr val="FFFFFF"/>
                </a:solidFill>
                <a:latin typeface="Arial Narrow" pitchFamily="34" charset="0"/>
              </a:rPr>
              <a:t>and the elevation of the faucet. </a:t>
            </a:r>
            <a:r>
              <a:rPr lang="en-US" sz="2000" b="1" dirty="0" smtClean="0">
                <a:solidFill>
                  <a:srgbClr val="FFFFFF"/>
                </a:solidFill>
                <a:latin typeface="Arial Narrow" pitchFamily="34" charset="0"/>
              </a:rPr>
              <a:t>A </a:t>
            </a:r>
            <a:r>
              <a:rPr lang="en-US" sz="2000" b="1" dirty="0">
                <a:solidFill>
                  <a:srgbClr val="FFFFFF"/>
                </a:solidFill>
                <a:latin typeface="Arial Narrow" pitchFamily="34" charset="0"/>
              </a:rPr>
              <a:t>faucet in the basement delivers water with more force than one on the top floor of a </a:t>
            </a:r>
            <a:r>
              <a:rPr lang="en-US" sz="2000" b="1" dirty="0" smtClean="0">
                <a:solidFill>
                  <a:srgbClr val="FFFFFF"/>
                </a:solidFill>
                <a:latin typeface="Arial Narrow" pitchFamily="34" charset="0"/>
              </a:rPr>
              <a:t>bldg. Buildings that are taller than the water tower require pumps to move water to the upper floors of the building.</a:t>
            </a:r>
          </a:p>
        </p:txBody>
      </p:sp>
      <p:pic>
        <p:nvPicPr>
          <p:cNvPr id="68" name="Picture 56" descr="http://image1.masterfile.com/getImage/NjAwLTAyMDEwNDIzbi4wMDAwMDAwMA=AJ2KDu/600-02010423n.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614557" y="131205"/>
            <a:ext cx="2380898" cy="3257845"/>
          </a:xfrm>
          <a:prstGeom prst="rect">
            <a:avLst/>
          </a:prstGeom>
          <a:noFill/>
          <a:ln w="9525">
            <a:noFill/>
            <a:miter lim="800000"/>
            <a:headEnd/>
            <a:tailEnd/>
          </a:ln>
        </p:spPr>
      </p:pic>
    </p:spTree>
    <p:extLst>
      <p:ext uri="{BB962C8B-B14F-4D97-AF65-F5344CB8AC3E}">
        <p14:creationId xmlns:p14="http://schemas.microsoft.com/office/powerpoint/2010/main" val="39236581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Rectangle 1"/>
          <p:cNvSpPr/>
          <p:nvPr/>
        </p:nvSpPr>
        <p:spPr>
          <a:xfrm>
            <a:off x="6762998" y="144368"/>
            <a:ext cx="2285999" cy="3785652"/>
          </a:xfrm>
          <a:prstGeom prst="rect">
            <a:avLst/>
          </a:prstGeom>
        </p:spPr>
        <p:txBody>
          <a:bodyPr wrap="square">
            <a:spAutoFit/>
          </a:bodyPr>
          <a:lstStyle/>
          <a:p>
            <a:r>
              <a:rPr lang="en-US" sz="2000" b="1" dirty="0" smtClean="0">
                <a:solidFill>
                  <a:srgbClr val="000000"/>
                </a:solidFill>
                <a:latin typeface="Arial Narrow" pitchFamily="34" charset="0"/>
              </a:rPr>
              <a:t>Your </a:t>
            </a:r>
            <a:r>
              <a:rPr lang="en-US" sz="2000" b="1" dirty="0">
                <a:solidFill>
                  <a:srgbClr val="000000"/>
                </a:solidFill>
                <a:latin typeface="Arial Narrow" pitchFamily="34" charset="0"/>
              </a:rPr>
              <a:t>heart muscles move the walls of your heart, changing the volume of the various heart cavities. When V goes up, P goes down, and blood flows in. When V goes down, P goes up, and blood flows out</a:t>
            </a:r>
            <a:r>
              <a:rPr lang="en-US" sz="2000" b="1" dirty="0" smtClean="0">
                <a:solidFill>
                  <a:srgbClr val="000000"/>
                </a:solidFill>
                <a:latin typeface="Arial Narrow" pitchFamily="34" charset="0"/>
              </a:rPr>
              <a:t>.</a:t>
            </a:r>
            <a:endParaRPr lang="en-US" sz="2000" b="1" dirty="0">
              <a:solidFill>
                <a:srgbClr val="000000"/>
              </a:solidFill>
              <a:latin typeface="Arial Narrow" pitchFamily="34" charset="0"/>
            </a:endParaRPr>
          </a:p>
        </p:txBody>
      </p:sp>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8130" y="178130"/>
            <a:ext cx="6507677" cy="6507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99848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252"/>
          <p:cNvSpPr>
            <a:spLocks noChangeArrowheads="1"/>
          </p:cNvSpPr>
          <p:nvPr/>
        </p:nvSpPr>
        <p:spPr bwMode="auto">
          <a:xfrm>
            <a:off x="7135109" y="200069"/>
            <a:ext cx="1522000" cy="1118096"/>
          </a:xfrm>
          <a:prstGeom prst="rect">
            <a:avLst/>
          </a:prstGeom>
          <a:solidFill>
            <a:srgbClr val="FFFF00"/>
          </a:solidFill>
          <a:ln w="9525">
            <a:solidFill>
              <a:schemeClr val="tx1"/>
            </a:solidFill>
            <a:miter lim="800000"/>
            <a:headEnd/>
            <a:tailEnd/>
          </a:ln>
        </p:spPr>
        <p:txBody>
          <a:bodyPr wrap="none" anchor="ctr"/>
          <a:lstStyle/>
          <a:p>
            <a:endParaRPr lang="en-US">
              <a:solidFill>
                <a:srgbClr val="000000"/>
              </a:solidFill>
            </a:endParaRPr>
          </a:p>
        </p:txBody>
      </p:sp>
      <p:sp>
        <p:nvSpPr>
          <p:cNvPr id="34" name="Rectangle 129"/>
          <p:cNvSpPr>
            <a:spLocks noChangeArrowheads="1"/>
          </p:cNvSpPr>
          <p:nvPr/>
        </p:nvSpPr>
        <p:spPr bwMode="auto">
          <a:xfrm>
            <a:off x="7224010" y="299258"/>
            <a:ext cx="1349971" cy="935780"/>
          </a:xfrm>
          <a:prstGeom prst="rect">
            <a:avLst/>
          </a:prstGeom>
          <a:solidFill>
            <a:srgbClr val="FFFF00"/>
          </a:solidFill>
          <a:ln w="9525">
            <a:solidFill>
              <a:schemeClr val="tx1"/>
            </a:solidFill>
            <a:miter lim="800000"/>
            <a:headEnd/>
            <a:tailEnd/>
          </a:ln>
        </p:spPr>
        <p:txBody>
          <a:bodyPr wrap="none" anchor="ctr"/>
          <a:lstStyle/>
          <a:p>
            <a:endParaRPr lang="en-US">
              <a:solidFill>
                <a:srgbClr val="000000"/>
              </a:solidFill>
            </a:endParaRPr>
          </a:p>
        </p:txBody>
      </p:sp>
      <p:sp>
        <p:nvSpPr>
          <p:cNvPr id="4" name="Rectangle 3"/>
          <p:cNvSpPr/>
          <p:nvPr/>
        </p:nvSpPr>
        <p:spPr>
          <a:xfrm>
            <a:off x="237444" y="471695"/>
            <a:ext cx="3301481" cy="523220"/>
          </a:xfrm>
          <a:prstGeom prst="rect">
            <a:avLst/>
          </a:prstGeom>
        </p:spPr>
        <p:txBody>
          <a:bodyPr wrap="none">
            <a:spAutoFit/>
          </a:bodyPr>
          <a:lstStyle/>
          <a:p>
            <a:pPr algn="l"/>
            <a:r>
              <a:rPr lang="en-US" u="sng" dirty="0">
                <a:solidFill>
                  <a:srgbClr val="FF0000"/>
                </a:solidFill>
              </a:rPr>
              <a:t>(mass) density, </a:t>
            </a:r>
            <a:r>
              <a:rPr lang="en-US" u="sng" dirty="0">
                <a:solidFill>
                  <a:srgbClr val="FF0000"/>
                </a:solidFill>
                <a:latin typeface="Symbol" pitchFamily="18" charset="2"/>
              </a:rPr>
              <a:t>r</a:t>
            </a:r>
            <a:r>
              <a:rPr lang="en-US" dirty="0">
                <a:solidFill>
                  <a:srgbClr val="FF0000"/>
                </a:solidFill>
              </a:rPr>
              <a:t> = </a:t>
            </a:r>
          </a:p>
        </p:txBody>
      </p:sp>
      <p:sp>
        <p:nvSpPr>
          <p:cNvPr id="5" name="Rectangle 4"/>
          <p:cNvSpPr/>
          <p:nvPr/>
        </p:nvSpPr>
        <p:spPr>
          <a:xfrm>
            <a:off x="5394247" y="471695"/>
            <a:ext cx="1704313" cy="523220"/>
          </a:xfrm>
          <a:prstGeom prst="rect">
            <a:avLst/>
          </a:prstGeom>
        </p:spPr>
        <p:txBody>
          <a:bodyPr wrap="none">
            <a:spAutoFit/>
          </a:bodyPr>
          <a:lstStyle/>
          <a:p>
            <a:pPr algn="l"/>
            <a:r>
              <a:rPr lang="en-US" dirty="0">
                <a:solidFill>
                  <a:srgbClr val="FF0000"/>
                </a:solidFill>
              </a:rPr>
              <a:t>Equation:</a:t>
            </a:r>
          </a:p>
        </p:txBody>
      </p:sp>
      <p:sp>
        <p:nvSpPr>
          <p:cNvPr id="6" name="Rectangle 5"/>
          <p:cNvSpPr/>
          <p:nvPr/>
        </p:nvSpPr>
        <p:spPr>
          <a:xfrm>
            <a:off x="516721" y="1421736"/>
            <a:ext cx="3764171" cy="523220"/>
          </a:xfrm>
          <a:prstGeom prst="rect">
            <a:avLst/>
          </a:prstGeom>
        </p:spPr>
        <p:txBody>
          <a:bodyPr wrap="none">
            <a:spAutoFit/>
          </a:bodyPr>
          <a:lstStyle/>
          <a:p>
            <a:pPr algn="l"/>
            <a:r>
              <a:rPr lang="en-US" dirty="0">
                <a:solidFill>
                  <a:srgbClr val="FF0000"/>
                </a:solidFill>
              </a:rPr>
              <a:t>For a particular object:</a:t>
            </a:r>
          </a:p>
        </p:txBody>
      </p:sp>
      <p:sp>
        <p:nvSpPr>
          <p:cNvPr id="8" name="Rectangle 7"/>
          <p:cNvSpPr/>
          <p:nvPr/>
        </p:nvSpPr>
        <p:spPr>
          <a:xfrm>
            <a:off x="385946" y="3057154"/>
            <a:ext cx="8312468" cy="954107"/>
          </a:xfrm>
          <a:prstGeom prst="rect">
            <a:avLst/>
          </a:prstGeom>
        </p:spPr>
        <p:txBody>
          <a:bodyPr wrap="none">
            <a:spAutoFit/>
          </a:bodyPr>
          <a:lstStyle/>
          <a:p>
            <a:pPr algn="l"/>
            <a:r>
              <a:rPr lang="en-US" dirty="0">
                <a:solidFill>
                  <a:srgbClr val="FF0000"/>
                </a:solidFill>
              </a:rPr>
              <a:t>-- Unless we say otherwise, when we say “density</a:t>
            </a:r>
            <a:r>
              <a:rPr lang="en-US" dirty="0" smtClean="0">
                <a:solidFill>
                  <a:srgbClr val="FF0000"/>
                </a:solidFill>
              </a:rPr>
              <a:t>,”</a:t>
            </a:r>
          </a:p>
          <a:p>
            <a:pPr algn="l"/>
            <a:r>
              <a:rPr lang="en-US" dirty="0">
                <a:solidFill>
                  <a:srgbClr val="FF0000"/>
                </a:solidFill>
              </a:rPr>
              <a:t> </a:t>
            </a:r>
            <a:r>
              <a:rPr lang="en-US" dirty="0" smtClean="0">
                <a:solidFill>
                  <a:srgbClr val="FF0000"/>
                </a:solidFill>
              </a:rPr>
              <a:t>   we </a:t>
            </a:r>
            <a:r>
              <a:rPr lang="en-US" dirty="0">
                <a:solidFill>
                  <a:srgbClr val="FF0000"/>
                </a:solidFill>
              </a:rPr>
              <a:t>mean “mass density.”</a:t>
            </a:r>
          </a:p>
        </p:txBody>
      </p:sp>
      <p:sp>
        <p:nvSpPr>
          <p:cNvPr id="9" name="Rectangle 8"/>
          <p:cNvSpPr/>
          <p:nvPr/>
        </p:nvSpPr>
        <p:spPr>
          <a:xfrm>
            <a:off x="5076846" y="1421736"/>
            <a:ext cx="3464410" cy="523220"/>
          </a:xfrm>
          <a:prstGeom prst="rect">
            <a:avLst/>
          </a:prstGeom>
        </p:spPr>
        <p:txBody>
          <a:bodyPr wrap="none">
            <a:spAutoFit/>
          </a:bodyPr>
          <a:lstStyle/>
          <a:p>
            <a:pPr algn="l"/>
            <a:r>
              <a:rPr lang="en-US" dirty="0">
                <a:solidFill>
                  <a:srgbClr val="FF0000"/>
                </a:solidFill>
              </a:rPr>
              <a:t>For a particular </a:t>
            </a:r>
            <a:r>
              <a:rPr lang="en-US" dirty="0" smtClean="0">
                <a:solidFill>
                  <a:srgbClr val="FF0000"/>
                </a:solidFill>
              </a:rPr>
              <a:t>fluid:</a:t>
            </a:r>
            <a:endParaRPr lang="en-US" dirty="0">
              <a:solidFill>
                <a:srgbClr val="FF0000"/>
              </a:solidFill>
            </a:endParaRPr>
          </a:p>
        </p:txBody>
      </p:sp>
      <p:grpSp>
        <p:nvGrpSpPr>
          <p:cNvPr id="21" name="Group 20"/>
          <p:cNvGrpSpPr/>
          <p:nvPr/>
        </p:nvGrpSpPr>
        <p:grpSpPr>
          <a:xfrm>
            <a:off x="3446692" y="305425"/>
            <a:ext cx="1345240" cy="938874"/>
            <a:chOff x="3363567" y="447925"/>
            <a:chExt cx="1345240" cy="938874"/>
          </a:xfrm>
        </p:grpSpPr>
        <p:sp>
          <p:nvSpPr>
            <p:cNvPr id="10" name="Rectangle 9"/>
            <p:cNvSpPr/>
            <p:nvPr/>
          </p:nvSpPr>
          <p:spPr>
            <a:xfrm>
              <a:off x="3399190" y="447925"/>
              <a:ext cx="1242648" cy="523220"/>
            </a:xfrm>
            <a:prstGeom prst="rect">
              <a:avLst/>
            </a:prstGeom>
          </p:spPr>
          <p:txBody>
            <a:bodyPr wrap="none">
              <a:spAutoFit/>
            </a:bodyPr>
            <a:lstStyle/>
            <a:p>
              <a:pPr algn="l"/>
              <a:r>
                <a:rPr lang="en-US" dirty="0" smtClean="0">
                  <a:solidFill>
                    <a:srgbClr val="000000"/>
                  </a:solidFill>
                </a:rPr>
                <a:t> mass </a:t>
              </a:r>
              <a:endParaRPr lang="en-US" dirty="0">
                <a:solidFill>
                  <a:srgbClr val="000000"/>
                </a:solidFill>
              </a:endParaRPr>
            </a:p>
          </p:txBody>
        </p:sp>
        <p:sp>
          <p:nvSpPr>
            <p:cNvPr id="11" name="Rectangle 10"/>
            <p:cNvSpPr/>
            <p:nvPr/>
          </p:nvSpPr>
          <p:spPr>
            <a:xfrm>
              <a:off x="3363567" y="863579"/>
              <a:ext cx="1345240" cy="523220"/>
            </a:xfrm>
            <a:prstGeom prst="rect">
              <a:avLst/>
            </a:prstGeom>
          </p:spPr>
          <p:txBody>
            <a:bodyPr wrap="none">
              <a:spAutoFit/>
            </a:bodyPr>
            <a:lstStyle/>
            <a:p>
              <a:pPr algn="l"/>
              <a:r>
                <a:rPr lang="en-US" dirty="0" smtClean="0">
                  <a:solidFill>
                    <a:srgbClr val="000000"/>
                  </a:solidFill>
                </a:rPr>
                <a:t>volume</a:t>
              </a:r>
              <a:endParaRPr lang="en-US" dirty="0">
                <a:solidFill>
                  <a:srgbClr val="000000"/>
                </a:solidFill>
              </a:endParaRPr>
            </a:p>
          </p:txBody>
        </p:sp>
        <p:cxnSp>
          <p:nvCxnSpPr>
            <p:cNvPr id="19" name="Straight Connector 18"/>
            <p:cNvCxnSpPr/>
            <p:nvPr/>
          </p:nvCxnSpPr>
          <p:spPr bwMode="auto">
            <a:xfrm>
              <a:off x="3408218" y="938150"/>
              <a:ext cx="1270660" cy="0"/>
            </a:xfrm>
            <a:prstGeom prst="line">
              <a:avLst/>
            </a:prstGeom>
            <a:solidFill>
              <a:srgbClr val="00FFFF"/>
            </a:solidFill>
            <a:ln w="22225" cap="flat" cmpd="sng" algn="ctr">
              <a:solidFill>
                <a:schemeClr val="tx1"/>
              </a:solidFill>
              <a:prstDash val="solid"/>
              <a:round/>
              <a:headEnd type="none" w="med" len="med"/>
              <a:tailEnd type="none" w="med" len="med"/>
            </a:ln>
            <a:effectLst/>
          </p:spPr>
        </p:cxnSp>
      </p:grpSp>
      <p:grpSp>
        <p:nvGrpSpPr>
          <p:cNvPr id="32" name="Group 31"/>
          <p:cNvGrpSpPr/>
          <p:nvPr/>
        </p:nvGrpSpPr>
        <p:grpSpPr>
          <a:xfrm>
            <a:off x="7258671" y="257934"/>
            <a:ext cx="1312590" cy="974488"/>
            <a:chOff x="7128046" y="400434"/>
            <a:chExt cx="1312590" cy="974488"/>
          </a:xfrm>
        </p:grpSpPr>
        <p:sp>
          <p:nvSpPr>
            <p:cNvPr id="12" name="Rectangle 11"/>
            <p:cNvSpPr/>
            <p:nvPr/>
          </p:nvSpPr>
          <p:spPr>
            <a:xfrm>
              <a:off x="7757436" y="400434"/>
              <a:ext cx="683200" cy="523220"/>
            </a:xfrm>
            <a:prstGeom prst="rect">
              <a:avLst/>
            </a:prstGeom>
          </p:spPr>
          <p:txBody>
            <a:bodyPr wrap="none">
              <a:spAutoFit/>
            </a:bodyPr>
            <a:lstStyle/>
            <a:p>
              <a:pPr algn="l"/>
              <a:r>
                <a:rPr lang="en-US" dirty="0" smtClean="0">
                  <a:solidFill>
                    <a:srgbClr val="000000"/>
                  </a:solidFill>
                </a:rPr>
                <a:t> m </a:t>
              </a:r>
              <a:endParaRPr lang="en-US" dirty="0">
                <a:solidFill>
                  <a:srgbClr val="000000"/>
                </a:solidFill>
              </a:endParaRPr>
            </a:p>
          </p:txBody>
        </p:sp>
        <p:sp>
          <p:nvSpPr>
            <p:cNvPr id="13" name="Rectangle 12"/>
            <p:cNvSpPr/>
            <p:nvPr/>
          </p:nvSpPr>
          <p:spPr>
            <a:xfrm>
              <a:off x="7899934" y="851702"/>
              <a:ext cx="423514" cy="523220"/>
            </a:xfrm>
            <a:prstGeom prst="rect">
              <a:avLst/>
            </a:prstGeom>
          </p:spPr>
          <p:txBody>
            <a:bodyPr wrap="none">
              <a:spAutoFit/>
            </a:bodyPr>
            <a:lstStyle/>
            <a:p>
              <a:pPr algn="l"/>
              <a:r>
                <a:rPr lang="en-US" dirty="0" smtClean="0">
                  <a:solidFill>
                    <a:srgbClr val="000000"/>
                  </a:solidFill>
                </a:rPr>
                <a:t>V</a:t>
              </a:r>
              <a:endParaRPr lang="en-US" dirty="0">
                <a:solidFill>
                  <a:srgbClr val="000000"/>
                </a:solidFill>
              </a:endParaRPr>
            </a:p>
          </p:txBody>
        </p:sp>
        <p:sp>
          <p:nvSpPr>
            <p:cNvPr id="14" name="Rectangle 13"/>
            <p:cNvSpPr/>
            <p:nvPr/>
          </p:nvSpPr>
          <p:spPr>
            <a:xfrm>
              <a:off x="7128046" y="626071"/>
              <a:ext cx="790601" cy="523220"/>
            </a:xfrm>
            <a:prstGeom prst="rect">
              <a:avLst/>
            </a:prstGeom>
          </p:spPr>
          <p:txBody>
            <a:bodyPr wrap="none">
              <a:spAutoFit/>
            </a:bodyPr>
            <a:lstStyle/>
            <a:p>
              <a:pPr algn="l"/>
              <a:r>
                <a:rPr lang="en-US" dirty="0" smtClean="0">
                  <a:solidFill>
                    <a:srgbClr val="000000"/>
                  </a:solidFill>
                  <a:latin typeface="Symbol" pitchFamily="18" charset="2"/>
                </a:rPr>
                <a:t>r</a:t>
              </a:r>
              <a:r>
                <a:rPr lang="en-US" dirty="0" smtClean="0">
                  <a:solidFill>
                    <a:srgbClr val="000000"/>
                  </a:solidFill>
                </a:rPr>
                <a:t> = </a:t>
              </a:r>
              <a:endParaRPr lang="en-US" dirty="0">
                <a:solidFill>
                  <a:srgbClr val="000000"/>
                </a:solidFill>
              </a:endParaRPr>
            </a:p>
          </p:txBody>
        </p:sp>
        <p:cxnSp>
          <p:nvCxnSpPr>
            <p:cNvPr id="20" name="Straight Connector 19"/>
            <p:cNvCxnSpPr/>
            <p:nvPr/>
          </p:nvCxnSpPr>
          <p:spPr bwMode="auto">
            <a:xfrm>
              <a:off x="7813963" y="890649"/>
              <a:ext cx="534390" cy="0"/>
            </a:xfrm>
            <a:prstGeom prst="line">
              <a:avLst/>
            </a:prstGeom>
            <a:solidFill>
              <a:srgbClr val="00FFFF"/>
            </a:solidFill>
            <a:ln w="22225" cap="flat" cmpd="sng" algn="ctr">
              <a:solidFill>
                <a:schemeClr val="tx1"/>
              </a:solidFill>
              <a:prstDash val="solid"/>
              <a:round/>
              <a:headEnd type="none" w="med" len="med"/>
              <a:tailEnd type="none" w="med" len="med"/>
            </a:ln>
            <a:effectLst/>
          </p:spPr>
        </p:cxnSp>
      </p:grpSp>
      <p:grpSp>
        <p:nvGrpSpPr>
          <p:cNvPr id="31" name="Group 30"/>
          <p:cNvGrpSpPr/>
          <p:nvPr/>
        </p:nvGrpSpPr>
        <p:grpSpPr>
          <a:xfrm>
            <a:off x="1570386" y="1956120"/>
            <a:ext cx="1576262" cy="1021990"/>
            <a:chOff x="1285386" y="2668620"/>
            <a:chExt cx="1576262" cy="1021990"/>
          </a:xfrm>
        </p:grpSpPr>
        <p:sp>
          <p:nvSpPr>
            <p:cNvPr id="15" name="Rectangle 14"/>
            <p:cNvSpPr/>
            <p:nvPr/>
          </p:nvSpPr>
          <p:spPr>
            <a:xfrm>
              <a:off x="2045399" y="2668620"/>
              <a:ext cx="816249" cy="523220"/>
            </a:xfrm>
            <a:prstGeom prst="rect">
              <a:avLst/>
            </a:prstGeom>
          </p:spPr>
          <p:txBody>
            <a:bodyPr wrap="none">
              <a:spAutoFit/>
            </a:bodyPr>
            <a:lstStyle/>
            <a:p>
              <a:pPr algn="l"/>
              <a:r>
                <a:rPr lang="en-US" dirty="0" smtClean="0">
                  <a:solidFill>
                    <a:srgbClr val="000000"/>
                  </a:solidFill>
                </a:rPr>
                <a:t> </a:t>
              </a:r>
              <a:r>
                <a:rPr lang="en-US" dirty="0" err="1" smtClean="0">
                  <a:solidFill>
                    <a:srgbClr val="000000"/>
                  </a:solidFill>
                </a:rPr>
                <a:t>m</a:t>
              </a:r>
              <a:r>
                <a:rPr lang="en-US" baseline="-25000" dirty="0" err="1" smtClean="0">
                  <a:solidFill>
                    <a:srgbClr val="000000"/>
                  </a:solidFill>
                </a:rPr>
                <a:t>o</a:t>
              </a:r>
              <a:r>
                <a:rPr lang="en-US" dirty="0" smtClean="0">
                  <a:solidFill>
                    <a:srgbClr val="000000"/>
                  </a:solidFill>
                </a:rPr>
                <a:t> </a:t>
              </a:r>
              <a:endParaRPr lang="en-US" dirty="0">
                <a:solidFill>
                  <a:srgbClr val="000000"/>
                </a:solidFill>
              </a:endParaRPr>
            </a:p>
          </p:txBody>
        </p:sp>
        <p:sp>
          <p:nvSpPr>
            <p:cNvPr id="16" name="Rectangle 15"/>
            <p:cNvSpPr/>
            <p:nvPr/>
          </p:nvSpPr>
          <p:spPr>
            <a:xfrm>
              <a:off x="2187899" y="3167390"/>
              <a:ext cx="536750" cy="523220"/>
            </a:xfrm>
            <a:prstGeom prst="rect">
              <a:avLst/>
            </a:prstGeom>
          </p:spPr>
          <p:txBody>
            <a:bodyPr wrap="none">
              <a:spAutoFit/>
            </a:bodyPr>
            <a:lstStyle/>
            <a:p>
              <a:pPr algn="l"/>
              <a:r>
                <a:rPr lang="en-US" dirty="0" smtClean="0">
                  <a:solidFill>
                    <a:srgbClr val="000000"/>
                  </a:solidFill>
                </a:rPr>
                <a:t>V</a:t>
              </a:r>
              <a:r>
                <a:rPr lang="en-US" baseline="-25000" dirty="0" smtClean="0">
                  <a:solidFill>
                    <a:srgbClr val="000000"/>
                  </a:solidFill>
                </a:rPr>
                <a:t>o</a:t>
              </a:r>
              <a:endParaRPr lang="en-US" baseline="-25000" dirty="0">
                <a:solidFill>
                  <a:srgbClr val="000000"/>
                </a:solidFill>
              </a:endParaRPr>
            </a:p>
          </p:txBody>
        </p:sp>
        <p:sp>
          <p:nvSpPr>
            <p:cNvPr id="17" name="Rectangle 16"/>
            <p:cNvSpPr/>
            <p:nvPr/>
          </p:nvSpPr>
          <p:spPr>
            <a:xfrm>
              <a:off x="1285386" y="2929884"/>
              <a:ext cx="923651" cy="523220"/>
            </a:xfrm>
            <a:prstGeom prst="rect">
              <a:avLst/>
            </a:prstGeom>
          </p:spPr>
          <p:txBody>
            <a:bodyPr wrap="none">
              <a:spAutoFit/>
            </a:bodyPr>
            <a:lstStyle/>
            <a:p>
              <a:pPr algn="l"/>
              <a:r>
                <a:rPr lang="en-US" dirty="0" err="1" smtClean="0">
                  <a:solidFill>
                    <a:srgbClr val="000000"/>
                  </a:solidFill>
                  <a:latin typeface="Symbol" pitchFamily="18" charset="2"/>
                </a:rPr>
                <a:t>r</a:t>
              </a:r>
              <a:r>
                <a:rPr lang="en-US" baseline="-25000" dirty="0" err="1" smtClean="0">
                  <a:solidFill>
                    <a:srgbClr val="000000"/>
                  </a:solidFill>
                </a:rPr>
                <a:t>o</a:t>
              </a:r>
              <a:r>
                <a:rPr lang="en-US" dirty="0" smtClean="0">
                  <a:solidFill>
                    <a:srgbClr val="000000"/>
                  </a:solidFill>
                </a:rPr>
                <a:t> = </a:t>
              </a:r>
              <a:endParaRPr lang="en-US" dirty="0">
                <a:solidFill>
                  <a:srgbClr val="000000"/>
                </a:solidFill>
              </a:endParaRPr>
            </a:p>
          </p:txBody>
        </p:sp>
        <p:cxnSp>
          <p:nvCxnSpPr>
            <p:cNvPr id="24" name="Straight Connector 23"/>
            <p:cNvCxnSpPr/>
            <p:nvPr/>
          </p:nvCxnSpPr>
          <p:spPr bwMode="auto">
            <a:xfrm>
              <a:off x="2099953" y="3204358"/>
              <a:ext cx="666998" cy="0"/>
            </a:xfrm>
            <a:prstGeom prst="line">
              <a:avLst/>
            </a:prstGeom>
            <a:solidFill>
              <a:srgbClr val="00FFFF"/>
            </a:solidFill>
            <a:ln w="22225" cap="flat" cmpd="sng" algn="ctr">
              <a:solidFill>
                <a:schemeClr val="tx1"/>
              </a:solidFill>
              <a:prstDash val="solid"/>
              <a:round/>
              <a:headEnd type="none" w="med" len="med"/>
              <a:tailEnd type="none" w="med" len="med"/>
            </a:ln>
            <a:effectLst/>
          </p:spPr>
        </p:cxnSp>
      </p:grpSp>
      <p:grpSp>
        <p:nvGrpSpPr>
          <p:cNvPr id="30" name="Group 29"/>
          <p:cNvGrpSpPr/>
          <p:nvPr/>
        </p:nvGrpSpPr>
        <p:grpSpPr>
          <a:xfrm>
            <a:off x="5762376" y="1956120"/>
            <a:ext cx="1508936" cy="1021990"/>
            <a:chOff x="5477376" y="2668620"/>
            <a:chExt cx="1508936" cy="1021990"/>
          </a:xfrm>
        </p:grpSpPr>
        <p:sp>
          <p:nvSpPr>
            <p:cNvPr id="26" name="Rectangle 25"/>
            <p:cNvSpPr/>
            <p:nvPr/>
          </p:nvSpPr>
          <p:spPr>
            <a:xfrm>
              <a:off x="6237389" y="2668620"/>
              <a:ext cx="748923" cy="523220"/>
            </a:xfrm>
            <a:prstGeom prst="rect">
              <a:avLst/>
            </a:prstGeom>
          </p:spPr>
          <p:txBody>
            <a:bodyPr wrap="none">
              <a:spAutoFit/>
            </a:bodyPr>
            <a:lstStyle/>
            <a:p>
              <a:pPr algn="l"/>
              <a:r>
                <a:rPr lang="en-US" dirty="0" smtClean="0">
                  <a:solidFill>
                    <a:srgbClr val="000000"/>
                  </a:solidFill>
                </a:rPr>
                <a:t> m</a:t>
              </a:r>
              <a:r>
                <a:rPr lang="en-US" baseline="-25000" dirty="0" smtClean="0">
                  <a:solidFill>
                    <a:srgbClr val="000000"/>
                  </a:solidFill>
                </a:rPr>
                <a:t>f</a:t>
              </a:r>
              <a:r>
                <a:rPr lang="en-US" dirty="0" smtClean="0">
                  <a:solidFill>
                    <a:srgbClr val="000000"/>
                  </a:solidFill>
                </a:rPr>
                <a:t> </a:t>
              </a:r>
              <a:endParaRPr lang="en-US" dirty="0">
                <a:solidFill>
                  <a:srgbClr val="000000"/>
                </a:solidFill>
              </a:endParaRPr>
            </a:p>
          </p:txBody>
        </p:sp>
        <p:sp>
          <p:nvSpPr>
            <p:cNvPr id="27" name="Rectangle 26"/>
            <p:cNvSpPr/>
            <p:nvPr/>
          </p:nvSpPr>
          <p:spPr>
            <a:xfrm>
              <a:off x="6379889" y="3167390"/>
              <a:ext cx="489236" cy="523220"/>
            </a:xfrm>
            <a:prstGeom prst="rect">
              <a:avLst/>
            </a:prstGeom>
          </p:spPr>
          <p:txBody>
            <a:bodyPr wrap="none">
              <a:spAutoFit/>
            </a:bodyPr>
            <a:lstStyle/>
            <a:p>
              <a:pPr algn="l"/>
              <a:r>
                <a:rPr lang="en-US" dirty="0" err="1" smtClean="0">
                  <a:solidFill>
                    <a:srgbClr val="000000"/>
                  </a:solidFill>
                </a:rPr>
                <a:t>V</a:t>
              </a:r>
              <a:r>
                <a:rPr lang="en-US" baseline="-25000" dirty="0" err="1" smtClean="0">
                  <a:solidFill>
                    <a:srgbClr val="000000"/>
                  </a:solidFill>
                </a:rPr>
                <a:t>f</a:t>
              </a:r>
              <a:endParaRPr lang="en-US" baseline="-25000" dirty="0">
                <a:solidFill>
                  <a:srgbClr val="000000"/>
                </a:solidFill>
              </a:endParaRPr>
            </a:p>
          </p:txBody>
        </p:sp>
        <p:sp>
          <p:nvSpPr>
            <p:cNvPr id="28" name="Rectangle 27"/>
            <p:cNvSpPr/>
            <p:nvPr/>
          </p:nvSpPr>
          <p:spPr>
            <a:xfrm>
              <a:off x="5477376" y="2929884"/>
              <a:ext cx="856325" cy="523220"/>
            </a:xfrm>
            <a:prstGeom prst="rect">
              <a:avLst/>
            </a:prstGeom>
          </p:spPr>
          <p:txBody>
            <a:bodyPr wrap="none">
              <a:spAutoFit/>
            </a:bodyPr>
            <a:lstStyle/>
            <a:p>
              <a:pPr algn="l"/>
              <a:r>
                <a:rPr lang="en-US" dirty="0" err="1" smtClean="0">
                  <a:solidFill>
                    <a:srgbClr val="000000"/>
                  </a:solidFill>
                  <a:latin typeface="Symbol" pitchFamily="18" charset="2"/>
                </a:rPr>
                <a:t>r</a:t>
              </a:r>
              <a:r>
                <a:rPr lang="en-US" baseline="-25000" dirty="0" err="1" smtClean="0">
                  <a:solidFill>
                    <a:srgbClr val="000000"/>
                  </a:solidFill>
                </a:rPr>
                <a:t>f</a:t>
              </a:r>
              <a:r>
                <a:rPr lang="en-US" dirty="0" smtClean="0">
                  <a:solidFill>
                    <a:srgbClr val="000000"/>
                  </a:solidFill>
                </a:rPr>
                <a:t> = </a:t>
              </a:r>
              <a:endParaRPr lang="en-US" dirty="0">
                <a:solidFill>
                  <a:srgbClr val="000000"/>
                </a:solidFill>
              </a:endParaRPr>
            </a:p>
          </p:txBody>
        </p:sp>
        <p:cxnSp>
          <p:nvCxnSpPr>
            <p:cNvPr id="29" name="Straight Connector 28"/>
            <p:cNvCxnSpPr/>
            <p:nvPr/>
          </p:nvCxnSpPr>
          <p:spPr bwMode="auto">
            <a:xfrm>
              <a:off x="6291943" y="3204358"/>
              <a:ext cx="666998" cy="0"/>
            </a:xfrm>
            <a:prstGeom prst="line">
              <a:avLst/>
            </a:prstGeom>
            <a:solidFill>
              <a:srgbClr val="00FFFF"/>
            </a:solidFill>
            <a:ln w="22225" cap="flat" cmpd="sng" algn="ctr">
              <a:solidFill>
                <a:schemeClr val="tx1"/>
              </a:solidFill>
              <a:prstDash val="solid"/>
              <a:round/>
              <a:headEnd type="none" w="med" len="med"/>
              <a:tailEnd type="none" w="med" len="med"/>
            </a:ln>
            <a:effectLst/>
          </p:spPr>
        </p:cxnSp>
      </p:grpSp>
      <p:sp>
        <p:nvSpPr>
          <p:cNvPr id="36" name="Rectangle 35"/>
          <p:cNvSpPr/>
          <p:nvPr/>
        </p:nvSpPr>
        <p:spPr>
          <a:xfrm>
            <a:off x="397821" y="4080113"/>
            <a:ext cx="5117106" cy="523220"/>
          </a:xfrm>
          <a:prstGeom prst="rect">
            <a:avLst/>
          </a:prstGeom>
        </p:spPr>
        <p:txBody>
          <a:bodyPr wrap="none">
            <a:spAutoFit/>
          </a:bodyPr>
          <a:lstStyle/>
          <a:p>
            <a:pPr algn="l"/>
            <a:r>
              <a:rPr lang="en-US" dirty="0">
                <a:solidFill>
                  <a:srgbClr val="FF0000"/>
                </a:solidFill>
              </a:rPr>
              <a:t>-- In SI, the unit for density is…</a:t>
            </a:r>
          </a:p>
        </p:txBody>
      </p:sp>
      <p:sp>
        <p:nvSpPr>
          <p:cNvPr id="37" name="Rectangle 36"/>
          <p:cNvSpPr/>
          <p:nvPr/>
        </p:nvSpPr>
        <p:spPr>
          <a:xfrm>
            <a:off x="5337966" y="4080113"/>
            <a:ext cx="1096775" cy="523220"/>
          </a:xfrm>
          <a:prstGeom prst="rect">
            <a:avLst/>
          </a:prstGeom>
        </p:spPr>
        <p:txBody>
          <a:bodyPr wrap="none">
            <a:spAutoFit/>
          </a:bodyPr>
          <a:lstStyle/>
          <a:p>
            <a:pPr algn="l"/>
            <a:r>
              <a:rPr lang="en-US" dirty="0" smtClean="0">
                <a:solidFill>
                  <a:srgbClr val="000000"/>
                </a:solidFill>
              </a:rPr>
              <a:t>kg/</a:t>
            </a:r>
            <a:r>
              <a:rPr lang="en-US" dirty="0" err="1" smtClean="0">
                <a:solidFill>
                  <a:srgbClr val="000000"/>
                </a:solidFill>
              </a:rPr>
              <a:t>m</a:t>
            </a:r>
            <a:r>
              <a:rPr lang="en-US" baseline="30000" dirty="0" err="1" smtClean="0">
                <a:solidFill>
                  <a:srgbClr val="000000"/>
                </a:solidFill>
              </a:rPr>
              <a:t>3</a:t>
            </a:r>
            <a:endParaRPr lang="en-US" baseline="30000" dirty="0">
              <a:solidFill>
                <a:srgbClr val="000000"/>
              </a:solidFill>
            </a:endParaRPr>
          </a:p>
        </p:txBody>
      </p:sp>
      <p:sp>
        <p:nvSpPr>
          <p:cNvPr id="38" name="Rectangle 37"/>
          <p:cNvSpPr/>
          <p:nvPr/>
        </p:nvSpPr>
        <p:spPr>
          <a:xfrm>
            <a:off x="397821" y="4840136"/>
            <a:ext cx="4060727" cy="954107"/>
          </a:xfrm>
          <a:prstGeom prst="rect">
            <a:avLst/>
          </a:prstGeom>
        </p:spPr>
        <p:txBody>
          <a:bodyPr wrap="none">
            <a:spAutoFit/>
          </a:bodyPr>
          <a:lstStyle/>
          <a:p>
            <a:pPr algn="l"/>
            <a:r>
              <a:rPr lang="en-US" dirty="0">
                <a:solidFill>
                  <a:srgbClr val="FF0000"/>
                </a:solidFill>
              </a:rPr>
              <a:t>-- In </a:t>
            </a:r>
            <a:r>
              <a:rPr lang="en-US" dirty="0" smtClean="0">
                <a:solidFill>
                  <a:srgbClr val="FF0000"/>
                </a:solidFill>
              </a:rPr>
              <a:t>proper SI units, </a:t>
            </a:r>
            <a:r>
              <a:rPr lang="en-US" dirty="0">
                <a:solidFill>
                  <a:srgbClr val="FF0000"/>
                </a:solidFill>
              </a:rPr>
              <a:t>the </a:t>
            </a:r>
            <a:endParaRPr lang="en-US" dirty="0" smtClean="0">
              <a:solidFill>
                <a:srgbClr val="FF0000"/>
              </a:solidFill>
            </a:endParaRPr>
          </a:p>
          <a:p>
            <a:pPr algn="l"/>
            <a:r>
              <a:rPr lang="en-US" dirty="0">
                <a:solidFill>
                  <a:srgbClr val="FF0000"/>
                </a:solidFill>
              </a:rPr>
              <a:t> </a:t>
            </a:r>
            <a:r>
              <a:rPr lang="en-US" dirty="0" smtClean="0">
                <a:solidFill>
                  <a:srgbClr val="FF0000"/>
                </a:solidFill>
              </a:rPr>
              <a:t>   density of water is</a:t>
            </a:r>
            <a:r>
              <a:rPr lang="en-US" dirty="0">
                <a:solidFill>
                  <a:srgbClr val="FF0000"/>
                </a:solidFill>
              </a:rPr>
              <a:t>…</a:t>
            </a:r>
          </a:p>
        </p:txBody>
      </p:sp>
      <p:sp>
        <p:nvSpPr>
          <p:cNvPr id="39" name="Rectangle 38"/>
          <p:cNvSpPr/>
          <p:nvPr/>
        </p:nvSpPr>
        <p:spPr>
          <a:xfrm>
            <a:off x="4672985" y="4852006"/>
            <a:ext cx="1997663" cy="523220"/>
          </a:xfrm>
          <a:prstGeom prst="rect">
            <a:avLst/>
          </a:prstGeom>
        </p:spPr>
        <p:txBody>
          <a:bodyPr wrap="none">
            <a:spAutoFit/>
          </a:bodyPr>
          <a:lstStyle/>
          <a:p>
            <a:pPr algn="l"/>
            <a:r>
              <a:rPr lang="en-US" dirty="0" smtClean="0">
                <a:solidFill>
                  <a:srgbClr val="000000"/>
                </a:solidFill>
              </a:rPr>
              <a:t>1000 kg/</a:t>
            </a:r>
            <a:r>
              <a:rPr lang="en-US" dirty="0" err="1" smtClean="0">
                <a:solidFill>
                  <a:srgbClr val="000000"/>
                </a:solidFill>
              </a:rPr>
              <a:t>m</a:t>
            </a:r>
            <a:r>
              <a:rPr lang="en-US" baseline="30000" dirty="0" err="1" smtClean="0">
                <a:solidFill>
                  <a:srgbClr val="000000"/>
                </a:solidFill>
              </a:rPr>
              <a:t>3</a:t>
            </a:r>
            <a:endParaRPr lang="en-US" baseline="30000" dirty="0">
              <a:solidFill>
                <a:srgbClr val="000000"/>
              </a:solidFill>
            </a:endParaRPr>
          </a:p>
        </p:txBody>
      </p:sp>
      <p:sp>
        <p:nvSpPr>
          <p:cNvPr id="40" name="Rectangle 39"/>
          <p:cNvSpPr/>
          <p:nvPr/>
        </p:nvSpPr>
        <p:spPr>
          <a:xfrm>
            <a:off x="4494855" y="5338895"/>
            <a:ext cx="2459328" cy="523220"/>
          </a:xfrm>
          <a:prstGeom prst="rect">
            <a:avLst/>
          </a:prstGeom>
        </p:spPr>
        <p:txBody>
          <a:bodyPr wrap="none">
            <a:spAutoFit/>
          </a:bodyPr>
          <a:lstStyle/>
          <a:p>
            <a:pPr algn="l"/>
            <a:r>
              <a:rPr lang="en-US" dirty="0" smtClean="0">
                <a:solidFill>
                  <a:srgbClr val="000000"/>
                </a:solidFill>
              </a:rPr>
              <a:t>(MEMORIZE!)</a:t>
            </a:r>
            <a:endParaRPr lang="en-US" baseline="30000" dirty="0">
              <a:solidFill>
                <a:srgbClr val="000000"/>
              </a:solidFill>
            </a:endParaRPr>
          </a:p>
        </p:txBody>
      </p:sp>
      <p:sp>
        <p:nvSpPr>
          <p:cNvPr id="42" name="Rectangle 41"/>
          <p:cNvSpPr/>
          <p:nvPr/>
        </p:nvSpPr>
        <p:spPr>
          <a:xfrm>
            <a:off x="261728" y="6022648"/>
            <a:ext cx="8691803" cy="523220"/>
          </a:xfrm>
          <a:prstGeom prst="rect">
            <a:avLst/>
          </a:prstGeom>
        </p:spPr>
        <p:txBody>
          <a:bodyPr wrap="none">
            <a:spAutoFit/>
          </a:bodyPr>
          <a:lstStyle/>
          <a:p>
            <a:r>
              <a:rPr lang="en-US" dirty="0">
                <a:solidFill>
                  <a:srgbClr val="FF0000"/>
                </a:solidFill>
              </a:rPr>
              <a:t>Liquids and solids have </a:t>
            </a:r>
            <a:r>
              <a:rPr lang="en-US" dirty="0" smtClean="0">
                <a:solidFill>
                  <a:srgbClr val="FF0000"/>
                </a:solidFill>
              </a:rPr>
              <a:t>“fixed” </a:t>
            </a:r>
            <a:r>
              <a:rPr lang="en-US" dirty="0">
                <a:solidFill>
                  <a:srgbClr val="FF0000"/>
                </a:solidFill>
              </a:rPr>
              <a:t>densities; gases don’t.</a:t>
            </a:r>
          </a:p>
        </p:txBody>
      </p:sp>
      <p:pic>
        <p:nvPicPr>
          <p:cNvPr id="35" name="Picture 36" descr="j0428065[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63938" y="4666454"/>
            <a:ext cx="2006930" cy="1224018"/>
          </a:xfrm>
          <a:prstGeom prst="rect">
            <a:avLst/>
          </a:prstGeom>
          <a:noFill/>
          <a:ln w="9525">
            <a:noFill/>
            <a:miter lim="800000"/>
            <a:headEnd/>
            <a:tailEnd/>
          </a:ln>
        </p:spPr>
      </p:pic>
    </p:spTree>
    <p:extLst>
      <p:ext uri="{BB962C8B-B14F-4D97-AF65-F5344CB8AC3E}">
        <p14:creationId xmlns:p14="http://schemas.microsoft.com/office/powerpoint/2010/main" val="121924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2000"/>
                                        <p:tgtEl>
                                          <p:spTgt spid="32"/>
                                        </p:tgtEl>
                                      </p:cBhvr>
                                    </p:animEffect>
                                    <p:anim calcmode="lin" valueType="num">
                                      <p:cBhvr>
                                        <p:cTn id="13" dur="2000" fill="hold"/>
                                        <p:tgtEl>
                                          <p:spTgt spid="32"/>
                                        </p:tgtEl>
                                        <p:attrNameLst>
                                          <p:attrName>style.rotation</p:attrName>
                                        </p:attrNameLst>
                                      </p:cBhvr>
                                      <p:tavLst>
                                        <p:tav tm="0">
                                          <p:val>
                                            <p:fltVal val="720"/>
                                          </p:val>
                                        </p:tav>
                                        <p:tav tm="100000">
                                          <p:val>
                                            <p:fltVal val="0"/>
                                          </p:val>
                                        </p:tav>
                                      </p:tavLst>
                                    </p:anim>
                                    <p:anim calcmode="lin" valueType="num">
                                      <p:cBhvr>
                                        <p:cTn id="14" dur="2000" fill="hold"/>
                                        <p:tgtEl>
                                          <p:spTgt spid="32"/>
                                        </p:tgtEl>
                                        <p:attrNameLst>
                                          <p:attrName>ppt_h</p:attrName>
                                        </p:attrNameLst>
                                      </p:cBhvr>
                                      <p:tavLst>
                                        <p:tav tm="0">
                                          <p:val>
                                            <p:fltVal val="0"/>
                                          </p:val>
                                        </p:tav>
                                        <p:tav tm="100000">
                                          <p:val>
                                            <p:strVal val="#ppt_h"/>
                                          </p:val>
                                        </p:tav>
                                      </p:tavLst>
                                    </p:anim>
                                    <p:anim calcmode="lin" valueType="num">
                                      <p:cBhvr>
                                        <p:cTn id="15" dur="2000" fill="hold"/>
                                        <p:tgtEl>
                                          <p:spTgt spid="32"/>
                                        </p:tgtEl>
                                        <p:attrNameLst>
                                          <p:attrName>ppt_w</p:attrName>
                                        </p:attrNameLst>
                                      </p:cBhvr>
                                      <p:tavLst>
                                        <p:tav tm="0">
                                          <p:val>
                                            <p:fltVal val="0"/>
                                          </p:val>
                                        </p:tav>
                                        <p:tav tm="100000">
                                          <p:val>
                                            <p:strVal val="#ppt_w"/>
                                          </p:val>
                                        </p:tav>
                                      </p:tavLst>
                                    </p:anim>
                                  </p:childTnLst>
                                </p:cTn>
                              </p:par>
                            </p:childTnLst>
                          </p:cTn>
                        </p:par>
                        <p:par>
                          <p:cTn id="16" fill="hold">
                            <p:stCondLst>
                              <p:cond delay="2000"/>
                            </p:stCondLst>
                            <p:childTnLst>
                              <p:par>
                                <p:cTn id="17" presetID="9" presetClass="entr" presetSubtype="0"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dissolve">
                                      <p:cBhvr>
                                        <p:cTn id="19" dur="500"/>
                                        <p:tgtEl>
                                          <p:spTgt spid="34"/>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dissolve">
                                      <p:cBhvr>
                                        <p:cTn id="22" dur="500"/>
                                        <p:tgtEl>
                                          <p:spTgt spid="33"/>
                                        </p:tgtEl>
                                      </p:cBhvr>
                                    </p:animEffect>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circle(in)">
                                      <p:cBhvr>
                                        <p:cTn id="35" dur="20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circle(in)">
                                      <p:cBhvr>
                                        <p:cTn id="40" dur="20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barn(inVertical)">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barn(inVertical)">
                                      <p:cBhvr>
                                        <p:cTn id="50" dur="500"/>
                                        <p:tgtEl>
                                          <p:spTgt spid="36"/>
                                        </p:tgtEl>
                                      </p:cBhvr>
                                    </p:animEffect>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down)">
                                      <p:cBhvr>
                                        <p:cTn id="55" dur="580">
                                          <p:stCondLst>
                                            <p:cond delay="0"/>
                                          </p:stCondLst>
                                        </p:cTn>
                                        <p:tgtEl>
                                          <p:spTgt spid="37"/>
                                        </p:tgtEl>
                                      </p:cBhvr>
                                    </p:animEffect>
                                    <p:anim calcmode="lin" valueType="num">
                                      <p:cBhvr>
                                        <p:cTn id="56"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61" dur="26">
                                          <p:stCondLst>
                                            <p:cond delay="650"/>
                                          </p:stCondLst>
                                        </p:cTn>
                                        <p:tgtEl>
                                          <p:spTgt spid="37"/>
                                        </p:tgtEl>
                                      </p:cBhvr>
                                      <p:to x="100000" y="60000"/>
                                    </p:animScale>
                                    <p:animScale>
                                      <p:cBhvr>
                                        <p:cTn id="62" dur="166" decel="50000">
                                          <p:stCondLst>
                                            <p:cond delay="676"/>
                                          </p:stCondLst>
                                        </p:cTn>
                                        <p:tgtEl>
                                          <p:spTgt spid="37"/>
                                        </p:tgtEl>
                                      </p:cBhvr>
                                      <p:to x="100000" y="100000"/>
                                    </p:animScale>
                                    <p:animScale>
                                      <p:cBhvr>
                                        <p:cTn id="63" dur="26">
                                          <p:stCondLst>
                                            <p:cond delay="1312"/>
                                          </p:stCondLst>
                                        </p:cTn>
                                        <p:tgtEl>
                                          <p:spTgt spid="37"/>
                                        </p:tgtEl>
                                      </p:cBhvr>
                                      <p:to x="100000" y="80000"/>
                                    </p:animScale>
                                    <p:animScale>
                                      <p:cBhvr>
                                        <p:cTn id="64" dur="166" decel="50000">
                                          <p:stCondLst>
                                            <p:cond delay="1338"/>
                                          </p:stCondLst>
                                        </p:cTn>
                                        <p:tgtEl>
                                          <p:spTgt spid="37"/>
                                        </p:tgtEl>
                                      </p:cBhvr>
                                      <p:to x="100000" y="100000"/>
                                    </p:animScale>
                                    <p:animScale>
                                      <p:cBhvr>
                                        <p:cTn id="65" dur="26">
                                          <p:stCondLst>
                                            <p:cond delay="1642"/>
                                          </p:stCondLst>
                                        </p:cTn>
                                        <p:tgtEl>
                                          <p:spTgt spid="37"/>
                                        </p:tgtEl>
                                      </p:cBhvr>
                                      <p:to x="100000" y="90000"/>
                                    </p:animScale>
                                    <p:animScale>
                                      <p:cBhvr>
                                        <p:cTn id="66" dur="166" decel="50000">
                                          <p:stCondLst>
                                            <p:cond delay="1668"/>
                                          </p:stCondLst>
                                        </p:cTn>
                                        <p:tgtEl>
                                          <p:spTgt spid="37"/>
                                        </p:tgtEl>
                                      </p:cBhvr>
                                      <p:to x="100000" y="100000"/>
                                    </p:animScale>
                                    <p:animScale>
                                      <p:cBhvr>
                                        <p:cTn id="67" dur="26">
                                          <p:stCondLst>
                                            <p:cond delay="1808"/>
                                          </p:stCondLst>
                                        </p:cTn>
                                        <p:tgtEl>
                                          <p:spTgt spid="37"/>
                                        </p:tgtEl>
                                      </p:cBhvr>
                                      <p:to x="100000" y="95000"/>
                                    </p:animScale>
                                    <p:animScale>
                                      <p:cBhvr>
                                        <p:cTn id="68" dur="166" decel="50000">
                                          <p:stCondLst>
                                            <p:cond delay="1834"/>
                                          </p:stCondLst>
                                        </p:cTn>
                                        <p:tgtEl>
                                          <p:spTgt spid="37"/>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barn(inVertical)">
                                      <p:cBhvr>
                                        <p:cTn id="73" dur="500"/>
                                        <p:tgtEl>
                                          <p:spTgt spid="38"/>
                                        </p:tgtEl>
                                      </p:cBhvr>
                                    </p:animEffect>
                                  </p:childTnLst>
                                </p:cTn>
                              </p:par>
                            </p:childTnLst>
                          </p:cTn>
                        </p:par>
                      </p:childTnLst>
                    </p:cTn>
                  </p:par>
                  <p:par>
                    <p:cTn id="74" fill="hold">
                      <p:stCondLst>
                        <p:cond delay="indefinite"/>
                      </p:stCondLst>
                      <p:childTnLst>
                        <p:par>
                          <p:cTn id="75" fill="hold">
                            <p:stCondLst>
                              <p:cond delay="0"/>
                            </p:stCondLst>
                            <p:childTnLst>
                              <p:par>
                                <p:cTn id="76" presetID="26" presetClass="entr" presetSubtype="0" fill="hold" grpId="0" nodeType="click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down)">
                                      <p:cBhvr>
                                        <p:cTn id="78" dur="580">
                                          <p:stCondLst>
                                            <p:cond delay="0"/>
                                          </p:stCondLst>
                                        </p:cTn>
                                        <p:tgtEl>
                                          <p:spTgt spid="39"/>
                                        </p:tgtEl>
                                      </p:cBhvr>
                                    </p:animEffect>
                                    <p:anim calcmode="lin" valueType="num">
                                      <p:cBhvr>
                                        <p:cTn id="79"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84" dur="26">
                                          <p:stCondLst>
                                            <p:cond delay="650"/>
                                          </p:stCondLst>
                                        </p:cTn>
                                        <p:tgtEl>
                                          <p:spTgt spid="39"/>
                                        </p:tgtEl>
                                      </p:cBhvr>
                                      <p:to x="100000" y="60000"/>
                                    </p:animScale>
                                    <p:animScale>
                                      <p:cBhvr>
                                        <p:cTn id="85" dur="166" decel="50000">
                                          <p:stCondLst>
                                            <p:cond delay="676"/>
                                          </p:stCondLst>
                                        </p:cTn>
                                        <p:tgtEl>
                                          <p:spTgt spid="39"/>
                                        </p:tgtEl>
                                      </p:cBhvr>
                                      <p:to x="100000" y="100000"/>
                                    </p:animScale>
                                    <p:animScale>
                                      <p:cBhvr>
                                        <p:cTn id="86" dur="26">
                                          <p:stCondLst>
                                            <p:cond delay="1312"/>
                                          </p:stCondLst>
                                        </p:cTn>
                                        <p:tgtEl>
                                          <p:spTgt spid="39"/>
                                        </p:tgtEl>
                                      </p:cBhvr>
                                      <p:to x="100000" y="80000"/>
                                    </p:animScale>
                                    <p:animScale>
                                      <p:cBhvr>
                                        <p:cTn id="87" dur="166" decel="50000">
                                          <p:stCondLst>
                                            <p:cond delay="1338"/>
                                          </p:stCondLst>
                                        </p:cTn>
                                        <p:tgtEl>
                                          <p:spTgt spid="39"/>
                                        </p:tgtEl>
                                      </p:cBhvr>
                                      <p:to x="100000" y="100000"/>
                                    </p:animScale>
                                    <p:animScale>
                                      <p:cBhvr>
                                        <p:cTn id="88" dur="26">
                                          <p:stCondLst>
                                            <p:cond delay="1642"/>
                                          </p:stCondLst>
                                        </p:cTn>
                                        <p:tgtEl>
                                          <p:spTgt spid="39"/>
                                        </p:tgtEl>
                                      </p:cBhvr>
                                      <p:to x="100000" y="90000"/>
                                    </p:animScale>
                                    <p:animScale>
                                      <p:cBhvr>
                                        <p:cTn id="89" dur="166" decel="50000">
                                          <p:stCondLst>
                                            <p:cond delay="1668"/>
                                          </p:stCondLst>
                                        </p:cTn>
                                        <p:tgtEl>
                                          <p:spTgt spid="39"/>
                                        </p:tgtEl>
                                      </p:cBhvr>
                                      <p:to x="100000" y="100000"/>
                                    </p:animScale>
                                    <p:animScale>
                                      <p:cBhvr>
                                        <p:cTn id="90" dur="26">
                                          <p:stCondLst>
                                            <p:cond delay="1808"/>
                                          </p:stCondLst>
                                        </p:cTn>
                                        <p:tgtEl>
                                          <p:spTgt spid="39"/>
                                        </p:tgtEl>
                                      </p:cBhvr>
                                      <p:to x="100000" y="95000"/>
                                    </p:animScale>
                                    <p:animScale>
                                      <p:cBhvr>
                                        <p:cTn id="91" dur="166" decel="50000">
                                          <p:stCondLst>
                                            <p:cond delay="1834"/>
                                          </p:stCondLst>
                                        </p:cTn>
                                        <p:tgtEl>
                                          <p:spTgt spid="39"/>
                                        </p:tgtEl>
                                      </p:cBhvr>
                                      <p:to x="100000" y="100000"/>
                                    </p:animScale>
                                  </p:childTnLst>
                                </p:cTn>
                              </p:par>
                            </p:childTnLst>
                          </p:cTn>
                        </p:par>
                        <p:par>
                          <p:cTn id="92" fill="hold">
                            <p:stCondLst>
                              <p:cond delay="2000"/>
                            </p:stCondLst>
                            <p:childTnLst>
                              <p:par>
                                <p:cTn id="93" presetID="26" presetClass="entr" presetSubtype="0"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down)">
                                      <p:cBhvr>
                                        <p:cTn id="95" dur="580">
                                          <p:stCondLst>
                                            <p:cond delay="0"/>
                                          </p:stCondLst>
                                        </p:cTn>
                                        <p:tgtEl>
                                          <p:spTgt spid="40"/>
                                        </p:tgtEl>
                                      </p:cBhvr>
                                    </p:animEffect>
                                    <p:anim calcmode="lin" valueType="num">
                                      <p:cBhvr>
                                        <p:cTn id="96"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01" dur="26">
                                          <p:stCondLst>
                                            <p:cond delay="650"/>
                                          </p:stCondLst>
                                        </p:cTn>
                                        <p:tgtEl>
                                          <p:spTgt spid="40"/>
                                        </p:tgtEl>
                                      </p:cBhvr>
                                      <p:to x="100000" y="60000"/>
                                    </p:animScale>
                                    <p:animScale>
                                      <p:cBhvr>
                                        <p:cTn id="102" dur="166" decel="50000">
                                          <p:stCondLst>
                                            <p:cond delay="676"/>
                                          </p:stCondLst>
                                        </p:cTn>
                                        <p:tgtEl>
                                          <p:spTgt spid="40"/>
                                        </p:tgtEl>
                                      </p:cBhvr>
                                      <p:to x="100000" y="100000"/>
                                    </p:animScale>
                                    <p:animScale>
                                      <p:cBhvr>
                                        <p:cTn id="103" dur="26">
                                          <p:stCondLst>
                                            <p:cond delay="1312"/>
                                          </p:stCondLst>
                                        </p:cTn>
                                        <p:tgtEl>
                                          <p:spTgt spid="40"/>
                                        </p:tgtEl>
                                      </p:cBhvr>
                                      <p:to x="100000" y="80000"/>
                                    </p:animScale>
                                    <p:animScale>
                                      <p:cBhvr>
                                        <p:cTn id="104" dur="166" decel="50000">
                                          <p:stCondLst>
                                            <p:cond delay="1338"/>
                                          </p:stCondLst>
                                        </p:cTn>
                                        <p:tgtEl>
                                          <p:spTgt spid="40"/>
                                        </p:tgtEl>
                                      </p:cBhvr>
                                      <p:to x="100000" y="100000"/>
                                    </p:animScale>
                                    <p:animScale>
                                      <p:cBhvr>
                                        <p:cTn id="105" dur="26">
                                          <p:stCondLst>
                                            <p:cond delay="1642"/>
                                          </p:stCondLst>
                                        </p:cTn>
                                        <p:tgtEl>
                                          <p:spTgt spid="40"/>
                                        </p:tgtEl>
                                      </p:cBhvr>
                                      <p:to x="100000" y="90000"/>
                                    </p:animScale>
                                    <p:animScale>
                                      <p:cBhvr>
                                        <p:cTn id="106" dur="166" decel="50000">
                                          <p:stCondLst>
                                            <p:cond delay="1668"/>
                                          </p:stCondLst>
                                        </p:cTn>
                                        <p:tgtEl>
                                          <p:spTgt spid="40"/>
                                        </p:tgtEl>
                                      </p:cBhvr>
                                      <p:to x="100000" y="100000"/>
                                    </p:animScale>
                                    <p:animScale>
                                      <p:cBhvr>
                                        <p:cTn id="107" dur="26">
                                          <p:stCondLst>
                                            <p:cond delay="1808"/>
                                          </p:stCondLst>
                                        </p:cTn>
                                        <p:tgtEl>
                                          <p:spTgt spid="40"/>
                                        </p:tgtEl>
                                      </p:cBhvr>
                                      <p:to x="100000" y="95000"/>
                                    </p:animScale>
                                    <p:animScale>
                                      <p:cBhvr>
                                        <p:cTn id="108" dur="166" decel="50000">
                                          <p:stCondLst>
                                            <p:cond delay="1834"/>
                                          </p:stCondLst>
                                        </p:cTn>
                                        <p:tgtEl>
                                          <p:spTgt spid="40"/>
                                        </p:tgtEl>
                                      </p:cBhvr>
                                      <p:to x="100000" y="100000"/>
                                    </p:animScale>
                                  </p:childTnLst>
                                </p:cTn>
                              </p:par>
                            </p:childTnLst>
                          </p:cTn>
                        </p:par>
                        <p:par>
                          <p:cTn id="109" fill="hold">
                            <p:stCondLst>
                              <p:cond delay="4000"/>
                            </p:stCondLst>
                            <p:childTnLst>
                              <p:par>
                                <p:cTn id="110" presetID="39" presetClass="entr" presetSubtype="0" accel="100000" fill="hold" nodeType="after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ppt_h</p:attrName>
                                        </p:attrNameLst>
                                      </p:cBhvr>
                                      <p:tavLst>
                                        <p:tav tm="0">
                                          <p:val>
                                            <p:strVal val="#ppt_h/20"/>
                                          </p:val>
                                        </p:tav>
                                        <p:tav tm="50000">
                                          <p:val>
                                            <p:strVal val="#ppt_h/20"/>
                                          </p:val>
                                        </p:tav>
                                        <p:tav tm="100000">
                                          <p:val>
                                            <p:strVal val="#ppt_h"/>
                                          </p:val>
                                        </p:tav>
                                      </p:tavLst>
                                    </p:anim>
                                    <p:anim calcmode="lin" valueType="num">
                                      <p:cBhvr>
                                        <p:cTn id="113" dur="500" fill="hold"/>
                                        <p:tgtEl>
                                          <p:spTgt spid="35"/>
                                        </p:tgtEl>
                                        <p:attrNameLst>
                                          <p:attrName>ppt_w</p:attrName>
                                        </p:attrNameLst>
                                      </p:cBhvr>
                                      <p:tavLst>
                                        <p:tav tm="0">
                                          <p:val>
                                            <p:strVal val="#ppt_w+.3"/>
                                          </p:val>
                                        </p:tav>
                                        <p:tav tm="50000">
                                          <p:val>
                                            <p:strVal val="#ppt_w+.3"/>
                                          </p:val>
                                        </p:tav>
                                        <p:tav tm="100000">
                                          <p:val>
                                            <p:strVal val="#ppt_w"/>
                                          </p:val>
                                        </p:tav>
                                      </p:tavLst>
                                    </p:anim>
                                    <p:anim calcmode="lin" valueType="num">
                                      <p:cBhvr>
                                        <p:cTn id="114" dur="500" fill="hold"/>
                                        <p:tgtEl>
                                          <p:spTgt spid="35"/>
                                        </p:tgtEl>
                                        <p:attrNameLst>
                                          <p:attrName>ppt_x</p:attrName>
                                        </p:attrNameLst>
                                      </p:cBhvr>
                                      <p:tavLst>
                                        <p:tav tm="0">
                                          <p:val>
                                            <p:strVal val="#ppt_x-.3"/>
                                          </p:val>
                                        </p:tav>
                                        <p:tav tm="50000">
                                          <p:val>
                                            <p:strVal val="#ppt_x"/>
                                          </p:val>
                                        </p:tav>
                                        <p:tav tm="100000">
                                          <p:val>
                                            <p:strVal val="#ppt_x"/>
                                          </p:val>
                                        </p:tav>
                                      </p:tavLst>
                                    </p:anim>
                                    <p:anim calcmode="lin" valueType="num">
                                      <p:cBhvr>
                                        <p:cTn id="115"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45" presetClass="entr" presetSubtype="0" fill="hold" grpId="0" nodeType="click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fade">
                                      <p:cBhvr>
                                        <p:cTn id="120" dur="2000"/>
                                        <p:tgtEl>
                                          <p:spTgt spid="42"/>
                                        </p:tgtEl>
                                      </p:cBhvr>
                                    </p:animEffect>
                                    <p:anim calcmode="lin" valueType="num">
                                      <p:cBhvr>
                                        <p:cTn id="121" dur="2000" fill="hold"/>
                                        <p:tgtEl>
                                          <p:spTgt spid="42"/>
                                        </p:tgtEl>
                                        <p:attrNameLst>
                                          <p:attrName>ppt_w</p:attrName>
                                        </p:attrNameLst>
                                      </p:cBhvr>
                                      <p:tavLst>
                                        <p:tav tm="0" fmla="#ppt_w*sin(2.5*pi*$)">
                                          <p:val>
                                            <p:fltVal val="0"/>
                                          </p:val>
                                        </p:tav>
                                        <p:tav tm="100000">
                                          <p:val>
                                            <p:fltVal val="1"/>
                                          </p:val>
                                        </p:tav>
                                      </p:tavLst>
                                    </p:anim>
                                    <p:anim calcmode="lin" valueType="num">
                                      <p:cBhvr>
                                        <p:cTn id="122" dur="2000" fill="hold"/>
                                        <p:tgtEl>
                                          <p:spTgt spid="4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6" grpId="0"/>
      <p:bldP spid="8" grpId="0"/>
      <p:bldP spid="9" grpId="0"/>
      <p:bldP spid="36" grpId="0"/>
      <p:bldP spid="37" grpId="0"/>
      <p:bldP spid="38" grpId="0"/>
      <p:bldP spid="39" grpId="0"/>
      <p:bldP spid="40"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8" name="Can 7"/>
          <p:cNvSpPr/>
          <p:nvPr/>
        </p:nvSpPr>
        <p:spPr>
          <a:xfrm>
            <a:off x="5474524" y="3479470"/>
            <a:ext cx="3051959" cy="2834640"/>
          </a:xfrm>
          <a:prstGeom prst="can">
            <a:avLst/>
          </a:prstGeom>
          <a:solidFill>
            <a:schemeClr val="accent1"/>
          </a:solidFill>
          <a:ln w="22225">
            <a:solidFill>
              <a:schemeClr val="tx1"/>
            </a:solidFill>
          </a:ln>
        </p:spPr>
        <p:txBody>
          <a:bodyPr wrap="none" rtlCol="0" anchor="ctr">
            <a:spAutoFit/>
          </a:bodyPr>
          <a:lstStyle/>
          <a:p>
            <a:pPr algn="l"/>
            <a:endParaRPr lang="en-US" dirty="0">
              <a:solidFill>
                <a:srgbClr val="000000"/>
              </a:solidFill>
            </a:endParaRPr>
          </a:p>
        </p:txBody>
      </p:sp>
      <p:sp>
        <p:nvSpPr>
          <p:cNvPr id="2" name="Rectangle 1"/>
          <p:cNvSpPr/>
          <p:nvPr/>
        </p:nvSpPr>
        <p:spPr>
          <a:xfrm>
            <a:off x="2300825" y="96871"/>
            <a:ext cx="4471096" cy="769441"/>
          </a:xfrm>
          <a:prstGeom prst="rect">
            <a:avLst/>
          </a:prstGeom>
        </p:spPr>
        <p:txBody>
          <a:bodyPr wrap="none">
            <a:spAutoFit/>
          </a:bodyPr>
          <a:lstStyle/>
          <a:p>
            <a:r>
              <a:rPr lang="en-US" sz="4400" b="1" dirty="0">
                <a:solidFill>
                  <a:srgbClr val="000000"/>
                </a:solidFill>
                <a:latin typeface="Arial Narrow" pitchFamily="34" charset="0"/>
              </a:rPr>
              <a:t>How a </a:t>
            </a:r>
            <a:r>
              <a:rPr lang="en-US" sz="4400" b="1" dirty="0" smtClean="0">
                <a:solidFill>
                  <a:srgbClr val="000000"/>
                </a:solidFill>
                <a:latin typeface="Arial Narrow" pitchFamily="34" charset="0"/>
              </a:rPr>
              <a:t>Straw Works</a:t>
            </a:r>
            <a:endParaRPr lang="en-US" sz="4400" b="1" dirty="0">
              <a:solidFill>
                <a:srgbClr val="000000"/>
              </a:solidFill>
              <a:latin typeface="Arial Narrow" pitchFamily="34" charset="0"/>
            </a:endParaRPr>
          </a:p>
        </p:txBody>
      </p:sp>
      <p:sp>
        <p:nvSpPr>
          <p:cNvPr id="3" name="Can 2"/>
          <p:cNvSpPr/>
          <p:nvPr/>
        </p:nvSpPr>
        <p:spPr>
          <a:xfrm>
            <a:off x="5474524" y="2398815"/>
            <a:ext cx="3051959" cy="3930733"/>
          </a:xfrm>
          <a:prstGeom prst="can">
            <a:avLst/>
          </a:prstGeom>
          <a:ln w="22225">
            <a:solidFill>
              <a:schemeClr val="tx1"/>
            </a:solidFill>
          </a:ln>
        </p:spPr>
        <p:txBody>
          <a:bodyPr wrap="none" rtlCol="0" anchor="ctr">
            <a:spAutoFit/>
          </a:bodyPr>
          <a:lstStyle/>
          <a:p>
            <a:pPr algn="l"/>
            <a:endParaRPr lang="en-US" dirty="0">
              <a:solidFill>
                <a:srgbClr val="000000"/>
              </a:solidFill>
            </a:endParaRPr>
          </a:p>
        </p:txBody>
      </p:sp>
      <p:sp>
        <p:nvSpPr>
          <p:cNvPr id="4" name="Can 3"/>
          <p:cNvSpPr/>
          <p:nvPr/>
        </p:nvSpPr>
        <p:spPr>
          <a:xfrm>
            <a:off x="6757059" y="878775"/>
            <a:ext cx="427512" cy="4595750"/>
          </a:xfrm>
          <a:prstGeom prst="can">
            <a:avLst/>
          </a:prstGeom>
          <a:ln w="22225">
            <a:solidFill>
              <a:schemeClr val="tx1"/>
            </a:solidFill>
          </a:ln>
        </p:spPr>
        <p:txBody>
          <a:bodyPr wrap="none" rtlCol="0" anchor="ctr">
            <a:spAutoFit/>
          </a:bodyPr>
          <a:lstStyle/>
          <a:p>
            <a:pPr algn="l"/>
            <a:endParaRPr lang="en-US" dirty="0">
              <a:solidFill>
                <a:srgbClr val="000000"/>
              </a:solidFill>
            </a:endParaRPr>
          </a:p>
        </p:txBody>
      </p:sp>
      <p:grpSp>
        <p:nvGrpSpPr>
          <p:cNvPr id="10" name="Group 9"/>
          <p:cNvGrpSpPr/>
          <p:nvPr/>
        </p:nvGrpSpPr>
        <p:grpSpPr>
          <a:xfrm>
            <a:off x="5830785" y="2897579"/>
            <a:ext cx="2410691" cy="1211283"/>
            <a:chOff x="1805050" y="2850078"/>
            <a:chExt cx="2410691" cy="1211283"/>
          </a:xfrm>
        </p:grpSpPr>
        <p:cxnSp>
          <p:nvCxnSpPr>
            <p:cNvPr id="6" name="Straight Arrow Connector 5"/>
            <p:cNvCxnSpPr/>
            <p:nvPr/>
          </p:nvCxnSpPr>
          <p:spPr bwMode="auto">
            <a:xfrm>
              <a:off x="4215741" y="2956956"/>
              <a:ext cx="0" cy="938151"/>
            </a:xfrm>
            <a:prstGeom prst="straightConnector1">
              <a:avLst/>
            </a:prstGeom>
            <a:solidFill>
              <a:srgbClr val="00FFFF"/>
            </a:solidFill>
            <a:ln w="50800" cap="flat" cmpd="sng" algn="ctr">
              <a:solidFill>
                <a:schemeClr val="tx1"/>
              </a:solidFill>
              <a:prstDash val="solid"/>
              <a:round/>
              <a:headEnd type="none" w="med" len="med"/>
              <a:tailEnd type="triangle" w="lg" len="lg"/>
            </a:ln>
            <a:effectLst/>
          </p:spPr>
        </p:cxnSp>
        <p:cxnSp>
          <p:nvCxnSpPr>
            <p:cNvPr id="15" name="Straight Arrow Connector 14"/>
            <p:cNvCxnSpPr/>
            <p:nvPr/>
          </p:nvCxnSpPr>
          <p:spPr bwMode="auto">
            <a:xfrm>
              <a:off x="3930733" y="3063834"/>
              <a:ext cx="0" cy="938151"/>
            </a:xfrm>
            <a:prstGeom prst="straightConnector1">
              <a:avLst/>
            </a:prstGeom>
            <a:solidFill>
              <a:srgbClr val="00FFFF"/>
            </a:solidFill>
            <a:ln w="50800" cap="flat" cmpd="sng" algn="ctr">
              <a:solidFill>
                <a:schemeClr val="tx1"/>
              </a:solidFill>
              <a:prstDash val="solid"/>
              <a:round/>
              <a:headEnd type="none" w="med" len="med"/>
              <a:tailEnd type="triangle" w="lg" len="lg"/>
            </a:ln>
            <a:effectLst/>
          </p:spPr>
        </p:cxnSp>
        <p:cxnSp>
          <p:nvCxnSpPr>
            <p:cNvPr id="16" name="Straight Arrow Connector 15"/>
            <p:cNvCxnSpPr/>
            <p:nvPr/>
          </p:nvCxnSpPr>
          <p:spPr bwMode="auto">
            <a:xfrm>
              <a:off x="3669476" y="2861953"/>
              <a:ext cx="0" cy="938151"/>
            </a:xfrm>
            <a:prstGeom prst="straightConnector1">
              <a:avLst/>
            </a:prstGeom>
            <a:solidFill>
              <a:srgbClr val="00FFFF"/>
            </a:solidFill>
            <a:ln w="50800" cap="flat" cmpd="sng" algn="ctr">
              <a:solidFill>
                <a:schemeClr val="tx1"/>
              </a:solidFill>
              <a:prstDash val="solid"/>
              <a:round/>
              <a:headEnd type="none" w="med" len="med"/>
              <a:tailEnd type="triangle" w="lg" len="lg"/>
            </a:ln>
            <a:effectLst/>
          </p:spPr>
        </p:cxnSp>
        <p:cxnSp>
          <p:nvCxnSpPr>
            <p:cNvPr id="17" name="Straight Arrow Connector 16"/>
            <p:cNvCxnSpPr/>
            <p:nvPr/>
          </p:nvCxnSpPr>
          <p:spPr bwMode="auto">
            <a:xfrm>
              <a:off x="3443845" y="3123210"/>
              <a:ext cx="0" cy="938151"/>
            </a:xfrm>
            <a:prstGeom prst="straightConnector1">
              <a:avLst/>
            </a:prstGeom>
            <a:solidFill>
              <a:srgbClr val="00FFFF"/>
            </a:solidFill>
            <a:ln w="50800" cap="flat" cmpd="sng" algn="ctr">
              <a:solidFill>
                <a:schemeClr val="tx1"/>
              </a:solidFill>
              <a:prstDash val="solid"/>
              <a:round/>
              <a:headEnd type="none" w="med" len="med"/>
              <a:tailEnd type="triangle" w="lg" len="lg"/>
            </a:ln>
            <a:effectLst/>
          </p:spPr>
        </p:cxnSp>
        <p:cxnSp>
          <p:nvCxnSpPr>
            <p:cNvPr id="18" name="Straight Arrow Connector 17"/>
            <p:cNvCxnSpPr/>
            <p:nvPr/>
          </p:nvCxnSpPr>
          <p:spPr bwMode="auto">
            <a:xfrm>
              <a:off x="3277590" y="2861953"/>
              <a:ext cx="0" cy="938151"/>
            </a:xfrm>
            <a:prstGeom prst="straightConnector1">
              <a:avLst/>
            </a:prstGeom>
            <a:solidFill>
              <a:srgbClr val="00FFFF"/>
            </a:solidFill>
            <a:ln w="50800" cap="flat" cmpd="sng" algn="ctr">
              <a:solidFill>
                <a:schemeClr val="tx1"/>
              </a:solidFill>
              <a:prstDash val="solid"/>
              <a:round/>
              <a:headEnd type="none" w="med" len="med"/>
              <a:tailEnd type="triangle" w="lg" len="lg"/>
            </a:ln>
            <a:effectLst/>
          </p:spPr>
        </p:cxnSp>
        <p:cxnSp>
          <p:nvCxnSpPr>
            <p:cNvPr id="19" name="Straight Arrow Connector 18"/>
            <p:cNvCxnSpPr/>
            <p:nvPr/>
          </p:nvCxnSpPr>
          <p:spPr bwMode="auto">
            <a:xfrm>
              <a:off x="2588821" y="3123210"/>
              <a:ext cx="0" cy="938151"/>
            </a:xfrm>
            <a:prstGeom prst="straightConnector1">
              <a:avLst/>
            </a:prstGeom>
            <a:solidFill>
              <a:srgbClr val="00FFFF"/>
            </a:solidFill>
            <a:ln w="50800" cap="flat" cmpd="sng" algn="ctr">
              <a:solidFill>
                <a:schemeClr val="tx1"/>
              </a:solidFill>
              <a:prstDash val="solid"/>
              <a:round/>
              <a:headEnd type="none" w="med" len="med"/>
              <a:tailEnd type="triangle" w="lg" len="lg"/>
            </a:ln>
            <a:effectLst/>
          </p:spPr>
        </p:cxnSp>
        <p:cxnSp>
          <p:nvCxnSpPr>
            <p:cNvPr id="20" name="Straight Arrow Connector 19"/>
            <p:cNvCxnSpPr/>
            <p:nvPr/>
          </p:nvCxnSpPr>
          <p:spPr bwMode="auto">
            <a:xfrm>
              <a:off x="2410691" y="2850078"/>
              <a:ext cx="0" cy="938151"/>
            </a:xfrm>
            <a:prstGeom prst="straightConnector1">
              <a:avLst/>
            </a:prstGeom>
            <a:solidFill>
              <a:srgbClr val="00FFFF"/>
            </a:solidFill>
            <a:ln w="50800" cap="flat" cmpd="sng" algn="ctr">
              <a:solidFill>
                <a:schemeClr val="tx1"/>
              </a:solidFill>
              <a:prstDash val="solid"/>
              <a:round/>
              <a:headEnd type="none" w="med" len="med"/>
              <a:tailEnd type="triangle" w="lg" len="lg"/>
            </a:ln>
            <a:effectLst/>
          </p:spPr>
        </p:cxnSp>
        <p:cxnSp>
          <p:nvCxnSpPr>
            <p:cNvPr id="21" name="Straight Arrow Connector 20"/>
            <p:cNvCxnSpPr/>
            <p:nvPr/>
          </p:nvCxnSpPr>
          <p:spPr bwMode="auto">
            <a:xfrm>
              <a:off x="2244437" y="3087584"/>
              <a:ext cx="0" cy="938151"/>
            </a:xfrm>
            <a:prstGeom prst="straightConnector1">
              <a:avLst/>
            </a:prstGeom>
            <a:solidFill>
              <a:srgbClr val="00FFFF"/>
            </a:solidFill>
            <a:ln w="50800" cap="flat" cmpd="sng" algn="ctr">
              <a:solidFill>
                <a:schemeClr val="tx1"/>
              </a:solidFill>
              <a:prstDash val="solid"/>
              <a:round/>
              <a:headEnd type="none" w="med" len="med"/>
              <a:tailEnd type="triangle" w="lg" len="lg"/>
            </a:ln>
            <a:effectLst/>
          </p:spPr>
        </p:cxnSp>
        <p:cxnSp>
          <p:nvCxnSpPr>
            <p:cNvPr id="22" name="Straight Arrow Connector 21"/>
            <p:cNvCxnSpPr/>
            <p:nvPr/>
          </p:nvCxnSpPr>
          <p:spPr bwMode="auto">
            <a:xfrm>
              <a:off x="2018806" y="2850078"/>
              <a:ext cx="0" cy="938151"/>
            </a:xfrm>
            <a:prstGeom prst="straightConnector1">
              <a:avLst/>
            </a:prstGeom>
            <a:solidFill>
              <a:srgbClr val="00FFFF"/>
            </a:solidFill>
            <a:ln w="50800" cap="flat" cmpd="sng" algn="ctr">
              <a:solidFill>
                <a:schemeClr val="tx1"/>
              </a:solidFill>
              <a:prstDash val="solid"/>
              <a:round/>
              <a:headEnd type="none" w="med" len="med"/>
              <a:tailEnd type="triangle" w="lg" len="lg"/>
            </a:ln>
            <a:effectLst/>
          </p:spPr>
        </p:cxnSp>
        <p:cxnSp>
          <p:nvCxnSpPr>
            <p:cNvPr id="23" name="Straight Arrow Connector 22"/>
            <p:cNvCxnSpPr/>
            <p:nvPr/>
          </p:nvCxnSpPr>
          <p:spPr bwMode="auto">
            <a:xfrm>
              <a:off x="1805050" y="3028208"/>
              <a:ext cx="0" cy="938151"/>
            </a:xfrm>
            <a:prstGeom prst="straightConnector1">
              <a:avLst/>
            </a:prstGeom>
            <a:solidFill>
              <a:srgbClr val="00FFFF"/>
            </a:solidFill>
            <a:ln w="50800" cap="flat" cmpd="sng" algn="ctr">
              <a:solidFill>
                <a:schemeClr val="tx1"/>
              </a:solidFill>
              <a:prstDash val="solid"/>
              <a:round/>
              <a:headEnd type="none" w="med" len="med"/>
              <a:tailEnd type="triangle" w="lg" len="lg"/>
            </a:ln>
            <a:effectLst/>
          </p:spPr>
        </p:cxnSp>
      </p:grpSp>
      <p:grpSp>
        <p:nvGrpSpPr>
          <p:cNvPr id="9" name="Group 8"/>
          <p:cNvGrpSpPr/>
          <p:nvPr/>
        </p:nvGrpSpPr>
        <p:grpSpPr>
          <a:xfrm>
            <a:off x="6911440" y="2885704"/>
            <a:ext cx="142504" cy="938151"/>
            <a:chOff x="2885705" y="2434442"/>
            <a:chExt cx="142504" cy="938151"/>
          </a:xfrm>
        </p:grpSpPr>
        <p:cxnSp>
          <p:nvCxnSpPr>
            <p:cNvPr id="24" name="Straight Arrow Connector 23"/>
            <p:cNvCxnSpPr/>
            <p:nvPr/>
          </p:nvCxnSpPr>
          <p:spPr bwMode="auto">
            <a:xfrm>
              <a:off x="2885705" y="2434442"/>
              <a:ext cx="0" cy="938151"/>
            </a:xfrm>
            <a:prstGeom prst="straightConnector1">
              <a:avLst/>
            </a:prstGeom>
            <a:solidFill>
              <a:srgbClr val="00FFFF"/>
            </a:solidFill>
            <a:ln w="25400" cap="flat" cmpd="sng" algn="ctr">
              <a:solidFill>
                <a:schemeClr val="tx1"/>
              </a:solidFill>
              <a:prstDash val="solid"/>
              <a:round/>
              <a:headEnd type="none" w="med" len="med"/>
              <a:tailEnd type="triangle" w="lg" len="lg"/>
            </a:ln>
            <a:effectLst/>
          </p:spPr>
        </p:cxnSp>
        <p:cxnSp>
          <p:nvCxnSpPr>
            <p:cNvPr id="25" name="Straight Arrow Connector 24"/>
            <p:cNvCxnSpPr/>
            <p:nvPr/>
          </p:nvCxnSpPr>
          <p:spPr bwMode="auto">
            <a:xfrm>
              <a:off x="3028209" y="2434442"/>
              <a:ext cx="0" cy="938151"/>
            </a:xfrm>
            <a:prstGeom prst="straightConnector1">
              <a:avLst/>
            </a:prstGeom>
            <a:solidFill>
              <a:srgbClr val="00FFFF"/>
            </a:solidFill>
            <a:ln w="25400" cap="flat" cmpd="sng" algn="ctr">
              <a:solidFill>
                <a:schemeClr val="tx1"/>
              </a:solidFill>
              <a:prstDash val="solid"/>
              <a:round/>
              <a:headEnd type="none" w="med" len="med"/>
              <a:tailEnd type="triangle" w="lg" len="lg"/>
            </a:ln>
            <a:effectLst/>
          </p:spPr>
        </p:cxnSp>
      </p:grpSp>
      <p:grpSp>
        <p:nvGrpSpPr>
          <p:cNvPr id="29" name="Group 28"/>
          <p:cNvGrpSpPr/>
          <p:nvPr/>
        </p:nvGrpSpPr>
        <p:grpSpPr>
          <a:xfrm>
            <a:off x="2613754" y="2602557"/>
            <a:ext cx="3145779" cy="781910"/>
            <a:chOff x="2613754" y="2602557"/>
            <a:chExt cx="3145779" cy="781910"/>
          </a:xfrm>
        </p:grpSpPr>
        <p:sp>
          <p:nvSpPr>
            <p:cNvPr id="28" name="Rectangle 27"/>
            <p:cNvSpPr/>
            <p:nvPr/>
          </p:nvSpPr>
          <p:spPr>
            <a:xfrm>
              <a:off x="2613754" y="2602557"/>
              <a:ext cx="1850186" cy="523220"/>
            </a:xfrm>
            <a:prstGeom prst="rect">
              <a:avLst/>
            </a:prstGeom>
          </p:spPr>
          <p:txBody>
            <a:bodyPr wrap="none">
              <a:spAutoFit/>
            </a:bodyPr>
            <a:lstStyle/>
            <a:p>
              <a:r>
                <a:rPr lang="en-US" b="1" dirty="0" smtClean="0">
                  <a:solidFill>
                    <a:srgbClr val="000000"/>
                  </a:solidFill>
                  <a:latin typeface="Arial Narrow" pitchFamily="34" charset="0"/>
                </a:rPr>
                <a:t>atmosphere</a:t>
              </a:r>
              <a:endParaRPr lang="en-US" b="1" dirty="0">
                <a:solidFill>
                  <a:srgbClr val="000000"/>
                </a:solidFill>
                <a:latin typeface="Arial Narrow" pitchFamily="34" charset="0"/>
              </a:endParaRPr>
            </a:p>
          </p:txBody>
        </p:sp>
        <p:cxnSp>
          <p:nvCxnSpPr>
            <p:cNvPr id="26" name="Straight Connector 25"/>
            <p:cNvCxnSpPr/>
            <p:nvPr/>
          </p:nvCxnSpPr>
          <p:spPr bwMode="auto">
            <a:xfrm>
              <a:off x="4417621" y="2968831"/>
              <a:ext cx="1341912" cy="415636"/>
            </a:xfrm>
            <a:prstGeom prst="line">
              <a:avLst/>
            </a:prstGeom>
            <a:solidFill>
              <a:srgbClr val="00FFFF"/>
            </a:solidFill>
            <a:ln w="9525" cap="flat" cmpd="sng" algn="ctr">
              <a:solidFill>
                <a:schemeClr val="tx1"/>
              </a:solidFill>
              <a:prstDash val="solid"/>
              <a:round/>
              <a:headEnd type="none" w="med" len="med"/>
              <a:tailEnd type="none" w="med" len="med"/>
            </a:ln>
            <a:effectLst/>
          </p:spPr>
        </p:cxnSp>
      </p:grpSp>
      <p:grpSp>
        <p:nvGrpSpPr>
          <p:cNvPr id="27" name="Group 26"/>
          <p:cNvGrpSpPr/>
          <p:nvPr/>
        </p:nvGrpSpPr>
        <p:grpSpPr>
          <a:xfrm>
            <a:off x="6875813" y="2945080"/>
            <a:ext cx="190006" cy="938151"/>
            <a:chOff x="1591294" y="4061360"/>
            <a:chExt cx="190006" cy="938151"/>
          </a:xfrm>
        </p:grpSpPr>
        <p:cxnSp>
          <p:nvCxnSpPr>
            <p:cNvPr id="40" name="Straight Arrow Connector 39"/>
            <p:cNvCxnSpPr/>
            <p:nvPr/>
          </p:nvCxnSpPr>
          <p:spPr bwMode="auto">
            <a:xfrm>
              <a:off x="1781300" y="4061360"/>
              <a:ext cx="0" cy="938151"/>
            </a:xfrm>
            <a:prstGeom prst="straightConnector1">
              <a:avLst/>
            </a:prstGeom>
            <a:solidFill>
              <a:srgbClr val="00FFFF"/>
            </a:solidFill>
            <a:ln w="50800" cap="flat" cmpd="sng" algn="ctr">
              <a:solidFill>
                <a:schemeClr val="tx1"/>
              </a:solidFill>
              <a:prstDash val="solid"/>
              <a:round/>
              <a:headEnd type="none" w="med" len="med"/>
              <a:tailEnd type="triangle" w="lg" len="lg"/>
            </a:ln>
            <a:effectLst/>
          </p:spPr>
        </p:cxnSp>
        <p:cxnSp>
          <p:nvCxnSpPr>
            <p:cNvPr id="41" name="Straight Arrow Connector 40"/>
            <p:cNvCxnSpPr/>
            <p:nvPr/>
          </p:nvCxnSpPr>
          <p:spPr bwMode="auto">
            <a:xfrm>
              <a:off x="1591294" y="4061360"/>
              <a:ext cx="0" cy="938151"/>
            </a:xfrm>
            <a:prstGeom prst="straightConnector1">
              <a:avLst/>
            </a:prstGeom>
            <a:solidFill>
              <a:srgbClr val="00FFFF"/>
            </a:solidFill>
            <a:ln w="50800" cap="flat" cmpd="sng" algn="ctr">
              <a:solidFill>
                <a:schemeClr val="tx1"/>
              </a:solidFill>
              <a:prstDash val="solid"/>
              <a:round/>
              <a:headEnd type="none" w="med" len="med"/>
              <a:tailEnd type="triangle" w="lg" len="lg"/>
            </a:ln>
            <a:effectLst/>
          </p:spPr>
        </p:cxnSp>
      </p:grpSp>
      <p:cxnSp>
        <p:nvCxnSpPr>
          <p:cNvPr id="44" name="Straight Arrow Connector 43"/>
          <p:cNvCxnSpPr/>
          <p:nvPr/>
        </p:nvCxnSpPr>
        <p:spPr bwMode="auto">
          <a:xfrm flipV="1">
            <a:off x="6968837" y="4819403"/>
            <a:ext cx="0" cy="938151"/>
          </a:xfrm>
          <a:prstGeom prst="straightConnector1">
            <a:avLst/>
          </a:prstGeom>
          <a:solidFill>
            <a:srgbClr val="00FFFF"/>
          </a:solidFill>
          <a:ln w="85725" cap="flat" cmpd="sng" algn="ctr">
            <a:solidFill>
              <a:srgbClr val="002060"/>
            </a:solidFill>
            <a:prstDash val="solid"/>
            <a:round/>
            <a:headEnd type="none" w="med" len="med"/>
            <a:tailEnd type="triangle" w="lg" len="lg"/>
          </a:ln>
          <a:effectLst/>
        </p:spPr>
      </p:cxnSp>
      <p:grpSp>
        <p:nvGrpSpPr>
          <p:cNvPr id="2048" name="Group 2047"/>
          <p:cNvGrpSpPr/>
          <p:nvPr/>
        </p:nvGrpSpPr>
        <p:grpSpPr>
          <a:xfrm>
            <a:off x="2447452" y="5533901"/>
            <a:ext cx="4475863" cy="1205353"/>
            <a:chOff x="2447452" y="5533901"/>
            <a:chExt cx="4475863" cy="1205353"/>
          </a:xfrm>
        </p:grpSpPr>
        <p:sp>
          <p:nvSpPr>
            <p:cNvPr id="45" name="Rectangle 44"/>
            <p:cNvSpPr/>
            <p:nvPr/>
          </p:nvSpPr>
          <p:spPr>
            <a:xfrm>
              <a:off x="2447452" y="5785147"/>
              <a:ext cx="2634054" cy="954107"/>
            </a:xfrm>
            <a:prstGeom prst="rect">
              <a:avLst/>
            </a:prstGeom>
          </p:spPr>
          <p:txBody>
            <a:bodyPr wrap="none">
              <a:spAutoFit/>
            </a:bodyPr>
            <a:lstStyle/>
            <a:p>
              <a:r>
                <a:rPr lang="en-US" b="1" dirty="0" smtClean="0">
                  <a:solidFill>
                    <a:srgbClr val="000000"/>
                  </a:solidFill>
                  <a:latin typeface="Arial Narrow" pitchFamily="34" charset="0"/>
                </a:rPr>
                <a:t>Liquid flows from</a:t>
              </a:r>
            </a:p>
            <a:p>
              <a:r>
                <a:rPr lang="en-US" b="1" dirty="0" smtClean="0">
                  <a:solidFill>
                    <a:srgbClr val="000000"/>
                  </a:solidFill>
                  <a:latin typeface="Arial Narrow" pitchFamily="34" charset="0"/>
                </a:rPr>
                <a:t>high to low pres.</a:t>
              </a:r>
              <a:endParaRPr lang="en-US" b="1" dirty="0">
                <a:solidFill>
                  <a:srgbClr val="000000"/>
                </a:solidFill>
                <a:latin typeface="Arial Narrow" pitchFamily="34" charset="0"/>
              </a:endParaRPr>
            </a:p>
          </p:txBody>
        </p:sp>
        <p:cxnSp>
          <p:nvCxnSpPr>
            <p:cNvPr id="46" name="Straight Connector 45"/>
            <p:cNvCxnSpPr/>
            <p:nvPr/>
          </p:nvCxnSpPr>
          <p:spPr bwMode="auto">
            <a:xfrm flipV="1">
              <a:off x="5045034" y="5533901"/>
              <a:ext cx="1878281" cy="532410"/>
            </a:xfrm>
            <a:prstGeom prst="line">
              <a:avLst/>
            </a:prstGeom>
            <a:solidFill>
              <a:srgbClr val="00FFFF"/>
            </a:solidFill>
            <a:ln w="9525"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107838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down)">
                                      <p:cBhvr>
                                        <p:cTn id="19" dur="5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xit" presetSubtype="0" fill="hold" nodeType="clickEffect">
                                  <p:stCondLst>
                                    <p:cond delay="0"/>
                                  </p:stCondLst>
                                  <p:childTnLst>
                                    <p:animEffect transition="out" filter="fade">
                                      <p:cBhvr>
                                        <p:cTn id="23" dur="1000"/>
                                        <p:tgtEl>
                                          <p:spTgt spid="27"/>
                                        </p:tgtEl>
                                      </p:cBhvr>
                                    </p:animEffect>
                                    <p:anim calcmode="lin" valueType="num">
                                      <p:cBhvr>
                                        <p:cTn id="24" dur="1000"/>
                                        <p:tgtEl>
                                          <p:spTgt spid="27"/>
                                        </p:tgtEl>
                                        <p:attrNameLst>
                                          <p:attrName>ppt_x</p:attrName>
                                        </p:attrNameLst>
                                      </p:cBhvr>
                                      <p:tavLst>
                                        <p:tav tm="0">
                                          <p:val>
                                            <p:strVal val="ppt_x"/>
                                          </p:val>
                                        </p:tav>
                                        <p:tav tm="100000">
                                          <p:val>
                                            <p:strVal val="ppt_x"/>
                                          </p:val>
                                        </p:tav>
                                      </p:tavLst>
                                    </p:anim>
                                    <p:anim calcmode="lin" valueType="num">
                                      <p:cBhvr>
                                        <p:cTn id="25" dur="1000"/>
                                        <p:tgtEl>
                                          <p:spTgt spid="27"/>
                                        </p:tgtEl>
                                        <p:attrNameLst>
                                          <p:attrName>ppt_y</p:attrName>
                                        </p:attrNameLst>
                                      </p:cBhvr>
                                      <p:tavLst>
                                        <p:tav tm="0">
                                          <p:val>
                                            <p:strVal val="ppt_y"/>
                                          </p:val>
                                        </p:tav>
                                        <p:tav tm="100000">
                                          <p:val>
                                            <p:strVal val="ppt_y-.1"/>
                                          </p:val>
                                        </p:tav>
                                      </p:tavLst>
                                    </p:anim>
                                    <p:set>
                                      <p:cBhvr>
                                        <p:cTn id="26" dur="1" fill="hold">
                                          <p:stCondLst>
                                            <p:cond delay="999"/>
                                          </p:stCondLst>
                                        </p:cTn>
                                        <p:tgtEl>
                                          <p:spTgt spid="27"/>
                                        </p:tgtEl>
                                        <p:attrNameLst>
                                          <p:attrName>style.visibility</p:attrName>
                                        </p:attrNameLst>
                                      </p:cBhvr>
                                      <p:to>
                                        <p:strVal val="hidden"/>
                                      </p:to>
                                    </p:set>
                                  </p:childTnLst>
                                </p:cTn>
                              </p:par>
                            </p:childTnLst>
                          </p:cTn>
                        </p:par>
                        <p:par>
                          <p:cTn id="27" fill="hold">
                            <p:stCondLst>
                              <p:cond delay="1000"/>
                            </p:stCondLst>
                            <p:childTnLst>
                              <p:par>
                                <p:cTn id="28" presetID="47" presetClass="entr" presetSubtype="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1000"/>
                                        <p:tgtEl>
                                          <p:spTgt spid="44"/>
                                        </p:tgtEl>
                                      </p:cBhvr>
                                    </p:animEffect>
                                    <p:anim calcmode="lin" valueType="num">
                                      <p:cBhvr>
                                        <p:cTn id="38" dur="1000" fill="hold"/>
                                        <p:tgtEl>
                                          <p:spTgt spid="44"/>
                                        </p:tgtEl>
                                        <p:attrNameLst>
                                          <p:attrName>ppt_x</p:attrName>
                                        </p:attrNameLst>
                                      </p:cBhvr>
                                      <p:tavLst>
                                        <p:tav tm="0">
                                          <p:val>
                                            <p:strVal val="#ppt_x"/>
                                          </p:val>
                                        </p:tav>
                                        <p:tav tm="100000">
                                          <p:val>
                                            <p:strVal val="#ppt_x"/>
                                          </p:val>
                                        </p:tav>
                                      </p:tavLst>
                                    </p:anim>
                                    <p:anim calcmode="lin" valueType="num">
                                      <p:cBhvr>
                                        <p:cTn id="39" dur="1000" fill="hold"/>
                                        <p:tgtEl>
                                          <p:spTgt spid="44"/>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22" presetClass="entr" presetSubtype="4" fill="hold" nodeType="afterEffect">
                                  <p:stCondLst>
                                    <p:cond delay="0"/>
                                  </p:stCondLst>
                                  <p:childTnLst>
                                    <p:set>
                                      <p:cBhvr>
                                        <p:cTn id="42" dur="1" fill="hold">
                                          <p:stCondLst>
                                            <p:cond delay="0"/>
                                          </p:stCondLst>
                                        </p:cTn>
                                        <p:tgtEl>
                                          <p:spTgt spid="2048"/>
                                        </p:tgtEl>
                                        <p:attrNameLst>
                                          <p:attrName>style.visibility</p:attrName>
                                        </p:attrNameLst>
                                      </p:cBhvr>
                                      <p:to>
                                        <p:strVal val="visible"/>
                                      </p:to>
                                    </p:set>
                                    <p:animEffect transition="in" filter="wipe(down)">
                                      <p:cBhvr>
                                        <p:cTn id="43" dur="500"/>
                                        <p:tgtEl>
                                          <p:spTgt spid="2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453" y="352944"/>
            <a:ext cx="3142206" cy="523220"/>
          </a:xfrm>
          <a:prstGeom prst="rect">
            <a:avLst/>
          </a:prstGeom>
        </p:spPr>
        <p:txBody>
          <a:bodyPr wrap="none">
            <a:spAutoFit/>
          </a:bodyPr>
          <a:lstStyle/>
          <a:p>
            <a:r>
              <a:rPr lang="en-US" u="sng" dirty="0" err="1">
                <a:solidFill>
                  <a:srgbClr val="FF0000"/>
                </a:solidFill>
              </a:rPr>
              <a:t>bouyant</a:t>
            </a:r>
            <a:r>
              <a:rPr lang="en-US" u="sng" dirty="0">
                <a:solidFill>
                  <a:srgbClr val="FF0000"/>
                </a:solidFill>
              </a:rPr>
              <a:t> force</a:t>
            </a:r>
            <a:r>
              <a:rPr lang="en-US" dirty="0">
                <a:solidFill>
                  <a:srgbClr val="FF0000"/>
                </a:solidFill>
              </a:rPr>
              <a:t>, F</a:t>
            </a:r>
            <a:r>
              <a:rPr lang="en-US" baseline="-25000" dirty="0">
                <a:solidFill>
                  <a:srgbClr val="FF0000"/>
                </a:solidFill>
              </a:rPr>
              <a:t>B</a:t>
            </a:r>
            <a:r>
              <a:rPr lang="en-US" dirty="0">
                <a:solidFill>
                  <a:srgbClr val="FF0000"/>
                </a:solidFill>
              </a:rPr>
              <a:t>: </a:t>
            </a:r>
          </a:p>
        </p:txBody>
      </p:sp>
      <p:sp>
        <p:nvSpPr>
          <p:cNvPr id="3" name="Rectangle 2"/>
          <p:cNvSpPr/>
          <p:nvPr/>
        </p:nvSpPr>
        <p:spPr>
          <a:xfrm>
            <a:off x="3235997" y="363129"/>
            <a:ext cx="5602816" cy="1384995"/>
          </a:xfrm>
          <a:prstGeom prst="rect">
            <a:avLst/>
          </a:prstGeom>
        </p:spPr>
        <p:txBody>
          <a:bodyPr wrap="none">
            <a:spAutoFit/>
          </a:bodyPr>
          <a:lstStyle/>
          <a:p>
            <a:pPr algn="l"/>
            <a:r>
              <a:rPr lang="en-US" dirty="0">
                <a:solidFill>
                  <a:srgbClr val="000000"/>
                </a:solidFill>
              </a:rPr>
              <a:t>the upward force a </a:t>
            </a:r>
            <a:r>
              <a:rPr lang="en-US" dirty="0" smtClean="0">
                <a:solidFill>
                  <a:srgbClr val="000000"/>
                </a:solidFill>
              </a:rPr>
              <a:t>fluid exerts </a:t>
            </a:r>
            <a:r>
              <a:rPr lang="en-US" dirty="0">
                <a:solidFill>
                  <a:srgbClr val="000000"/>
                </a:solidFill>
              </a:rPr>
              <a:t>on </a:t>
            </a:r>
            <a:endParaRPr lang="en-US" dirty="0" smtClean="0">
              <a:solidFill>
                <a:srgbClr val="000000"/>
              </a:solidFill>
            </a:endParaRPr>
          </a:p>
          <a:p>
            <a:pPr algn="l"/>
            <a:r>
              <a:rPr lang="en-US" dirty="0" smtClean="0">
                <a:solidFill>
                  <a:srgbClr val="000000"/>
                </a:solidFill>
              </a:rPr>
              <a:t>an object that is fully or partially</a:t>
            </a:r>
          </a:p>
          <a:p>
            <a:pPr algn="l"/>
            <a:r>
              <a:rPr lang="en-US" dirty="0" smtClean="0">
                <a:solidFill>
                  <a:srgbClr val="000000"/>
                </a:solidFill>
              </a:rPr>
              <a:t>submerged in it</a:t>
            </a:r>
            <a:endParaRPr lang="en-US" dirty="0">
              <a:solidFill>
                <a:srgbClr val="000000"/>
              </a:solidFill>
            </a:endParaRPr>
          </a:p>
        </p:txBody>
      </p:sp>
      <p:sp>
        <p:nvSpPr>
          <p:cNvPr id="4" name="Rectangle 3"/>
          <p:cNvSpPr/>
          <p:nvPr/>
        </p:nvSpPr>
        <p:spPr>
          <a:xfrm>
            <a:off x="433449" y="1716914"/>
            <a:ext cx="6352958" cy="523220"/>
          </a:xfrm>
          <a:prstGeom prst="rect">
            <a:avLst/>
          </a:prstGeom>
        </p:spPr>
        <p:txBody>
          <a:bodyPr wrap="none">
            <a:spAutoFit/>
          </a:bodyPr>
          <a:lstStyle/>
          <a:p>
            <a:pPr algn="l"/>
            <a:r>
              <a:rPr lang="en-US" dirty="0">
                <a:solidFill>
                  <a:srgbClr val="FF0000"/>
                </a:solidFill>
              </a:rPr>
              <a:t>-- F</a:t>
            </a:r>
            <a:r>
              <a:rPr lang="en-US" baseline="-25000" dirty="0">
                <a:solidFill>
                  <a:srgbClr val="FF0000"/>
                </a:solidFill>
              </a:rPr>
              <a:t>B</a:t>
            </a:r>
            <a:r>
              <a:rPr lang="en-US" dirty="0">
                <a:solidFill>
                  <a:srgbClr val="FF0000"/>
                </a:solidFill>
              </a:rPr>
              <a:t> is the result of the difference in… </a:t>
            </a:r>
          </a:p>
        </p:txBody>
      </p:sp>
      <p:sp>
        <p:nvSpPr>
          <p:cNvPr id="5" name="Rectangle 4"/>
          <p:cNvSpPr/>
          <p:nvPr/>
        </p:nvSpPr>
        <p:spPr>
          <a:xfrm>
            <a:off x="310531" y="1715224"/>
            <a:ext cx="7939994" cy="954107"/>
          </a:xfrm>
          <a:prstGeom prst="rect">
            <a:avLst/>
          </a:prstGeom>
        </p:spPr>
        <p:txBody>
          <a:bodyPr wrap="none">
            <a:spAutoFit/>
          </a:bodyPr>
          <a:lstStyle/>
          <a:p>
            <a:pPr algn="l"/>
            <a:r>
              <a:rPr lang="en-US" dirty="0" smtClean="0">
                <a:solidFill>
                  <a:srgbClr val="000000"/>
                </a:solidFill>
              </a:rPr>
              <a:t>						       gauge Ps</a:t>
            </a:r>
          </a:p>
          <a:p>
            <a:pPr algn="l"/>
            <a:r>
              <a:rPr lang="en-US" dirty="0" smtClean="0">
                <a:solidFill>
                  <a:srgbClr val="000000"/>
                </a:solidFill>
              </a:rPr>
              <a:t>     on </a:t>
            </a:r>
            <a:r>
              <a:rPr lang="en-US" dirty="0">
                <a:solidFill>
                  <a:srgbClr val="000000"/>
                </a:solidFill>
              </a:rPr>
              <a:t>the </a:t>
            </a:r>
            <a:r>
              <a:rPr lang="en-US" u="sng" dirty="0">
                <a:solidFill>
                  <a:srgbClr val="000000"/>
                </a:solidFill>
              </a:rPr>
              <a:t>top</a:t>
            </a:r>
            <a:r>
              <a:rPr lang="en-US" dirty="0">
                <a:solidFill>
                  <a:srgbClr val="000000"/>
                </a:solidFill>
              </a:rPr>
              <a:t> and </a:t>
            </a:r>
            <a:r>
              <a:rPr lang="en-US" u="sng" dirty="0">
                <a:solidFill>
                  <a:srgbClr val="000000"/>
                </a:solidFill>
              </a:rPr>
              <a:t>bottom</a:t>
            </a:r>
            <a:r>
              <a:rPr lang="en-US" dirty="0">
                <a:solidFill>
                  <a:srgbClr val="000000"/>
                </a:solidFill>
              </a:rPr>
              <a:t> surfaces of an object.</a:t>
            </a:r>
          </a:p>
        </p:txBody>
      </p:sp>
      <p:sp>
        <p:nvSpPr>
          <p:cNvPr id="6" name="Rectangle 5"/>
          <p:cNvSpPr/>
          <p:nvPr/>
        </p:nvSpPr>
        <p:spPr>
          <a:xfrm>
            <a:off x="457194" y="2690690"/>
            <a:ext cx="6699270" cy="523220"/>
          </a:xfrm>
          <a:prstGeom prst="rect">
            <a:avLst/>
          </a:prstGeom>
        </p:spPr>
        <p:txBody>
          <a:bodyPr wrap="none">
            <a:spAutoFit/>
          </a:bodyPr>
          <a:lstStyle/>
          <a:p>
            <a:pPr algn="l"/>
            <a:r>
              <a:rPr lang="en-US" dirty="0">
                <a:solidFill>
                  <a:srgbClr val="FF0000"/>
                </a:solidFill>
              </a:rPr>
              <a:t>-- Pressures on the sides of the object… </a:t>
            </a:r>
          </a:p>
        </p:txBody>
      </p:sp>
      <p:sp>
        <p:nvSpPr>
          <p:cNvPr id="7" name="Rectangle 6"/>
          <p:cNvSpPr/>
          <p:nvPr/>
        </p:nvSpPr>
        <p:spPr>
          <a:xfrm>
            <a:off x="6807374" y="2680501"/>
            <a:ext cx="1324402" cy="523220"/>
          </a:xfrm>
          <a:prstGeom prst="rect">
            <a:avLst/>
          </a:prstGeom>
        </p:spPr>
        <p:txBody>
          <a:bodyPr wrap="none">
            <a:spAutoFit/>
          </a:bodyPr>
          <a:lstStyle/>
          <a:p>
            <a:pPr algn="l"/>
            <a:r>
              <a:rPr lang="en-US" dirty="0">
                <a:solidFill>
                  <a:srgbClr val="000000"/>
                </a:solidFill>
              </a:rPr>
              <a:t>cancel.</a:t>
            </a:r>
          </a:p>
        </p:txBody>
      </p:sp>
      <p:grpSp>
        <p:nvGrpSpPr>
          <p:cNvPr id="11" name="Group 10"/>
          <p:cNvGrpSpPr/>
          <p:nvPr/>
        </p:nvGrpSpPr>
        <p:grpSpPr>
          <a:xfrm>
            <a:off x="1843241" y="3596193"/>
            <a:ext cx="1304925" cy="417077"/>
            <a:chOff x="5610548" y="4110914"/>
            <a:chExt cx="1304925" cy="417077"/>
          </a:xfrm>
        </p:grpSpPr>
        <p:sp>
          <p:nvSpPr>
            <p:cNvPr id="13" name="Line 46"/>
            <p:cNvSpPr>
              <a:spLocks noChangeShapeType="1"/>
            </p:cNvSpPr>
            <p:nvPr/>
          </p:nvSpPr>
          <p:spPr bwMode="auto">
            <a:xfrm>
              <a:off x="6663061" y="4112405"/>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14" name="Line 47"/>
            <p:cNvSpPr>
              <a:spLocks noChangeShapeType="1"/>
            </p:cNvSpPr>
            <p:nvPr/>
          </p:nvSpPr>
          <p:spPr bwMode="auto">
            <a:xfrm>
              <a:off x="6915473" y="4110914"/>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15" name="Line 50"/>
            <p:cNvSpPr>
              <a:spLocks noChangeShapeType="1"/>
            </p:cNvSpPr>
            <p:nvPr/>
          </p:nvSpPr>
          <p:spPr bwMode="auto">
            <a:xfrm>
              <a:off x="5610548" y="4114394"/>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16" name="Line 51"/>
            <p:cNvSpPr>
              <a:spLocks noChangeShapeType="1"/>
            </p:cNvSpPr>
            <p:nvPr/>
          </p:nvSpPr>
          <p:spPr bwMode="auto">
            <a:xfrm>
              <a:off x="5862961" y="4112903"/>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17" name="Line 52"/>
            <p:cNvSpPr>
              <a:spLocks noChangeShapeType="1"/>
            </p:cNvSpPr>
            <p:nvPr/>
          </p:nvSpPr>
          <p:spPr bwMode="auto">
            <a:xfrm>
              <a:off x="6126486" y="4112405"/>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18" name="Line 53"/>
            <p:cNvSpPr>
              <a:spLocks noChangeShapeType="1"/>
            </p:cNvSpPr>
            <p:nvPr/>
          </p:nvSpPr>
          <p:spPr bwMode="auto">
            <a:xfrm>
              <a:off x="6378898" y="4110914"/>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grpSp>
      <p:grpSp>
        <p:nvGrpSpPr>
          <p:cNvPr id="19" name="Group 18"/>
          <p:cNvGrpSpPr/>
          <p:nvPr/>
        </p:nvGrpSpPr>
        <p:grpSpPr>
          <a:xfrm rot="10800000">
            <a:off x="1855115" y="5525312"/>
            <a:ext cx="1304925" cy="959855"/>
            <a:chOff x="5610548" y="4110914"/>
            <a:chExt cx="1304925" cy="417077"/>
          </a:xfrm>
        </p:grpSpPr>
        <p:sp>
          <p:nvSpPr>
            <p:cNvPr id="20" name="Line 46"/>
            <p:cNvSpPr>
              <a:spLocks noChangeShapeType="1"/>
            </p:cNvSpPr>
            <p:nvPr/>
          </p:nvSpPr>
          <p:spPr bwMode="auto">
            <a:xfrm>
              <a:off x="6663061" y="4112405"/>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21" name="Line 47"/>
            <p:cNvSpPr>
              <a:spLocks noChangeShapeType="1"/>
            </p:cNvSpPr>
            <p:nvPr/>
          </p:nvSpPr>
          <p:spPr bwMode="auto">
            <a:xfrm>
              <a:off x="6915473" y="4110914"/>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22" name="Line 50"/>
            <p:cNvSpPr>
              <a:spLocks noChangeShapeType="1"/>
            </p:cNvSpPr>
            <p:nvPr/>
          </p:nvSpPr>
          <p:spPr bwMode="auto">
            <a:xfrm>
              <a:off x="5610548" y="4114394"/>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23" name="Line 51"/>
            <p:cNvSpPr>
              <a:spLocks noChangeShapeType="1"/>
            </p:cNvSpPr>
            <p:nvPr/>
          </p:nvSpPr>
          <p:spPr bwMode="auto">
            <a:xfrm>
              <a:off x="5862961" y="4112903"/>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24" name="Line 52"/>
            <p:cNvSpPr>
              <a:spLocks noChangeShapeType="1"/>
            </p:cNvSpPr>
            <p:nvPr/>
          </p:nvSpPr>
          <p:spPr bwMode="auto">
            <a:xfrm>
              <a:off x="6126486" y="4112405"/>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25" name="Line 53"/>
            <p:cNvSpPr>
              <a:spLocks noChangeShapeType="1"/>
            </p:cNvSpPr>
            <p:nvPr/>
          </p:nvSpPr>
          <p:spPr bwMode="auto">
            <a:xfrm>
              <a:off x="6378898" y="4110914"/>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grpSp>
      <p:grpSp>
        <p:nvGrpSpPr>
          <p:cNvPr id="100" name="Group 99"/>
          <p:cNvGrpSpPr/>
          <p:nvPr/>
        </p:nvGrpSpPr>
        <p:grpSpPr>
          <a:xfrm>
            <a:off x="867193" y="4020294"/>
            <a:ext cx="951846" cy="1504155"/>
            <a:chOff x="5084347" y="4033942"/>
            <a:chExt cx="951846" cy="1504155"/>
          </a:xfrm>
        </p:grpSpPr>
        <p:sp>
          <p:nvSpPr>
            <p:cNvPr id="28" name="Line 47"/>
            <p:cNvSpPr>
              <a:spLocks noChangeShapeType="1"/>
            </p:cNvSpPr>
            <p:nvPr/>
          </p:nvSpPr>
          <p:spPr bwMode="auto">
            <a:xfrm rot="16200000">
              <a:off x="5821528" y="3827143"/>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36" name="Line 50"/>
            <p:cNvSpPr>
              <a:spLocks noChangeShapeType="1"/>
            </p:cNvSpPr>
            <p:nvPr/>
          </p:nvSpPr>
          <p:spPr bwMode="auto">
            <a:xfrm rot="16200000">
              <a:off x="5560270" y="5062174"/>
              <a:ext cx="0" cy="951846"/>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grpSp>
          <p:nvGrpSpPr>
            <p:cNvPr id="48" name="Group 47"/>
            <p:cNvGrpSpPr/>
            <p:nvPr/>
          </p:nvGrpSpPr>
          <p:grpSpPr>
            <a:xfrm>
              <a:off x="5218946" y="4326044"/>
              <a:ext cx="809386" cy="857250"/>
              <a:chOff x="3035304" y="4407931"/>
              <a:chExt cx="809386" cy="857250"/>
            </a:xfrm>
          </p:grpSpPr>
          <p:sp>
            <p:nvSpPr>
              <p:cNvPr id="44" name="Line 47"/>
              <p:cNvSpPr>
                <a:spLocks noChangeShapeType="1"/>
              </p:cNvSpPr>
              <p:nvPr/>
            </p:nvSpPr>
            <p:spPr bwMode="auto">
              <a:xfrm rot="16200000">
                <a:off x="3586045" y="4149289"/>
                <a:ext cx="0" cy="517283"/>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45" name="Line 47"/>
              <p:cNvSpPr>
                <a:spLocks noChangeShapeType="1"/>
              </p:cNvSpPr>
              <p:nvPr/>
            </p:nvSpPr>
            <p:spPr bwMode="auto">
              <a:xfrm rot="16200000">
                <a:off x="3538421" y="4387414"/>
                <a:ext cx="0" cy="612534"/>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46" name="Line 47"/>
              <p:cNvSpPr>
                <a:spLocks noChangeShapeType="1"/>
              </p:cNvSpPr>
              <p:nvPr/>
            </p:nvSpPr>
            <p:spPr bwMode="auto">
              <a:xfrm rot="16200000">
                <a:off x="3484446" y="4619188"/>
                <a:ext cx="0" cy="720485"/>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47" name="Line 47"/>
              <p:cNvSpPr>
                <a:spLocks noChangeShapeType="1"/>
              </p:cNvSpPr>
              <p:nvPr/>
            </p:nvSpPr>
            <p:spPr bwMode="auto">
              <a:xfrm rot="16200000">
                <a:off x="3439997" y="4860488"/>
                <a:ext cx="0" cy="809386"/>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grpSp>
      </p:grpSp>
      <p:grpSp>
        <p:nvGrpSpPr>
          <p:cNvPr id="101" name="Group 100"/>
          <p:cNvGrpSpPr/>
          <p:nvPr/>
        </p:nvGrpSpPr>
        <p:grpSpPr>
          <a:xfrm>
            <a:off x="3223043" y="4020295"/>
            <a:ext cx="951846" cy="1504154"/>
            <a:chOff x="7440197" y="4033943"/>
            <a:chExt cx="951846" cy="1504154"/>
          </a:xfrm>
        </p:grpSpPr>
        <p:grpSp>
          <p:nvGrpSpPr>
            <p:cNvPr id="49" name="Group 48"/>
            <p:cNvGrpSpPr/>
            <p:nvPr/>
          </p:nvGrpSpPr>
          <p:grpSpPr>
            <a:xfrm flipH="1">
              <a:off x="7447796" y="4326044"/>
              <a:ext cx="809386" cy="857250"/>
              <a:chOff x="3035304" y="4407931"/>
              <a:chExt cx="809386" cy="857250"/>
            </a:xfrm>
          </p:grpSpPr>
          <p:sp>
            <p:nvSpPr>
              <p:cNvPr id="50" name="Line 47"/>
              <p:cNvSpPr>
                <a:spLocks noChangeShapeType="1"/>
              </p:cNvSpPr>
              <p:nvPr/>
            </p:nvSpPr>
            <p:spPr bwMode="auto">
              <a:xfrm rot="16200000">
                <a:off x="3586045" y="4149289"/>
                <a:ext cx="0" cy="517283"/>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51" name="Line 47"/>
              <p:cNvSpPr>
                <a:spLocks noChangeShapeType="1"/>
              </p:cNvSpPr>
              <p:nvPr/>
            </p:nvSpPr>
            <p:spPr bwMode="auto">
              <a:xfrm rot="16200000">
                <a:off x="3538421" y="4387414"/>
                <a:ext cx="0" cy="612534"/>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52" name="Line 47"/>
              <p:cNvSpPr>
                <a:spLocks noChangeShapeType="1"/>
              </p:cNvSpPr>
              <p:nvPr/>
            </p:nvSpPr>
            <p:spPr bwMode="auto">
              <a:xfrm rot="16200000">
                <a:off x="3484446" y="4619188"/>
                <a:ext cx="0" cy="720485"/>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53" name="Line 47"/>
              <p:cNvSpPr>
                <a:spLocks noChangeShapeType="1"/>
              </p:cNvSpPr>
              <p:nvPr/>
            </p:nvSpPr>
            <p:spPr bwMode="auto">
              <a:xfrm rot="16200000">
                <a:off x="3439997" y="4860488"/>
                <a:ext cx="0" cy="809386"/>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grpSp>
        <p:sp>
          <p:nvSpPr>
            <p:cNvPr id="54" name="Line 47"/>
            <p:cNvSpPr>
              <a:spLocks noChangeShapeType="1"/>
            </p:cNvSpPr>
            <p:nvPr/>
          </p:nvSpPr>
          <p:spPr bwMode="auto">
            <a:xfrm rot="5400000" flipH="1">
              <a:off x="7650329" y="3827144"/>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55" name="Line 50"/>
            <p:cNvSpPr>
              <a:spLocks noChangeShapeType="1"/>
            </p:cNvSpPr>
            <p:nvPr/>
          </p:nvSpPr>
          <p:spPr bwMode="auto">
            <a:xfrm rot="5400000" flipH="1">
              <a:off x="7916120" y="5062174"/>
              <a:ext cx="0" cy="951846"/>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grpSp>
      <p:grpSp>
        <p:nvGrpSpPr>
          <p:cNvPr id="57" name="Group 56"/>
          <p:cNvGrpSpPr/>
          <p:nvPr/>
        </p:nvGrpSpPr>
        <p:grpSpPr>
          <a:xfrm rot="10800000">
            <a:off x="5964864" y="5458285"/>
            <a:ext cx="1304925" cy="417077"/>
            <a:chOff x="5610548" y="4110914"/>
            <a:chExt cx="1304925" cy="417077"/>
          </a:xfrm>
        </p:grpSpPr>
        <p:sp>
          <p:nvSpPr>
            <p:cNvPr id="58" name="Line 46"/>
            <p:cNvSpPr>
              <a:spLocks noChangeShapeType="1"/>
            </p:cNvSpPr>
            <p:nvPr/>
          </p:nvSpPr>
          <p:spPr bwMode="auto">
            <a:xfrm>
              <a:off x="6663061" y="4112405"/>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59" name="Line 47"/>
            <p:cNvSpPr>
              <a:spLocks noChangeShapeType="1"/>
            </p:cNvSpPr>
            <p:nvPr/>
          </p:nvSpPr>
          <p:spPr bwMode="auto">
            <a:xfrm>
              <a:off x="6915473" y="4110914"/>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60" name="Line 50"/>
            <p:cNvSpPr>
              <a:spLocks noChangeShapeType="1"/>
            </p:cNvSpPr>
            <p:nvPr/>
          </p:nvSpPr>
          <p:spPr bwMode="auto">
            <a:xfrm>
              <a:off x="5610548" y="4114394"/>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61" name="Line 51"/>
            <p:cNvSpPr>
              <a:spLocks noChangeShapeType="1"/>
            </p:cNvSpPr>
            <p:nvPr/>
          </p:nvSpPr>
          <p:spPr bwMode="auto">
            <a:xfrm>
              <a:off x="5862961" y="4112903"/>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62" name="Line 52"/>
            <p:cNvSpPr>
              <a:spLocks noChangeShapeType="1"/>
            </p:cNvSpPr>
            <p:nvPr/>
          </p:nvSpPr>
          <p:spPr bwMode="auto">
            <a:xfrm>
              <a:off x="6126486" y="4112405"/>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63" name="Line 53"/>
            <p:cNvSpPr>
              <a:spLocks noChangeShapeType="1"/>
            </p:cNvSpPr>
            <p:nvPr/>
          </p:nvSpPr>
          <p:spPr bwMode="auto">
            <a:xfrm>
              <a:off x="6378898" y="4110914"/>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grpSp>
      <p:grpSp>
        <p:nvGrpSpPr>
          <p:cNvPr id="102" name="Group 101"/>
          <p:cNvGrpSpPr/>
          <p:nvPr/>
        </p:nvGrpSpPr>
        <p:grpSpPr>
          <a:xfrm>
            <a:off x="5519199" y="4582068"/>
            <a:ext cx="413601" cy="863600"/>
            <a:chOff x="1506754" y="4671596"/>
            <a:chExt cx="413601" cy="863600"/>
          </a:xfrm>
        </p:grpSpPr>
        <p:sp>
          <p:nvSpPr>
            <p:cNvPr id="71" name="Line 47"/>
            <p:cNvSpPr>
              <a:spLocks noChangeShapeType="1"/>
            </p:cNvSpPr>
            <p:nvPr/>
          </p:nvSpPr>
          <p:spPr bwMode="auto">
            <a:xfrm rot="16200000">
              <a:off x="1713553" y="5328397"/>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88" name="Line 47"/>
            <p:cNvSpPr>
              <a:spLocks noChangeShapeType="1"/>
            </p:cNvSpPr>
            <p:nvPr/>
          </p:nvSpPr>
          <p:spPr bwMode="auto">
            <a:xfrm rot="16200000">
              <a:off x="1760278" y="5083021"/>
              <a:ext cx="0" cy="320150"/>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89" name="Line 47"/>
            <p:cNvSpPr>
              <a:spLocks noChangeShapeType="1"/>
            </p:cNvSpPr>
            <p:nvPr/>
          </p:nvSpPr>
          <p:spPr bwMode="auto">
            <a:xfrm rot="16200000">
              <a:off x="1817429" y="4829020"/>
              <a:ext cx="0" cy="205851"/>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90" name="Line 47"/>
            <p:cNvSpPr>
              <a:spLocks noChangeShapeType="1"/>
            </p:cNvSpPr>
            <p:nvPr/>
          </p:nvSpPr>
          <p:spPr bwMode="auto">
            <a:xfrm rot="16200000">
              <a:off x="1865054" y="4616295"/>
              <a:ext cx="0" cy="110602"/>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grpSp>
      <p:grpSp>
        <p:nvGrpSpPr>
          <p:cNvPr id="106" name="Group 105"/>
          <p:cNvGrpSpPr/>
          <p:nvPr/>
        </p:nvGrpSpPr>
        <p:grpSpPr>
          <a:xfrm>
            <a:off x="4926848" y="3998624"/>
            <a:ext cx="3263897" cy="439403"/>
            <a:chOff x="4926848" y="3998624"/>
            <a:chExt cx="3263897" cy="439403"/>
          </a:xfrm>
        </p:grpSpPr>
        <p:sp>
          <p:nvSpPr>
            <p:cNvPr id="91" name="Line 47"/>
            <p:cNvSpPr>
              <a:spLocks noChangeShapeType="1"/>
            </p:cNvSpPr>
            <p:nvPr/>
          </p:nvSpPr>
          <p:spPr bwMode="auto">
            <a:xfrm rot="16200000">
              <a:off x="6558797" y="2670719"/>
              <a:ext cx="0" cy="3263897"/>
            </a:xfrm>
            <a:prstGeom prst="line">
              <a:avLst/>
            </a:prstGeom>
            <a:noFill/>
            <a:ln w="25400">
              <a:solidFill>
                <a:schemeClr val="tx1"/>
              </a:solidFill>
              <a:round/>
              <a:headEnd/>
              <a:tailEnd type="none" w="lg" len="lg"/>
            </a:ln>
          </p:spPr>
          <p:txBody>
            <a:bodyPr wrap="none" anchor="ctr"/>
            <a:lstStyle/>
            <a:p>
              <a:endParaRPr lang="en-US">
                <a:solidFill>
                  <a:srgbClr val="000000"/>
                </a:solidFill>
              </a:endParaRPr>
            </a:p>
          </p:txBody>
        </p:sp>
        <p:grpSp>
          <p:nvGrpSpPr>
            <p:cNvPr id="92" name="Group 91"/>
            <p:cNvGrpSpPr/>
            <p:nvPr/>
          </p:nvGrpSpPr>
          <p:grpSpPr>
            <a:xfrm>
              <a:off x="5118328" y="3998624"/>
              <a:ext cx="330610" cy="439403"/>
              <a:chOff x="8361177" y="4809513"/>
              <a:chExt cx="330610" cy="439403"/>
            </a:xfrm>
          </p:grpSpPr>
          <p:sp>
            <p:nvSpPr>
              <p:cNvPr id="93" name="Isosceles Triangle 92"/>
              <p:cNvSpPr/>
              <p:nvPr/>
            </p:nvSpPr>
            <p:spPr>
              <a:xfrm flipV="1">
                <a:off x="8361177" y="4809513"/>
                <a:ext cx="330610" cy="285008"/>
              </a:xfrm>
              <a:prstGeom prst="triangle">
                <a:avLst/>
              </a:prstGeom>
              <a:ln w="22225">
                <a:solidFill>
                  <a:schemeClr val="tx1"/>
                </a:solidFill>
              </a:ln>
            </p:spPr>
            <p:txBody>
              <a:bodyPr wrap="none" rtlCol="0" anchor="ctr">
                <a:spAutoFit/>
              </a:bodyPr>
              <a:lstStyle/>
              <a:p>
                <a:pPr algn="l"/>
                <a:endParaRPr lang="en-US" dirty="0">
                  <a:solidFill>
                    <a:srgbClr val="000000"/>
                  </a:solidFill>
                </a:endParaRPr>
              </a:p>
            </p:txBody>
          </p:sp>
          <p:cxnSp>
            <p:nvCxnSpPr>
              <p:cNvPr id="94" name="Straight Connector 93"/>
              <p:cNvCxnSpPr/>
              <p:nvPr/>
            </p:nvCxnSpPr>
            <p:spPr bwMode="auto">
              <a:xfrm>
                <a:off x="8383980" y="5177657"/>
                <a:ext cx="296884" cy="0"/>
              </a:xfrm>
              <a:prstGeom prst="line">
                <a:avLst/>
              </a:prstGeom>
              <a:solidFill>
                <a:srgbClr val="00FFFF"/>
              </a:solidFill>
              <a:ln w="22225" cap="flat" cmpd="sng" algn="ctr">
                <a:solidFill>
                  <a:schemeClr val="tx1"/>
                </a:solidFill>
                <a:prstDash val="solid"/>
                <a:round/>
                <a:headEnd type="none" w="med" len="med"/>
                <a:tailEnd type="none" w="med" len="med"/>
              </a:ln>
              <a:effectLst/>
            </p:spPr>
          </p:cxnSp>
          <p:cxnSp>
            <p:nvCxnSpPr>
              <p:cNvPr id="95" name="Straight Connector 94"/>
              <p:cNvCxnSpPr/>
              <p:nvPr/>
            </p:nvCxnSpPr>
            <p:spPr bwMode="auto">
              <a:xfrm>
                <a:off x="8467110" y="5248916"/>
                <a:ext cx="130629" cy="0"/>
              </a:xfrm>
              <a:prstGeom prst="line">
                <a:avLst/>
              </a:prstGeom>
              <a:solidFill>
                <a:srgbClr val="00FFFF"/>
              </a:solidFill>
              <a:ln w="22225" cap="flat" cmpd="sng" algn="ctr">
                <a:solidFill>
                  <a:schemeClr val="tx1"/>
                </a:solidFill>
                <a:prstDash val="solid"/>
                <a:round/>
                <a:headEnd type="none" w="med" len="med"/>
                <a:tailEnd type="none" w="med" len="med"/>
              </a:ln>
              <a:effectLst/>
            </p:spPr>
          </p:cxnSp>
        </p:grpSp>
      </p:grpSp>
      <p:grpSp>
        <p:nvGrpSpPr>
          <p:cNvPr id="103" name="Group 102"/>
          <p:cNvGrpSpPr/>
          <p:nvPr/>
        </p:nvGrpSpPr>
        <p:grpSpPr>
          <a:xfrm flipH="1">
            <a:off x="7334341" y="4582068"/>
            <a:ext cx="413601" cy="863600"/>
            <a:chOff x="3908760" y="4671596"/>
            <a:chExt cx="413601" cy="863600"/>
          </a:xfrm>
        </p:grpSpPr>
        <p:sp>
          <p:nvSpPr>
            <p:cNvPr id="96" name="Line 47"/>
            <p:cNvSpPr>
              <a:spLocks noChangeShapeType="1"/>
            </p:cNvSpPr>
            <p:nvPr/>
          </p:nvSpPr>
          <p:spPr bwMode="auto">
            <a:xfrm rot="16200000">
              <a:off x="4115559" y="5328397"/>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97" name="Line 47"/>
            <p:cNvSpPr>
              <a:spLocks noChangeShapeType="1"/>
            </p:cNvSpPr>
            <p:nvPr/>
          </p:nvSpPr>
          <p:spPr bwMode="auto">
            <a:xfrm rot="16200000">
              <a:off x="4162284" y="5083021"/>
              <a:ext cx="0" cy="320150"/>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98" name="Line 47"/>
            <p:cNvSpPr>
              <a:spLocks noChangeShapeType="1"/>
            </p:cNvSpPr>
            <p:nvPr/>
          </p:nvSpPr>
          <p:spPr bwMode="auto">
            <a:xfrm rot="16200000">
              <a:off x="4219435" y="4829020"/>
              <a:ext cx="0" cy="205851"/>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99" name="Line 47"/>
            <p:cNvSpPr>
              <a:spLocks noChangeShapeType="1"/>
            </p:cNvSpPr>
            <p:nvPr/>
          </p:nvSpPr>
          <p:spPr bwMode="auto">
            <a:xfrm rot="16200000">
              <a:off x="4267060" y="4616295"/>
              <a:ext cx="0" cy="110602"/>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grpSp>
      <p:grpSp>
        <p:nvGrpSpPr>
          <p:cNvPr id="107" name="Group 106"/>
          <p:cNvGrpSpPr/>
          <p:nvPr/>
        </p:nvGrpSpPr>
        <p:grpSpPr>
          <a:xfrm>
            <a:off x="1814086" y="4025204"/>
            <a:ext cx="1401296" cy="1496290"/>
            <a:chOff x="1814086" y="4025204"/>
            <a:chExt cx="1401296" cy="1496290"/>
          </a:xfrm>
        </p:grpSpPr>
        <p:sp>
          <p:nvSpPr>
            <p:cNvPr id="9" name="Rectangle 8"/>
            <p:cNvSpPr/>
            <p:nvPr/>
          </p:nvSpPr>
          <p:spPr>
            <a:xfrm>
              <a:off x="1814086" y="4025204"/>
              <a:ext cx="1401296" cy="1496290"/>
            </a:xfrm>
            <a:prstGeom prst="rect">
              <a:avLst/>
            </a:prstGeom>
            <a:ln w="28575">
              <a:solidFill>
                <a:srgbClr val="FF0000"/>
              </a:solidFill>
            </a:ln>
          </p:spPr>
          <p:txBody>
            <a:bodyPr wrap="square" rtlCol="0" anchor="ctr">
              <a:spAutoFit/>
            </a:bodyPr>
            <a:lstStyle/>
            <a:p>
              <a:pPr algn="l"/>
              <a:endParaRPr lang="en-US" dirty="0">
                <a:solidFill>
                  <a:srgbClr val="000000"/>
                </a:solidFill>
              </a:endParaRPr>
            </a:p>
          </p:txBody>
        </p:sp>
        <p:sp>
          <p:nvSpPr>
            <p:cNvPr id="104" name="Rectangle 103"/>
            <p:cNvSpPr/>
            <p:nvPr/>
          </p:nvSpPr>
          <p:spPr>
            <a:xfrm>
              <a:off x="1853237" y="4522953"/>
              <a:ext cx="1345240" cy="954107"/>
            </a:xfrm>
            <a:prstGeom prst="rect">
              <a:avLst/>
            </a:prstGeom>
          </p:spPr>
          <p:txBody>
            <a:bodyPr wrap="none">
              <a:spAutoFit/>
            </a:bodyPr>
            <a:lstStyle/>
            <a:p>
              <a:r>
                <a:rPr lang="en-US" dirty="0" smtClean="0">
                  <a:solidFill>
                    <a:srgbClr val="FF0000"/>
                  </a:solidFill>
                </a:rPr>
                <a:t>sunken</a:t>
              </a:r>
            </a:p>
            <a:p>
              <a:r>
                <a:rPr lang="en-US" dirty="0" smtClean="0">
                  <a:solidFill>
                    <a:srgbClr val="FF0000"/>
                  </a:solidFill>
                </a:rPr>
                <a:t>object</a:t>
              </a:r>
              <a:endParaRPr lang="en-US" dirty="0">
                <a:solidFill>
                  <a:srgbClr val="FF0000"/>
                </a:solidFill>
              </a:endParaRPr>
            </a:p>
          </p:txBody>
        </p:sp>
      </p:grpSp>
      <p:grpSp>
        <p:nvGrpSpPr>
          <p:cNvPr id="108" name="Group 107"/>
          <p:cNvGrpSpPr/>
          <p:nvPr/>
        </p:nvGrpSpPr>
        <p:grpSpPr>
          <a:xfrm>
            <a:off x="5935709" y="3949324"/>
            <a:ext cx="1401296" cy="1496290"/>
            <a:chOff x="5935709" y="3949324"/>
            <a:chExt cx="1401296" cy="1496290"/>
          </a:xfrm>
        </p:grpSpPr>
        <p:sp>
          <p:nvSpPr>
            <p:cNvPr id="56" name="Rectangle 55"/>
            <p:cNvSpPr/>
            <p:nvPr/>
          </p:nvSpPr>
          <p:spPr>
            <a:xfrm>
              <a:off x="5935709" y="3949324"/>
              <a:ext cx="1401296" cy="1496290"/>
            </a:xfrm>
            <a:prstGeom prst="rect">
              <a:avLst/>
            </a:prstGeom>
            <a:ln w="28575">
              <a:solidFill>
                <a:srgbClr val="FF0000"/>
              </a:solidFill>
            </a:ln>
          </p:spPr>
          <p:txBody>
            <a:bodyPr wrap="square" rtlCol="0" anchor="ctr">
              <a:spAutoFit/>
            </a:bodyPr>
            <a:lstStyle/>
            <a:p>
              <a:pPr algn="l"/>
              <a:endParaRPr lang="en-US" dirty="0">
                <a:solidFill>
                  <a:srgbClr val="000000"/>
                </a:solidFill>
              </a:endParaRPr>
            </a:p>
          </p:txBody>
        </p:sp>
        <p:sp>
          <p:nvSpPr>
            <p:cNvPr id="105" name="Rectangle 104"/>
            <p:cNvSpPr/>
            <p:nvPr/>
          </p:nvSpPr>
          <p:spPr>
            <a:xfrm>
              <a:off x="5961215" y="4427422"/>
              <a:ext cx="1345241" cy="954107"/>
            </a:xfrm>
            <a:prstGeom prst="rect">
              <a:avLst/>
            </a:prstGeom>
          </p:spPr>
          <p:txBody>
            <a:bodyPr wrap="none">
              <a:spAutoFit/>
            </a:bodyPr>
            <a:lstStyle/>
            <a:p>
              <a:r>
                <a:rPr lang="en-US" dirty="0" smtClean="0">
                  <a:solidFill>
                    <a:srgbClr val="FF0000"/>
                  </a:solidFill>
                </a:rPr>
                <a:t>floating</a:t>
              </a:r>
            </a:p>
            <a:p>
              <a:r>
                <a:rPr lang="en-US" dirty="0" smtClean="0">
                  <a:solidFill>
                    <a:srgbClr val="FF0000"/>
                  </a:solidFill>
                </a:rPr>
                <a:t>object</a:t>
              </a:r>
              <a:endParaRPr lang="en-US" dirty="0">
                <a:solidFill>
                  <a:srgbClr val="FF0000"/>
                </a:solidFill>
              </a:endParaRPr>
            </a:p>
          </p:txBody>
        </p:sp>
      </p:grpSp>
    </p:spTree>
    <p:extLst>
      <p:ext uri="{BB962C8B-B14F-4D97-AF65-F5344CB8AC3E}">
        <p14:creationId xmlns:p14="http://schemas.microsoft.com/office/powerpoint/2010/main" val="127996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45"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anim calcmode="lin" valueType="num">
                                      <p:cBhvr>
                                        <p:cTn id="12" dur="2000" fill="hold"/>
                                        <p:tgtEl>
                                          <p:spTgt spid="4"/>
                                        </p:tgtEl>
                                        <p:attrNameLst>
                                          <p:attrName>ppt_w</p:attrName>
                                        </p:attrNameLst>
                                      </p:cBhvr>
                                      <p:tavLst>
                                        <p:tav tm="0" fmla="#ppt_w*sin(2.5*pi*$)">
                                          <p:val>
                                            <p:fltVal val="0"/>
                                          </p:val>
                                        </p:tav>
                                        <p:tav tm="100000">
                                          <p:val>
                                            <p:fltVal val="1"/>
                                          </p:val>
                                        </p:tav>
                                      </p:tavLst>
                                    </p:anim>
                                    <p:anim calcmode="lin" valueType="num">
                                      <p:cBhvr>
                                        <p:cTn id="13"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1)">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08"/>
                                        </p:tgtEl>
                                        <p:attrNameLst>
                                          <p:attrName>style.visibility</p:attrName>
                                        </p:attrNameLst>
                                      </p:cBhvr>
                                      <p:to>
                                        <p:strVal val="visible"/>
                                      </p:to>
                                    </p:set>
                                    <p:animEffect transition="in" filter="wipe(down)">
                                      <p:cBhvr>
                                        <p:cTn id="23" dur="580">
                                          <p:stCondLst>
                                            <p:cond delay="0"/>
                                          </p:stCondLst>
                                        </p:cTn>
                                        <p:tgtEl>
                                          <p:spTgt spid="108"/>
                                        </p:tgtEl>
                                      </p:cBhvr>
                                    </p:animEffect>
                                    <p:anim calcmode="lin" valueType="num">
                                      <p:cBhvr>
                                        <p:cTn id="24" dur="1822" tmFilter="0,0; 0.14,0.36; 0.43,0.73; 0.71,0.91; 1.0,1.0">
                                          <p:stCondLst>
                                            <p:cond delay="0"/>
                                          </p:stCondLst>
                                        </p:cTn>
                                        <p:tgtEl>
                                          <p:spTgt spid="10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8"/>
                                        </p:tgtEl>
                                        <p:attrNameLst>
                                          <p:attrName>ppt_y</p:attrName>
                                        </p:attrNameLst>
                                      </p:cBhvr>
                                      <p:tavLst>
                                        <p:tav tm="0" fmla="#ppt_y-sin(pi*$)/81">
                                          <p:val>
                                            <p:fltVal val="0"/>
                                          </p:val>
                                        </p:tav>
                                        <p:tav tm="100000">
                                          <p:val>
                                            <p:fltVal val="1"/>
                                          </p:val>
                                        </p:tav>
                                      </p:tavLst>
                                    </p:anim>
                                    <p:animScale>
                                      <p:cBhvr>
                                        <p:cTn id="29" dur="26">
                                          <p:stCondLst>
                                            <p:cond delay="650"/>
                                          </p:stCondLst>
                                        </p:cTn>
                                        <p:tgtEl>
                                          <p:spTgt spid="108"/>
                                        </p:tgtEl>
                                      </p:cBhvr>
                                      <p:to x="100000" y="60000"/>
                                    </p:animScale>
                                    <p:animScale>
                                      <p:cBhvr>
                                        <p:cTn id="30" dur="166" decel="50000">
                                          <p:stCondLst>
                                            <p:cond delay="676"/>
                                          </p:stCondLst>
                                        </p:cTn>
                                        <p:tgtEl>
                                          <p:spTgt spid="108"/>
                                        </p:tgtEl>
                                      </p:cBhvr>
                                      <p:to x="100000" y="100000"/>
                                    </p:animScale>
                                    <p:animScale>
                                      <p:cBhvr>
                                        <p:cTn id="31" dur="26">
                                          <p:stCondLst>
                                            <p:cond delay="1312"/>
                                          </p:stCondLst>
                                        </p:cTn>
                                        <p:tgtEl>
                                          <p:spTgt spid="108"/>
                                        </p:tgtEl>
                                      </p:cBhvr>
                                      <p:to x="100000" y="80000"/>
                                    </p:animScale>
                                    <p:animScale>
                                      <p:cBhvr>
                                        <p:cTn id="32" dur="166" decel="50000">
                                          <p:stCondLst>
                                            <p:cond delay="1338"/>
                                          </p:stCondLst>
                                        </p:cTn>
                                        <p:tgtEl>
                                          <p:spTgt spid="108"/>
                                        </p:tgtEl>
                                      </p:cBhvr>
                                      <p:to x="100000" y="100000"/>
                                    </p:animScale>
                                    <p:animScale>
                                      <p:cBhvr>
                                        <p:cTn id="33" dur="26">
                                          <p:stCondLst>
                                            <p:cond delay="1642"/>
                                          </p:stCondLst>
                                        </p:cTn>
                                        <p:tgtEl>
                                          <p:spTgt spid="108"/>
                                        </p:tgtEl>
                                      </p:cBhvr>
                                      <p:to x="100000" y="90000"/>
                                    </p:animScale>
                                    <p:animScale>
                                      <p:cBhvr>
                                        <p:cTn id="34" dur="166" decel="50000">
                                          <p:stCondLst>
                                            <p:cond delay="1668"/>
                                          </p:stCondLst>
                                        </p:cTn>
                                        <p:tgtEl>
                                          <p:spTgt spid="108"/>
                                        </p:tgtEl>
                                      </p:cBhvr>
                                      <p:to x="100000" y="100000"/>
                                    </p:animScale>
                                    <p:animScale>
                                      <p:cBhvr>
                                        <p:cTn id="35" dur="26">
                                          <p:stCondLst>
                                            <p:cond delay="1808"/>
                                          </p:stCondLst>
                                        </p:cTn>
                                        <p:tgtEl>
                                          <p:spTgt spid="108"/>
                                        </p:tgtEl>
                                      </p:cBhvr>
                                      <p:to x="100000" y="95000"/>
                                    </p:animScale>
                                    <p:animScale>
                                      <p:cBhvr>
                                        <p:cTn id="36" dur="166" decel="50000">
                                          <p:stCondLst>
                                            <p:cond delay="1834"/>
                                          </p:stCondLst>
                                        </p:cTn>
                                        <p:tgtEl>
                                          <p:spTgt spid="108"/>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07"/>
                                        </p:tgtEl>
                                        <p:attrNameLst>
                                          <p:attrName>style.visibility</p:attrName>
                                        </p:attrNameLst>
                                      </p:cBhvr>
                                      <p:to>
                                        <p:strVal val="visible"/>
                                      </p:to>
                                    </p:set>
                                    <p:animEffect transition="in" filter="wipe(down)">
                                      <p:cBhvr>
                                        <p:cTn id="39" dur="580">
                                          <p:stCondLst>
                                            <p:cond delay="0"/>
                                          </p:stCondLst>
                                        </p:cTn>
                                        <p:tgtEl>
                                          <p:spTgt spid="107"/>
                                        </p:tgtEl>
                                      </p:cBhvr>
                                    </p:animEffect>
                                    <p:anim calcmode="lin" valueType="num">
                                      <p:cBhvr>
                                        <p:cTn id="40" dur="1822" tmFilter="0,0; 0.14,0.36; 0.43,0.73; 0.71,0.91; 1.0,1.0">
                                          <p:stCondLst>
                                            <p:cond delay="0"/>
                                          </p:stCondLst>
                                        </p:cTn>
                                        <p:tgtEl>
                                          <p:spTgt spid="107"/>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07"/>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07"/>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07"/>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07"/>
                                        </p:tgtEl>
                                        <p:attrNameLst>
                                          <p:attrName>ppt_y</p:attrName>
                                        </p:attrNameLst>
                                      </p:cBhvr>
                                      <p:tavLst>
                                        <p:tav tm="0" fmla="#ppt_y-sin(pi*$)/81">
                                          <p:val>
                                            <p:fltVal val="0"/>
                                          </p:val>
                                        </p:tav>
                                        <p:tav tm="100000">
                                          <p:val>
                                            <p:fltVal val="1"/>
                                          </p:val>
                                        </p:tav>
                                      </p:tavLst>
                                    </p:anim>
                                    <p:animScale>
                                      <p:cBhvr>
                                        <p:cTn id="45" dur="26">
                                          <p:stCondLst>
                                            <p:cond delay="650"/>
                                          </p:stCondLst>
                                        </p:cTn>
                                        <p:tgtEl>
                                          <p:spTgt spid="107"/>
                                        </p:tgtEl>
                                      </p:cBhvr>
                                      <p:to x="100000" y="60000"/>
                                    </p:animScale>
                                    <p:animScale>
                                      <p:cBhvr>
                                        <p:cTn id="46" dur="166" decel="50000">
                                          <p:stCondLst>
                                            <p:cond delay="676"/>
                                          </p:stCondLst>
                                        </p:cTn>
                                        <p:tgtEl>
                                          <p:spTgt spid="107"/>
                                        </p:tgtEl>
                                      </p:cBhvr>
                                      <p:to x="100000" y="100000"/>
                                    </p:animScale>
                                    <p:animScale>
                                      <p:cBhvr>
                                        <p:cTn id="47" dur="26">
                                          <p:stCondLst>
                                            <p:cond delay="1312"/>
                                          </p:stCondLst>
                                        </p:cTn>
                                        <p:tgtEl>
                                          <p:spTgt spid="107"/>
                                        </p:tgtEl>
                                      </p:cBhvr>
                                      <p:to x="100000" y="80000"/>
                                    </p:animScale>
                                    <p:animScale>
                                      <p:cBhvr>
                                        <p:cTn id="48" dur="166" decel="50000">
                                          <p:stCondLst>
                                            <p:cond delay="1338"/>
                                          </p:stCondLst>
                                        </p:cTn>
                                        <p:tgtEl>
                                          <p:spTgt spid="107"/>
                                        </p:tgtEl>
                                      </p:cBhvr>
                                      <p:to x="100000" y="100000"/>
                                    </p:animScale>
                                    <p:animScale>
                                      <p:cBhvr>
                                        <p:cTn id="49" dur="26">
                                          <p:stCondLst>
                                            <p:cond delay="1642"/>
                                          </p:stCondLst>
                                        </p:cTn>
                                        <p:tgtEl>
                                          <p:spTgt spid="107"/>
                                        </p:tgtEl>
                                      </p:cBhvr>
                                      <p:to x="100000" y="90000"/>
                                    </p:animScale>
                                    <p:animScale>
                                      <p:cBhvr>
                                        <p:cTn id="50" dur="166" decel="50000">
                                          <p:stCondLst>
                                            <p:cond delay="1668"/>
                                          </p:stCondLst>
                                        </p:cTn>
                                        <p:tgtEl>
                                          <p:spTgt spid="107"/>
                                        </p:tgtEl>
                                      </p:cBhvr>
                                      <p:to x="100000" y="100000"/>
                                    </p:animScale>
                                    <p:animScale>
                                      <p:cBhvr>
                                        <p:cTn id="51" dur="26">
                                          <p:stCondLst>
                                            <p:cond delay="1808"/>
                                          </p:stCondLst>
                                        </p:cTn>
                                        <p:tgtEl>
                                          <p:spTgt spid="107"/>
                                        </p:tgtEl>
                                      </p:cBhvr>
                                      <p:to x="100000" y="95000"/>
                                    </p:animScale>
                                    <p:animScale>
                                      <p:cBhvr>
                                        <p:cTn id="52" dur="166" decel="50000">
                                          <p:stCondLst>
                                            <p:cond delay="1834"/>
                                          </p:stCondLst>
                                        </p:cTn>
                                        <p:tgtEl>
                                          <p:spTgt spid="107"/>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47" presetClass="entr" presetSubtype="0"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5" presetClass="entr" presetSubtype="0" fill="hold" nodeType="clickEffect">
                                  <p:stCondLst>
                                    <p:cond delay="0"/>
                                  </p:stCondLst>
                                  <p:childTnLst>
                                    <p:set>
                                      <p:cBhvr>
                                        <p:cTn id="70" dur="1" fill="hold">
                                          <p:stCondLst>
                                            <p:cond delay="0"/>
                                          </p:stCondLst>
                                        </p:cTn>
                                        <p:tgtEl>
                                          <p:spTgt spid="106"/>
                                        </p:tgtEl>
                                        <p:attrNameLst>
                                          <p:attrName>style.visibility</p:attrName>
                                        </p:attrNameLst>
                                      </p:cBhvr>
                                      <p:to>
                                        <p:strVal val="visible"/>
                                      </p:to>
                                    </p:set>
                                    <p:animEffect transition="in" filter="fade">
                                      <p:cBhvr>
                                        <p:cTn id="71" dur="2000"/>
                                        <p:tgtEl>
                                          <p:spTgt spid="106"/>
                                        </p:tgtEl>
                                      </p:cBhvr>
                                    </p:animEffect>
                                    <p:anim calcmode="lin" valueType="num">
                                      <p:cBhvr>
                                        <p:cTn id="72" dur="2000" fill="hold"/>
                                        <p:tgtEl>
                                          <p:spTgt spid="106"/>
                                        </p:tgtEl>
                                        <p:attrNameLst>
                                          <p:attrName>ppt_w</p:attrName>
                                        </p:attrNameLst>
                                      </p:cBhvr>
                                      <p:tavLst>
                                        <p:tav tm="0" fmla="#ppt_w*sin(2.5*pi*$)">
                                          <p:val>
                                            <p:fltVal val="0"/>
                                          </p:val>
                                        </p:tav>
                                        <p:tav tm="100000">
                                          <p:val>
                                            <p:fltVal val="1"/>
                                          </p:val>
                                        </p:tav>
                                      </p:tavLst>
                                    </p:anim>
                                    <p:anim calcmode="lin" valueType="num">
                                      <p:cBhvr>
                                        <p:cTn id="73" dur="2000" fill="hold"/>
                                        <p:tgtEl>
                                          <p:spTgt spid="106"/>
                                        </p:tgtEl>
                                        <p:attrNameLst>
                                          <p:attrName>ppt_h</p:attrName>
                                        </p:attrNameLst>
                                      </p:cBhvr>
                                      <p:tavLst>
                                        <p:tav tm="0">
                                          <p:val>
                                            <p:strVal val="#ppt_h"/>
                                          </p:val>
                                        </p:tav>
                                        <p:tav tm="100000">
                                          <p:val>
                                            <p:strVal val="#ppt_h"/>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57"/>
                                        </p:tgtEl>
                                        <p:attrNameLst>
                                          <p:attrName>style.visibility</p:attrName>
                                        </p:attrNameLst>
                                      </p:cBhvr>
                                      <p:to>
                                        <p:strVal val="visible"/>
                                      </p:to>
                                    </p:set>
                                    <p:animEffect transition="in" filter="fade">
                                      <p:cBhvr>
                                        <p:cTn id="78" dur="1000"/>
                                        <p:tgtEl>
                                          <p:spTgt spid="57"/>
                                        </p:tgtEl>
                                      </p:cBhvr>
                                    </p:animEffect>
                                    <p:anim calcmode="lin" valueType="num">
                                      <p:cBhvr>
                                        <p:cTn id="79" dur="1000" fill="hold"/>
                                        <p:tgtEl>
                                          <p:spTgt spid="57"/>
                                        </p:tgtEl>
                                        <p:attrNameLst>
                                          <p:attrName>ppt_x</p:attrName>
                                        </p:attrNameLst>
                                      </p:cBhvr>
                                      <p:tavLst>
                                        <p:tav tm="0">
                                          <p:val>
                                            <p:strVal val="#ppt_x"/>
                                          </p:val>
                                        </p:tav>
                                        <p:tav tm="100000">
                                          <p:val>
                                            <p:strVal val="#ppt_x"/>
                                          </p:val>
                                        </p:tav>
                                      </p:tavLst>
                                    </p:anim>
                                    <p:anim calcmode="lin" valueType="num">
                                      <p:cBhvr>
                                        <p:cTn id="80"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grpId="0" nodeType="clickEffect">
                                  <p:stCondLst>
                                    <p:cond delay="0"/>
                                  </p:stCondLst>
                                  <p:childTnLst>
                                    <p:set>
                                      <p:cBhvr>
                                        <p:cTn id="84" dur="1" fill="hold">
                                          <p:stCondLst>
                                            <p:cond delay="0"/>
                                          </p:stCondLst>
                                        </p:cTn>
                                        <p:tgtEl>
                                          <p:spTgt spid="6"/>
                                        </p:tgtEl>
                                        <p:attrNameLst>
                                          <p:attrName>style.visibility</p:attrName>
                                        </p:attrNameLst>
                                      </p:cBhvr>
                                      <p:to>
                                        <p:strVal val="visible"/>
                                      </p:to>
                                    </p:set>
                                    <p:animEffect transition="in" filter="barn(inVertical)">
                                      <p:cBhvr>
                                        <p:cTn id="85" dur="500"/>
                                        <p:tgtEl>
                                          <p:spTgt spid="6"/>
                                        </p:tgtEl>
                                      </p:cBhvr>
                                    </p:animEffect>
                                  </p:childTnLst>
                                </p:cTn>
                              </p:par>
                            </p:childTnLst>
                          </p:cTn>
                        </p:par>
                      </p:childTnLst>
                    </p:cTn>
                  </p:par>
                  <p:par>
                    <p:cTn id="86" fill="hold">
                      <p:stCondLst>
                        <p:cond delay="indefinite"/>
                      </p:stCondLst>
                      <p:childTnLst>
                        <p:par>
                          <p:cTn id="87" fill="hold">
                            <p:stCondLst>
                              <p:cond delay="0"/>
                            </p:stCondLst>
                            <p:childTnLst>
                              <p:par>
                                <p:cTn id="88" presetID="2" presetClass="entr" presetSubtype="8" fill="hold" nodeType="clickEffect">
                                  <p:stCondLst>
                                    <p:cond delay="0"/>
                                  </p:stCondLst>
                                  <p:childTnLst>
                                    <p:set>
                                      <p:cBhvr>
                                        <p:cTn id="89" dur="1" fill="hold">
                                          <p:stCondLst>
                                            <p:cond delay="0"/>
                                          </p:stCondLst>
                                        </p:cTn>
                                        <p:tgtEl>
                                          <p:spTgt spid="100"/>
                                        </p:tgtEl>
                                        <p:attrNameLst>
                                          <p:attrName>style.visibility</p:attrName>
                                        </p:attrNameLst>
                                      </p:cBhvr>
                                      <p:to>
                                        <p:strVal val="visible"/>
                                      </p:to>
                                    </p:set>
                                    <p:anim calcmode="lin" valueType="num">
                                      <p:cBhvr additive="base">
                                        <p:cTn id="90" dur="2000" fill="hold"/>
                                        <p:tgtEl>
                                          <p:spTgt spid="100"/>
                                        </p:tgtEl>
                                        <p:attrNameLst>
                                          <p:attrName>ppt_x</p:attrName>
                                        </p:attrNameLst>
                                      </p:cBhvr>
                                      <p:tavLst>
                                        <p:tav tm="0">
                                          <p:val>
                                            <p:strVal val="0-#ppt_w/2"/>
                                          </p:val>
                                        </p:tav>
                                        <p:tav tm="100000">
                                          <p:val>
                                            <p:strVal val="#ppt_x"/>
                                          </p:val>
                                        </p:tav>
                                      </p:tavLst>
                                    </p:anim>
                                    <p:anim calcmode="lin" valueType="num">
                                      <p:cBhvr additive="base">
                                        <p:cTn id="91" dur="2000" fill="hold"/>
                                        <p:tgtEl>
                                          <p:spTgt spid="100"/>
                                        </p:tgtEl>
                                        <p:attrNameLst>
                                          <p:attrName>ppt_y</p:attrName>
                                        </p:attrNameLst>
                                      </p:cBhvr>
                                      <p:tavLst>
                                        <p:tav tm="0">
                                          <p:val>
                                            <p:strVal val="#ppt_y"/>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2" fill="hold" nodeType="clickEffect">
                                  <p:stCondLst>
                                    <p:cond delay="0"/>
                                  </p:stCondLst>
                                  <p:childTnLst>
                                    <p:set>
                                      <p:cBhvr>
                                        <p:cTn id="95" dur="1" fill="hold">
                                          <p:stCondLst>
                                            <p:cond delay="0"/>
                                          </p:stCondLst>
                                        </p:cTn>
                                        <p:tgtEl>
                                          <p:spTgt spid="101"/>
                                        </p:tgtEl>
                                        <p:attrNameLst>
                                          <p:attrName>style.visibility</p:attrName>
                                        </p:attrNameLst>
                                      </p:cBhvr>
                                      <p:to>
                                        <p:strVal val="visible"/>
                                      </p:to>
                                    </p:set>
                                    <p:anim calcmode="lin" valueType="num">
                                      <p:cBhvr additive="base">
                                        <p:cTn id="96" dur="2000" fill="hold"/>
                                        <p:tgtEl>
                                          <p:spTgt spid="101"/>
                                        </p:tgtEl>
                                        <p:attrNameLst>
                                          <p:attrName>ppt_x</p:attrName>
                                        </p:attrNameLst>
                                      </p:cBhvr>
                                      <p:tavLst>
                                        <p:tav tm="0">
                                          <p:val>
                                            <p:strVal val="1+#ppt_w/2"/>
                                          </p:val>
                                        </p:tav>
                                        <p:tav tm="100000">
                                          <p:val>
                                            <p:strVal val="#ppt_x"/>
                                          </p:val>
                                        </p:tav>
                                      </p:tavLst>
                                    </p:anim>
                                    <p:anim calcmode="lin" valueType="num">
                                      <p:cBhvr additive="base">
                                        <p:cTn id="97" dur="2000" fill="hold"/>
                                        <p:tgtEl>
                                          <p:spTgt spid="101"/>
                                        </p:tgtEl>
                                        <p:attrNameLst>
                                          <p:attrName>ppt_y</p:attrName>
                                        </p:attrNameLst>
                                      </p:cBhvr>
                                      <p:tavLst>
                                        <p:tav tm="0">
                                          <p:val>
                                            <p:strVal val="#ppt_y"/>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8" fill="hold" nodeType="clickEffect">
                                  <p:stCondLst>
                                    <p:cond delay="0"/>
                                  </p:stCondLst>
                                  <p:childTnLst>
                                    <p:set>
                                      <p:cBhvr>
                                        <p:cTn id="101" dur="1" fill="hold">
                                          <p:stCondLst>
                                            <p:cond delay="0"/>
                                          </p:stCondLst>
                                        </p:cTn>
                                        <p:tgtEl>
                                          <p:spTgt spid="102"/>
                                        </p:tgtEl>
                                        <p:attrNameLst>
                                          <p:attrName>style.visibility</p:attrName>
                                        </p:attrNameLst>
                                      </p:cBhvr>
                                      <p:to>
                                        <p:strVal val="visible"/>
                                      </p:to>
                                    </p:set>
                                    <p:anim calcmode="lin" valueType="num">
                                      <p:cBhvr additive="base">
                                        <p:cTn id="102" dur="2000" fill="hold"/>
                                        <p:tgtEl>
                                          <p:spTgt spid="102"/>
                                        </p:tgtEl>
                                        <p:attrNameLst>
                                          <p:attrName>ppt_x</p:attrName>
                                        </p:attrNameLst>
                                      </p:cBhvr>
                                      <p:tavLst>
                                        <p:tav tm="0">
                                          <p:val>
                                            <p:strVal val="0-#ppt_w/2"/>
                                          </p:val>
                                        </p:tav>
                                        <p:tav tm="100000">
                                          <p:val>
                                            <p:strVal val="#ppt_x"/>
                                          </p:val>
                                        </p:tav>
                                      </p:tavLst>
                                    </p:anim>
                                    <p:anim calcmode="lin" valueType="num">
                                      <p:cBhvr additive="base">
                                        <p:cTn id="103" dur="2000" fill="hold"/>
                                        <p:tgtEl>
                                          <p:spTgt spid="102"/>
                                        </p:tgtEl>
                                        <p:attrNameLst>
                                          <p:attrName>ppt_y</p:attrName>
                                        </p:attrNameLst>
                                      </p:cBhvr>
                                      <p:tavLst>
                                        <p:tav tm="0">
                                          <p:val>
                                            <p:strVal val="#ppt_y"/>
                                          </p:val>
                                        </p:tav>
                                        <p:tav tm="100000">
                                          <p:val>
                                            <p:strVal val="#ppt_y"/>
                                          </p:val>
                                        </p:tav>
                                      </p:tavLst>
                                    </p:anim>
                                  </p:childTnLst>
                                </p:cTn>
                              </p:par>
                              <p:par>
                                <p:cTn id="104" presetID="2" presetClass="entr" presetSubtype="2" fill="hold" nodeType="withEffect">
                                  <p:stCondLst>
                                    <p:cond delay="0"/>
                                  </p:stCondLst>
                                  <p:childTnLst>
                                    <p:set>
                                      <p:cBhvr>
                                        <p:cTn id="105" dur="1" fill="hold">
                                          <p:stCondLst>
                                            <p:cond delay="0"/>
                                          </p:stCondLst>
                                        </p:cTn>
                                        <p:tgtEl>
                                          <p:spTgt spid="103"/>
                                        </p:tgtEl>
                                        <p:attrNameLst>
                                          <p:attrName>style.visibility</p:attrName>
                                        </p:attrNameLst>
                                      </p:cBhvr>
                                      <p:to>
                                        <p:strVal val="visible"/>
                                      </p:to>
                                    </p:set>
                                    <p:anim calcmode="lin" valueType="num">
                                      <p:cBhvr additive="base">
                                        <p:cTn id="106" dur="2000" fill="hold"/>
                                        <p:tgtEl>
                                          <p:spTgt spid="103"/>
                                        </p:tgtEl>
                                        <p:attrNameLst>
                                          <p:attrName>ppt_x</p:attrName>
                                        </p:attrNameLst>
                                      </p:cBhvr>
                                      <p:tavLst>
                                        <p:tav tm="0">
                                          <p:val>
                                            <p:strVal val="1+#ppt_w/2"/>
                                          </p:val>
                                        </p:tav>
                                        <p:tav tm="100000">
                                          <p:val>
                                            <p:strVal val="#ppt_x"/>
                                          </p:val>
                                        </p:tav>
                                      </p:tavLst>
                                    </p:anim>
                                    <p:anim calcmode="lin" valueType="num">
                                      <p:cBhvr additive="base">
                                        <p:cTn id="107" dur="2000" fill="hold"/>
                                        <p:tgtEl>
                                          <p:spTgt spid="103"/>
                                        </p:tgtEl>
                                        <p:attrNameLst>
                                          <p:attrName>ppt_y</p:attrName>
                                        </p:attrNameLst>
                                      </p:cBhvr>
                                      <p:tavLst>
                                        <p:tav tm="0">
                                          <p:val>
                                            <p:strVal val="#ppt_y"/>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5" presetClass="entr" presetSubtype="0" fill="hold" grpId="0" nodeType="click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2000"/>
                                        <p:tgtEl>
                                          <p:spTgt spid="7"/>
                                        </p:tgtEl>
                                      </p:cBhvr>
                                    </p:animEffect>
                                    <p:anim calcmode="lin" valueType="num">
                                      <p:cBhvr>
                                        <p:cTn id="113" dur="2000" fill="hold"/>
                                        <p:tgtEl>
                                          <p:spTgt spid="7"/>
                                        </p:tgtEl>
                                        <p:attrNameLst>
                                          <p:attrName>ppt_w</p:attrName>
                                        </p:attrNameLst>
                                      </p:cBhvr>
                                      <p:tavLst>
                                        <p:tav tm="0" fmla="#ppt_w*sin(2.5*pi*$)">
                                          <p:val>
                                            <p:fltVal val="0"/>
                                          </p:val>
                                        </p:tav>
                                        <p:tav tm="100000">
                                          <p:val>
                                            <p:fltVal val="1"/>
                                          </p:val>
                                        </p:tav>
                                      </p:tavLst>
                                    </p:anim>
                                    <p:anim calcmode="lin" valueType="num">
                                      <p:cBhvr>
                                        <p:cTn id="114"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Rectangle 1"/>
          <p:cNvSpPr/>
          <p:nvPr/>
        </p:nvSpPr>
        <p:spPr>
          <a:xfrm>
            <a:off x="894706" y="1147690"/>
            <a:ext cx="2034531" cy="4154984"/>
          </a:xfrm>
          <a:prstGeom prst="rect">
            <a:avLst/>
          </a:prstGeom>
        </p:spPr>
        <p:txBody>
          <a:bodyPr wrap="none">
            <a:spAutoFit/>
          </a:bodyPr>
          <a:lstStyle/>
          <a:p>
            <a:r>
              <a:rPr lang="en-US" sz="4400" b="1" dirty="0" smtClean="0">
                <a:solidFill>
                  <a:srgbClr val="000000"/>
                </a:solidFill>
                <a:latin typeface="Arial Narrow" pitchFamily="34" charset="0"/>
              </a:rPr>
              <a:t>What</a:t>
            </a:r>
          </a:p>
          <a:p>
            <a:r>
              <a:rPr lang="en-US" sz="4400" b="1" dirty="0" smtClean="0">
                <a:solidFill>
                  <a:srgbClr val="000000"/>
                </a:solidFill>
                <a:latin typeface="Arial Narrow" pitchFamily="34" charset="0"/>
              </a:rPr>
              <a:t>Factors</a:t>
            </a:r>
          </a:p>
          <a:p>
            <a:r>
              <a:rPr lang="en-US" sz="4400" b="1" dirty="0" smtClean="0">
                <a:solidFill>
                  <a:srgbClr val="000000"/>
                </a:solidFill>
                <a:latin typeface="Arial Narrow" pitchFamily="34" charset="0"/>
              </a:rPr>
              <a:t>Affect</a:t>
            </a:r>
          </a:p>
          <a:p>
            <a:r>
              <a:rPr lang="en-US" sz="4400" b="1" dirty="0" smtClean="0">
                <a:solidFill>
                  <a:srgbClr val="000000"/>
                </a:solidFill>
                <a:latin typeface="Arial Narrow" pitchFamily="34" charset="0"/>
              </a:rPr>
              <a:t>the</a:t>
            </a:r>
          </a:p>
          <a:p>
            <a:r>
              <a:rPr lang="en-US" sz="4400" b="1" dirty="0" smtClean="0">
                <a:solidFill>
                  <a:srgbClr val="000000"/>
                </a:solidFill>
                <a:latin typeface="Arial Narrow" pitchFamily="34" charset="0"/>
              </a:rPr>
              <a:t>Buoyant</a:t>
            </a:r>
          </a:p>
          <a:p>
            <a:r>
              <a:rPr lang="en-US" sz="4400" b="1" dirty="0" smtClean="0">
                <a:solidFill>
                  <a:srgbClr val="000000"/>
                </a:solidFill>
                <a:latin typeface="Arial Narrow" pitchFamily="34" charset="0"/>
              </a:rPr>
              <a:t>Force?</a:t>
            </a:r>
            <a:endParaRPr lang="en-US" sz="4400" b="1" dirty="0">
              <a:solidFill>
                <a:srgbClr val="000000"/>
              </a:solidFill>
              <a:latin typeface="Arial Narrow" pitchFamily="34" charset="0"/>
            </a:endParaRPr>
          </a:p>
        </p:txBody>
      </p:sp>
      <p:pic>
        <p:nvPicPr>
          <p:cNvPr id="6146" name="Picture 2" descr="http://theorangeinkblot.files.wordpress.com/2012/01/thinkingcapwhoa1.gif"/>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3643" r="1751"/>
          <a:stretch/>
        </p:blipFill>
        <p:spPr bwMode="auto">
          <a:xfrm>
            <a:off x="3715130" y="166253"/>
            <a:ext cx="5262616" cy="6555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74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6" name="Rectangle 5"/>
          <p:cNvSpPr/>
          <p:nvPr/>
        </p:nvSpPr>
        <p:spPr>
          <a:xfrm rot="5400000">
            <a:off x="2306499" y="81897"/>
            <a:ext cx="1310184" cy="2615184"/>
          </a:xfrm>
          <a:prstGeom prst="rect">
            <a:avLst/>
          </a:prstGeom>
          <a:solidFill>
            <a:srgbClr val="92D050"/>
          </a:solidFill>
          <a:ln w="22225">
            <a:solidFill>
              <a:schemeClr val="tx1"/>
            </a:solidFill>
          </a:ln>
        </p:spPr>
        <p:txBody>
          <a:bodyPr wrap="none" rtlCol="0" anchor="ctr">
            <a:spAutoFit/>
          </a:bodyPr>
          <a:lstStyle/>
          <a:p>
            <a:pPr algn="l"/>
            <a:endParaRPr lang="en-US" dirty="0">
              <a:solidFill>
                <a:srgbClr val="000000"/>
              </a:solidFill>
            </a:endParaRPr>
          </a:p>
        </p:txBody>
      </p:sp>
      <p:grpSp>
        <p:nvGrpSpPr>
          <p:cNvPr id="28" name="Group 27"/>
          <p:cNvGrpSpPr/>
          <p:nvPr/>
        </p:nvGrpSpPr>
        <p:grpSpPr>
          <a:xfrm>
            <a:off x="1775026" y="320739"/>
            <a:ext cx="2342155" cy="417077"/>
            <a:chOff x="1583932" y="2872862"/>
            <a:chExt cx="2342155" cy="417077"/>
          </a:xfrm>
        </p:grpSpPr>
        <p:sp>
          <p:nvSpPr>
            <p:cNvPr id="8" name="Line 46"/>
            <p:cNvSpPr>
              <a:spLocks noChangeShapeType="1"/>
            </p:cNvSpPr>
            <p:nvPr/>
          </p:nvSpPr>
          <p:spPr bwMode="auto">
            <a:xfrm>
              <a:off x="2636445" y="2874353"/>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9" name="Line 47"/>
            <p:cNvSpPr>
              <a:spLocks noChangeShapeType="1"/>
            </p:cNvSpPr>
            <p:nvPr/>
          </p:nvSpPr>
          <p:spPr bwMode="auto">
            <a:xfrm>
              <a:off x="2888857" y="2872862"/>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10" name="Line 50"/>
            <p:cNvSpPr>
              <a:spLocks noChangeShapeType="1"/>
            </p:cNvSpPr>
            <p:nvPr/>
          </p:nvSpPr>
          <p:spPr bwMode="auto">
            <a:xfrm>
              <a:off x="1583932" y="2876342"/>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11" name="Line 51"/>
            <p:cNvSpPr>
              <a:spLocks noChangeShapeType="1"/>
            </p:cNvSpPr>
            <p:nvPr/>
          </p:nvSpPr>
          <p:spPr bwMode="auto">
            <a:xfrm>
              <a:off x="1836345" y="2874851"/>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12" name="Line 52"/>
            <p:cNvSpPr>
              <a:spLocks noChangeShapeType="1"/>
            </p:cNvSpPr>
            <p:nvPr/>
          </p:nvSpPr>
          <p:spPr bwMode="auto">
            <a:xfrm>
              <a:off x="2099870" y="2874353"/>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13" name="Line 53"/>
            <p:cNvSpPr>
              <a:spLocks noChangeShapeType="1"/>
            </p:cNvSpPr>
            <p:nvPr/>
          </p:nvSpPr>
          <p:spPr bwMode="auto">
            <a:xfrm>
              <a:off x="2352282" y="2872862"/>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14" name="Line 46"/>
            <p:cNvSpPr>
              <a:spLocks noChangeShapeType="1"/>
            </p:cNvSpPr>
            <p:nvPr/>
          </p:nvSpPr>
          <p:spPr bwMode="auto">
            <a:xfrm>
              <a:off x="3428015" y="2874353"/>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15" name="Line 47"/>
            <p:cNvSpPr>
              <a:spLocks noChangeShapeType="1"/>
            </p:cNvSpPr>
            <p:nvPr/>
          </p:nvSpPr>
          <p:spPr bwMode="auto">
            <a:xfrm>
              <a:off x="3680427" y="2872862"/>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16" name="Line 53"/>
            <p:cNvSpPr>
              <a:spLocks noChangeShapeType="1"/>
            </p:cNvSpPr>
            <p:nvPr/>
          </p:nvSpPr>
          <p:spPr bwMode="auto">
            <a:xfrm>
              <a:off x="3157500" y="2872862"/>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17" name="Line 47"/>
            <p:cNvSpPr>
              <a:spLocks noChangeShapeType="1"/>
            </p:cNvSpPr>
            <p:nvPr/>
          </p:nvSpPr>
          <p:spPr bwMode="auto">
            <a:xfrm>
              <a:off x="3926087" y="2872862"/>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grpSp>
      <p:grpSp>
        <p:nvGrpSpPr>
          <p:cNvPr id="29" name="Group 28"/>
          <p:cNvGrpSpPr/>
          <p:nvPr/>
        </p:nvGrpSpPr>
        <p:grpSpPr>
          <a:xfrm rot="10800000">
            <a:off x="1775026" y="2040357"/>
            <a:ext cx="2342155" cy="625272"/>
            <a:chOff x="1583932" y="3759966"/>
            <a:chExt cx="2342155" cy="625272"/>
          </a:xfrm>
        </p:grpSpPr>
        <p:sp>
          <p:nvSpPr>
            <p:cNvPr id="18" name="Line 46"/>
            <p:cNvSpPr>
              <a:spLocks noChangeShapeType="1"/>
            </p:cNvSpPr>
            <p:nvPr/>
          </p:nvSpPr>
          <p:spPr bwMode="auto">
            <a:xfrm>
              <a:off x="2636445" y="3761457"/>
              <a:ext cx="0" cy="621792"/>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19" name="Line 47"/>
            <p:cNvSpPr>
              <a:spLocks noChangeShapeType="1"/>
            </p:cNvSpPr>
            <p:nvPr/>
          </p:nvSpPr>
          <p:spPr bwMode="auto">
            <a:xfrm>
              <a:off x="2888857" y="3759966"/>
              <a:ext cx="0" cy="621792"/>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20" name="Line 50"/>
            <p:cNvSpPr>
              <a:spLocks noChangeShapeType="1"/>
            </p:cNvSpPr>
            <p:nvPr/>
          </p:nvSpPr>
          <p:spPr bwMode="auto">
            <a:xfrm>
              <a:off x="1583932" y="3763446"/>
              <a:ext cx="0" cy="621792"/>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21" name="Line 51"/>
            <p:cNvSpPr>
              <a:spLocks noChangeShapeType="1"/>
            </p:cNvSpPr>
            <p:nvPr/>
          </p:nvSpPr>
          <p:spPr bwMode="auto">
            <a:xfrm>
              <a:off x="1836345" y="3761955"/>
              <a:ext cx="0" cy="621792"/>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22" name="Line 52"/>
            <p:cNvSpPr>
              <a:spLocks noChangeShapeType="1"/>
            </p:cNvSpPr>
            <p:nvPr/>
          </p:nvSpPr>
          <p:spPr bwMode="auto">
            <a:xfrm>
              <a:off x="2099870" y="3761457"/>
              <a:ext cx="0" cy="621792"/>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23" name="Line 53"/>
            <p:cNvSpPr>
              <a:spLocks noChangeShapeType="1"/>
            </p:cNvSpPr>
            <p:nvPr/>
          </p:nvSpPr>
          <p:spPr bwMode="auto">
            <a:xfrm>
              <a:off x="2352282" y="3759966"/>
              <a:ext cx="0" cy="621792"/>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24" name="Line 46"/>
            <p:cNvSpPr>
              <a:spLocks noChangeShapeType="1"/>
            </p:cNvSpPr>
            <p:nvPr/>
          </p:nvSpPr>
          <p:spPr bwMode="auto">
            <a:xfrm>
              <a:off x="3428015" y="3761457"/>
              <a:ext cx="0" cy="621792"/>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25" name="Line 47"/>
            <p:cNvSpPr>
              <a:spLocks noChangeShapeType="1"/>
            </p:cNvSpPr>
            <p:nvPr/>
          </p:nvSpPr>
          <p:spPr bwMode="auto">
            <a:xfrm>
              <a:off x="3680427" y="3759966"/>
              <a:ext cx="0" cy="621792"/>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26" name="Line 53"/>
            <p:cNvSpPr>
              <a:spLocks noChangeShapeType="1"/>
            </p:cNvSpPr>
            <p:nvPr/>
          </p:nvSpPr>
          <p:spPr bwMode="auto">
            <a:xfrm>
              <a:off x="3157500" y="3759966"/>
              <a:ext cx="0" cy="621792"/>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27" name="Line 47"/>
            <p:cNvSpPr>
              <a:spLocks noChangeShapeType="1"/>
            </p:cNvSpPr>
            <p:nvPr/>
          </p:nvSpPr>
          <p:spPr bwMode="auto">
            <a:xfrm>
              <a:off x="3926087" y="3759966"/>
              <a:ext cx="0" cy="621792"/>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grpSp>
      <p:sp>
        <p:nvSpPr>
          <p:cNvPr id="30" name="Rectangle 29"/>
          <p:cNvSpPr/>
          <p:nvPr/>
        </p:nvSpPr>
        <p:spPr>
          <a:xfrm rot="5400000">
            <a:off x="2333775" y="3493837"/>
            <a:ext cx="1310184" cy="2615184"/>
          </a:xfrm>
          <a:prstGeom prst="rect">
            <a:avLst/>
          </a:prstGeom>
          <a:solidFill>
            <a:srgbClr val="92D050"/>
          </a:solidFill>
          <a:ln w="22225">
            <a:solidFill>
              <a:schemeClr val="tx1"/>
            </a:solidFill>
          </a:ln>
        </p:spPr>
        <p:txBody>
          <a:bodyPr wrap="none" rtlCol="0" anchor="ctr">
            <a:spAutoFit/>
          </a:bodyPr>
          <a:lstStyle/>
          <a:p>
            <a:pPr algn="l"/>
            <a:endParaRPr lang="en-US" dirty="0">
              <a:solidFill>
                <a:srgbClr val="000000"/>
              </a:solidFill>
            </a:endParaRPr>
          </a:p>
        </p:txBody>
      </p:sp>
      <p:grpSp>
        <p:nvGrpSpPr>
          <p:cNvPr id="31" name="Group 30"/>
          <p:cNvGrpSpPr/>
          <p:nvPr/>
        </p:nvGrpSpPr>
        <p:grpSpPr>
          <a:xfrm>
            <a:off x="1802302" y="3091222"/>
            <a:ext cx="2342155" cy="1051560"/>
            <a:chOff x="1583932" y="2872862"/>
            <a:chExt cx="2342155" cy="417077"/>
          </a:xfrm>
        </p:grpSpPr>
        <p:sp>
          <p:nvSpPr>
            <p:cNvPr id="32" name="Line 46"/>
            <p:cNvSpPr>
              <a:spLocks noChangeShapeType="1"/>
            </p:cNvSpPr>
            <p:nvPr/>
          </p:nvSpPr>
          <p:spPr bwMode="auto">
            <a:xfrm>
              <a:off x="2636445" y="2874353"/>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33" name="Line 47"/>
            <p:cNvSpPr>
              <a:spLocks noChangeShapeType="1"/>
            </p:cNvSpPr>
            <p:nvPr/>
          </p:nvSpPr>
          <p:spPr bwMode="auto">
            <a:xfrm>
              <a:off x="2888857" y="2872862"/>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34" name="Line 50"/>
            <p:cNvSpPr>
              <a:spLocks noChangeShapeType="1"/>
            </p:cNvSpPr>
            <p:nvPr/>
          </p:nvSpPr>
          <p:spPr bwMode="auto">
            <a:xfrm>
              <a:off x="1583932" y="2876342"/>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35" name="Line 51"/>
            <p:cNvSpPr>
              <a:spLocks noChangeShapeType="1"/>
            </p:cNvSpPr>
            <p:nvPr/>
          </p:nvSpPr>
          <p:spPr bwMode="auto">
            <a:xfrm>
              <a:off x="1836345" y="2874851"/>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36" name="Line 52"/>
            <p:cNvSpPr>
              <a:spLocks noChangeShapeType="1"/>
            </p:cNvSpPr>
            <p:nvPr/>
          </p:nvSpPr>
          <p:spPr bwMode="auto">
            <a:xfrm>
              <a:off x="2099870" y="2874353"/>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37" name="Line 53"/>
            <p:cNvSpPr>
              <a:spLocks noChangeShapeType="1"/>
            </p:cNvSpPr>
            <p:nvPr/>
          </p:nvSpPr>
          <p:spPr bwMode="auto">
            <a:xfrm>
              <a:off x="2352282" y="2872862"/>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38" name="Line 46"/>
            <p:cNvSpPr>
              <a:spLocks noChangeShapeType="1"/>
            </p:cNvSpPr>
            <p:nvPr/>
          </p:nvSpPr>
          <p:spPr bwMode="auto">
            <a:xfrm>
              <a:off x="3428015" y="2874353"/>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39" name="Line 47"/>
            <p:cNvSpPr>
              <a:spLocks noChangeShapeType="1"/>
            </p:cNvSpPr>
            <p:nvPr/>
          </p:nvSpPr>
          <p:spPr bwMode="auto">
            <a:xfrm>
              <a:off x="3680427" y="2872862"/>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40" name="Line 53"/>
            <p:cNvSpPr>
              <a:spLocks noChangeShapeType="1"/>
            </p:cNvSpPr>
            <p:nvPr/>
          </p:nvSpPr>
          <p:spPr bwMode="auto">
            <a:xfrm>
              <a:off x="3157500" y="2872862"/>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41" name="Line 47"/>
            <p:cNvSpPr>
              <a:spLocks noChangeShapeType="1"/>
            </p:cNvSpPr>
            <p:nvPr/>
          </p:nvSpPr>
          <p:spPr bwMode="auto">
            <a:xfrm>
              <a:off x="3926087" y="2872862"/>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grpSp>
      <p:grpSp>
        <p:nvGrpSpPr>
          <p:cNvPr id="53" name="Group 52"/>
          <p:cNvGrpSpPr/>
          <p:nvPr/>
        </p:nvGrpSpPr>
        <p:grpSpPr>
          <a:xfrm rot="10800000">
            <a:off x="1802302" y="5438642"/>
            <a:ext cx="2342155" cy="1261872"/>
            <a:chOff x="1583932" y="2872862"/>
            <a:chExt cx="2342155" cy="417077"/>
          </a:xfrm>
        </p:grpSpPr>
        <p:sp>
          <p:nvSpPr>
            <p:cNvPr id="54" name="Line 46"/>
            <p:cNvSpPr>
              <a:spLocks noChangeShapeType="1"/>
            </p:cNvSpPr>
            <p:nvPr/>
          </p:nvSpPr>
          <p:spPr bwMode="auto">
            <a:xfrm>
              <a:off x="2636445" y="2874353"/>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55" name="Line 47"/>
            <p:cNvSpPr>
              <a:spLocks noChangeShapeType="1"/>
            </p:cNvSpPr>
            <p:nvPr/>
          </p:nvSpPr>
          <p:spPr bwMode="auto">
            <a:xfrm>
              <a:off x="2888857" y="2872862"/>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56" name="Line 50"/>
            <p:cNvSpPr>
              <a:spLocks noChangeShapeType="1"/>
            </p:cNvSpPr>
            <p:nvPr/>
          </p:nvSpPr>
          <p:spPr bwMode="auto">
            <a:xfrm>
              <a:off x="1583932" y="2876342"/>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57" name="Line 51"/>
            <p:cNvSpPr>
              <a:spLocks noChangeShapeType="1"/>
            </p:cNvSpPr>
            <p:nvPr/>
          </p:nvSpPr>
          <p:spPr bwMode="auto">
            <a:xfrm>
              <a:off x="1836345" y="2874851"/>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58" name="Line 52"/>
            <p:cNvSpPr>
              <a:spLocks noChangeShapeType="1"/>
            </p:cNvSpPr>
            <p:nvPr/>
          </p:nvSpPr>
          <p:spPr bwMode="auto">
            <a:xfrm>
              <a:off x="2099870" y="2874353"/>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59" name="Line 53"/>
            <p:cNvSpPr>
              <a:spLocks noChangeShapeType="1"/>
            </p:cNvSpPr>
            <p:nvPr/>
          </p:nvSpPr>
          <p:spPr bwMode="auto">
            <a:xfrm>
              <a:off x="2352282" y="2872862"/>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60" name="Line 46"/>
            <p:cNvSpPr>
              <a:spLocks noChangeShapeType="1"/>
            </p:cNvSpPr>
            <p:nvPr/>
          </p:nvSpPr>
          <p:spPr bwMode="auto">
            <a:xfrm>
              <a:off x="3428015" y="2874353"/>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61" name="Line 47"/>
            <p:cNvSpPr>
              <a:spLocks noChangeShapeType="1"/>
            </p:cNvSpPr>
            <p:nvPr/>
          </p:nvSpPr>
          <p:spPr bwMode="auto">
            <a:xfrm>
              <a:off x="3680427" y="2872862"/>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62" name="Line 53"/>
            <p:cNvSpPr>
              <a:spLocks noChangeShapeType="1"/>
            </p:cNvSpPr>
            <p:nvPr/>
          </p:nvSpPr>
          <p:spPr bwMode="auto">
            <a:xfrm>
              <a:off x="3157500" y="2872862"/>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63" name="Line 47"/>
            <p:cNvSpPr>
              <a:spLocks noChangeShapeType="1"/>
            </p:cNvSpPr>
            <p:nvPr/>
          </p:nvSpPr>
          <p:spPr bwMode="auto">
            <a:xfrm>
              <a:off x="3926087" y="2872862"/>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grpSp>
      <p:sp>
        <p:nvSpPr>
          <p:cNvPr id="65" name="Rectangle 64"/>
          <p:cNvSpPr/>
          <p:nvPr/>
        </p:nvSpPr>
        <p:spPr>
          <a:xfrm>
            <a:off x="109852" y="448475"/>
            <a:ext cx="1410964" cy="523220"/>
          </a:xfrm>
          <a:prstGeom prst="rect">
            <a:avLst/>
          </a:prstGeom>
        </p:spPr>
        <p:txBody>
          <a:bodyPr wrap="none">
            <a:spAutoFit/>
          </a:bodyPr>
          <a:lstStyle/>
          <a:p>
            <a:r>
              <a:rPr lang="en-US" dirty="0" smtClean="0">
                <a:solidFill>
                  <a:srgbClr val="000000"/>
                </a:solidFill>
                <a:latin typeface="Arial Narrow" pitchFamily="34" charset="0"/>
              </a:rPr>
              <a:t>2 m deep</a:t>
            </a:r>
            <a:endParaRPr lang="en-US" dirty="0">
              <a:solidFill>
                <a:srgbClr val="000000"/>
              </a:solidFill>
              <a:latin typeface="Arial Narrow" pitchFamily="34" charset="0"/>
            </a:endParaRPr>
          </a:p>
        </p:txBody>
      </p:sp>
      <p:sp>
        <p:nvSpPr>
          <p:cNvPr id="66" name="Rectangle 65"/>
          <p:cNvSpPr/>
          <p:nvPr/>
        </p:nvSpPr>
        <p:spPr>
          <a:xfrm>
            <a:off x="109852" y="1758660"/>
            <a:ext cx="1410963" cy="523220"/>
          </a:xfrm>
          <a:prstGeom prst="rect">
            <a:avLst/>
          </a:prstGeom>
        </p:spPr>
        <p:txBody>
          <a:bodyPr wrap="none">
            <a:spAutoFit/>
          </a:bodyPr>
          <a:lstStyle/>
          <a:p>
            <a:r>
              <a:rPr lang="en-US" dirty="0" smtClean="0">
                <a:solidFill>
                  <a:srgbClr val="000000"/>
                </a:solidFill>
                <a:latin typeface="Arial Narrow" pitchFamily="34" charset="0"/>
              </a:rPr>
              <a:t>3 m deep</a:t>
            </a:r>
            <a:endParaRPr lang="en-US" dirty="0">
              <a:solidFill>
                <a:srgbClr val="000000"/>
              </a:solidFill>
              <a:latin typeface="Arial Narrow" pitchFamily="34" charset="0"/>
            </a:endParaRPr>
          </a:p>
        </p:txBody>
      </p:sp>
      <p:sp>
        <p:nvSpPr>
          <p:cNvPr id="67" name="Rectangle 66"/>
          <p:cNvSpPr/>
          <p:nvPr/>
        </p:nvSpPr>
        <p:spPr>
          <a:xfrm>
            <a:off x="109852" y="3901358"/>
            <a:ext cx="1410963" cy="523220"/>
          </a:xfrm>
          <a:prstGeom prst="rect">
            <a:avLst/>
          </a:prstGeom>
        </p:spPr>
        <p:txBody>
          <a:bodyPr wrap="none">
            <a:spAutoFit/>
          </a:bodyPr>
          <a:lstStyle/>
          <a:p>
            <a:r>
              <a:rPr lang="en-US" dirty="0" smtClean="0">
                <a:solidFill>
                  <a:srgbClr val="000000"/>
                </a:solidFill>
                <a:latin typeface="Arial Narrow" pitchFamily="34" charset="0"/>
              </a:rPr>
              <a:t>5 m deep</a:t>
            </a:r>
            <a:endParaRPr lang="en-US" dirty="0">
              <a:solidFill>
                <a:srgbClr val="000000"/>
              </a:solidFill>
              <a:latin typeface="Arial Narrow" pitchFamily="34" charset="0"/>
            </a:endParaRPr>
          </a:p>
        </p:txBody>
      </p:sp>
      <p:sp>
        <p:nvSpPr>
          <p:cNvPr id="68" name="Rectangle 67"/>
          <p:cNvSpPr/>
          <p:nvPr/>
        </p:nvSpPr>
        <p:spPr>
          <a:xfrm>
            <a:off x="109852" y="5211543"/>
            <a:ext cx="1410963" cy="523220"/>
          </a:xfrm>
          <a:prstGeom prst="rect">
            <a:avLst/>
          </a:prstGeom>
        </p:spPr>
        <p:txBody>
          <a:bodyPr wrap="none">
            <a:spAutoFit/>
          </a:bodyPr>
          <a:lstStyle/>
          <a:p>
            <a:r>
              <a:rPr lang="en-US" dirty="0" smtClean="0">
                <a:solidFill>
                  <a:srgbClr val="000000"/>
                </a:solidFill>
                <a:latin typeface="Arial Narrow" pitchFamily="34" charset="0"/>
              </a:rPr>
              <a:t>6 m deep</a:t>
            </a:r>
            <a:endParaRPr lang="en-US" dirty="0">
              <a:solidFill>
                <a:srgbClr val="000000"/>
              </a:solidFill>
              <a:latin typeface="Arial Narrow" pitchFamily="34" charset="0"/>
            </a:endParaRPr>
          </a:p>
        </p:txBody>
      </p:sp>
      <p:sp>
        <p:nvSpPr>
          <p:cNvPr id="69" name="Rectangle 68"/>
          <p:cNvSpPr/>
          <p:nvPr/>
        </p:nvSpPr>
        <p:spPr>
          <a:xfrm>
            <a:off x="1818947" y="1144512"/>
            <a:ext cx="2278188" cy="523220"/>
          </a:xfrm>
          <a:prstGeom prst="rect">
            <a:avLst/>
          </a:prstGeom>
        </p:spPr>
        <p:txBody>
          <a:bodyPr wrap="none">
            <a:spAutoFit/>
          </a:bodyPr>
          <a:lstStyle/>
          <a:p>
            <a:r>
              <a:rPr lang="en-US" dirty="0" smtClean="0">
                <a:solidFill>
                  <a:srgbClr val="000000"/>
                </a:solidFill>
                <a:latin typeface="Arial Narrow" pitchFamily="34" charset="0"/>
              </a:rPr>
              <a:t>2 m x 1 m x 1 m</a:t>
            </a:r>
            <a:endParaRPr lang="en-US" dirty="0">
              <a:solidFill>
                <a:srgbClr val="000000"/>
              </a:solidFill>
              <a:latin typeface="Arial Narrow" pitchFamily="34" charset="0"/>
            </a:endParaRPr>
          </a:p>
        </p:txBody>
      </p:sp>
      <p:sp>
        <p:nvSpPr>
          <p:cNvPr id="70" name="Rectangle 69"/>
          <p:cNvSpPr/>
          <p:nvPr/>
        </p:nvSpPr>
        <p:spPr>
          <a:xfrm>
            <a:off x="1846243" y="4529157"/>
            <a:ext cx="2278188" cy="523220"/>
          </a:xfrm>
          <a:prstGeom prst="rect">
            <a:avLst/>
          </a:prstGeom>
        </p:spPr>
        <p:txBody>
          <a:bodyPr wrap="none">
            <a:spAutoFit/>
          </a:bodyPr>
          <a:lstStyle/>
          <a:p>
            <a:r>
              <a:rPr lang="en-US" dirty="0" smtClean="0">
                <a:solidFill>
                  <a:srgbClr val="000000"/>
                </a:solidFill>
                <a:latin typeface="Arial Narrow" pitchFamily="34" charset="0"/>
              </a:rPr>
              <a:t>2 m x 1 m x 1 m</a:t>
            </a:r>
            <a:endParaRPr lang="en-US" dirty="0">
              <a:solidFill>
                <a:srgbClr val="000000"/>
              </a:solidFill>
              <a:latin typeface="Arial Narrow" pitchFamily="34" charset="0"/>
            </a:endParaRPr>
          </a:p>
        </p:txBody>
      </p:sp>
      <p:sp>
        <p:nvSpPr>
          <p:cNvPr id="71" name="Rectangle 70"/>
          <p:cNvSpPr/>
          <p:nvPr/>
        </p:nvSpPr>
        <p:spPr>
          <a:xfrm>
            <a:off x="4460306" y="448475"/>
            <a:ext cx="1444627" cy="523220"/>
          </a:xfrm>
          <a:prstGeom prst="rect">
            <a:avLst/>
          </a:prstGeom>
        </p:spPr>
        <p:txBody>
          <a:bodyPr wrap="none">
            <a:spAutoFit/>
          </a:bodyPr>
          <a:lstStyle/>
          <a:p>
            <a:r>
              <a:rPr lang="en-US" dirty="0" smtClean="0">
                <a:solidFill>
                  <a:srgbClr val="000000"/>
                </a:solidFill>
                <a:latin typeface="Arial Narrow" pitchFamily="34" charset="0"/>
              </a:rPr>
              <a:t>19620 Pa</a:t>
            </a:r>
            <a:endParaRPr lang="en-US" dirty="0">
              <a:solidFill>
                <a:srgbClr val="000000"/>
              </a:solidFill>
              <a:latin typeface="Arial Narrow" pitchFamily="34" charset="0"/>
            </a:endParaRPr>
          </a:p>
        </p:txBody>
      </p:sp>
      <p:sp>
        <p:nvSpPr>
          <p:cNvPr id="72" name="Rectangle 71"/>
          <p:cNvSpPr/>
          <p:nvPr/>
        </p:nvSpPr>
        <p:spPr>
          <a:xfrm>
            <a:off x="4460305" y="1758660"/>
            <a:ext cx="1444627" cy="523220"/>
          </a:xfrm>
          <a:prstGeom prst="rect">
            <a:avLst/>
          </a:prstGeom>
        </p:spPr>
        <p:txBody>
          <a:bodyPr wrap="none">
            <a:spAutoFit/>
          </a:bodyPr>
          <a:lstStyle/>
          <a:p>
            <a:r>
              <a:rPr lang="en-US" dirty="0" smtClean="0">
                <a:solidFill>
                  <a:srgbClr val="000000"/>
                </a:solidFill>
                <a:latin typeface="Arial Narrow" pitchFamily="34" charset="0"/>
              </a:rPr>
              <a:t>29430 Pa</a:t>
            </a:r>
            <a:endParaRPr lang="en-US" dirty="0">
              <a:solidFill>
                <a:srgbClr val="000000"/>
              </a:solidFill>
              <a:latin typeface="Arial Narrow" pitchFamily="34" charset="0"/>
            </a:endParaRPr>
          </a:p>
        </p:txBody>
      </p:sp>
      <p:sp>
        <p:nvSpPr>
          <p:cNvPr id="73" name="Rectangle 72"/>
          <p:cNvSpPr/>
          <p:nvPr/>
        </p:nvSpPr>
        <p:spPr>
          <a:xfrm>
            <a:off x="4460305" y="3901358"/>
            <a:ext cx="1444627" cy="523220"/>
          </a:xfrm>
          <a:prstGeom prst="rect">
            <a:avLst/>
          </a:prstGeom>
        </p:spPr>
        <p:txBody>
          <a:bodyPr wrap="none">
            <a:spAutoFit/>
          </a:bodyPr>
          <a:lstStyle/>
          <a:p>
            <a:r>
              <a:rPr lang="en-US" dirty="0" smtClean="0">
                <a:solidFill>
                  <a:srgbClr val="000000"/>
                </a:solidFill>
                <a:latin typeface="Arial Narrow" pitchFamily="34" charset="0"/>
              </a:rPr>
              <a:t>49050 Pa</a:t>
            </a:r>
            <a:endParaRPr lang="en-US" dirty="0">
              <a:solidFill>
                <a:srgbClr val="000000"/>
              </a:solidFill>
              <a:latin typeface="Arial Narrow" pitchFamily="34" charset="0"/>
            </a:endParaRPr>
          </a:p>
        </p:txBody>
      </p:sp>
      <p:sp>
        <p:nvSpPr>
          <p:cNvPr id="74" name="Rectangle 73"/>
          <p:cNvSpPr/>
          <p:nvPr/>
        </p:nvSpPr>
        <p:spPr>
          <a:xfrm>
            <a:off x="4460305" y="5211543"/>
            <a:ext cx="1444627" cy="523220"/>
          </a:xfrm>
          <a:prstGeom prst="rect">
            <a:avLst/>
          </a:prstGeom>
        </p:spPr>
        <p:txBody>
          <a:bodyPr wrap="none">
            <a:spAutoFit/>
          </a:bodyPr>
          <a:lstStyle/>
          <a:p>
            <a:r>
              <a:rPr lang="en-US" dirty="0" smtClean="0">
                <a:solidFill>
                  <a:srgbClr val="000000"/>
                </a:solidFill>
                <a:latin typeface="Arial Narrow" pitchFamily="34" charset="0"/>
              </a:rPr>
              <a:t>58860 Pa</a:t>
            </a:r>
            <a:endParaRPr lang="en-US" dirty="0">
              <a:solidFill>
                <a:srgbClr val="000000"/>
              </a:solidFill>
              <a:latin typeface="Arial Narrow" pitchFamily="34" charset="0"/>
            </a:endParaRPr>
          </a:p>
        </p:txBody>
      </p:sp>
      <p:sp>
        <p:nvSpPr>
          <p:cNvPr id="75" name="Rectangle 74"/>
          <p:cNvSpPr/>
          <p:nvPr/>
        </p:nvSpPr>
        <p:spPr>
          <a:xfrm>
            <a:off x="6137455" y="1076272"/>
            <a:ext cx="2348463" cy="523220"/>
          </a:xfrm>
          <a:prstGeom prst="rect">
            <a:avLst/>
          </a:prstGeom>
        </p:spPr>
        <p:txBody>
          <a:bodyPr wrap="none">
            <a:spAutoFit/>
          </a:bodyPr>
          <a:lstStyle/>
          <a:p>
            <a:r>
              <a:rPr lang="en-US" dirty="0" smtClean="0">
                <a:solidFill>
                  <a:srgbClr val="000000"/>
                </a:solidFill>
                <a:latin typeface="Arial Narrow" pitchFamily="34" charset="0"/>
              </a:rPr>
              <a:t>Net P = 9810 Pa</a:t>
            </a:r>
            <a:endParaRPr lang="en-US" dirty="0">
              <a:solidFill>
                <a:srgbClr val="000000"/>
              </a:solidFill>
              <a:latin typeface="Arial Narrow" pitchFamily="34" charset="0"/>
            </a:endParaRPr>
          </a:p>
        </p:txBody>
      </p:sp>
      <p:sp>
        <p:nvSpPr>
          <p:cNvPr id="76" name="Rectangle 75"/>
          <p:cNvSpPr/>
          <p:nvPr/>
        </p:nvSpPr>
        <p:spPr>
          <a:xfrm>
            <a:off x="6137455" y="4501860"/>
            <a:ext cx="2348463" cy="523220"/>
          </a:xfrm>
          <a:prstGeom prst="rect">
            <a:avLst/>
          </a:prstGeom>
        </p:spPr>
        <p:txBody>
          <a:bodyPr wrap="none">
            <a:spAutoFit/>
          </a:bodyPr>
          <a:lstStyle/>
          <a:p>
            <a:r>
              <a:rPr lang="en-US" dirty="0" smtClean="0">
                <a:solidFill>
                  <a:srgbClr val="000000"/>
                </a:solidFill>
                <a:latin typeface="Arial Narrow" pitchFamily="34" charset="0"/>
              </a:rPr>
              <a:t>Net P = 9810 Pa</a:t>
            </a:r>
            <a:endParaRPr lang="en-US" dirty="0">
              <a:solidFill>
                <a:srgbClr val="000000"/>
              </a:solidFill>
              <a:latin typeface="Arial Narrow" pitchFamily="34" charset="0"/>
            </a:endParaRPr>
          </a:p>
        </p:txBody>
      </p:sp>
      <p:sp>
        <p:nvSpPr>
          <p:cNvPr id="77" name="Rectangle 76"/>
          <p:cNvSpPr/>
          <p:nvPr/>
        </p:nvSpPr>
        <p:spPr>
          <a:xfrm>
            <a:off x="4896552" y="2427400"/>
            <a:ext cx="2974148" cy="523220"/>
          </a:xfrm>
          <a:prstGeom prst="rect">
            <a:avLst/>
          </a:prstGeom>
        </p:spPr>
        <p:txBody>
          <a:bodyPr wrap="none">
            <a:spAutoFit/>
          </a:bodyPr>
          <a:lstStyle/>
          <a:p>
            <a:r>
              <a:rPr lang="en-US" b="1" dirty="0" smtClean="0">
                <a:solidFill>
                  <a:srgbClr val="000000"/>
                </a:solidFill>
                <a:latin typeface="Arial Narrow" pitchFamily="34" charset="0"/>
              </a:rPr>
              <a:t>Net F = Net P x Area</a:t>
            </a:r>
            <a:endParaRPr lang="en-US" b="1" dirty="0">
              <a:solidFill>
                <a:srgbClr val="000000"/>
              </a:solidFill>
              <a:latin typeface="Arial Narrow" pitchFamily="34" charset="0"/>
            </a:endParaRPr>
          </a:p>
        </p:txBody>
      </p:sp>
      <p:sp>
        <p:nvSpPr>
          <p:cNvPr id="78" name="Rectangle 77"/>
          <p:cNvSpPr/>
          <p:nvPr/>
        </p:nvSpPr>
        <p:spPr>
          <a:xfrm>
            <a:off x="4917776" y="2850479"/>
            <a:ext cx="4214615" cy="523220"/>
          </a:xfrm>
          <a:prstGeom prst="rect">
            <a:avLst/>
          </a:prstGeom>
        </p:spPr>
        <p:txBody>
          <a:bodyPr wrap="none">
            <a:spAutoFit/>
          </a:bodyPr>
          <a:lstStyle/>
          <a:p>
            <a:r>
              <a:rPr lang="en-US" b="1" dirty="0" smtClean="0">
                <a:solidFill>
                  <a:srgbClr val="000000"/>
                </a:solidFill>
                <a:latin typeface="Arial Narrow" pitchFamily="34" charset="0"/>
              </a:rPr>
              <a:t>Net F = 9810 Pa x (2 m x 1 m)</a:t>
            </a:r>
            <a:endParaRPr lang="en-US" b="1" dirty="0">
              <a:solidFill>
                <a:srgbClr val="000000"/>
              </a:solidFill>
              <a:latin typeface="Arial Narrow" pitchFamily="34" charset="0"/>
            </a:endParaRPr>
          </a:p>
        </p:txBody>
      </p:sp>
      <p:sp>
        <p:nvSpPr>
          <p:cNvPr id="79" name="Rectangle 78"/>
          <p:cNvSpPr/>
          <p:nvPr/>
        </p:nvSpPr>
        <p:spPr>
          <a:xfrm>
            <a:off x="4921058" y="3259910"/>
            <a:ext cx="2351926" cy="523220"/>
          </a:xfrm>
          <a:prstGeom prst="rect">
            <a:avLst/>
          </a:prstGeom>
        </p:spPr>
        <p:txBody>
          <a:bodyPr wrap="none">
            <a:spAutoFit/>
          </a:bodyPr>
          <a:lstStyle/>
          <a:p>
            <a:r>
              <a:rPr lang="en-US" b="1" dirty="0" smtClean="0">
                <a:solidFill>
                  <a:srgbClr val="000000"/>
                </a:solidFill>
                <a:latin typeface="Arial Narrow" pitchFamily="34" charset="0"/>
              </a:rPr>
              <a:t>Net F = 19620 N</a:t>
            </a:r>
            <a:endParaRPr lang="en-US" b="1" dirty="0">
              <a:solidFill>
                <a:srgbClr val="000000"/>
              </a:solidFill>
              <a:latin typeface="Arial Narrow" pitchFamily="34" charset="0"/>
            </a:endParaRPr>
          </a:p>
        </p:txBody>
      </p:sp>
      <p:sp>
        <p:nvSpPr>
          <p:cNvPr id="64" name="Rectangle 63"/>
          <p:cNvSpPr/>
          <p:nvPr/>
        </p:nvSpPr>
        <p:spPr>
          <a:xfrm>
            <a:off x="6370770" y="134576"/>
            <a:ext cx="2127505" cy="769441"/>
          </a:xfrm>
          <a:prstGeom prst="rect">
            <a:avLst/>
          </a:prstGeom>
        </p:spPr>
        <p:txBody>
          <a:bodyPr wrap="none">
            <a:spAutoFit/>
          </a:bodyPr>
          <a:lstStyle/>
          <a:p>
            <a:r>
              <a:rPr lang="en-US" sz="4400" b="1" dirty="0" smtClean="0">
                <a:solidFill>
                  <a:srgbClr val="000000"/>
                </a:solidFill>
                <a:latin typeface="Arial"/>
              </a:rPr>
              <a:t>Depth?</a:t>
            </a:r>
            <a:endParaRPr lang="en-US" sz="4400" b="1" dirty="0">
              <a:solidFill>
                <a:srgbClr val="000000"/>
              </a:solidFill>
              <a:latin typeface="Arial"/>
            </a:endParaRPr>
          </a:p>
        </p:txBody>
      </p:sp>
      <p:sp>
        <p:nvSpPr>
          <p:cNvPr id="80" name="Rectangle 79"/>
          <p:cNvSpPr/>
          <p:nvPr/>
        </p:nvSpPr>
        <p:spPr>
          <a:xfrm>
            <a:off x="6283406" y="5798399"/>
            <a:ext cx="2302233" cy="769441"/>
          </a:xfrm>
          <a:prstGeom prst="rect">
            <a:avLst/>
          </a:prstGeom>
        </p:spPr>
        <p:txBody>
          <a:bodyPr wrap="none">
            <a:spAutoFit/>
          </a:bodyPr>
          <a:lstStyle/>
          <a:p>
            <a:r>
              <a:rPr lang="en-US" sz="4400" b="1" dirty="0" smtClean="0">
                <a:solidFill>
                  <a:srgbClr val="000000"/>
                </a:solidFill>
                <a:latin typeface="Arial"/>
              </a:rPr>
              <a:t>“Nope.”</a:t>
            </a:r>
            <a:endParaRPr lang="en-US" sz="4400" b="1" dirty="0">
              <a:solidFill>
                <a:srgbClr val="000000"/>
              </a:solidFill>
              <a:latin typeface="Arial"/>
            </a:endParaRPr>
          </a:p>
        </p:txBody>
      </p:sp>
    </p:spTree>
    <p:extLst>
      <p:ext uri="{BB962C8B-B14F-4D97-AF65-F5344CB8AC3E}">
        <p14:creationId xmlns:p14="http://schemas.microsoft.com/office/powerpoint/2010/main" val="335792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circle(in)">
                                      <p:cBhvr>
                                        <p:cTn id="12" dur="2000"/>
                                        <p:tgtEl>
                                          <p:spTgt spid="7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circle(in)">
                                      <p:cBhvr>
                                        <p:cTn id="22" dur="2000"/>
                                        <p:tgtEl>
                                          <p:spTgt spid="7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up)">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circle(in)">
                                      <p:cBhvr>
                                        <p:cTn id="32" dur="2000"/>
                                        <p:tgtEl>
                                          <p:spTgt spid="7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wipe(down)">
                                      <p:cBhvr>
                                        <p:cTn id="37" dur="500"/>
                                        <p:tgtEl>
                                          <p:spTgt spid="53"/>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circle(in)">
                                      <p:cBhvr>
                                        <p:cTn id="42" dur="2000"/>
                                        <p:tgtEl>
                                          <p:spTgt spid="74"/>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circle(in)">
                                      <p:cBhvr>
                                        <p:cTn id="47" dur="2000"/>
                                        <p:tgtEl>
                                          <p:spTgt spid="75"/>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76"/>
                                        </p:tgtEl>
                                        <p:attrNameLst>
                                          <p:attrName>style.visibility</p:attrName>
                                        </p:attrNameLst>
                                      </p:cBhvr>
                                      <p:to>
                                        <p:strVal val="visible"/>
                                      </p:to>
                                    </p:set>
                                    <p:animEffect transition="in" filter="circle(in)">
                                      <p:cBhvr>
                                        <p:cTn id="52" dur="2000"/>
                                        <p:tgtEl>
                                          <p:spTgt spid="76"/>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77"/>
                                        </p:tgtEl>
                                        <p:attrNameLst>
                                          <p:attrName>style.visibility</p:attrName>
                                        </p:attrNameLst>
                                      </p:cBhvr>
                                      <p:to>
                                        <p:strVal val="visible"/>
                                      </p:to>
                                    </p:set>
                                    <p:anim calcmode="lin" valueType="num">
                                      <p:cBhvr additive="base">
                                        <p:cTn id="57" dur="500" fill="hold"/>
                                        <p:tgtEl>
                                          <p:spTgt spid="77"/>
                                        </p:tgtEl>
                                        <p:attrNameLst>
                                          <p:attrName>ppt_x</p:attrName>
                                        </p:attrNameLst>
                                      </p:cBhvr>
                                      <p:tavLst>
                                        <p:tav tm="0">
                                          <p:val>
                                            <p:strVal val="#ppt_x"/>
                                          </p:val>
                                        </p:tav>
                                        <p:tav tm="100000">
                                          <p:val>
                                            <p:strVal val="#ppt_x"/>
                                          </p:val>
                                        </p:tav>
                                      </p:tavLst>
                                    </p:anim>
                                    <p:anim calcmode="lin" valueType="num">
                                      <p:cBhvr additive="base">
                                        <p:cTn id="58"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78"/>
                                        </p:tgtEl>
                                        <p:attrNameLst>
                                          <p:attrName>style.visibility</p:attrName>
                                        </p:attrNameLst>
                                      </p:cBhvr>
                                      <p:to>
                                        <p:strVal val="visible"/>
                                      </p:to>
                                    </p:set>
                                    <p:anim calcmode="lin" valueType="num">
                                      <p:cBhvr additive="base">
                                        <p:cTn id="63" dur="500" fill="hold"/>
                                        <p:tgtEl>
                                          <p:spTgt spid="78"/>
                                        </p:tgtEl>
                                        <p:attrNameLst>
                                          <p:attrName>ppt_x</p:attrName>
                                        </p:attrNameLst>
                                      </p:cBhvr>
                                      <p:tavLst>
                                        <p:tav tm="0">
                                          <p:val>
                                            <p:strVal val="#ppt_x"/>
                                          </p:val>
                                        </p:tav>
                                        <p:tav tm="100000">
                                          <p:val>
                                            <p:strVal val="#ppt_x"/>
                                          </p:val>
                                        </p:tav>
                                      </p:tavLst>
                                    </p:anim>
                                    <p:anim calcmode="lin" valueType="num">
                                      <p:cBhvr additive="base">
                                        <p:cTn id="64"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79"/>
                                        </p:tgtEl>
                                        <p:attrNameLst>
                                          <p:attrName>style.visibility</p:attrName>
                                        </p:attrNameLst>
                                      </p:cBhvr>
                                      <p:to>
                                        <p:strVal val="visible"/>
                                      </p:to>
                                    </p:set>
                                    <p:anim calcmode="lin" valueType="num">
                                      <p:cBhvr additive="base">
                                        <p:cTn id="69" dur="500" fill="hold"/>
                                        <p:tgtEl>
                                          <p:spTgt spid="79"/>
                                        </p:tgtEl>
                                        <p:attrNameLst>
                                          <p:attrName>ppt_x</p:attrName>
                                        </p:attrNameLst>
                                      </p:cBhvr>
                                      <p:tavLst>
                                        <p:tav tm="0">
                                          <p:val>
                                            <p:strVal val="#ppt_x"/>
                                          </p:val>
                                        </p:tav>
                                        <p:tav tm="100000">
                                          <p:val>
                                            <p:strVal val="#ppt_x"/>
                                          </p:val>
                                        </p:tav>
                                      </p:tavLst>
                                    </p:anim>
                                    <p:anim calcmode="lin" valueType="num">
                                      <p:cBhvr additive="base">
                                        <p:cTn id="70"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grpId="0" nodeType="clickEffect">
                                  <p:stCondLst>
                                    <p:cond delay="0"/>
                                  </p:stCondLst>
                                  <p:childTnLst>
                                    <p:set>
                                      <p:cBhvr>
                                        <p:cTn id="74" dur="1" fill="hold">
                                          <p:stCondLst>
                                            <p:cond delay="0"/>
                                          </p:stCondLst>
                                        </p:cTn>
                                        <p:tgtEl>
                                          <p:spTgt spid="80"/>
                                        </p:tgtEl>
                                        <p:attrNameLst>
                                          <p:attrName>style.visibility</p:attrName>
                                        </p:attrNameLst>
                                      </p:cBhvr>
                                      <p:to>
                                        <p:strVal val="visible"/>
                                      </p:to>
                                    </p:set>
                                    <p:animEffect transition="in" filter="wipe(down)">
                                      <p:cBhvr>
                                        <p:cTn id="75" dur="580">
                                          <p:stCondLst>
                                            <p:cond delay="0"/>
                                          </p:stCondLst>
                                        </p:cTn>
                                        <p:tgtEl>
                                          <p:spTgt spid="80"/>
                                        </p:tgtEl>
                                      </p:cBhvr>
                                    </p:animEffect>
                                    <p:anim calcmode="lin" valueType="num">
                                      <p:cBhvr>
                                        <p:cTn id="76" dur="1822" tmFilter="0,0; 0.14,0.36; 0.43,0.73; 0.71,0.91; 1.0,1.0">
                                          <p:stCondLst>
                                            <p:cond delay="0"/>
                                          </p:stCondLst>
                                        </p:cTn>
                                        <p:tgtEl>
                                          <p:spTgt spid="80"/>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80"/>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80"/>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80"/>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80"/>
                                        </p:tgtEl>
                                        <p:attrNameLst>
                                          <p:attrName>ppt_y</p:attrName>
                                        </p:attrNameLst>
                                      </p:cBhvr>
                                      <p:tavLst>
                                        <p:tav tm="0" fmla="#ppt_y-sin(pi*$)/81">
                                          <p:val>
                                            <p:fltVal val="0"/>
                                          </p:val>
                                        </p:tav>
                                        <p:tav tm="100000">
                                          <p:val>
                                            <p:fltVal val="1"/>
                                          </p:val>
                                        </p:tav>
                                      </p:tavLst>
                                    </p:anim>
                                    <p:animScale>
                                      <p:cBhvr>
                                        <p:cTn id="81" dur="26">
                                          <p:stCondLst>
                                            <p:cond delay="650"/>
                                          </p:stCondLst>
                                        </p:cTn>
                                        <p:tgtEl>
                                          <p:spTgt spid="80"/>
                                        </p:tgtEl>
                                      </p:cBhvr>
                                      <p:to x="100000" y="60000"/>
                                    </p:animScale>
                                    <p:animScale>
                                      <p:cBhvr>
                                        <p:cTn id="82" dur="166" decel="50000">
                                          <p:stCondLst>
                                            <p:cond delay="676"/>
                                          </p:stCondLst>
                                        </p:cTn>
                                        <p:tgtEl>
                                          <p:spTgt spid="80"/>
                                        </p:tgtEl>
                                      </p:cBhvr>
                                      <p:to x="100000" y="100000"/>
                                    </p:animScale>
                                    <p:animScale>
                                      <p:cBhvr>
                                        <p:cTn id="83" dur="26">
                                          <p:stCondLst>
                                            <p:cond delay="1312"/>
                                          </p:stCondLst>
                                        </p:cTn>
                                        <p:tgtEl>
                                          <p:spTgt spid="80"/>
                                        </p:tgtEl>
                                      </p:cBhvr>
                                      <p:to x="100000" y="80000"/>
                                    </p:animScale>
                                    <p:animScale>
                                      <p:cBhvr>
                                        <p:cTn id="84" dur="166" decel="50000">
                                          <p:stCondLst>
                                            <p:cond delay="1338"/>
                                          </p:stCondLst>
                                        </p:cTn>
                                        <p:tgtEl>
                                          <p:spTgt spid="80"/>
                                        </p:tgtEl>
                                      </p:cBhvr>
                                      <p:to x="100000" y="100000"/>
                                    </p:animScale>
                                    <p:animScale>
                                      <p:cBhvr>
                                        <p:cTn id="85" dur="26">
                                          <p:stCondLst>
                                            <p:cond delay="1642"/>
                                          </p:stCondLst>
                                        </p:cTn>
                                        <p:tgtEl>
                                          <p:spTgt spid="80"/>
                                        </p:tgtEl>
                                      </p:cBhvr>
                                      <p:to x="100000" y="90000"/>
                                    </p:animScale>
                                    <p:animScale>
                                      <p:cBhvr>
                                        <p:cTn id="86" dur="166" decel="50000">
                                          <p:stCondLst>
                                            <p:cond delay="1668"/>
                                          </p:stCondLst>
                                        </p:cTn>
                                        <p:tgtEl>
                                          <p:spTgt spid="80"/>
                                        </p:tgtEl>
                                      </p:cBhvr>
                                      <p:to x="100000" y="100000"/>
                                    </p:animScale>
                                    <p:animScale>
                                      <p:cBhvr>
                                        <p:cTn id="87" dur="26">
                                          <p:stCondLst>
                                            <p:cond delay="1808"/>
                                          </p:stCondLst>
                                        </p:cTn>
                                        <p:tgtEl>
                                          <p:spTgt spid="80"/>
                                        </p:tgtEl>
                                      </p:cBhvr>
                                      <p:to x="100000" y="95000"/>
                                    </p:animScale>
                                    <p:animScale>
                                      <p:cBhvr>
                                        <p:cTn id="88" dur="166" decel="50000">
                                          <p:stCondLst>
                                            <p:cond delay="1834"/>
                                          </p:stCondLst>
                                        </p:cTn>
                                        <p:tgtEl>
                                          <p:spTgt spid="8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p:bldP spid="73" grpId="0"/>
      <p:bldP spid="74" grpId="0"/>
      <p:bldP spid="75" grpId="0"/>
      <p:bldP spid="76" grpId="0"/>
      <p:bldP spid="77" grpId="0"/>
      <p:bldP spid="78" grpId="0"/>
      <p:bldP spid="79" grpId="0"/>
      <p:bldP spid="8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pSp>
        <p:nvGrpSpPr>
          <p:cNvPr id="28" name="Group 27"/>
          <p:cNvGrpSpPr/>
          <p:nvPr/>
        </p:nvGrpSpPr>
        <p:grpSpPr>
          <a:xfrm>
            <a:off x="737782" y="1276085"/>
            <a:ext cx="2342155" cy="417077"/>
            <a:chOff x="1583932" y="2872862"/>
            <a:chExt cx="2342155" cy="417077"/>
          </a:xfrm>
        </p:grpSpPr>
        <p:sp>
          <p:nvSpPr>
            <p:cNvPr id="8" name="Line 46"/>
            <p:cNvSpPr>
              <a:spLocks noChangeShapeType="1"/>
            </p:cNvSpPr>
            <p:nvPr/>
          </p:nvSpPr>
          <p:spPr bwMode="auto">
            <a:xfrm>
              <a:off x="2636445" y="2874353"/>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9" name="Line 47"/>
            <p:cNvSpPr>
              <a:spLocks noChangeShapeType="1"/>
            </p:cNvSpPr>
            <p:nvPr/>
          </p:nvSpPr>
          <p:spPr bwMode="auto">
            <a:xfrm>
              <a:off x="2888857" y="2872862"/>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10" name="Line 50"/>
            <p:cNvSpPr>
              <a:spLocks noChangeShapeType="1"/>
            </p:cNvSpPr>
            <p:nvPr/>
          </p:nvSpPr>
          <p:spPr bwMode="auto">
            <a:xfrm>
              <a:off x="1583932" y="2876342"/>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11" name="Line 51"/>
            <p:cNvSpPr>
              <a:spLocks noChangeShapeType="1"/>
            </p:cNvSpPr>
            <p:nvPr/>
          </p:nvSpPr>
          <p:spPr bwMode="auto">
            <a:xfrm>
              <a:off x="1836345" y="2874851"/>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12" name="Line 52"/>
            <p:cNvSpPr>
              <a:spLocks noChangeShapeType="1"/>
            </p:cNvSpPr>
            <p:nvPr/>
          </p:nvSpPr>
          <p:spPr bwMode="auto">
            <a:xfrm>
              <a:off x="2099870" y="2874353"/>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13" name="Line 53"/>
            <p:cNvSpPr>
              <a:spLocks noChangeShapeType="1"/>
            </p:cNvSpPr>
            <p:nvPr/>
          </p:nvSpPr>
          <p:spPr bwMode="auto">
            <a:xfrm>
              <a:off x="2352282" y="2872862"/>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14" name="Line 46"/>
            <p:cNvSpPr>
              <a:spLocks noChangeShapeType="1"/>
            </p:cNvSpPr>
            <p:nvPr/>
          </p:nvSpPr>
          <p:spPr bwMode="auto">
            <a:xfrm>
              <a:off x="3428015" y="2874353"/>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15" name="Line 47"/>
            <p:cNvSpPr>
              <a:spLocks noChangeShapeType="1"/>
            </p:cNvSpPr>
            <p:nvPr/>
          </p:nvSpPr>
          <p:spPr bwMode="auto">
            <a:xfrm>
              <a:off x="3680427" y="2872862"/>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16" name="Line 53"/>
            <p:cNvSpPr>
              <a:spLocks noChangeShapeType="1"/>
            </p:cNvSpPr>
            <p:nvPr/>
          </p:nvSpPr>
          <p:spPr bwMode="auto">
            <a:xfrm>
              <a:off x="3157500" y="2872862"/>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17" name="Line 47"/>
            <p:cNvSpPr>
              <a:spLocks noChangeShapeType="1"/>
            </p:cNvSpPr>
            <p:nvPr/>
          </p:nvSpPr>
          <p:spPr bwMode="auto">
            <a:xfrm>
              <a:off x="3926087" y="2872862"/>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grpSp>
      <p:grpSp>
        <p:nvGrpSpPr>
          <p:cNvPr id="29" name="Group 28"/>
          <p:cNvGrpSpPr/>
          <p:nvPr/>
        </p:nvGrpSpPr>
        <p:grpSpPr>
          <a:xfrm rot="10800000">
            <a:off x="737782" y="2995703"/>
            <a:ext cx="2342155" cy="625272"/>
            <a:chOff x="1583932" y="3759966"/>
            <a:chExt cx="2342155" cy="625272"/>
          </a:xfrm>
        </p:grpSpPr>
        <p:sp>
          <p:nvSpPr>
            <p:cNvPr id="18" name="Line 46"/>
            <p:cNvSpPr>
              <a:spLocks noChangeShapeType="1"/>
            </p:cNvSpPr>
            <p:nvPr/>
          </p:nvSpPr>
          <p:spPr bwMode="auto">
            <a:xfrm>
              <a:off x="2636445" y="3761457"/>
              <a:ext cx="0" cy="621792"/>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19" name="Line 47"/>
            <p:cNvSpPr>
              <a:spLocks noChangeShapeType="1"/>
            </p:cNvSpPr>
            <p:nvPr/>
          </p:nvSpPr>
          <p:spPr bwMode="auto">
            <a:xfrm>
              <a:off x="2888857" y="3759966"/>
              <a:ext cx="0" cy="621792"/>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20" name="Line 50"/>
            <p:cNvSpPr>
              <a:spLocks noChangeShapeType="1"/>
            </p:cNvSpPr>
            <p:nvPr/>
          </p:nvSpPr>
          <p:spPr bwMode="auto">
            <a:xfrm>
              <a:off x="1583932" y="3763446"/>
              <a:ext cx="0" cy="621792"/>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21" name="Line 51"/>
            <p:cNvSpPr>
              <a:spLocks noChangeShapeType="1"/>
            </p:cNvSpPr>
            <p:nvPr/>
          </p:nvSpPr>
          <p:spPr bwMode="auto">
            <a:xfrm>
              <a:off x="1836345" y="3761955"/>
              <a:ext cx="0" cy="621792"/>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22" name="Line 52"/>
            <p:cNvSpPr>
              <a:spLocks noChangeShapeType="1"/>
            </p:cNvSpPr>
            <p:nvPr/>
          </p:nvSpPr>
          <p:spPr bwMode="auto">
            <a:xfrm>
              <a:off x="2099870" y="3761457"/>
              <a:ext cx="0" cy="621792"/>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23" name="Line 53"/>
            <p:cNvSpPr>
              <a:spLocks noChangeShapeType="1"/>
            </p:cNvSpPr>
            <p:nvPr/>
          </p:nvSpPr>
          <p:spPr bwMode="auto">
            <a:xfrm>
              <a:off x="2352282" y="3759966"/>
              <a:ext cx="0" cy="621792"/>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24" name="Line 46"/>
            <p:cNvSpPr>
              <a:spLocks noChangeShapeType="1"/>
            </p:cNvSpPr>
            <p:nvPr/>
          </p:nvSpPr>
          <p:spPr bwMode="auto">
            <a:xfrm>
              <a:off x="3428015" y="3761457"/>
              <a:ext cx="0" cy="621792"/>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25" name="Line 47"/>
            <p:cNvSpPr>
              <a:spLocks noChangeShapeType="1"/>
            </p:cNvSpPr>
            <p:nvPr/>
          </p:nvSpPr>
          <p:spPr bwMode="auto">
            <a:xfrm>
              <a:off x="3680427" y="3759966"/>
              <a:ext cx="0" cy="621792"/>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26" name="Line 53"/>
            <p:cNvSpPr>
              <a:spLocks noChangeShapeType="1"/>
            </p:cNvSpPr>
            <p:nvPr/>
          </p:nvSpPr>
          <p:spPr bwMode="auto">
            <a:xfrm>
              <a:off x="3157500" y="3759966"/>
              <a:ext cx="0" cy="621792"/>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27" name="Line 47"/>
            <p:cNvSpPr>
              <a:spLocks noChangeShapeType="1"/>
            </p:cNvSpPr>
            <p:nvPr/>
          </p:nvSpPr>
          <p:spPr bwMode="auto">
            <a:xfrm>
              <a:off x="3926087" y="3759966"/>
              <a:ext cx="0" cy="621792"/>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grpSp>
      <p:grpSp>
        <p:nvGrpSpPr>
          <p:cNvPr id="3" name="Group 2"/>
          <p:cNvGrpSpPr/>
          <p:nvPr/>
        </p:nvGrpSpPr>
        <p:grpSpPr>
          <a:xfrm>
            <a:off x="616755" y="1689743"/>
            <a:ext cx="2615184" cy="1310184"/>
            <a:chOff x="903359" y="734397"/>
            <a:chExt cx="2615184" cy="1310184"/>
          </a:xfrm>
        </p:grpSpPr>
        <p:sp>
          <p:nvSpPr>
            <p:cNvPr id="6" name="Rectangle 5"/>
            <p:cNvSpPr/>
            <p:nvPr/>
          </p:nvSpPr>
          <p:spPr>
            <a:xfrm rot="5400000">
              <a:off x="1555859" y="81897"/>
              <a:ext cx="1310184" cy="2615184"/>
            </a:xfrm>
            <a:prstGeom prst="rect">
              <a:avLst/>
            </a:prstGeom>
            <a:solidFill>
              <a:srgbClr val="92D050"/>
            </a:solidFill>
            <a:ln w="22225">
              <a:solidFill>
                <a:schemeClr val="tx1"/>
              </a:solidFill>
            </a:ln>
          </p:spPr>
          <p:txBody>
            <a:bodyPr wrap="none" rtlCol="0" anchor="ctr">
              <a:spAutoFit/>
            </a:bodyPr>
            <a:lstStyle/>
            <a:p>
              <a:pPr algn="l"/>
              <a:endParaRPr lang="en-US" dirty="0">
                <a:solidFill>
                  <a:srgbClr val="000000"/>
                </a:solidFill>
              </a:endParaRPr>
            </a:p>
          </p:txBody>
        </p:sp>
        <p:sp>
          <p:nvSpPr>
            <p:cNvPr id="69" name="Rectangle 68"/>
            <p:cNvSpPr/>
            <p:nvPr/>
          </p:nvSpPr>
          <p:spPr>
            <a:xfrm>
              <a:off x="1068307" y="1144512"/>
              <a:ext cx="2278188" cy="523220"/>
            </a:xfrm>
            <a:prstGeom prst="rect">
              <a:avLst/>
            </a:prstGeom>
          </p:spPr>
          <p:txBody>
            <a:bodyPr wrap="none">
              <a:spAutoFit/>
            </a:bodyPr>
            <a:lstStyle/>
            <a:p>
              <a:r>
                <a:rPr lang="en-US" dirty="0" smtClean="0">
                  <a:solidFill>
                    <a:srgbClr val="000000"/>
                  </a:solidFill>
                  <a:latin typeface="Arial Narrow" pitchFamily="34" charset="0"/>
                </a:rPr>
                <a:t>2 m x 1 m x 1 m</a:t>
              </a:r>
              <a:endParaRPr lang="en-US" dirty="0">
                <a:solidFill>
                  <a:srgbClr val="000000"/>
                </a:solidFill>
                <a:latin typeface="Arial Narrow" pitchFamily="34" charset="0"/>
              </a:endParaRPr>
            </a:p>
          </p:txBody>
        </p:sp>
      </p:grpSp>
      <p:sp>
        <p:nvSpPr>
          <p:cNvPr id="76" name="Rectangle 75"/>
          <p:cNvSpPr/>
          <p:nvPr/>
        </p:nvSpPr>
        <p:spPr>
          <a:xfrm>
            <a:off x="5441542" y="4597396"/>
            <a:ext cx="2511970" cy="523220"/>
          </a:xfrm>
          <a:prstGeom prst="rect">
            <a:avLst/>
          </a:prstGeom>
        </p:spPr>
        <p:txBody>
          <a:bodyPr wrap="none">
            <a:spAutoFit/>
          </a:bodyPr>
          <a:lstStyle/>
          <a:p>
            <a:r>
              <a:rPr lang="en-US" dirty="0" smtClean="0">
                <a:solidFill>
                  <a:srgbClr val="000000"/>
                </a:solidFill>
                <a:latin typeface="Arial Narrow" pitchFamily="34" charset="0"/>
              </a:rPr>
              <a:t>Net P = 19620 Pa</a:t>
            </a:r>
            <a:endParaRPr lang="en-US" dirty="0">
              <a:solidFill>
                <a:srgbClr val="000000"/>
              </a:solidFill>
              <a:latin typeface="Arial Narrow" pitchFamily="34" charset="0"/>
            </a:endParaRPr>
          </a:p>
        </p:txBody>
      </p:sp>
      <p:sp>
        <p:nvSpPr>
          <p:cNvPr id="77" name="Rectangle 76"/>
          <p:cNvSpPr/>
          <p:nvPr/>
        </p:nvSpPr>
        <p:spPr>
          <a:xfrm>
            <a:off x="379143" y="4447265"/>
            <a:ext cx="2974148" cy="523220"/>
          </a:xfrm>
          <a:prstGeom prst="rect">
            <a:avLst/>
          </a:prstGeom>
        </p:spPr>
        <p:txBody>
          <a:bodyPr wrap="none">
            <a:spAutoFit/>
          </a:bodyPr>
          <a:lstStyle/>
          <a:p>
            <a:r>
              <a:rPr lang="en-US" b="1" dirty="0" smtClean="0">
                <a:solidFill>
                  <a:srgbClr val="000000"/>
                </a:solidFill>
                <a:latin typeface="Arial Narrow" pitchFamily="34" charset="0"/>
              </a:rPr>
              <a:t>Net F = Net P x Area</a:t>
            </a:r>
            <a:endParaRPr lang="en-US" b="1" dirty="0">
              <a:solidFill>
                <a:srgbClr val="000000"/>
              </a:solidFill>
              <a:latin typeface="Arial Narrow" pitchFamily="34" charset="0"/>
            </a:endParaRPr>
          </a:p>
        </p:txBody>
      </p:sp>
      <p:sp>
        <p:nvSpPr>
          <p:cNvPr id="78" name="Rectangle 77"/>
          <p:cNvSpPr/>
          <p:nvPr/>
        </p:nvSpPr>
        <p:spPr>
          <a:xfrm>
            <a:off x="400367" y="4870344"/>
            <a:ext cx="4214615" cy="523220"/>
          </a:xfrm>
          <a:prstGeom prst="rect">
            <a:avLst/>
          </a:prstGeom>
        </p:spPr>
        <p:txBody>
          <a:bodyPr wrap="none">
            <a:spAutoFit/>
          </a:bodyPr>
          <a:lstStyle/>
          <a:p>
            <a:r>
              <a:rPr lang="en-US" b="1" dirty="0" smtClean="0">
                <a:solidFill>
                  <a:srgbClr val="000000"/>
                </a:solidFill>
                <a:latin typeface="Arial Narrow" pitchFamily="34" charset="0"/>
              </a:rPr>
              <a:t>Net F = 9810 Pa x (2 m x 1 m)</a:t>
            </a:r>
            <a:endParaRPr lang="en-US" b="1" dirty="0">
              <a:solidFill>
                <a:srgbClr val="000000"/>
              </a:solidFill>
              <a:latin typeface="Arial Narrow" pitchFamily="34" charset="0"/>
            </a:endParaRPr>
          </a:p>
        </p:txBody>
      </p:sp>
      <p:sp>
        <p:nvSpPr>
          <p:cNvPr id="79" name="Rectangle 78"/>
          <p:cNvSpPr/>
          <p:nvPr/>
        </p:nvSpPr>
        <p:spPr>
          <a:xfrm>
            <a:off x="403649" y="5279775"/>
            <a:ext cx="2351926" cy="523220"/>
          </a:xfrm>
          <a:prstGeom prst="rect">
            <a:avLst/>
          </a:prstGeom>
        </p:spPr>
        <p:txBody>
          <a:bodyPr wrap="none">
            <a:spAutoFit/>
          </a:bodyPr>
          <a:lstStyle/>
          <a:p>
            <a:r>
              <a:rPr lang="en-US" b="1" dirty="0" smtClean="0">
                <a:solidFill>
                  <a:srgbClr val="000000"/>
                </a:solidFill>
                <a:latin typeface="Arial Narrow" pitchFamily="34" charset="0"/>
              </a:rPr>
              <a:t>Net F = 19620 N</a:t>
            </a:r>
            <a:endParaRPr lang="en-US" b="1" dirty="0">
              <a:solidFill>
                <a:srgbClr val="000000"/>
              </a:solidFill>
              <a:latin typeface="Arial Narrow" pitchFamily="34" charset="0"/>
            </a:endParaRPr>
          </a:p>
        </p:txBody>
      </p:sp>
      <p:sp>
        <p:nvSpPr>
          <p:cNvPr id="64" name="Rectangle 63"/>
          <p:cNvSpPr/>
          <p:nvPr/>
        </p:nvSpPr>
        <p:spPr>
          <a:xfrm>
            <a:off x="219187" y="202815"/>
            <a:ext cx="3539752" cy="769441"/>
          </a:xfrm>
          <a:prstGeom prst="rect">
            <a:avLst/>
          </a:prstGeom>
        </p:spPr>
        <p:txBody>
          <a:bodyPr wrap="none">
            <a:spAutoFit/>
          </a:bodyPr>
          <a:lstStyle/>
          <a:p>
            <a:r>
              <a:rPr lang="en-US" sz="4400" b="1" dirty="0" smtClean="0">
                <a:solidFill>
                  <a:srgbClr val="000000"/>
                </a:solidFill>
                <a:latin typeface="Arial"/>
              </a:rPr>
              <a:t>Orientation?</a:t>
            </a:r>
            <a:endParaRPr lang="en-US" sz="4400" b="1" dirty="0">
              <a:solidFill>
                <a:srgbClr val="000000"/>
              </a:solidFill>
              <a:latin typeface="Arial"/>
            </a:endParaRPr>
          </a:p>
        </p:txBody>
      </p:sp>
      <p:sp>
        <p:nvSpPr>
          <p:cNvPr id="80" name="Rectangle 79"/>
          <p:cNvSpPr/>
          <p:nvPr/>
        </p:nvSpPr>
        <p:spPr>
          <a:xfrm>
            <a:off x="1110917" y="5893933"/>
            <a:ext cx="2302233" cy="769441"/>
          </a:xfrm>
          <a:prstGeom prst="rect">
            <a:avLst/>
          </a:prstGeom>
        </p:spPr>
        <p:txBody>
          <a:bodyPr wrap="none">
            <a:spAutoFit/>
          </a:bodyPr>
          <a:lstStyle/>
          <a:p>
            <a:r>
              <a:rPr lang="en-US" sz="4400" b="1" dirty="0" smtClean="0">
                <a:solidFill>
                  <a:srgbClr val="000000"/>
                </a:solidFill>
                <a:latin typeface="Arial"/>
              </a:rPr>
              <a:t>“Nope.”</a:t>
            </a:r>
            <a:endParaRPr lang="en-US" sz="4400" b="1" dirty="0">
              <a:solidFill>
                <a:srgbClr val="000000"/>
              </a:solidFill>
              <a:latin typeface="Arial"/>
            </a:endParaRPr>
          </a:p>
        </p:txBody>
      </p:sp>
      <p:grpSp>
        <p:nvGrpSpPr>
          <p:cNvPr id="2" name="Group 1"/>
          <p:cNvGrpSpPr/>
          <p:nvPr/>
        </p:nvGrpSpPr>
        <p:grpSpPr>
          <a:xfrm>
            <a:off x="5950437" y="805230"/>
            <a:ext cx="1310184" cy="2615184"/>
            <a:chOff x="1555859" y="3452895"/>
            <a:chExt cx="1310184" cy="2615184"/>
          </a:xfrm>
        </p:grpSpPr>
        <p:sp>
          <p:nvSpPr>
            <p:cNvPr id="81" name="Rectangle 80"/>
            <p:cNvSpPr/>
            <p:nvPr/>
          </p:nvSpPr>
          <p:spPr>
            <a:xfrm rot="10800000">
              <a:off x="1555859" y="3452895"/>
              <a:ext cx="1310184" cy="2615184"/>
            </a:xfrm>
            <a:prstGeom prst="rect">
              <a:avLst/>
            </a:prstGeom>
            <a:solidFill>
              <a:srgbClr val="92D050"/>
            </a:solidFill>
            <a:ln w="22225">
              <a:solidFill>
                <a:schemeClr val="tx1"/>
              </a:solidFill>
            </a:ln>
          </p:spPr>
          <p:txBody>
            <a:bodyPr wrap="none" rtlCol="0" anchor="ctr">
              <a:spAutoFit/>
            </a:bodyPr>
            <a:lstStyle/>
            <a:p>
              <a:pPr algn="l"/>
              <a:endParaRPr lang="en-US" dirty="0">
                <a:solidFill>
                  <a:srgbClr val="000000"/>
                </a:solidFill>
              </a:endParaRPr>
            </a:p>
          </p:txBody>
        </p:sp>
        <p:sp>
          <p:nvSpPr>
            <p:cNvPr id="82" name="Rectangle 81"/>
            <p:cNvSpPr/>
            <p:nvPr/>
          </p:nvSpPr>
          <p:spPr>
            <a:xfrm>
              <a:off x="1782489" y="4037830"/>
              <a:ext cx="904414" cy="1384995"/>
            </a:xfrm>
            <a:prstGeom prst="rect">
              <a:avLst/>
            </a:prstGeom>
          </p:spPr>
          <p:txBody>
            <a:bodyPr wrap="none">
              <a:spAutoFit/>
            </a:bodyPr>
            <a:lstStyle/>
            <a:p>
              <a:r>
                <a:rPr lang="en-US" dirty="0" smtClean="0">
                  <a:solidFill>
                    <a:srgbClr val="000000"/>
                  </a:solidFill>
                  <a:latin typeface="Arial Narrow" pitchFamily="34" charset="0"/>
                </a:rPr>
                <a:t>2 m</a:t>
              </a:r>
            </a:p>
            <a:p>
              <a:r>
                <a:rPr lang="en-US" dirty="0" smtClean="0">
                  <a:solidFill>
                    <a:srgbClr val="000000"/>
                  </a:solidFill>
                  <a:latin typeface="Arial Narrow" pitchFamily="34" charset="0"/>
                </a:rPr>
                <a:t>x 1 m</a:t>
              </a:r>
            </a:p>
            <a:p>
              <a:r>
                <a:rPr lang="en-US" dirty="0" smtClean="0">
                  <a:solidFill>
                    <a:srgbClr val="000000"/>
                  </a:solidFill>
                  <a:latin typeface="Arial Narrow" pitchFamily="34" charset="0"/>
                </a:rPr>
                <a:t>x 1 m</a:t>
              </a:r>
              <a:endParaRPr lang="en-US" dirty="0">
                <a:solidFill>
                  <a:srgbClr val="000000"/>
                </a:solidFill>
                <a:latin typeface="Arial Narrow" pitchFamily="34" charset="0"/>
              </a:endParaRPr>
            </a:p>
          </p:txBody>
        </p:sp>
      </p:grpSp>
      <p:sp>
        <p:nvSpPr>
          <p:cNvPr id="83" name="Rectangle 82"/>
          <p:cNvSpPr/>
          <p:nvPr/>
        </p:nvSpPr>
        <p:spPr>
          <a:xfrm>
            <a:off x="4463490" y="503066"/>
            <a:ext cx="1410964" cy="523220"/>
          </a:xfrm>
          <a:prstGeom prst="rect">
            <a:avLst/>
          </a:prstGeom>
        </p:spPr>
        <p:txBody>
          <a:bodyPr wrap="none">
            <a:spAutoFit/>
          </a:bodyPr>
          <a:lstStyle/>
          <a:p>
            <a:r>
              <a:rPr lang="en-US" dirty="0" smtClean="0">
                <a:solidFill>
                  <a:srgbClr val="000000"/>
                </a:solidFill>
                <a:latin typeface="Arial Narrow" pitchFamily="34" charset="0"/>
              </a:rPr>
              <a:t>2 m deep</a:t>
            </a:r>
            <a:endParaRPr lang="en-US" dirty="0">
              <a:solidFill>
                <a:srgbClr val="000000"/>
              </a:solidFill>
              <a:latin typeface="Arial Narrow" pitchFamily="34" charset="0"/>
            </a:endParaRPr>
          </a:p>
        </p:txBody>
      </p:sp>
      <p:sp>
        <p:nvSpPr>
          <p:cNvPr id="84" name="Rectangle 83"/>
          <p:cNvSpPr/>
          <p:nvPr/>
        </p:nvSpPr>
        <p:spPr>
          <a:xfrm>
            <a:off x="4436194" y="3150732"/>
            <a:ext cx="1410963" cy="523220"/>
          </a:xfrm>
          <a:prstGeom prst="rect">
            <a:avLst/>
          </a:prstGeom>
        </p:spPr>
        <p:txBody>
          <a:bodyPr wrap="none">
            <a:spAutoFit/>
          </a:bodyPr>
          <a:lstStyle/>
          <a:p>
            <a:r>
              <a:rPr lang="en-US" dirty="0" smtClean="0">
                <a:solidFill>
                  <a:srgbClr val="000000"/>
                </a:solidFill>
                <a:latin typeface="Arial Narrow" pitchFamily="34" charset="0"/>
              </a:rPr>
              <a:t>4 m deep</a:t>
            </a:r>
            <a:endParaRPr lang="en-US" dirty="0">
              <a:solidFill>
                <a:srgbClr val="000000"/>
              </a:solidFill>
              <a:latin typeface="Arial Narrow" pitchFamily="34" charset="0"/>
            </a:endParaRPr>
          </a:p>
        </p:txBody>
      </p:sp>
      <p:sp>
        <p:nvSpPr>
          <p:cNvPr id="85" name="Rectangle 84"/>
          <p:cNvSpPr/>
          <p:nvPr/>
        </p:nvSpPr>
        <p:spPr>
          <a:xfrm>
            <a:off x="7421870" y="475770"/>
            <a:ext cx="1444627" cy="523220"/>
          </a:xfrm>
          <a:prstGeom prst="rect">
            <a:avLst/>
          </a:prstGeom>
        </p:spPr>
        <p:txBody>
          <a:bodyPr wrap="none">
            <a:spAutoFit/>
          </a:bodyPr>
          <a:lstStyle/>
          <a:p>
            <a:r>
              <a:rPr lang="en-US" dirty="0" smtClean="0">
                <a:solidFill>
                  <a:srgbClr val="000000"/>
                </a:solidFill>
                <a:latin typeface="Arial Narrow" pitchFamily="34" charset="0"/>
              </a:rPr>
              <a:t>19620 Pa</a:t>
            </a:r>
            <a:endParaRPr lang="en-US" dirty="0">
              <a:solidFill>
                <a:srgbClr val="000000"/>
              </a:solidFill>
              <a:latin typeface="Arial Narrow" pitchFamily="34" charset="0"/>
            </a:endParaRPr>
          </a:p>
        </p:txBody>
      </p:sp>
      <p:grpSp>
        <p:nvGrpSpPr>
          <p:cNvPr id="4" name="Group 3"/>
          <p:cNvGrpSpPr/>
          <p:nvPr/>
        </p:nvGrpSpPr>
        <p:grpSpPr>
          <a:xfrm>
            <a:off x="6087701" y="375333"/>
            <a:ext cx="1052513" cy="417077"/>
            <a:chOff x="6074054" y="3869160"/>
            <a:chExt cx="1052513" cy="417077"/>
          </a:xfrm>
        </p:grpSpPr>
        <p:sp>
          <p:nvSpPr>
            <p:cNvPr id="87" name="Line 46"/>
            <p:cNvSpPr>
              <a:spLocks noChangeShapeType="1"/>
            </p:cNvSpPr>
            <p:nvPr/>
          </p:nvSpPr>
          <p:spPr bwMode="auto">
            <a:xfrm>
              <a:off x="7126567" y="3870651"/>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89" name="Line 50"/>
            <p:cNvSpPr>
              <a:spLocks noChangeShapeType="1"/>
            </p:cNvSpPr>
            <p:nvPr/>
          </p:nvSpPr>
          <p:spPr bwMode="auto">
            <a:xfrm>
              <a:off x="6074054" y="3872640"/>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90" name="Line 51"/>
            <p:cNvSpPr>
              <a:spLocks noChangeShapeType="1"/>
            </p:cNvSpPr>
            <p:nvPr/>
          </p:nvSpPr>
          <p:spPr bwMode="auto">
            <a:xfrm>
              <a:off x="6326467" y="3871149"/>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91" name="Line 52"/>
            <p:cNvSpPr>
              <a:spLocks noChangeShapeType="1"/>
            </p:cNvSpPr>
            <p:nvPr/>
          </p:nvSpPr>
          <p:spPr bwMode="auto">
            <a:xfrm>
              <a:off x="6589992" y="3870651"/>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92" name="Line 53"/>
            <p:cNvSpPr>
              <a:spLocks noChangeShapeType="1"/>
            </p:cNvSpPr>
            <p:nvPr/>
          </p:nvSpPr>
          <p:spPr bwMode="auto">
            <a:xfrm>
              <a:off x="6842404" y="3869160"/>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grpSp>
      <p:grpSp>
        <p:nvGrpSpPr>
          <p:cNvPr id="97" name="Group 96"/>
          <p:cNvGrpSpPr/>
          <p:nvPr/>
        </p:nvGrpSpPr>
        <p:grpSpPr>
          <a:xfrm rot="10800000">
            <a:off x="6074053" y="3432427"/>
            <a:ext cx="1052513" cy="841248"/>
            <a:chOff x="6074054" y="3869160"/>
            <a:chExt cx="1052513" cy="417077"/>
          </a:xfrm>
        </p:grpSpPr>
        <p:sp>
          <p:nvSpPr>
            <p:cNvPr id="98" name="Line 46"/>
            <p:cNvSpPr>
              <a:spLocks noChangeShapeType="1"/>
            </p:cNvSpPr>
            <p:nvPr/>
          </p:nvSpPr>
          <p:spPr bwMode="auto">
            <a:xfrm>
              <a:off x="7126567" y="3870651"/>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99" name="Line 50"/>
            <p:cNvSpPr>
              <a:spLocks noChangeShapeType="1"/>
            </p:cNvSpPr>
            <p:nvPr/>
          </p:nvSpPr>
          <p:spPr bwMode="auto">
            <a:xfrm>
              <a:off x="6074054" y="3872640"/>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100" name="Line 51"/>
            <p:cNvSpPr>
              <a:spLocks noChangeShapeType="1"/>
            </p:cNvSpPr>
            <p:nvPr/>
          </p:nvSpPr>
          <p:spPr bwMode="auto">
            <a:xfrm>
              <a:off x="6326467" y="3871149"/>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101" name="Line 52"/>
            <p:cNvSpPr>
              <a:spLocks noChangeShapeType="1"/>
            </p:cNvSpPr>
            <p:nvPr/>
          </p:nvSpPr>
          <p:spPr bwMode="auto">
            <a:xfrm>
              <a:off x="6589992" y="3870651"/>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sp>
          <p:nvSpPr>
            <p:cNvPr id="102" name="Line 53"/>
            <p:cNvSpPr>
              <a:spLocks noChangeShapeType="1"/>
            </p:cNvSpPr>
            <p:nvPr/>
          </p:nvSpPr>
          <p:spPr bwMode="auto">
            <a:xfrm>
              <a:off x="6842404" y="3869160"/>
              <a:ext cx="0" cy="413597"/>
            </a:xfrm>
            <a:prstGeom prst="line">
              <a:avLst/>
            </a:prstGeom>
            <a:noFill/>
            <a:ln w="25400">
              <a:solidFill>
                <a:schemeClr val="tx1"/>
              </a:solidFill>
              <a:round/>
              <a:headEnd/>
              <a:tailEnd type="triangle" w="lg" len="lg"/>
            </a:ln>
          </p:spPr>
          <p:txBody>
            <a:bodyPr wrap="none" anchor="ctr"/>
            <a:lstStyle/>
            <a:p>
              <a:endParaRPr lang="en-US">
                <a:solidFill>
                  <a:srgbClr val="000000"/>
                </a:solidFill>
              </a:endParaRPr>
            </a:p>
          </p:txBody>
        </p:sp>
      </p:grpSp>
      <p:sp>
        <p:nvSpPr>
          <p:cNvPr id="103" name="Rectangle 102"/>
          <p:cNvSpPr/>
          <p:nvPr/>
        </p:nvSpPr>
        <p:spPr>
          <a:xfrm>
            <a:off x="7421870" y="3137083"/>
            <a:ext cx="1444627" cy="523220"/>
          </a:xfrm>
          <a:prstGeom prst="rect">
            <a:avLst/>
          </a:prstGeom>
        </p:spPr>
        <p:txBody>
          <a:bodyPr wrap="none">
            <a:spAutoFit/>
          </a:bodyPr>
          <a:lstStyle/>
          <a:p>
            <a:r>
              <a:rPr lang="en-US" dirty="0" smtClean="0">
                <a:solidFill>
                  <a:srgbClr val="000000"/>
                </a:solidFill>
                <a:latin typeface="Arial Narrow" pitchFamily="34" charset="0"/>
              </a:rPr>
              <a:t>39240 Pa</a:t>
            </a:r>
            <a:endParaRPr lang="en-US" dirty="0">
              <a:solidFill>
                <a:srgbClr val="000000"/>
              </a:solidFill>
              <a:latin typeface="Arial Narrow" pitchFamily="34" charset="0"/>
            </a:endParaRPr>
          </a:p>
        </p:txBody>
      </p:sp>
      <p:sp>
        <p:nvSpPr>
          <p:cNvPr id="104" name="Rectangle 103"/>
          <p:cNvSpPr/>
          <p:nvPr/>
        </p:nvSpPr>
        <p:spPr>
          <a:xfrm>
            <a:off x="637409" y="3887711"/>
            <a:ext cx="2348464" cy="523220"/>
          </a:xfrm>
          <a:prstGeom prst="rect">
            <a:avLst/>
          </a:prstGeom>
        </p:spPr>
        <p:txBody>
          <a:bodyPr wrap="none">
            <a:spAutoFit/>
          </a:bodyPr>
          <a:lstStyle/>
          <a:p>
            <a:r>
              <a:rPr lang="en-US" dirty="0" smtClean="0">
                <a:solidFill>
                  <a:srgbClr val="000000"/>
                </a:solidFill>
                <a:latin typeface="Arial Narrow" pitchFamily="34" charset="0"/>
              </a:rPr>
              <a:t>Net P = 9810 Pa</a:t>
            </a:r>
            <a:endParaRPr lang="en-US" dirty="0">
              <a:solidFill>
                <a:srgbClr val="000000"/>
              </a:solidFill>
              <a:latin typeface="Arial Narrow" pitchFamily="34" charset="0"/>
            </a:endParaRPr>
          </a:p>
        </p:txBody>
      </p:sp>
      <p:sp>
        <p:nvSpPr>
          <p:cNvPr id="105" name="Rectangle 104"/>
          <p:cNvSpPr/>
          <p:nvPr/>
        </p:nvSpPr>
        <p:spPr>
          <a:xfrm>
            <a:off x="4785329" y="5266131"/>
            <a:ext cx="2974148" cy="523220"/>
          </a:xfrm>
          <a:prstGeom prst="rect">
            <a:avLst/>
          </a:prstGeom>
        </p:spPr>
        <p:txBody>
          <a:bodyPr wrap="none">
            <a:spAutoFit/>
          </a:bodyPr>
          <a:lstStyle/>
          <a:p>
            <a:pPr algn="l"/>
            <a:r>
              <a:rPr lang="en-US" b="1" dirty="0" smtClean="0">
                <a:solidFill>
                  <a:srgbClr val="000000"/>
                </a:solidFill>
                <a:latin typeface="Arial Narrow" pitchFamily="34" charset="0"/>
              </a:rPr>
              <a:t>Net F = Net P x Area</a:t>
            </a:r>
            <a:endParaRPr lang="en-US" b="1" dirty="0">
              <a:solidFill>
                <a:srgbClr val="000000"/>
              </a:solidFill>
              <a:latin typeface="Arial Narrow" pitchFamily="34" charset="0"/>
            </a:endParaRPr>
          </a:p>
        </p:txBody>
      </p:sp>
      <p:sp>
        <p:nvSpPr>
          <p:cNvPr id="106" name="Rectangle 105"/>
          <p:cNvSpPr/>
          <p:nvPr/>
        </p:nvSpPr>
        <p:spPr>
          <a:xfrm>
            <a:off x="4779527" y="5689210"/>
            <a:ext cx="4541628" cy="523220"/>
          </a:xfrm>
          <a:prstGeom prst="rect">
            <a:avLst/>
          </a:prstGeom>
        </p:spPr>
        <p:txBody>
          <a:bodyPr wrap="none">
            <a:spAutoFit/>
          </a:bodyPr>
          <a:lstStyle/>
          <a:p>
            <a:pPr algn="l"/>
            <a:r>
              <a:rPr lang="en-US" b="1" dirty="0" smtClean="0">
                <a:solidFill>
                  <a:srgbClr val="000000"/>
                </a:solidFill>
                <a:latin typeface="Arial Narrow" pitchFamily="34" charset="0"/>
              </a:rPr>
              <a:t>Net F = 19620 Pa x (1 m x 1 m)</a:t>
            </a:r>
            <a:endParaRPr lang="en-US" b="1" dirty="0">
              <a:solidFill>
                <a:srgbClr val="000000"/>
              </a:solidFill>
              <a:latin typeface="Arial Narrow" pitchFamily="34" charset="0"/>
            </a:endParaRPr>
          </a:p>
        </p:txBody>
      </p:sp>
      <p:sp>
        <p:nvSpPr>
          <p:cNvPr id="107" name="Rectangle 106"/>
          <p:cNvSpPr/>
          <p:nvPr/>
        </p:nvSpPr>
        <p:spPr>
          <a:xfrm>
            <a:off x="4782539" y="6098641"/>
            <a:ext cx="2351926" cy="523220"/>
          </a:xfrm>
          <a:prstGeom prst="rect">
            <a:avLst/>
          </a:prstGeom>
        </p:spPr>
        <p:txBody>
          <a:bodyPr wrap="none">
            <a:spAutoFit/>
          </a:bodyPr>
          <a:lstStyle/>
          <a:p>
            <a:pPr algn="l"/>
            <a:r>
              <a:rPr lang="en-US" b="1" dirty="0" smtClean="0">
                <a:solidFill>
                  <a:srgbClr val="000000"/>
                </a:solidFill>
                <a:latin typeface="Arial Narrow" pitchFamily="34" charset="0"/>
              </a:rPr>
              <a:t>Net F = 19620 N</a:t>
            </a:r>
            <a:endParaRPr lang="en-US" b="1" dirty="0">
              <a:solidFill>
                <a:srgbClr val="000000"/>
              </a:solidFill>
              <a:latin typeface="Arial Narrow" pitchFamily="34" charset="0"/>
            </a:endParaRPr>
          </a:p>
        </p:txBody>
      </p:sp>
    </p:spTree>
    <p:extLst>
      <p:ext uri="{BB962C8B-B14F-4D97-AF65-F5344CB8AC3E}">
        <p14:creationId xmlns:p14="http://schemas.microsoft.com/office/powerpoint/2010/main" val="85530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6" presetClass="entr" presetSubtype="0" fill="hold" grpId="0"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wipe(down)">
                                      <p:cBhvr>
                                        <p:cTn id="10" dur="580">
                                          <p:stCondLst>
                                            <p:cond delay="0"/>
                                          </p:stCondLst>
                                        </p:cTn>
                                        <p:tgtEl>
                                          <p:spTgt spid="83"/>
                                        </p:tgtEl>
                                      </p:cBhvr>
                                    </p:animEffect>
                                    <p:anim calcmode="lin" valueType="num">
                                      <p:cBhvr>
                                        <p:cTn id="11"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16" dur="26">
                                          <p:stCondLst>
                                            <p:cond delay="650"/>
                                          </p:stCondLst>
                                        </p:cTn>
                                        <p:tgtEl>
                                          <p:spTgt spid="83"/>
                                        </p:tgtEl>
                                      </p:cBhvr>
                                      <p:to x="100000" y="60000"/>
                                    </p:animScale>
                                    <p:animScale>
                                      <p:cBhvr>
                                        <p:cTn id="17" dur="166" decel="50000">
                                          <p:stCondLst>
                                            <p:cond delay="676"/>
                                          </p:stCondLst>
                                        </p:cTn>
                                        <p:tgtEl>
                                          <p:spTgt spid="83"/>
                                        </p:tgtEl>
                                      </p:cBhvr>
                                      <p:to x="100000" y="100000"/>
                                    </p:animScale>
                                    <p:animScale>
                                      <p:cBhvr>
                                        <p:cTn id="18" dur="26">
                                          <p:stCondLst>
                                            <p:cond delay="1312"/>
                                          </p:stCondLst>
                                        </p:cTn>
                                        <p:tgtEl>
                                          <p:spTgt spid="83"/>
                                        </p:tgtEl>
                                      </p:cBhvr>
                                      <p:to x="100000" y="80000"/>
                                    </p:animScale>
                                    <p:animScale>
                                      <p:cBhvr>
                                        <p:cTn id="19" dur="166" decel="50000">
                                          <p:stCondLst>
                                            <p:cond delay="1338"/>
                                          </p:stCondLst>
                                        </p:cTn>
                                        <p:tgtEl>
                                          <p:spTgt spid="83"/>
                                        </p:tgtEl>
                                      </p:cBhvr>
                                      <p:to x="100000" y="100000"/>
                                    </p:animScale>
                                    <p:animScale>
                                      <p:cBhvr>
                                        <p:cTn id="20" dur="26">
                                          <p:stCondLst>
                                            <p:cond delay="1642"/>
                                          </p:stCondLst>
                                        </p:cTn>
                                        <p:tgtEl>
                                          <p:spTgt spid="83"/>
                                        </p:tgtEl>
                                      </p:cBhvr>
                                      <p:to x="100000" y="90000"/>
                                    </p:animScale>
                                    <p:animScale>
                                      <p:cBhvr>
                                        <p:cTn id="21" dur="166" decel="50000">
                                          <p:stCondLst>
                                            <p:cond delay="1668"/>
                                          </p:stCondLst>
                                        </p:cTn>
                                        <p:tgtEl>
                                          <p:spTgt spid="83"/>
                                        </p:tgtEl>
                                      </p:cBhvr>
                                      <p:to x="100000" y="100000"/>
                                    </p:animScale>
                                    <p:animScale>
                                      <p:cBhvr>
                                        <p:cTn id="22" dur="26">
                                          <p:stCondLst>
                                            <p:cond delay="1808"/>
                                          </p:stCondLst>
                                        </p:cTn>
                                        <p:tgtEl>
                                          <p:spTgt spid="83"/>
                                        </p:tgtEl>
                                      </p:cBhvr>
                                      <p:to x="100000" y="95000"/>
                                    </p:animScale>
                                    <p:animScale>
                                      <p:cBhvr>
                                        <p:cTn id="23" dur="166" decel="50000">
                                          <p:stCondLst>
                                            <p:cond delay="1834"/>
                                          </p:stCondLst>
                                        </p:cTn>
                                        <p:tgtEl>
                                          <p:spTgt spid="83"/>
                                        </p:tgtEl>
                                      </p:cBhvr>
                                      <p:to x="100000" y="100000"/>
                                    </p:animScale>
                                  </p:childTnLst>
                                </p:cTn>
                              </p:par>
                              <p:par>
                                <p:cTn id="24" presetID="26" presetClass="entr" presetSubtype="0" fill="hold" grpId="0" nodeType="withEffect">
                                  <p:stCondLst>
                                    <p:cond delay="0"/>
                                  </p:stCondLst>
                                  <p:childTnLst>
                                    <p:set>
                                      <p:cBhvr>
                                        <p:cTn id="25" dur="1" fill="hold">
                                          <p:stCondLst>
                                            <p:cond delay="0"/>
                                          </p:stCondLst>
                                        </p:cTn>
                                        <p:tgtEl>
                                          <p:spTgt spid="84"/>
                                        </p:tgtEl>
                                        <p:attrNameLst>
                                          <p:attrName>style.visibility</p:attrName>
                                        </p:attrNameLst>
                                      </p:cBhvr>
                                      <p:to>
                                        <p:strVal val="visible"/>
                                      </p:to>
                                    </p:set>
                                    <p:animEffect transition="in" filter="wipe(down)">
                                      <p:cBhvr>
                                        <p:cTn id="26" dur="580">
                                          <p:stCondLst>
                                            <p:cond delay="0"/>
                                          </p:stCondLst>
                                        </p:cTn>
                                        <p:tgtEl>
                                          <p:spTgt spid="84"/>
                                        </p:tgtEl>
                                      </p:cBhvr>
                                    </p:animEffect>
                                    <p:anim calcmode="lin" valueType="num">
                                      <p:cBhvr>
                                        <p:cTn id="27"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32" dur="26">
                                          <p:stCondLst>
                                            <p:cond delay="650"/>
                                          </p:stCondLst>
                                        </p:cTn>
                                        <p:tgtEl>
                                          <p:spTgt spid="84"/>
                                        </p:tgtEl>
                                      </p:cBhvr>
                                      <p:to x="100000" y="60000"/>
                                    </p:animScale>
                                    <p:animScale>
                                      <p:cBhvr>
                                        <p:cTn id="33" dur="166" decel="50000">
                                          <p:stCondLst>
                                            <p:cond delay="676"/>
                                          </p:stCondLst>
                                        </p:cTn>
                                        <p:tgtEl>
                                          <p:spTgt spid="84"/>
                                        </p:tgtEl>
                                      </p:cBhvr>
                                      <p:to x="100000" y="100000"/>
                                    </p:animScale>
                                    <p:animScale>
                                      <p:cBhvr>
                                        <p:cTn id="34" dur="26">
                                          <p:stCondLst>
                                            <p:cond delay="1312"/>
                                          </p:stCondLst>
                                        </p:cTn>
                                        <p:tgtEl>
                                          <p:spTgt spid="84"/>
                                        </p:tgtEl>
                                      </p:cBhvr>
                                      <p:to x="100000" y="80000"/>
                                    </p:animScale>
                                    <p:animScale>
                                      <p:cBhvr>
                                        <p:cTn id="35" dur="166" decel="50000">
                                          <p:stCondLst>
                                            <p:cond delay="1338"/>
                                          </p:stCondLst>
                                        </p:cTn>
                                        <p:tgtEl>
                                          <p:spTgt spid="84"/>
                                        </p:tgtEl>
                                      </p:cBhvr>
                                      <p:to x="100000" y="100000"/>
                                    </p:animScale>
                                    <p:animScale>
                                      <p:cBhvr>
                                        <p:cTn id="36" dur="26">
                                          <p:stCondLst>
                                            <p:cond delay="1642"/>
                                          </p:stCondLst>
                                        </p:cTn>
                                        <p:tgtEl>
                                          <p:spTgt spid="84"/>
                                        </p:tgtEl>
                                      </p:cBhvr>
                                      <p:to x="100000" y="90000"/>
                                    </p:animScale>
                                    <p:animScale>
                                      <p:cBhvr>
                                        <p:cTn id="37" dur="166" decel="50000">
                                          <p:stCondLst>
                                            <p:cond delay="1668"/>
                                          </p:stCondLst>
                                        </p:cTn>
                                        <p:tgtEl>
                                          <p:spTgt spid="84"/>
                                        </p:tgtEl>
                                      </p:cBhvr>
                                      <p:to x="100000" y="100000"/>
                                    </p:animScale>
                                    <p:animScale>
                                      <p:cBhvr>
                                        <p:cTn id="38" dur="26">
                                          <p:stCondLst>
                                            <p:cond delay="1808"/>
                                          </p:stCondLst>
                                        </p:cTn>
                                        <p:tgtEl>
                                          <p:spTgt spid="84"/>
                                        </p:tgtEl>
                                      </p:cBhvr>
                                      <p:to x="100000" y="95000"/>
                                    </p:animScale>
                                    <p:animScale>
                                      <p:cBhvr>
                                        <p:cTn id="39" dur="166" decel="50000">
                                          <p:stCondLst>
                                            <p:cond delay="1834"/>
                                          </p:stCondLst>
                                        </p:cTn>
                                        <p:tgtEl>
                                          <p:spTgt spid="84"/>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up)">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85"/>
                                        </p:tgtEl>
                                        <p:attrNameLst>
                                          <p:attrName>style.visibility</p:attrName>
                                        </p:attrNameLst>
                                      </p:cBhvr>
                                      <p:to>
                                        <p:strVal val="visible"/>
                                      </p:to>
                                    </p:set>
                                    <p:animEffect transition="in" filter="circle(in)">
                                      <p:cBhvr>
                                        <p:cTn id="49" dur="2000"/>
                                        <p:tgtEl>
                                          <p:spTgt spid="8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97"/>
                                        </p:tgtEl>
                                        <p:attrNameLst>
                                          <p:attrName>style.visibility</p:attrName>
                                        </p:attrNameLst>
                                      </p:cBhvr>
                                      <p:to>
                                        <p:strVal val="visible"/>
                                      </p:to>
                                    </p:set>
                                    <p:animEffect transition="in" filter="wipe(down)">
                                      <p:cBhvr>
                                        <p:cTn id="54" dur="500"/>
                                        <p:tgtEl>
                                          <p:spTgt spid="97"/>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103"/>
                                        </p:tgtEl>
                                        <p:attrNameLst>
                                          <p:attrName>style.visibility</p:attrName>
                                        </p:attrNameLst>
                                      </p:cBhvr>
                                      <p:to>
                                        <p:strVal val="visible"/>
                                      </p:to>
                                    </p:set>
                                    <p:animEffect transition="in" filter="circle(in)">
                                      <p:cBhvr>
                                        <p:cTn id="59" dur="2000"/>
                                        <p:tgtEl>
                                          <p:spTgt spid="103"/>
                                        </p:tgtEl>
                                      </p:cBhvr>
                                    </p:animEffect>
                                  </p:childTnLst>
                                </p:cTn>
                              </p:par>
                            </p:childTnLst>
                          </p:cTn>
                        </p:par>
                      </p:childTnLst>
                    </p:cTn>
                  </p:par>
                  <p:par>
                    <p:cTn id="60" fill="hold">
                      <p:stCondLst>
                        <p:cond delay="indefinite"/>
                      </p:stCondLst>
                      <p:childTnLst>
                        <p:par>
                          <p:cTn id="61" fill="hold">
                            <p:stCondLst>
                              <p:cond delay="0"/>
                            </p:stCondLst>
                            <p:childTnLst>
                              <p:par>
                                <p:cTn id="62" presetID="26" presetClass="entr" presetSubtype="0" fill="hold" grpId="0" nodeType="clickEffect">
                                  <p:stCondLst>
                                    <p:cond delay="0"/>
                                  </p:stCondLst>
                                  <p:childTnLst>
                                    <p:set>
                                      <p:cBhvr>
                                        <p:cTn id="63" dur="1" fill="hold">
                                          <p:stCondLst>
                                            <p:cond delay="0"/>
                                          </p:stCondLst>
                                        </p:cTn>
                                        <p:tgtEl>
                                          <p:spTgt spid="76"/>
                                        </p:tgtEl>
                                        <p:attrNameLst>
                                          <p:attrName>style.visibility</p:attrName>
                                        </p:attrNameLst>
                                      </p:cBhvr>
                                      <p:to>
                                        <p:strVal val="visible"/>
                                      </p:to>
                                    </p:set>
                                    <p:animEffect transition="in" filter="wipe(down)">
                                      <p:cBhvr>
                                        <p:cTn id="64" dur="580">
                                          <p:stCondLst>
                                            <p:cond delay="0"/>
                                          </p:stCondLst>
                                        </p:cTn>
                                        <p:tgtEl>
                                          <p:spTgt spid="76"/>
                                        </p:tgtEl>
                                      </p:cBhvr>
                                    </p:animEffect>
                                    <p:anim calcmode="lin" valueType="num">
                                      <p:cBhvr>
                                        <p:cTn id="65" dur="1822" tmFilter="0,0; 0.14,0.36; 0.43,0.73; 0.71,0.91; 1.0,1.0">
                                          <p:stCondLst>
                                            <p:cond delay="0"/>
                                          </p:stCondLst>
                                        </p:cTn>
                                        <p:tgtEl>
                                          <p:spTgt spid="76"/>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76"/>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76"/>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76"/>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76"/>
                                        </p:tgtEl>
                                        <p:attrNameLst>
                                          <p:attrName>ppt_y</p:attrName>
                                        </p:attrNameLst>
                                      </p:cBhvr>
                                      <p:tavLst>
                                        <p:tav tm="0" fmla="#ppt_y-sin(pi*$)/81">
                                          <p:val>
                                            <p:fltVal val="0"/>
                                          </p:val>
                                        </p:tav>
                                        <p:tav tm="100000">
                                          <p:val>
                                            <p:fltVal val="1"/>
                                          </p:val>
                                        </p:tav>
                                      </p:tavLst>
                                    </p:anim>
                                    <p:animScale>
                                      <p:cBhvr>
                                        <p:cTn id="70" dur="26">
                                          <p:stCondLst>
                                            <p:cond delay="650"/>
                                          </p:stCondLst>
                                        </p:cTn>
                                        <p:tgtEl>
                                          <p:spTgt spid="76"/>
                                        </p:tgtEl>
                                      </p:cBhvr>
                                      <p:to x="100000" y="60000"/>
                                    </p:animScale>
                                    <p:animScale>
                                      <p:cBhvr>
                                        <p:cTn id="71" dur="166" decel="50000">
                                          <p:stCondLst>
                                            <p:cond delay="676"/>
                                          </p:stCondLst>
                                        </p:cTn>
                                        <p:tgtEl>
                                          <p:spTgt spid="76"/>
                                        </p:tgtEl>
                                      </p:cBhvr>
                                      <p:to x="100000" y="100000"/>
                                    </p:animScale>
                                    <p:animScale>
                                      <p:cBhvr>
                                        <p:cTn id="72" dur="26">
                                          <p:stCondLst>
                                            <p:cond delay="1312"/>
                                          </p:stCondLst>
                                        </p:cTn>
                                        <p:tgtEl>
                                          <p:spTgt spid="76"/>
                                        </p:tgtEl>
                                      </p:cBhvr>
                                      <p:to x="100000" y="80000"/>
                                    </p:animScale>
                                    <p:animScale>
                                      <p:cBhvr>
                                        <p:cTn id="73" dur="166" decel="50000">
                                          <p:stCondLst>
                                            <p:cond delay="1338"/>
                                          </p:stCondLst>
                                        </p:cTn>
                                        <p:tgtEl>
                                          <p:spTgt spid="76"/>
                                        </p:tgtEl>
                                      </p:cBhvr>
                                      <p:to x="100000" y="100000"/>
                                    </p:animScale>
                                    <p:animScale>
                                      <p:cBhvr>
                                        <p:cTn id="74" dur="26">
                                          <p:stCondLst>
                                            <p:cond delay="1642"/>
                                          </p:stCondLst>
                                        </p:cTn>
                                        <p:tgtEl>
                                          <p:spTgt spid="76"/>
                                        </p:tgtEl>
                                      </p:cBhvr>
                                      <p:to x="100000" y="90000"/>
                                    </p:animScale>
                                    <p:animScale>
                                      <p:cBhvr>
                                        <p:cTn id="75" dur="166" decel="50000">
                                          <p:stCondLst>
                                            <p:cond delay="1668"/>
                                          </p:stCondLst>
                                        </p:cTn>
                                        <p:tgtEl>
                                          <p:spTgt spid="76"/>
                                        </p:tgtEl>
                                      </p:cBhvr>
                                      <p:to x="100000" y="100000"/>
                                    </p:animScale>
                                    <p:animScale>
                                      <p:cBhvr>
                                        <p:cTn id="76" dur="26">
                                          <p:stCondLst>
                                            <p:cond delay="1808"/>
                                          </p:stCondLst>
                                        </p:cTn>
                                        <p:tgtEl>
                                          <p:spTgt spid="76"/>
                                        </p:tgtEl>
                                      </p:cBhvr>
                                      <p:to x="100000" y="95000"/>
                                    </p:animScale>
                                    <p:animScale>
                                      <p:cBhvr>
                                        <p:cTn id="77" dur="166" decel="50000">
                                          <p:stCondLst>
                                            <p:cond delay="1834"/>
                                          </p:stCondLst>
                                        </p:cTn>
                                        <p:tgtEl>
                                          <p:spTgt spid="76"/>
                                        </p:tgtEl>
                                      </p:cBhvr>
                                      <p:to x="100000" y="100000"/>
                                    </p:animScale>
                                  </p:childTnLst>
                                </p:cTn>
                              </p:par>
                            </p:childTnLst>
                          </p:cTn>
                        </p:par>
                      </p:childTnLst>
                    </p:cTn>
                  </p:par>
                  <p:par>
                    <p:cTn id="78" fill="hold">
                      <p:stCondLst>
                        <p:cond delay="indefinite"/>
                      </p:stCondLst>
                      <p:childTnLst>
                        <p:par>
                          <p:cTn id="79" fill="hold">
                            <p:stCondLst>
                              <p:cond delay="0"/>
                            </p:stCondLst>
                            <p:childTnLst>
                              <p:par>
                                <p:cTn id="80" presetID="45" presetClass="entr" presetSubtype="0" fill="hold" grpId="0" nodeType="clickEffect">
                                  <p:stCondLst>
                                    <p:cond delay="0"/>
                                  </p:stCondLst>
                                  <p:childTnLst>
                                    <p:set>
                                      <p:cBhvr>
                                        <p:cTn id="81" dur="1" fill="hold">
                                          <p:stCondLst>
                                            <p:cond delay="0"/>
                                          </p:stCondLst>
                                        </p:cTn>
                                        <p:tgtEl>
                                          <p:spTgt spid="105"/>
                                        </p:tgtEl>
                                        <p:attrNameLst>
                                          <p:attrName>style.visibility</p:attrName>
                                        </p:attrNameLst>
                                      </p:cBhvr>
                                      <p:to>
                                        <p:strVal val="visible"/>
                                      </p:to>
                                    </p:set>
                                    <p:animEffect transition="in" filter="fade">
                                      <p:cBhvr>
                                        <p:cTn id="82" dur="2000"/>
                                        <p:tgtEl>
                                          <p:spTgt spid="105"/>
                                        </p:tgtEl>
                                      </p:cBhvr>
                                    </p:animEffect>
                                    <p:anim calcmode="lin" valueType="num">
                                      <p:cBhvr>
                                        <p:cTn id="83" dur="2000" fill="hold"/>
                                        <p:tgtEl>
                                          <p:spTgt spid="105"/>
                                        </p:tgtEl>
                                        <p:attrNameLst>
                                          <p:attrName>ppt_w</p:attrName>
                                        </p:attrNameLst>
                                      </p:cBhvr>
                                      <p:tavLst>
                                        <p:tav tm="0" fmla="#ppt_w*sin(2.5*pi*$)">
                                          <p:val>
                                            <p:fltVal val="0"/>
                                          </p:val>
                                        </p:tav>
                                        <p:tav tm="100000">
                                          <p:val>
                                            <p:fltVal val="1"/>
                                          </p:val>
                                        </p:tav>
                                      </p:tavLst>
                                    </p:anim>
                                    <p:anim calcmode="lin" valueType="num">
                                      <p:cBhvr>
                                        <p:cTn id="84" dur="2000" fill="hold"/>
                                        <p:tgtEl>
                                          <p:spTgt spid="105"/>
                                        </p:tgtEl>
                                        <p:attrNameLst>
                                          <p:attrName>ppt_h</p:attrName>
                                        </p:attrNameLst>
                                      </p:cBhvr>
                                      <p:tavLst>
                                        <p:tav tm="0">
                                          <p:val>
                                            <p:strVal val="#ppt_h"/>
                                          </p:val>
                                        </p:tav>
                                        <p:tav tm="100000">
                                          <p:val>
                                            <p:strVal val="#ppt_h"/>
                                          </p:val>
                                        </p:tav>
                                      </p:tavLst>
                                    </p:anim>
                                  </p:childTnLst>
                                </p:cTn>
                              </p:par>
                            </p:childTnLst>
                          </p:cTn>
                        </p:par>
                      </p:childTnLst>
                    </p:cTn>
                  </p:par>
                  <p:par>
                    <p:cTn id="85" fill="hold">
                      <p:stCondLst>
                        <p:cond delay="indefinite"/>
                      </p:stCondLst>
                      <p:childTnLst>
                        <p:par>
                          <p:cTn id="86" fill="hold">
                            <p:stCondLst>
                              <p:cond delay="0"/>
                            </p:stCondLst>
                            <p:childTnLst>
                              <p:par>
                                <p:cTn id="87" presetID="45" presetClass="entr" presetSubtype="0" fill="hold" grpId="0" nodeType="clickEffect">
                                  <p:stCondLst>
                                    <p:cond delay="0"/>
                                  </p:stCondLst>
                                  <p:childTnLst>
                                    <p:set>
                                      <p:cBhvr>
                                        <p:cTn id="88" dur="1" fill="hold">
                                          <p:stCondLst>
                                            <p:cond delay="0"/>
                                          </p:stCondLst>
                                        </p:cTn>
                                        <p:tgtEl>
                                          <p:spTgt spid="106"/>
                                        </p:tgtEl>
                                        <p:attrNameLst>
                                          <p:attrName>style.visibility</p:attrName>
                                        </p:attrNameLst>
                                      </p:cBhvr>
                                      <p:to>
                                        <p:strVal val="visible"/>
                                      </p:to>
                                    </p:set>
                                    <p:animEffect transition="in" filter="fade">
                                      <p:cBhvr>
                                        <p:cTn id="89" dur="2000"/>
                                        <p:tgtEl>
                                          <p:spTgt spid="106"/>
                                        </p:tgtEl>
                                      </p:cBhvr>
                                    </p:animEffect>
                                    <p:anim calcmode="lin" valueType="num">
                                      <p:cBhvr>
                                        <p:cTn id="90" dur="2000" fill="hold"/>
                                        <p:tgtEl>
                                          <p:spTgt spid="106"/>
                                        </p:tgtEl>
                                        <p:attrNameLst>
                                          <p:attrName>ppt_w</p:attrName>
                                        </p:attrNameLst>
                                      </p:cBhvr>
                                      <p:tavLst>
                                        <p:tav tm="0" fmla="#ppt_w*sin(2.5*pi*$)">
                                          <p:val>
                                            <p:fltVal val="0"/>
                                          </p:val>
                                        </p:tav>
                                        <p:tav tm="100000">
                                          <p:val>
                                            <p:fltVal val="1"/>
                                          </p:val>
                                        </p:tav>
                                      </p:tavLst>
                                    </p:anim>
                                    <p:anim calcmode="lin" valueType="num">
                                      <p:cBhvr>
                                        <p:cTn id="91" dur="2000" fill="hold"/>
                                        <p:tgtEl>
                                          <p:spTgt spid="106"/>
                                        </p:tgtEl>
                                        <p:attrNameLst>
                                          <p:attrName>ppt_h</p:attrName>
                                        </p:attrNameLst>
                                      </p:cBhvr>
                                      <p:tavLst>
                                        <p:tav tm="0">
                                          <p:val>
                                            <p:strVal val="#ppt_h"/>
                                          </p:val>
                                        </p:tav>
                                        <p:tav tm="100000">
                                          <p:val>
                                            <p:strVal val="#ppt_h"/>
                                          </p:val>
                                        </p:tav>
                                      </p:tavLst>
                                    </p:anim>
                                  </p:childTnLst>
                                </p:cTn>
                              </p:par>
                            </p:childTnLst>
                          </p:cTn>
                        </p:par>
                      </p:childTnLst>
                    </p:cTn>
                  </p:par>
                  <p:par>
                    <p:cTn id="92" fill="hold">
                      <p:stCondLst>
                        <p:cond delay="indefinite"/>
                      </p:stCondLst>
                      <p:childTnLst>
                        <p:par>
                          <p:cTn id="93" fill="hold">
                            <p:stCondLst>
                              <p:cond delay="0"/>
                            </p:stCondLst>
                            <p:childTnLst>
                              <p:par>
                                <p:cTn id="94" presetID="45" presetClass="entr" presetSubtype="0" fill="hold" grpId="0" nodeType="clickEffect">
                                  <p:stCondLst>
                                    <p:cond delay="0"/>
                                  </p:stCondLst>
                                  <p:childTnLst>
                                    <p:set>
                                      <p:cBhvr>
                                        <p:cTn id="95" dur="1" fill="hold">
                                          <p:stCondLst>
                                            <p:cond delay="0"/>
                                          </p:stCondLst>
                                        </p:cTn>
                                        <p:tgtEl>
                                          <p:spTgt spid="107"/>
                                        </p:tgtEl>
                                        <p:attrNameLst>
                                          <p:attrName>style.visibility</p:attrName>
                                        </p:attrNameLst>
                                      </p:cBhvr>
                                      <p:to>
                                        <p:strVal val="visible"/>
                                      </p:to>
                                    </p:set>
                                    <p:animEffect transition="in" filter="fade">
                                      <p:cBhvr>
                                        <p:cTn id="96" dur="2000"/>
                                        <p:tgtEl>
                                          <p:spTgt spid="107"/>
                                        </p:tgtEl>
                                      </p:cBhvr>
                                    </p:animEffect>
                                    <p:anim calcmode="lin" valueType="num">
                                      <p:cBhvr>
                                        <p:cTn id="97" dur="2000" fill="hold"/>
                                        <p:tgtEl>
                                          <p:spTgt spid="107"/>
                                        </p:tgtEl>
                                        <p:attrNameLst>
                                          <p:attrName>ppt_w</p:attrName>
                                        </p:attrNameLst>
                                      </p:cBhvr>
                                      <p:tavLst>
                                        <p:tav tm="0" fmla="#ppt_w*sin(2.5*pi*$)">
                                          <p:val>
                                            <p:fltVal val="0"/>
                                          </p:val>
                                        </p:tav>
                                        <p:tav tm="100000">
                                          <p:val>
                                            <p:fltVal val="1"/>
                                          </p:val>
                                        </p:tav>
                                      </p:tavLst>
                                    </p:anim>
                                    <p:anim calcmode="lin" valueType="num">
                                      <p:cBhvr>
                                        <p:cTn id="98" dur="2000" fill="hold"/>
                                        <p:tgtEl>
                                          <p:spTgt spid="107"/>
                                        </p:tgtEl>
                                        <p:attrNameLst>
                                          <p:attrName>ppt_h</p:attrName>
                                        </p:attrNameLst>
                                      </p:cBhvr>
                                      <p:tavLst>
                                        <p:tav tm="0">
                                          <p:val>
                                            <p:strVal val="#ppt_h"/>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31" presetClass="entr" presetSubtype="0" fill="hold" grpId="0" nodeType="clickEffect">
                                  <p:stCondLst>
                                    <p:cond delay="0"/>
                                  </p:stCondLst>
                                  <p:childTnLst>
                                    <p:set>
                                      <p:cBhvr>
                                        <p:cTn id="102" dur="1" fill="hold">
                                          <p:stCondLst>
                                            <p:cond delay="0"/>
                                          </p:stCondLst>
                                        </p:cTn>
                                        <p:tgtEl>
                                          <p:spTgt spid="80"/>
                                        </p:tgtEl>
                                        <p:attrNameLst>
                                          <p:attrName>style.visibility</p:attrName>
                                        </p:attrNameLst>
                                      </p:cBhvr>
                                      <p:to>
                                        <p:strVal val="visible"/>
                                      </p:to>
                                    </p:set>
                                    <p:anim calcmode="lin" valueType="num">
                                      <p:cBhvr>
                                        <p:cTn id="103" dur="1000" fill="hold"/>
                                        <p:tgtEl>
                                          <p:spTgt spid="80"/>
                                        </p:tgtEl>
                                        <p:attrNameLst>
                                          <p:attrName>ppt_w</p:attrName>
                                        </p:attrNameLst>
                                      </p:cBhvr>
                                      <p:tavLst>
                                        <p:tav tm="0">
                                          <p:val>
                                            <p:fltVal val="0"/>
                                          </p:val>
                                        </p:tav>
                                        <p:tav tm="100000">
                                          <p:val>
                                            <p:strVal val="#ppt_w"/>
                                          </p:val>
                                        </p:tav>
                                      </p:tavLst>
                                    </p:anim>
                                    <p:anim calcmode="lin" valueType="num">
                                      <p:cBhvr>
                                        <p:cTn id="104" dur="1000" fill="hold"/>
                                        <p:tgtEl>
                                          <p:spTgt spid="80"/>
                                        </p:tgtEl>
                                        <p:attrNameLst>
                                          <p:attrName>ppt_h</p:attrName>
                                        </p:attrNameLst>
                                      </p:cBhvr>
                                      <p:tavLst>
                                        <p:tav tm="0">
                                          <p:val>
                                            <p:fltVal val="0"/>
                                          </p:val>
                                        </p:tav>
                                        <p:tav tm="100000">
                                          <p:val>
                                            <p:strVal val="#ppt_h"/>
                                          </p:val>
                                        </p:tav>
                                      </p:tavLst>
                                    </p:anim>
                                    <p:anim calcmode="lin" valueType="num">
                                      <p:cBhvr>
                                        <p:cTn id="105" dur="1000" fill="hold"/>
                                        <p:tgtEl>
                                          <p:spTgt spid="80"/>
                                        </p:tgtEl>
                                        <p:attrNameLst>
                                          <p:attrName>style.rotation</p:attrName>
                                        </p:attrNameLst>
                                      </p:cBhvr>
                                      <p:tavLst>
                                        <p:tav tm="0">
                                          <p:val>
                                            <p:fltVal val="90"/>
                                          </p:val>
                                        </p:tav>
                                        <p:tav tm="100000">
                                          <p:val>
                                            <p:fltVal val="0"/>
                                          </p:val>
                                        </p:tav>
                                      </p:tavLst>
                                    </p:anim>
                                    <p:animEffect transition="in" filter="fade">
                                      <p:cBhvr>
                                        <p:cTn id="106" dur="1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80" grpId="0"/>
      <p:bldP spid="83" grpId="0"/>
      <p:bldP spid="84" grpId="0"/>
      <p:bldP spid="85" grpId="0"/>
      <p:bldP spid="103" grpId="0"/>
      <p:bldP spid="105" grpId="0"/>
      <p:bldP spid="106" grpId="0"/>
      <p:bldP spid="10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0852" y="266259"/>
            <a:ext cx="7656198" cy="954107"/>
          </a:xfrm>
          <a:prstGeom prst="rect">
            <a:avLst/>
          </a:prstGeom>
        </p:spPr>
        <p:txBody>
          <a:bodyPr wrap="none">
            <a:spAutoFit/>
          </a:bodyPr>
          <a:lstStyle/>
          <a:p>
            <a:pPr algn="l"/>
            <a:r>
              <a:rPr lang="en-US" dirty="0">
                <a:solidFill>
                  <a:srgbClr val="FF0000"/>
                </a:solidFill>
              </a:rPr>
              <a:t>-- The F</a:t>
            </a:r>
            <a:r>
              <a:rPr lang="en-US" baseline="-25000" dirty="0">
                <a:solidFill>
                  <a:srgbClr val="FF0000"/>
                </a:solidFill>
              </a:rPr>
              <a:t>B</a:t>
            </a:r>
            <a:r>
              <a:rPr lang="en-US" dirty="0">
                <a:solidFill>
                  <a:srgbClr val="FF0000"/>
                </a:solidFill>
              </a:rPr>
              <a:t> on a </a:t>
            </a:r>
            <a:r>
              <a:rPr lang="en-US" u="sng" dirty="0">
                <a:solidFill>
                  <a:srgbClr val="FF0000"/>
                </a:solidFill>
              </a:rPr>
              <a:t>completely</a:t>
            </a:r>
            <a:r>
              <a:rPr lang="en-US" dirty="0">
                <a:solidFill>
                  <a:srgbClr val="FF0000"/>
                </a:solidFill>
              </a:rPr>
              <a:t> submerged object is </a:t>
            </a:r>
          </a:p>
          <a:p>
            <a:pPr algn="l"/>
            <a:r>
              <a:rPr lang="en-US" dirty="0" smtClean="0">
                <a:solidFill>
                  <a:srgbClr val="FF0000"/>
                </a:solidFill>
              </a:rPr>
              <a:t>   NOT </a:t>
            </a:r>
            <a:r>
              <a:rPr lang="en-US" dirty="0">
                <a:solidFill>
                  <a:srgbClr val="FF0000"/>
                </a:solidFill>
              </a:rPr>
              <a:t>affected by…</a:t>
            </a:r>
          </a:p>
        </p:txBody>
      </p:sp>
      <p:sp>
        <p:nvSpPr>
          <p:cNvPr id="3" name="Rectangle 2"/>
          <p:cNvSpPr/>
          <p:nvPr/>
        </p:nvSpPr>
        <p:spPr>
          <a:xfrm>
            <a:off x="3740237" y="710794"/>
            <a:ext cx="4065536" cy="523220"/>
          </a:xfrm>
          <a:prstGeom prst="rect">
            <a:avLst/>
          </a:prstGeom>
        </p:spPr>
        <p:txBody>
          <a:bodyPr wrap="none">
            <a:spAutoFit/>
          </a:bodyPr>
          <a:lstStyle/>
          <a:p>
            <a:pPr algn="l"/>
            <a:r>
              <a:rPr lang="en-US" dirty="0">
                <a:solidFill>
                  <a:srgbClr val="000000"/>
                </a:solidFill>
              </a:rPr>
              <a:t>depth or obj. orientation </a:t>
            </a:r>
          </a:p>
        </p:txBody>
      </p:sp>
      <p:sp>
        <p:nvSpPr>
          <p:cNvPr id="4" name="Rectangle 3"/>
          <p:cNvSpPr/>
          <p:nvPr/>
        </p:nvSpPr>
        <p:spPr>
          <a:xfrm>
            <a:off x="475630" y="1291627"/>
            <a:ext cx="3552511" cy="523220"/>
          </a:xfrm>
          <a:prstGeom prst="rect">
            <a:avLst/>
          </a:prstGeom>
        </p:spPr>
        <p:txBody>
          <a:bodyPr wrap="none">
            <a:spAutoFit/>
          </a:bodyPr>
          <a:lstStyle/>
          <a:p>
            <a:pPr algn="l"/>
            <a:r>
              <a:rPr lang="en-US" dirty="0">
                <a:solidFill>
                  <a:srgbClr val="FF0000"/>
                </a:solidFill>
              </a:rPr>
              <a:t>-- F</a:t>
            </a:r>
            <a:r>
              <a:rPr lang="en-US" baseline="-25000" dirty="0">
                <a:solidFill>
                  <a:srgbClr val="FF0000"/>
                </a:solidFill>
              </a:rPr>
              <a:t>B</a:t>
            </a:r>
            <a:r>
              <a:rPr lang="en-US" dirty="0">
                <a:solidFill>
                  <a:srgbClr val="FF0000"/>
                </a:solidFill>
              </a:rPr>
              <a:t> IS affected by…</a:t>
            </a:r>
          </a:p>
        </p:txBody>
      </p:sp>
      <p:sp>
        <p:nvSpPr>
          <p:cNvPr id="5" name="Rectangle 4"/>
          <p:cNvSpPr/>
          <p:nvPr/>
        </p:nvSpPr>
        <p:spPr>
          <a:xfrm>
            <a:off x="3841849" y="1280900"/>
            <a:ext cx="4600940" cy="1384995"/>
          </a:xfrm>
          <a:prstGeom prst="rect">
            <a:avLst/>
          </a:prstGeom>
        </p:spPr>
        <p:txBody>
          <a:bodyPr wrap="none">
            <a:spAutoFit/>
          </a:bodyPr>
          <a:lstStyle/>
          <a:p>
            <a:pPr algn="l"/>
            <a:r>
              <a:rPr lang="en-US" dirty="0">
                <a:solidFill>
                  <a:srgbClr val="000000"/>
                </a:solidFill>
              </a:rPr>
              <a:t>type of </a:t>
            </a:r>
            <a:r>
              <a:rPr lang="en-US" dirty="0" smtClean="0">
                <a:solidFill>
                  <a:srgbClr val="000000"/>
                </a:solidFill>
              </a:rPr>
              <a:t>fluid and vol. of obj.</a:t>
            </a:r>
            <a:endParaRPr lang="en-US" dirty="0">
              <a:solidFill>
                <a:srgbClr val="000000"/>
              </a:solidFill>
            </a:endParaRPr>
          </a:p>
          <a:p>
            <a:pPr algn="l"/>
            <a:r>
              <a:rPr lang="en-US" dirty="0" smtClean="0">
                <a:solidFill>
                  <a:srgbClr val="000000"/>
                </a:solidFill>
              </a:rPr>
              <a:t>that </a:t>
            </a:r>
            <a:r>
              <a:rPr lang="en-US" dirty="0">
                <a:solidFill>
                  <a:srgbClr val="000000"/>
                </a:solidFill>
              </a:rPr>
              <a:t>is </a:t>
            </a:r>
            <a:r>
              <a:rPr lang="en-US" dirty="0" smtClean="0">
                <a:solidFill>
                  <a:srgbClr val="000000"/>
                </a:solidFill>
              </a:rPr>
              <a:t>submerged (i.e., vol. </a:t>
            </a:r>
          </a:p>
          <a:p>
            <a:pPr algn="l"/>
            <a:r>
              <a:rPr lang="en-US" dirty="0" smtClean="0">
                <a:solidFill>
                  <a:srgbClr val="000000"/>
                </a:solidFill>
              </a:rPr>
              <a:t>of fluid that is displaced)</a:t>
            </a:r>
            <a:endParaRPr lang="en-US" dirty="0">
              <a:solidFill>
                <a:srgbClr val="000000"/>
              </a:solidFill>
            </a:endParaRPr>
          </a:p>
        </p:txBody>
      </p:sp>
      <p:pic>
        <p:nvPicPr>
          <p:cNvPr id="7170" name="Picture 2" descr="http://skabrat.com/wp-content/uploads/2011/08/DSC_0213-for-web.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0122" y="2683826"/>
            <a:ext cx="4202497" cy="279922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media.naplesnews.com/media/img/photos/2009/09/09/090909NS-GK-waterwork041_t60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3256" y="2683826"/>
            <a:ext cx="4190048" cy="280257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924" y="5455774"/>
            <a:ext cx="4732386" cy="1323439"/>
          </a:xfrm>
          <a:prstGeom prst="rect">
            <a:avLst/>
          </a:prstGeom>
        </p:spPr>
        <p:txBody>
          <a:bodyPr wrap="none">
            <a:spAutoFit/>
          </a:bodyPr>
          <a:lstStyle/>
          <a:p>
            <a:r>
              <a:rPr lang="en-US" sz="2000" b="1" dirty="0" smtClean="0">
                <a:solidFill>
                  <a:srgbClr val="000000"/>
                </a:solidFill>
                <a:latin typeface="Arial Narrow" pitchFamily="34" charset="0"/>
              </a:rPr>
              <a:t>The Dead Sea is the lowest place on Earth </a:t>
            </a:r>
          </a:p>
          <a:p>
            <a:r>
              <a:rPr lang="en-US" sz="2000" b="1" dirty="0" smtClean="0">
                <a:solidFill>
                  <a:srgbClr val="000000"/>
                </a:solidFill>
                <a:latin typeface="Arial Narrow" pitchFamily="34" charset="0"/>
              </a:rPr>
              <a:t>(elev. 423 m below sea level). It is about 31%</a:t>
            </a:r>
          </a:p>
          <a:p>
            <a:r>
              <a:rPr lang="en-US" sz="2000" b="1" dirty="0" smtClean="0">
                <a:solidFill>
                  <a:srgbClr val="000000"/>
                </a:solidFill>
                <a:latin typeface="Arial Narrow" pitchFamily="34" charset="0"/>
              </a:rPr>
              <a:t>salt by mass and has a density of 1240 kg/</a:t>
            </a:r>
            <a:r>
              <a:rPr lang="en-US" sz="2000" b="1" dirty="0" err="1" smtClean="0">
                <a:solidFill>
                  <a:srgbClr val="000000"/>
                </a:solidFill>
                <a:latin typeface="Arial Narrow" pitchFamily="34" charset="0"/>
              </a:rPr>
              <a:t>m</a:t>
            </a:r>
            <a:r>
              <a:rPr lang="en-US" sz="2000" b="1" baseline="30000" dirty="0" err="1" smtClean="0">
                <a:solidFill>
                  <a:srgbClr val="000000"/>
                </a:solidFill>
                <a:latin typeface="Arial Narrow" pitchFamily="34" charset="0"/>
              </a:rPr>
              <a:t>3</a:t>
            </a:r>
            <a:r>
              <a:rPr lang="en-US" sz="2000" b="1" dirty="0" smtClean="0">
                <a:solidFill>
                  <a:srgbClr val="000000"/>
                </a:solidFill>
                <a:latin typeface="Arial Narrow" pitchFamily="34" charset="0"/>
              </a:rPr>
              <a:t>,</a:t>
            </a:r>
          </a:p>
          <a:p>
            <a:r>
              <a:rPr lang="en-US" sz="2000" b="1" dirty="0" smtClean="0">
                <a:solidFill>
                  <a:srgbClr val="000000"/>
                </a:solidFill>
                <a:latin typeface="Arial Narrow" pitchFamily="34" charset="0"/>
              </a:rPr>
              <a:t>which makes it REALLY easy to float in.</a:t>
            </a:r>
            <a:endParaRPr lang="en-US" sz="2000" b="1" dirty="0">
              <a:solidFill>
                <a:srgbClr val="000000"/>
              </a:solidFill>
              <a:latin typeface="Arial Narrow" pitchFamily="34" charset="0"/>
            </a:endParaRPr>
          </a:p>
        </p:txBody>
      </p:sp>
      <p:sp>
        <p:nvSpPr>
          <p:cNvPr id="10" name="Rectangle 9"/>
          <p:cNvSpPr/>
          <p:nvPr/>
        </p:nvSpPr>
        <p:spPr>
          <a:xfrm>
            <a:off x="5996583" y="5487061"/>
            <a:ext cx="1538883" cy="400110"/>
          </a:xfrm>
          <a:prstGeom prst="rect">
            <a:avLst/>
          </a:prstGeom>
        </p:spPr>
        <p:txBody>
          <a:bodyPr wrap="none">
            <a:spAutoFit/>
          </a:bodyPr>
          <a:lstStyle/>
          <a:p>
            <a:r>
              <a:rPr lang="en-US" sz="2000" b="1" dirty="0" smtClean="0">
                <a:solidFill>
                  <a:srgbClr val="000000"/>
                </a:solidFill>
                <a:latin typeface="Arial Narrow" pitchFamily="34" charset="0"/>
              </a:rPr>
              <a:t>“Da’ Noodle.”</a:t>
            </a:r>
            <a:endParaRPr lang="en-US" sz="2000" b="1" dirty="0">
              <a:solidFill>
                <a:srgbClr val="000000"/>
              </a:solidFill>
              <a:latin typeface="Arial Narrow" pitchFamily="34" charset="0"/>
            </a:endParaRPr>
          </a:p>
        </p:txBody>
      </p:sp>
    </p:spTree>
    <p:extLst>
      <p:ext uri="{BB962C8B-B14F-4D97-AF65-F5344CB8AC3E}">
        <p14:creationId xmlns:p14="http://schemas.microsoft.com/office/powerpoint/2010/main" val="210147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170"/>
                                        </p:tgtEl>
                                        <p:attrNameLst>
                                          <p:attrName>style.visibility</p:attrName>
                                        </p:attrNameLst>
                                      </p:cBhvr>
                                      <p:to>
                                        <p:strVal val="visible"/>
                                      </p:to>
                                    </p:set>
                                    <p:animEffect transition="in" filter="fade">
                                      <p:cBhvr>
                                        <p:cTn id="21" dur="500"/>
                                        <p:tgtEl>
                                          <p:spTgt spid="717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172"/>
                                        </p:tgtEl>
                                        <p:attrNameLst>
                                          <p:attrName>style.visibility</p:attrName>
                                        </p:attrNameLst>
                                      </p:cBhvr>
                                      <p:to>
                                        <p:strVal val="visible"/>
                                      </p:to>
                                    </p:set>
                                    <p:animEffect transition="in" filter="fade">
                                      <p:cBhvr>
                                        <p:cTn id="29" dur="500"/>
                                        <p:tgtEl>
                                          <p:spTgt spid="717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52"/>
          <p:cNvSpPr>
            <a:spLocks noChangeArrowheads="1"/>
          </p:cNvSpPr>
          <p:nvPr/>
        </p:nvSpPr>
        <p:spPr bwMode="auto">
          <a:xfrm>
            <a:off x="3794917" y="1907284"/>
            <a:ext cx="2875794" cy="773703"/>
          </a:xfrm>
          <a:prstGeom prst="rect">
            <a:avLst/>
          </a:prstGeom>
          <a:solidFill>
            <a:srgbClr val="FFFF00"/>
          </a:solidFill>
          <a:ln w="9525">
            <a:solidFill>
              <a:schemeClr val="tx1"/>
            </a:solidFill>
            <a:miter lim="800000"/>
            <a:headEnd/>
            <a:tailEnd/>
          </a:ln>
        </p:spPr>
        <p:txBody>
          <a:bodyPr wrap="none" anchor="ctr"/>
          <a:lstStyle/>
          <a:p>
            <a:endParaRPr lang="en-US">
              <a:solidFill>
                <a:srgbClr val="000000"/>
              </a:solidFill>
            </a:endParaRPr>
          </a:p>
        </p:txBody>
      </p:sp>
      <p:sp>
        <p:nvSpPr>
          <p:cNvPr id="10" name="Rectangle 129"/>
          <p:cNvSpPr>
            <a:spLocks noChangeArrowheads="1"/>
          </p:cNvSpPr>
          <p:nvPr/>
        </p:nvSpPr>
        <p:spPr bwMode="auto">
          <a:xfrm>
            <a:off x="3880006" y="2006473"/>
            <a:ext cx="2695703" cy="567635"/>
          </a:xfrm>
          <a:prstGeom prst="rect">
            <a:avLst/>
          </a:prstGeom>
          <a:solidFill>
            <a:srgbClr val="FFFF00"/>
          </a:solidFill>
          <a:ln w="9525">
            <a:solidFill>
              <a:schemeClr val="tx1"/>
            </a:solidFill>
            <a:miter lim="800000"/>
            <a:headEnd/>
            <a:tailEnd/>
          </a:ln>
        </p:spPr>
        <p:txBody>
          <a:bodyPr wrap="none" anchor="ctr"/>
          <a:lstStyle/>
          <a:p>
            <a:endParaRPr lang="en-US">
              <a:solidFill>
                <a:srgbClr val="000000"/>
              </a:solidFill>
            </a:endParaRPr>
          </a:p>
        </p:txBody>
      </p:sp>
      <p:sp>
        <p:nvSpPr>
          <p:cNvPr id="2" name="Rectangle 1"/>
          <p:cNvSpPr/>
          <p:nvPr/>
        </p:nvSpPr>
        <p:spPr>
          <a:xfrm>
            <a:off x="279781" y="146348"/>
            <a:ext cx="8474371" cy="954107"/>
          </a:xfrm>
          <a:prstGeom prst="rect">
            <a:avLst/>
          </a:prstGeom>
        </p:spPr>
        <p:txBody>
          <a:bodyPr wrap="none">
            <a:spAutoFit/>
          </a:bodyPr>
          <a:lstStyle/>
          <a:p>
            <a:pPr algn="l"/>
            <a:r>
              <a:rPr lang="en-US" dirty="0">
                <a:solidFill>
                  <a:srgbClr val="FF0000"/>
                </a:solidFill>
              </a:rPr>
              <a:t>Because of buoyancy, the net force on an </a:t>
            </a:r>
            <a:r>
              <a:rPr lang="en-US" dirty="0" smtClean="0">
                <a:solidFill>
                  <a:srgbClr val="FF0000"/>
                </a:solidFill>
              </a:rPr>
              <a:t>immersed</a:t>
            </a:r>
          </a:p>
          <a:p>
            <a:pPr algn="l"/>
            <a:r>
              <a:rPr lang="en-US" dirty="0" smtClean="0">
                <a:solidFill>
                  <a:srgbClr val="FF0000"/>
                </a:solidFill>
              </a:rPr>
              <a:t>object </a:t>
            </a:r>
            <a:r>
              <a:rPr lang="en-US" dirty="0">
                <a:solidFill>
                  <a:srgbClr val="FF0000"/>
                </a:solidFill>
              </a:rPr>
              <a:t>is always </a:t>
            </a:r>
            <a:r>
              <a:rPr lang="en-US" dirty="0" smtClean="0">
                <a:solidFill>
                  <a:srgbClr val="FF0000"/>
                </a:solidFill>
              </a:rPr>
              <a:t>      the object’s weight.</a:t>
            </a:r>
            <a:endParaRPr lang="en-US" dirty="0">
              <a:solidFill>
                <a:srgbClr val="FF0000"/>
              </a:solidFill>
            </a:endParaRPr>
          </a:p>
        </p:txBody>
      </p:sp>
      <p:sp>
        <p:nvSpPr>
          <p:cNvPr id="3" name="Rectangle 2"/>
          <p:cNvSpPr/>
          <p:nvPr/>
        </p:nvSpPr>
        <p:spPr>
          <a:xfrm>
            <a:off x="525438" y="1191384"/>
            <a:ext cx="7980070" cy="523220"/>
          </a:xfrm>
          <a:prstGeom prst="rect">
            <a:avLst/>
          </a:prstGeom>
        </p:spPr>
        <p:txBody>
          <a:bodyPr wrap="none">
            <a:spAutoFit/>
          </a:bodyPr>
          <a:lstStyle/>
          <a:p>
            <a:pPr algn="l"/>
            <a:r>
              <a:rPr lang="en-US" dirty="0">
                <a:solidFill>
                  <a:srgbClr val="FF0000"/>
                </a:solidFill>
              </a:rPr>
              <a:t>This net force we call the </a:t>
            </a:r>
            <a:r>
              <a:rPr lang="en-US" u="sng" dirty="0">
                <a:solidFill>
                  <a:srgbClr val="FF0000"/>
                </a:solidFill>
              </a:rPr>
              <a:t>apparent weight</a:t>
            </a:r>
            <a:r>
              <a:rPr lang="en-US" dirty="0">
                <a:solidFill>
                  <a:srgbClr val="FF0000"/>
                </a:solidFill>
              </a:rPr>
              <a:t> (</a:t>
            </a:r>
            <a:r>
              <a:rPr lang="en-US" dirty="0" err="1">
                <a:solidFill>
                  <a:srgbClr val="FF0000"/>
                </a:solidFill>
              </a:rPr>
              <a:t>F</a:t>
            </a:r>
            <a:r>
              <a:rPr lang="en-US" baseline="-25000" dirty="0" err="1">
                <a:solidFill>
                  <a:srgbClr val="FF0000"/>
                </a:solidFill>
              </a:rPr>
              <a:t>app</a:t>
            </a:r>
            <a:r>
              <a:rPr lang="en-US" dirty="0">
                <a:solidFill>
                  <a:srgbClr val="FF0000"/>
                </a:solidFill>
              </a:rPr>
              <a:t>). </a:t>
            </a:r>
          </a:p>
        </p:txBody>
      </p:sp>
      <p:sp>
        <p:nvSpPr>
          <p:cNvPr id="4" name="Rectangle 3"/>
          <p:cNvSpPr/>
          <p:nvPr/>
        </p:nvSpPr>
        <p:spPr>
          <a:xfrm>
            <a:off x="1768217" y="2020975"/>
            <a:ext cx="1704313" cy="523220"/>
          </a:xfrm>
          <a:prstGeom prst="rect">
            <a:avLst/>
          </a:prstGeom>
        </p:spPr>
        <p:txBody>
          <a:bodyPr wrap="none">
            <a:spAutoFit/>
          </a:bodyPr>
          <a:lstStyle/>
          <a:p>
            <a:pPr algn="l"/>
            <a:r>
              <a:rPr lang="en-US" dirty="0" smtClean="0">
                <a:solidFill>
                  <a:srgbClr val="FF0000"/>
                </a:solidFill>
              </a:rPr>
              <a:t>Equation</a:t>
            </a:r>
            <a:r>
              <a:rPr lang="en-US" dirty="0">
                <a:solidFill>
                  <a:srgbClr val="FF0000"/>
                </a:solidFill>
              </a:rPr>
              <a:t>:</a:t>
            </a:r>
          </a:p>
        </p:txBody>
      </p:sp>
      <p:sp>
        <p:nvSpPr>
          <p:cNvPr id="5" name="Rectangle 4"/>
          <p:cNvSpPr/>
          <p:nvPr/>
        </p:nvSpPr>
        <p:spPr>
          <a:xfrm>
            <a:off x="3947091" y="2020975"/>
            <a:ext cx="2723823" cy="523220"/>
          </a:xfrm>
          <a:prstGeom prst="rect">
            <a:avLst/>
          </a:prstGeom>
        </p:spPr>
        <p:txBody>
          <a:bodyPr wrap="none">
            <a:spAutoFit/>
          </a:bodyPr>
          <a:lstStyle/>
          <a:p>
            <a:pPr algn="l"/>
            <a:r>
              <a:rPr lang="en-US" dirty="0" err="1">
                <a:solidFill>
                  <a:srgbClr val="000000"/>
                </a:solidFill>
              </a:rPr>
              <a:t>F</a:t>
            </a:r>
            <a:r>
              <a:rPr lang="en-US" baseline="-25000" dirty="0" err="1">
                <a:solidFill>
                  <a:srgbClr val="000000"/>
                </a:solidFill>
              </a:rPr>
              <a:t>app</a:t>
            </a:r>
            <a:r>
              <a:rPr lang="en-US" dirty="0">
                <a:solidFill>
                  <a:srgbClr val="000000"/>
                </a:solidFill>
              </a:rPr>
              <a:t> = </a:t>
            </a:r>
            <a:r>
              <a:rPr lang="en-US" dirty="0" err="1">
                <a:solidFill>
                  <a:srgbClr val="000000"/>
                </a:solidFill>
              </a:rPr>
              <a:t>m</a:t>
            </a:r>
            <a:r>
              <a:rPr lang="en-US" baseline="-25000" dirty="0" err="1">
                <a:solidFill>
                  <a:srgbClr val="000000"/>
                </a:solidFill>
              </a:rPr>
              <a:t>o</a:t>
            </a:r>
            <a:r>
              <a:rPr lang="en-US" dirty="0" err="1">
                <a:solidFill>
                  <a:srgbClr val="000000"/>
                </a:solidFill>
              </a:rPr>
              <a:t>g</a:t>
            </a:r>
            <a:r>
              <a:rPr lang="en-US" dirty="0">
                <a:solidFill>
                  <a:srgbClr val="000000"/>
                </a:solidFill>
              </a:rPr>
              <a:t> – F</a:t>
            </a:r>
            <a:r>
              <a:rPr lang="en-US" baseline="-25000" dirty="0">
                <a:solidFill>
                  <a:srgbClr val="000000"/>
                </a:solidFill>
              </a:rPr>
              <a:t>B</a:t>
            </a:r>
            <a:r>
              <a:rPr lang="en-US" dirty="0">
                <a:solidFill>
                  <a:srgbClr val="000000"/>
                </a:solidFill>
              </a:rPr>
              <a:t> </a:t>
            </a:r>
          </a:p>
        </p:txBody>
      </p:sp>
      <p:sp>
        <p:nvSpPr>
          <p:cNvPr id="6" name="Rectangle 5"/>
          <p:cNvSpPr/>
          <p:nvPr/>
        </p:nvSpPr>
        <p:spPr>
          <a:xfrm>
            <a:off x="6667727" y="533373"/>
            <a:ext cx="2076209" cy="584775"/>
          </a:xfrm>
          <a:prstGeom prst="rect">
            <a:avLst/>
          </a:prstGeom>
        </p:spPr>
        <p:txBody>
          <a:bodyPr wrap="none">
            <a:spAutoFit/>
          </a:bodyPr>
          <a:lstStyle/>
          <a:p>
            <a:pPr algn="l"/>
            <a:r>
              <a:rPr lang="en-US" dirty="0" smtClean="0">
                <a:solidFill>
                  <a:srgbClr val="000000"/>
                </a:solidFill>
              </a:rPr>
              <a:t>(i.e., </a:t>
            </a:r>
            <a:r>
              <a:rPr lang="en-US" sz="3200" b="1" dirty="0" smtClean="0">
                <a:solidFill>
                  <a:srgbClr val="000000"/>
                </a:solidFill>
              </a:rPr>
              <a:t>&lt;</a:t>
            </a:r>
            <a:r>
              <a:rPr lang="en-US" dirty="0" smtClean="0">
                <a:solidFill>
                  <a:srgbClr val="000000"/>
                </a:solidFill>
              </a:rPr>
              <a:t> </a:t>
            </a:r>
            <a:r>
              <a:rPr lang="en-US" dirty="0" err="1" smtClean="0">
                <a:solidFill>
                  <a:srgbClr val="000000"/>
                </a:solidFill>
              </a:rPr>
              <a:t>m</a:t>
            </a:r>
            <a:r>
              <a:rPr lang="en-US" baseline="-25000" dirty="0" err="1" smtClean="0">
                <a:solidFill>
                  <a:srgbClr val="000000"/>
                </a:solidFill>
              </a:rPr>
              <a:t>o</a:t>
            </a:r>
            <a:r>
              <a:rPr lang="en-US" dirty="0" err="1" smtClean="0">
                <a:solidFill>
                  <a:srgbClr val="000000"/>
                </a:solidFill>
              </a:rPr>
              <a:t>g</a:t>
            </a:r>
            <a:r>
              <a:rPr lang="en-US" dirty="0">
                <a:solidFill>
                  <a:srgbClr val="000000"/>
                </a:solidFill>
              </a:rPr>
              <a:t>)</a:t>
            </a:r>
          </a:p>
        </p:txBody>
      </p:sp>
      <p:sp>
        <p:nvSpPr>
          <p:cNvPr id="7" name="Rectangle 6"/>
          <p:cNvSpPr/>
          <p:nvPr/>
        </p:nvSpPr>
        <p:spPr>
          <a:xfrm>
            <a:off x="593238" y="2894432"/>
            <a:ext cx="4081567" cy="523220"/>
          </a:xfrm>
          <a:prstGeom prst="rect">
            <a:avLst/>
          </a:prstGeom>
        </p:spPr>
        <p:txBody>
          <a:bodyPr wrap="none">
            <a:spAutoFit/>
          </a:bodyPr>
          <a:lstStyle/>
          <a:p>
            <a:pPr algn="l"/>
            <a:r>
              <a:rPr lang="en-US" dirty="0">
                <a:solidFill>
                  <a:srgbClr val="FF0000"/>
                </a:solidFill>
              </a:rPr>
              <a:t>Objects that are floating:</a:t>
            </a:r>
          </a:p>
        </p:txBody>
      </p:sp>
      <p:sp>
        <p:nvSpPr>
          <p:cNvPr id="8" name="Rectangle 7"/>
          <p:cNvSpPr/>
          <p:nvPr/>
        </p:nvSpPr>
        <p:spPr>
          <a:xfrm>
            <a:off x="2991972" y="560667"/>
            <a:ext cx="425116" cy="584775"/>
          </a:xfrm>
          <a:prstGeom prst="rect">
            <a:avLst/>
          </a:prstGeom>
        </p:spPr>
        <p:txBody>
          <a:bodyPr wrap="none">
            <a:spAutoFit/>
          </a:bodyPr>
          <a:lstStyle/>
          <a:p>
            <a:pPr algn="l"/>
            <a:r>
              <a:rPr lang="en-US" sz="3200" b="1" dirty="0" smtClean="0">
                <a:solidFill>
                  <a:srgbClr val="000000"/>
                </a:solidFill>
              </a:rPr>
              <a:t>&lt;</a:t>
            </a:r>
            <a:endParaRPr lang="en-US" sz="3200" b="1" dirty="0">
              <a:solidFill>
                <a:srgbClr val="000000"/>
              </a:solidFill>
            </a:endParaRPr>
          </a:p>
        </p:txBody>
      </p:sp>
      <p:sp>
        <p:nvSpPr>
          <p:cNvPr id="11" name="Rectangle 10"/>
          <p:cNvSpPr/>
          <p:nvPr/>
        </p:nvSpPr>
        <p:spPr>
          <a:xfrm>
            <a:off x="707960" y="3426694"/>
            <a:ext cx="4001416" cy="523220"/>
          </a:xfrm>
          <a:prstGeom prst="rect">
            <a:avLst/>
          </a:prstGeom>
        </p:spPr>
        <p:txBody>
          <a:bodyPr wrap="none">
            <a:spAutoFit/>
          </a:bodyPr>
          <a:lstStyle/>
          <a:p>
            <a:pPr algn="l"/>
            <a:r>
              <a:rPr lang="en-US" dirty="0">
                <a:solidFill>
                  <a:srgbClr val="FF0000"/>
                </a:solidFill>
              </a:rPr>
              <a:t>weight </a:t>
            </a:r>
            <a:r>
              <a:rPr lang="en-US" dirty="0" smtClean="0">
                <a:solidFill>
                  <a:srgbClr val="FF0000"/>
                </a:solidFill>
              </a:rPr>
              <a:t>    buoyant </a:t>
            </a:r>
            <a:r>
              <a:rPr lang="en-US" dirty="0">
                <a:solidFill>
                  <a:srgbClr val="FF0000"/>
                </a:solidFill>
              </a:rPr>
              <a:t>force </a:t>
            </a:r>
          </a:p>
        </p:txBody>
      </p:sp>
      <p:sp>
        <p:nvSpPr>
          <p:cNvPr id="12" name="Rectangle 11"/>
          <p:cNvSpPr/>
          <p:nvPr/>
        </p:nvSpPr>
        <p:spPr>
          <a:xfrm>
            <a:off x="596529" y="4873364"/>
            <a:ext cx="3201517" cy="523220"/>
          </a:xfrm>
          <a:prstGeom prst="rect">
            <a:avLst/>
          </a:prstGeom>
        </p:spPr>
        <p:txBody>
          <a:bodyPr wrap="none">
            <a:spAutoFit/>
          </a:bodyPr>
          <a:lstStyle/>
          <a:p>
            <a:pPr algn="l"/>
            <a:r>
              <a:rPr lang="en-US" dirty="0">
                <a:solidFill>
                  <a:srgbClr val="FF0000"/>
                </a:solidFill>
              </a:rPr>
              <a:t>Objects that aren’t:</a:t>
            </a:r>
          </a:p>
        </p:txBody>
      </p:sp>
      <p:sp>
        <p:nvSpPr>
          <p:cNvPr id="13" name="Rectangle 12"/>
          <p:cNvSpPr/>
          <p:nvPr/>
        </p:nvSpPr>
        <p:spPr>
          <a:xfrm>
            <a:off x="728851" y="5351033"/>
            <a:ext cx="4001416" cy="523220"/>
          </a:xfrm>
          <a:prstGeom prst="rect">
            <a:avLst/>
          </a:prstGeom>
        </p:spPr>
        <p:txBody>
          <a:bodyPr wrap="none">
            <a:spAutoFit/>
          </a:bodyPr>
          <a:lstStyle/>
          <a:p>
            <a:pPr algn="l"/>
            <a:r>
              <a:rPr lang="en-US" dirty="0">
                <a:solidFill>
                  <a:srgbClr val="FF0000"/>
                </a:solidFill>
              </a:rPr>
              <a:t>weight </a:t>
            </a:r>
            <a:r>
              <a:rPr lang="en-US" dirty="0" smtClean="0">
                <a:solidFill>
                  <a:srgbClr val="FF0000"/>
                </a:solidFill>
              </a:rPr>
              <a:t>    buoyant </a:t>
            </a:r>
            <a:r>
              <a:rPr lang="en-US" dirty="0">
                <a:solidFill>
                  <a:srgbClr val="FF0000"/>
                </a:solidFill>
              </a:rPr>
              <a:t>force </a:t>
            </a:r>
          </a:p>
        </p:txBody>
      </p:sp>
      <p:sp>
        <p:nvSpPr>
          <p:cNvPr id="14" name="Rectangle 13"/>
          <p:cNvSpPr/>
          <p:nvPr/>
        </p:nvSpPr>
        <p:spPr>
          <a:xfrm>
            <a:off x="518624" y="3890716"/>
            <a:ext cx="3651962" cy="523220"/>
          </a:xfrm>
          <a:prstGeom prst="rect">
            <a:avLst/>
          </a:prstGeom>
        </p:spPr>
        <p:txBody>
          <a:bodyPr wrap="none">
            <a:spAutoFit/>
          </a:bodyPr>
          <a:lstStyle/>
          <a:p>
            <a:pPr algn="l"/>
            <a:r>
              <a:rPr lang="en-US" dirty="0">
                <a:solidFill>
                  <a:srgbClr val="000000"/>
                </a:solidFill>
                <a:sym typeface="Wingdings"/>
              </a:rPr>
              <a:t></a:t>
            </a:r>
            <a:r>
              <a:rPr lang="en-US" dirty="0">
                <a:solidFill>
                  <a:srgbClr val="000000"/>
                </a:solidFill>
              </a:rPr>
              <a:t>   </a:t>
            </a:r>
            <a:r>
              <a:rPr lang="en-US" dirty="0" err="1">
                <a:solidFill>
                  <a:srgbClr val="000000"/>
                </a:solidFill>
              </a:rPr>
              <a:t>m</a:t>
            </a:r>
            <a:r>
              <a:rPr lang="en-US" baseline="-25000" dirty="0" err="1">
                <a:solidFill>
                  <a:srgbClr val="000000"/>
                </a:solidFill>
              </a:rPr>
              <a:t>o</a:t>
            </a:r>
            <a:r>
              <a:rPr lang="en-US" dirty="0" err="1">
                <a:solidFill>
                  <a:srgbClr val="000000"/>
                </a:solidFill>
              </a:rPr>
              <a:t>g</a:t>
            </a:r>
            <a:r>
              <a:rPr lang="en-US" dirty="0">
                <a:solidFill>
                  <a:srgbClr val="000000"/>
                </a:solidFill>
              </a:rPr>
              <a:t> = F</a:t>
            </a:r>
            <a:r>
              <a:rPr lang="en-US" baseline="-25000" dirty="0">
                <a:solidFill>
                  <a:srgbClr val="000000"/>
                </a:solidFill>
              </a:rPr>
              <a:t>B</a:t>
            </a:r>
            <a:r>
              <a:rPr lang="en-US" dirty="0">
                <a:solidFill>
                  <a:srgbClr val="000000"/>
                </a:solidFill>
              </a:rPr>
              <a:t>, so </a:t>
            </a:r>
            <a:r>
              <a:rPr lang="en-US" dirty="0" err="1">
                <a:solidFill>
                  <a:srgbClr val="000000"/>
                </a:solidFill>
              </a:rPr>
              <a:t>F</a:t>
            </a:r>
            <a:r>
              <a:rPr lang="en-US" baseline="-25000" dirty="0" err="1">
                <a:solidFill>
                  <a:srgbClr val="000000"/>
                </a:solidFill>
              </a:rPr>
              <a:t>app</a:t>
            </a:r>
            <a:r>
              <a:rPr lang="en-US" dirty="0">
                <a:solidFill>
                  <a:srgbClr val="000000"/>
                </a:solidFill>
              </a:rPr>
              <a:t> </a:t>
            </a:r>
          </a:p>
        </p:txBody>
      </p:sp>
      <p:sp>
        <p:nvSpPr>
          <p:cNvPr id="15" name="Rectangle 14"/>
          <p:cNvSpPr/>
          <p:nvPr/>
        </p:nvSpPr>
        <p:spPr>
          <a:xfrm>
            <a:off x="630157" y="5869645"/>
            <a:ext cx="3552576" cy="523220"/>
          </a:xfrm>
          <a:prstGeom prst="rect">
            <a:avLst/>
          </a:prstGeom>
        </p:spPr>
        <p:txBody>
          <a:bodyPr wrap="none">
            <a:spAutoFit/>
          </a:bodyPr>
          <a:lstStyle/>
          <a:p>
            <a:pPr algn="l"/>
            <a:r>
              <a:rPr lang="en-US" dirty="0">
                <a:solidFill>
                  <a:srgbClr val="000000"/>
                </a:solidFill>
                <a:sym typeface="Wingdings"/>
              </a:rPr>
              <a:t></a:t>
            </a:r>
            <a:r>
              <a:rPr lang="en-US" dirty="0">
                <a:solidFill>
                  <a:srgbClr val="000000"/>
                </a:solidFill>
              </a:rPr>
              <a:t>  </a:t>
            </a:r>
            <a:r>
              <a:rPr lang="en-US" dirty="0" err="1">
                <a:solidFill>
                  <a:srgbClr val="000000"/>
                </a:solidFill>
              </a:rPr>
              <a:t>m</a:t>
            </a:r>
            <a:r>
              <a:rPr lang="en-US" baseline="-25000" dirty="0" err="1">
                <a:solidFill>
                  <a:srgbClr val="000000"/>
                </a:solidFill>
              </a:rPr>
              <a:t>o</a:t>
            </a:r>
            <a:r>
              <a:rPr lang="en-US" dirty="0" err="1">
                <a:solidFill>
                  <a:srgbClr val="000000"/>
                </a:solidFill>
              </a:rPr>
              <a:t>g</a:t>
            </a:r>
            <a:r>
              <a:rPr lang="en-US" dirty="0">
                <a:solidFill>
                  <a:srgbClr val="000000"/>
                </a:solidFill>
              </a:rPr>
              <a:t> &gt; F</a:t>
            </a:r>
            <a:r>
              <a:rPr lang="en-US" baseline="-25000" dirty="0">
                <a:solidFill>
                  <a:srgbClr val="000000"/>
                </a:solidFill>
              </a:rPr>
              <a:t>B</a:t>
            </a:r>
            <a:r>
              <a:rPr lang="en-US" dirty="0">
                <a:solidFill>
                  <a:srgbClr val="000000"/>
                </a:solidFill>
              </a:rPr>
              <a:t>, so </a:t>
            </a:r>
            <a:r>
              <a:rPr lang="en-US" dirty="0" err="1">
                <a:solidFill>
                  <a:srgbClr val="000000"/>
                </a:solidFill>
              </a:rPr>
              <a:t>F</a:t>
            </a:r>
            <a:r>
              <a:rPr lang="en-US" baseline="-25000" dirty="0" err="1">
                <a:solidFill>
                  <a:srgbClr val="000000"/>
                </a:solidFill>
              </a:rPr>
              <a:t>app</a:t>
            </a:r>
            <a:r>
              <a:rPr lang="en-US" dirty="0">
                <a:solidFill>
                  <a:srgbClr val="000000"/>
                </a:solidFill>
              </a:rPr>
              <a:t> </a:t>
            </a:r>
          </a:p>
        </p:txBody>
      </p:sp>
      <p:sp>
        <p:nvSpPr>
          <p:cNvPr id="16" name="Rectangle 15"/>
          <p:cNvSpPr/>
          <p:nvPr/>
        </p:nvSpPr>
        <p:spPr>
          <a:xfrm>
            <a:off x="1900156" y="5323737"/>
            <a:ext cx="425116" cy="584775"/>
          </a:xfrm>
          <a:prstGeom prst="rect">
            <a:avLst/>
          </a:prstGeom>
        </p:spPr>
        <p:txBody>
          <a:bodyPr wrap="none">
            <a:spAutoFit/>
          </a:bodyPr>
          <a:lstStyle/>
          <a:p>
            <a:pPr algn="l"/>
            <a:r>
              <a:rPr lang="en-US" sz="3200" b="1" dirty="0" smtClean="0">
                <a:solidFill>
                  <a:srgbClr val="000000"/>
                </a:solidFill>
              </a:rPr>
              <a:t>&gt;</a:t>
            </a:r>
            <a:endParaRPr lang="en-US" sz="3200" b="1" dirty="0">
              <a:solidFill>
                <a:srgbClr val="000000"/>
              </a:solidFill>
            </a:endParaRPr>
          </a:p>
        </p:txBody>
      </p:sp>
      <p:sp>
        <p:nvSpPr>
          <p:cNvPr id="17" name="Rectangle 16"/>
          <p:cNvSpPr/>
          <p:nvPr/>
        </p:nvSpPr>
        <p:spPr>
          <a:xfrm>
            <a:off x="1879261" y="3399401"/>
            <a:ext cx="425116" cy="584775"/>
          </a:xfrm>
          <a:prstGeom prst="rect">
            <a:avLst/>
          </a:prstGeom>
        </p:spPr>
        <p:txBody>
          <a:bodyPr wrap="none">
            <a:spAutoFit/>
          </a:bodyPr>
          <a:lstStyle/>
          <a:p>
            <a:pPr algn="l"/>
            <a:r>
              <a:rPr lang="en-US" sz="3200" b="1" dirty="0" smtClean="0">
                <a:solidFill>
                  <a:srgbClr val="000000"/>
                </a:solidFill>
              </a:rPr>
              <a:t>=</a:t>
            </a:r>
            <a:endParaRPr lang="en-US" sz="3200" b="1" dirty="0">
              <a:solidFill>
                <a:srgbClr val="000000"/>
              </a:solidFill>
            </a:endParaRPr>
          </a:p>
        </p:txBody>
      </p:sp>
      <p:sp>
        <p:nvSpPr>
          <p:cNvPr id="18" name="Rectangle 17"/>
          <p:cNvSpPr/>
          <p:nvPr/>
        </p:nvSpPr>
        <p:spPr>
          <a:xfrm>
            <a:off x="3903650" y="3890716"/>
            <a:ext cx="694421" cy="523220"/>
          </a:xfrm>
          <a:prstGeom prst="rect">
            <a:avLst/>
          </a:prstGeom>
        </p:spPr>
        <p:txBody>
          <a:bodyPr wrap="none">
            <a:spAutoFit/>
          </a:bodyPr>
          <a:lstStyle/>
          <a:p>
            <a:r>
              <a:rPr lang="en-US" dirty="0" smtClean="0">
                <a:solidFill>
                  <a:srgbClr val="000000"/>
                </a:solidFill>
              </a:rPr>
              <a:t>= </a:t>
            </a:r>
            <a:r>
              <a:rPr lang="en-US" dirty="0">
                <a:solidFill>
                  <a:srgbClr val="000000"/>
                </a:solidFill>
              </a:rPr>
              <a:t>0</a:t>
            </a:r>
          </a:p>
        </p:txBody>
      </p:sp>
      <p:sp>
        <p:nvSpPr>
          <p:cNvPr id="19" name="Rectangle 18"/>
          <p:cNvSpPr/>
          <p:nvPr/>
        </p:nvSpPr>
        <p:spPr>
          <a:xfrm>
            <a:off x="4006449" y="5869643"/>
            <a:ext cx="694421" cy="523220"/>
          </a:xfrm>
          <a:prstGeom prst="rect">
            <a:avLst/>
          </a:prstGeom>
        </p:spPr>
        <p:txBody>
          <a:bodyPr wrap="none">
            <a:spAutoFit/>
          </a:bodyPr>
          <a:lstStyle/>
          <a:p>
            <a:r>
              <a:rPr lang="en-US" dirty="0" smtClean="0">
                <a:solidFill>
                  <a:srgbClr val="000000"/>
                </a:solidFill>
              </a:rPr>
              <a:t>&gt; </a:t>
            </a:r>
            <a:r>
              <a:rPr lang="en-US" dirty="0">
                <a:solidFill>
                  <a:srgbClr val="000000"/>
                </a:solidFill>
              </a:rPr>
              <a:t>0</a:t>
            </a:r>
          </a:p>
        </p:txBody>
      </p:sp>
      <p:grpSp>
        <p:nvGrpSpPr>
          <p:cNvPr id="44" name="Group 43"/>
          <p:cNvGrpSpPr/>
          <p:nvPr/>
        </p:nvGrpSpPr>
        <p:grpSpPr>
          <a:xfrm>
            <a:off x="4926845" y="3007628"/>
            <a:ext cx="2579422" cy="1496290"/>
            <a:chOff x="4926845" y="3007628"/>
            <a:chExt cx="2579422" cy="1496290"/>
          </a:xfrm>
        </p:grpSpPr>
        <p:sp>
          <p:nvSpPr>
            <p:cNvPr id="21" name="Line 47"/>
            <p:cNvSpPr>
              <a:spLocks noChangeShapeType="1"/>
            </p:cNvSpPr>
            <p:nvPr/>
          </p:nvSpPr>
          <p:spPr bwMode="auto">
            <a:xfrm rot="16200000">
              <a:off x="6216556" y="2071261"/>
              <a:ext cx="0" cy="2579422"/>
            </a:xfrm>
            <a:prstGeom prst="line">
              <a:avLst/>
            </a:prstGeom>
            <a:noFill/>
            <a:ln w="25400">
              <a:solidFill>
                <a:schemeClr val="tx1"/>
              </a:solidFill>
              <a:round/>
              <a:headEnd/>
              <a:tailEnd type="none" w="lg" len="lg"/>
            </a:ln>
          </p:spPr>
          <p:txBody>
            <a:bodyPr wrap="none" anchor="ctr"/>
            <a:lstStyle/>
            <a:p>
              <a:endParaRPr lang="en-US">
                <a:solidFill>
                  <a:srgbClr val="000000"/>
                </a:solidFill>
              </a:endParaRPr>
            </a:p>
          </p:txBody>
        </p:sp>
        <p:grpSp>
          <p:nvGrpSpPr>
            <p:cNvPr id="22" name="Group 21"/>
            <p:cNvGrpSpPr/>
            <p:nvPr/>
          </p:nvGrpSpPr>
          <p:grpSpPr>
            <a:xfrm>
              <a:off x="5118323" y="3056928"/>
              <a:ext cx="330610" cy="439403"/>
              <a:chOff x="8361177" y="4809513"/>
              <a:chExt cx="330610" cy="439403"/>
            </a:xfrm>
          </p:grpSpPr>
          <p:sp>
            <p:nvSpPr>
              <p:cNvPr id="23" name="Isosceles Triangle 22"/>
              <p:cNvSpPr/>
              <p:nvPr/>
            </p:nvSpPr>
            <p:spPr>
              <a:xfrm flipV="1">
                <a:off x="8361177" y="4809513"/>
                <a:ext cx="330610" cy="285008"/>
              </a:xfrm>
              <a:prstGeom prst="triangle">
                <a:avLst/>
              </a:prstGeom>
              <a:ln w="22225">
                <a:solidFill>
                  <a:schemeClr val="tx1"/>
                </a:solidFill>
              </a:ln>
            </p:spPr>
            <p:txBody>
              <a:bodyPr wrap="none" rtlCol="0" anchor="ctr">
                <a:spAutoFit/>
              </a:bodyPr>
              <a:lstStyle/>
              <a:p>
                <a:pPr algn="l"/>
                <a:endParaRPr lang="en-US" dirty="0">
                  <a:solidFill>
                    <a:srgbClr val="000000"/>
                  </a:solidFill>
                </a:endParaRPr>
              </a:p>
            </p:txBody>
          </p:sp>
          <p:cxnSp>
            <p:nvCxnSpPr>
              <p:cNvPr id="24" name="Straight Connector 23"/>
              <p:cNvCxnSpPr/>
              <p:nvPr/>
            </p:nvCxnSpPr>
            <p:spPr bwMode="auto">
              <a:xfrm>
                <a:off x="8383980" y="5177657"/>
                <a:ext cx="296884" cy="0"/>
              </a:xfrm>
              <a:prstGeom prst="line">
                <a:avLst/>
              </a:prstGeom>
              <a:solidFill>
                <a:srgbClr val="00FFFF"/>
              </a:solidFill>
              <a:ln w="2222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8467110" y="5248916"/>
                <a:ext cx="130629" cy="0"/>
              </a:xfrm>
              <a:prstGeom prst="line">
                <a:avLst/>
              </a:prstGeom>
              <a:solidFill>
                <a:srgbClr val="00FFFF"/>
              </a:solidFill>
              <a:ln w="22225" cap="flat" cmpd="sng" algn="ctr">
                <a:solidFill>
                  <a:schemeClr val="tx1"/>
                </a:solidFill>
                <a:prstDash val="solid"/>
                <a:round/>
                <a:headEnd type="none" w="med" len="med"/>
                <a:tailEnd type="none" w="med" len="med"/>
              </a:ln>
              <a:effectLst/>
            </p:spPr>
          </p:cxnSp>
        </p:grpSp>
        <p:sp>
          <p:nvSpPr>
            <p:cNvPr id="27" name="Rectangle 26"/>
            <p:cNvSpPr/>
            <p:nvPr/>
          </p:nvSpPr>
          <p:spPr>
            <a:xfrm>
              <a:off x="5894760" y="3007628"/>
              <a:ext cx="1401296" cy="1496290"/>
            </a:xfrm>
            <a:prstGeom prst="rect">
              <a:avLst/>
            </a:prstGeom>
            <a:ln w="28575">
              <a:solidFill>
                <a:schemeClr val="tx1"/>
              </a:solidFill>
            </a:ln>
          </p:spPr>
          <p:txBody>
            <a:bodyPr wrap="square" rtlCol="0" anchor="ctr">
              <a:spAutoFit/>
            </a:bodyPr>
            <a:lstStyle/>
            <a:p>
              <a:pPr algn="l"/>
              <a:endParaRPr lang="en-US" dirty="0">
                <a:solidFill>
                  <a:srgbClr val="000000"/>
                </a:solidFill>
              </a:endParaRPr>
            </a:p>
          </p:txBody>
        </p:sp>
      </p:grpSp>
      <p:sp>
        <p:nvSpPr>
          <p:cNvPr id="29" name="Rectangle 28"/>
          <p:cNvSpPr/>
          <p:nvPr/>
        </p:nvSpPr>
        <p:spPr>
          <a:xfrm>
            <a:off x="5894760" y="4986553"/>
            <a:ext cx="1401296" cy="1496290"/>
          </a:xfrm>
          <a:prstGeom prst="rect">
            <a:avLst/>
          </a:prstGeom>
          <a:solidFill>
            <a:schemeClr val="bg1">
              <a:lumMod val="75000"/>
            </a:schemeClr>
          </a:solidFill>
          <a:ln w="28575">
            <a:solidFill>
              <a:schemeClr val="tx1"/>
            </a:solidFill>
          </a:ln>
        </p:spPr>
        <p:txBody>
          <a:bodyPr wrap="square" rtlCol="0" anchor="ctr">
            <a:spAutoFit/>
          </a:bodyPr>
          <a:lstStyle/>
          <a:p>
            <a:pPr algn="l"/>
            <a:endParaRPr lang="en-US" dirty="0">
              <a:solidFill>
                <a:srgbClr val="000000"/>
              </a:solidFill>
            </a:endParaRPr>
          </a:p>
        </p:txBody>
      </p:sp>
      <p:grpSp>
        <p:nvGrpSpPr>
          <p:cNvPr id="45" name="Group 44"/>
          <p:cNvGrpSpPr/>
          <p:nvPr/>
        </p:nvGrpSpPr>
        <p:grpSpPr>
          <a:xfrm>
            <a:off x="7670034" y="3112794"/>
            <a:ext cx="1125018" cy="1164664"/>
            <a:chOff x="7670034" y="3112794"/>
            <a:chExt cx="1125018" cy="1164664"/>
          </a:xfrm>
        </p:grpSpPr>
        <p:sp>
          <p:nvSpPr>
            <p:cNvPr id="36" name="Down Arrow 35"/>
            <p:cNvSpPr/>
            <p:nvPr/>
          </p:nvSpPr>
          <p:spPr>
            <a:xfrm>
              <a:off x="7670034" y="3152634"/>
              <a:ext cx="245659" cy="464024"/>
            </a:xfrm>
            <a:prstGeom prst="downArrow">
              <a:avLst/>
            </a:prstGeom>
            <a:ln w="22225">
              <a:solidFill>
                <a:schemeClr val="tx1"/>
              </a:solidFill>
            </a:ln>
          </p:spPr>
          <p:txBody>
            <a:bodyPr wrap="none" rtlCol="0" anchor="ctr">
              <a:spAutoFit/>
            </a:bodyPr>
            <a:lstStyle/>
            <a:p>
              <a:pPr algn="l"/>
              <a:endParaRPr lang="en-US" dirty="0">
                <a:solidFill>
                  <a:srgbClr val="000000"/>
                </a:solidFill>
              </a:endParaRPr>
            </a:p>
          </p:txBody>
        </p:sp>
        <p:sp>
          <p:nvSpPr>
            <p:cNvPr id="37" name="Down Arrow 36"/>
            <p:cNvSpPr/>
            <p:nvPr/>
          </p:nvSpPr>
          <p:spPr>
            <a:xfrm flipV="1">
              <a:off x="7670034" y="3739486"/>
              <a:ext cx="245659" cy="464024"/>
            </a:xfrm>
            <a:prstGeom prst="downArrow">
              <a:avLst/>
            </a:prstGeom>
            <a:ln w="22225">
              <a:solidFill>
                <a:schemeClr val="tx1"/>
              </a:solidFill>
            </a:ln>
          </p:spPr>
          <p:txBody>
            <a:bodyPr wrap="none" rtlCol="0" anchor="ctr">
              <a:spAutoFit/>
            </a:bodyPr>
            <a:lstStyle/>
            <a:p>
              <a:pPr algn="l"/>
              <a:endParaRPr lang="en-US" dirty="0">
                <a:solidFill>
                  <a:srgbClr val="000000"/>
                </a:solidFill>
              </a:endParaRPr>
            </a:p>
          </p:txBody>
        </p:sp>
        <p:sp>
          <p:nvSpPr>
            <p:cNvPr id="38" name="Rectangle 37"/>
            <p:cNvSpPr/>
            <p:nvPr/>
          </p:nvSpPr>
          <p:spPr>
            <a:xfrm>
              <a:off x="7977200" y="3112794"/>
              <a:ext cx="817852" cy="523220"/>
            </a:xfrm>
            <a:prstGeom prst="rect">
              <a:avLst/>
            </a:prstGeom>
          </p:spPr>
          <p:txBody>
            <a:bodyPr wrap="none">
              <a:spAutoFit/>
            </a:bodyPr>
            <a:lstStyle/>
            <a:p>
              <a:r>
                <a:rPr lang="en-US" dirty="0" err="1" smtClean="0">
                  <a:solidFill>
                    <a:srgbClr val="000000"/>
                  </a:solidFill>
                </a:rPr>
                <a:t>m</a:t>
              </a:r>
              <a:r>
                <a:rPr lang="en-US" baseline="-25000" dirty="0" err="1" smtClean="0">
                  <a:solidFill>
                    <a:srgbClr val="000000"/>
                  </a:solidFill>
                </a:rPr>
                <a:t>o</a:t>
              </a:r>
              <a:r>
                <a:rPr lang="en-US" dirty="0" err="1" smtClean="0">
                  <a:solidFill>
                    <a:srgbClr val="000000"/>
                  </a:solidFill>
                </a:rPr>
                <a:t>g</a:t>
              </a:r>
              <a:endParaRPr lang="en-US" dirty="0">
                <a:solidFill>
                  <a:srgbClr val="000000"/>
                </a:solidFill>
              </a:endParaRPr>
            </a:p>
          </p:txBody>
        </p:sp>
        <p:sp>
          <p:nvSpPr>
            <p:cNvPr id="39" name="Rectangle 38"/>
            <p:cNvSpPr/>
            <p:nvPr/>
          </p:nvSpPr>
          <p:spPr>
            <a:xfrm>
              <a:off x="8090189" y="3754238"/>
              <a:ext cx="564578" cy="523220"/>
            </a:xfrm>
            <a:prstGeom prst="rect">
              <a:avLst/>
            </a:prstGeom>
          </p:spPr>
          <p:txBody>
            <a:bodyPr wrap="none">
              <a:spAutoFit/>
            </a:bodyPr>
            <a:lstStyle/>
            <a:p>
              <a:r>
                <a:rPr lang="en-US" dirty="0" smtClean="0">
                  <a:solidFill>
                    <a:srgbClr val="000000"/>
                  </a:solidFill>
                </a:rPr>
                <a:t>F</a:t>
              </a:r>
              <a:r>
                <a:rPr lang="en-US" baseline="-25000" dirty="0" smtClean="0">
                  <a:solidFill>
                    <a:srgbClr val="000000"/>
                  </a:solidFill>
                </a:rPr>
                <a:t>B</a:t>
              </a:r>
              <a:endParaRPr lang="en-US" dirty="0">
                <a:solidFill>
                  <a:srgbClr val="000000"/>
                </a:solidFill>
              </a:endParaRPr>
            </a:p>
          </p:txBody>
        </p:sp>
      </p:grpSp>
      <p:grpSp>
        <p:nvGrpSpPr>
          <p:cNvPr id="46" name="Group 45"/>
          <p:cNvGrpSpPr/>
          <p:nvPr/>
        </p:nvGrpSpPr>
        <p:grpSpPr>
          <a:xfrm>
            <a:off x="7670034" y="4885899"/>
            <a:ext cx="1125018" cy="1466019"/>
            <a:chOff x="7670034" y="4885899"/>
            <a:chExt cx="1125018" cy="1466019"/>
          </a:xfrm>
        </p:grpSpPr>
        <p:sp>
          <p:nvSpPr>
            <p:cNvPr id="40" name="Down Arrow 39"/>
            <p:cNvSpPr/>
            <p:nvPr/>
          </p:nvSpPr>
          <p:spPr>
            <a:xfrm>
              <a:off x="7670035" y="4885899"/>
              <a:ext cx="232020" cy="805219"/>
            </a:xfrm>
            <a:prstGeom prst="downArrow">
              <a:avLst/>
            </a:prstGeom>
            <a:ln w="22225">
              <a:solidFill>
                <a:schemeClr val="tx1"/>
              </a:solidFill>
            </a:ln>
          </p:spPr>
          <p:txBody>
            <a:bodyPr wrap="square" rtlCol="0" anchor="ctr">
              <a:spAutoFit/>
            </a:bodyPr>
            <a:lstStyle/>
            <a:p>
              <a:pPr algn="l"/>
              <a:endParaRPr lang="en-US" dirty="0">
                <a:solidFill>
                  <a:srgbClr val="000000"/>
                </a:solidFill>
              </a:endParaRPr>
            </a:p>
          </p:txBody>
        </p:sp>
        <p:sp>
          <p:nvSpPr>
            <p:cNvPr id="41" name="Down Arrow 40"/>
            <p:cNvSpPr/>
            <p:nvPr/>
          </p:nvSpPr>
          <p:spPr>
            <a:xfrm flipV="1">
              <a:off x="7670034" y="5813946"/>
              <a:ext cx="245659" cy="464024"/>
            </a:xfrm>
            <a:prstGeom prst="downArrow">
              <a:avLst/>
            </a:prstGeom>
            <a:ln w="22225">
              <a:solidFill>
                <a:schemeClr val="tx1"/>
              </a:solidFill>
            </a:ln>
          </p:spPr>
          <p:txBody>
            <a:bodyPr wrap="none" rtlCol="0" anchor="ctr">
              <a:spAutoFit/>
            </a:bodyPr>
            <a:lstStyle/>
            <a:p>
              <a:pPr algn="l"/>
              <a:endParaRPr lang="en-US" dirty="0">
                <a:solidFill>
                  <a:srgbClr val="000000"/>
                </a:solidFill>
              </a:endParaRPr>
            </a:p>
          </p:txBody>
        </p:sp>
        <p:sp>
          <p:nvSpPr>
            <p:cNvPr id="42" name="Rectangle 41"/>
            <p:cNvSpPr/>
            <p:nvPr/>
          </p:nvSpPr>
          <p:spPr>
            <a:xfrm>
              <a:off x="7977200" y="4996185"/>
              <a:ext cx="817852" cy="523220"/>
            </a:xfrm>
            <a:prstGeom prst="rect">
              <a:avLst/>
            </a:prstGeom>
          </p:spPr>
          <p:txBody>
            <a:bodyPr wrap="none">
              <a:spAutoFit/>
            </a:bodyPr>
            <a:lstStyle/>
            <a:p>
              <a:r>
                <a:rPr lang="en-US" dirty="0" err="1" smtClean="0">
                  <a:solidFill>
                    <a:srgbClr val="000000"/>
                  </a:solidFill>
                </a:rPr>
                <a:t>m</a:t>
              </a:r>
              <a:r>
                <a:rPr lang="en-US" baseline="-25000" dirty="0" err="1" smtClean="0">
                  <a:solidFill>
                    <a:srgbClr val="000000"/>
                  </a:solidFill>
                </a:rPr>
                <a:t>o</a:t>
              </a:r>
              <a:r>
                <a:rPr lang="en-US" dirty="0" err="1" smtClean="0">
                  <a:solidFill>
                    <a:srgbClr val="000000"/>
                  </a:solidFill>
                </a:rPr>
                <a:t>g</a:t>
              </a:r>
              <a:endParaRPr lang="en-US" dirty="0">
                <a:solidFill>
                  <a:srgbClr val="000000"/>
                </a:solidFill>
              </a:endParaRPr>
            </a:p>
          </p:txBody>
        </p:sp>
        <p:sp>
          <p:nvSpPr>
            <p:cNvPr id="43" name="Rectangle 42"/>
            <p:cNvSpPr/>
            <p:nvPr/>
          </p:nvSpPr>
          <p:spPr>
            <a:xfrm>
              <a:off x="8090189" y="5828698"/>
              <a:ext cx="564578" cy="523220"/>
            </a:xfrm>
            <a:prstGeom prst="rect">
              <a:avLst/>
            </a:prstGeom>
          </p:spPr>
          <p:txBody>
            <a:bodyPr wrap="none">
              <a:spAutoFit/>
            </a:bodyPr>
            <a:lstStyle/>
            <a:p>
              <a:r>
                <a:rPr lang="en-US" dirty="0" smtClean="0">
                  <a:solidFill>
                    <a:srgbClr val="000000"/>
                  </a:solidFill>
                </a:rPr>
                <a:t>F</a:t>
              </a:r>
              <a:r>
                <a:rPr lang="en-US" baseline="-25000" dirty="0" smtClean="0">
                  <a:solidFill>
                    <a:srgbClr val="000000"/>
                  </a:solidFill>
                </a:rPr>
                <a:t>B</a:t>
              </a:r>
              <a:endParaRPr lang="en-US" dirty="0">
                <a:solidFill>
                  <a:srgbClr val="000000"/>
                </a:solidFill>
              </a:endParaRPr>
            </a:p>
          </p:txBody>
        </p:sp>
      </p:grpSp>
    </p:spTree>
    <p:extLst>
      <p:ext uri="{BB962C8B-B14F-4D97-AF65-F5344CB8AC3E}">
        <p14:creationId xmlns:p14="http://schemas.microsoft.com/office/powerpoint/2010/main" val="48057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par>
                          <p:cTn id="26" fill="hold">
                            <p:stCondLst>
                              <p:cond delay="2000"/>
                            </p:stCondLst>
                            <p:childTnLst>
                              <p:par>
                                <p:cTn id="27" presetID="16" presetClass="entr" presetSubtype="21"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par>
                          <p:cTn id="30" fill="hold">
                            <p:stCondLst>
                              <p:cond delay="2500"/>
                            </p:stCondLst>
                            <p:childTnLst>
                              <p:par>
                                <p:cTn id="31" presetID="16" presetClass="entr" presetSubtype="21"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inVertical)">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35"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2000"/>
                                        <p:tgtEl>
                                          <p:spTgt spid="5"/>
                                        </p:tgtEl>
                                      </p:cBhvr>
                                    </p:animEffect>
                                    <p:anim calcmode="lin" valueType="num">
                                      <p:cBhvr>
                                        <p:cTn id="39" dur="2000" fill="hold"/>
                                        <p:tgtEl>
                                          <p:spTgt spid="5"/>
                                        </p:tgtEl>
                                        <p:attrNameLst>
                                          <p:attrName>style.rotation</p:attrName>
                                        </p:attrNameLst>
                                      </p:cBhvr>
                                      <p:tavLst>
                                        <p:tav tm="0">
                                          <p:val>
                                            <p:fltVal val="720"/>
                                          </p:val>
                                        </p:tav>
                                        <p:tav tm="100000">
                                          <p:val>
                                            <p:fltVal val="0"/>
                                          </p:val>
                                        </p:tav>
                                      </p:tavLst>
                                    </p:anim>
                                    <p:anim calcmode="lin" valueType="num">
                                      <p:cBhvr>
                                        <p:cTn id="40" dur="2000" fill="hold"/>
                                        <p:tgtEl>
                                          <p:spTgt spid="5"/>
                                        </p:tgtEl>
                                        <p:attrNameLst>
                                          <p:attrName>ppt_h</p:attrName>
                                        </p:attrNameLst>
                                      </p:cBhvr>
                                      <p:tavLst>
                                        <p:tav tm="0">
                                          <p:val>
                                            <p:fltVal val="0"/>
                                          </p:val>
                                        </p:tav>
                                        <p:tav tm="100000">
                                          <p:val>
                                            <p:strVal val="#ppt_h"/>
                                          </p:val>
                                        </p:tav>
                                      </p:tavLst>
                                    </p:anim>
                                    <p:anim calcmode="lin" valueType="num">
                                      <p:cBhvr>
                                        <p:cTn id="41" dur="2000" fill="hold"/>
                                        <p:tgtEl>
                                          <p:spTgt spid="5"/>
                                        </p:tgtEl>
                                        <p:attrNameLst>
                                          <p:attrName>ppt_w</p:attrName>
                                        </p:attrNameLst>
                                      </p:cBhvr>
                                      <p:tavLst>
                                        <p:tav tm="0">
                                          <p:val>
                                            <p:fltVal val="0"/>
                                          </p:val>
                                        </p:tav>
                                        <p:tav tm="100000">
                                          <p:val>
                                            <p:strVal val="#ppt_w"/>
                                          </p:val>
                                        </p:tav>
                                      </p:tavLst>
                                    </p:anim>
                                  </p:childTnLst>
                                </p:cTn>
                              </p:par>
                            </p:childTnLst>
                          </p:cTn>
                        </p:par>
                        <p:par>
                          <p:cTn id="42" fill="hold">
                            <p:stCondLst>
                              <p:cond delay="2000"/>
                            </p:stCondLst>
                            <p:childTnLst>
                              <p:par>
                                <p:cTn id="43" presetID="9" presetClass="entr" presetSubtype="0"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dissolve">
                                      <p:cBhvr>
                                        <p:cTn id="45" dur="500"/>
                                        <p:tgtEl>
                                          <p:spTgt spid="10"/>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dissolve">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circle(in)">
                                      <p:cBhvr>
                                        <p:cTn id="53" dur="2000"/>
                                        <p:tgtEl>
                                          <p:spTgt spid="7"/>
                                        </p:tgtEl>
                                      </p:cBhvr>
                                    </p:animEffect>
                                  </p:childTnLst>
                                </p:cTn>
                              </p:par>
                              <p:par>
                                <p:cTn id="54" presetID="6" presetClass="entr" presetSubtype="16"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circle(in)">
                                      <p:cBhvr>
                                        <p:cTn id="56" dur="20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80">
                                          <p:stCondLst>
                                            <p:cond delay="0"/>
                                          </p:stCondLst>
                                        </p:cTn>
                                        <p:tgtEl>
                                          <p:spTgt spid="17"/>
                                        </p:tgtEl>
                                      </p:cBhvr>
                                    </p:animEffect>
                                    <p:anim calcmode="lin" valueType="num">
                                      <p:cBhvr>
                                        <p:cTn id="62"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67" dur="26">
                                          <p:stCondLst>
                                            <p:cond delay="650"/>
                                          </p:stCondLst>
                                        </p:cTn>
                                        <p:tgtEl>
                                          <p:spTgt spid="17"/>
                                        </p:tgtEl>
                                      </p:cBhvr>
                                      <p:to x="100000" y="60000"/>
                                    </p:animScale>
                                    <p:animScale>
                                      <p:cBhvr>
                                        <p:cTn id="68" dur="166" decel="50000">
                                          <p:stCondLst>
                                            <p:cond delay="676"/>
                                          </p:stCondLst>
                                        </p:cTn>
                                        <p:tgtEl>
                                          <p:spTgt spid="17"/>
                                        </p:tgtEl>
                                      </p:cBhvr>
                                      <p:to x="100000" y="100000"/>
                                    </p:animScale>
                                    <p:animScale>
                                      <p:cBhvr>
                                        <p:cTn id="69" dur="26">
                                          <p:stCondLst>
                                            <p:cond delay="1312"/>
                                          </p:stCondLst>
                                        </p:cTn>
                                        <p:tgtEl>
                                          <p:spTgt spid="17"/>
                                        </p:tgtEl>
                                      </p:cBhvr>
                                      <p:to x="100000" y="80000"/>
                                    </p:animScale>
                                    <p:animScale>
                                      <p:cBhvr>
                                        <p:cTn id="70" dur="166" decel="50000">
                                          <p:stCondLst>
                                            <p:cond delay="1338"/>
                                          </p:stCondLst>
                                        </p:cTn>
                                        <p:tgtEl>
                                          <p:spTgt spid="17"/>
                                        </p:tgtEl>
                                      </p:cBhvr>
                                      <p:to x="100000" y="100000"/>
                                    </p:animScale>
                                    <p:animScale>
                                      <p:cBhvr>
                                        <p:cTn id="71" dur="26">
                                          <p:stCondLst>
                                            <p:cond delay="1642"/>
                                          </p:stCondLst>
                                        </p:cTn>
                                        <p:tgtEl>
                                          <p:spTgt spid="17"/>
                                        </p:tgtEl>
                                      </p:cBhvr>
                                      <p:to x="100000" y="90000"/>
                                    </p:animScale>
                                    <p:animScale>
                                      <p:cBhvr>
                                        <p:cTn id="72" dur="166" decel="50000">
                                          <p:stCondLst>
                                            <p:cond delay="1668"/>
                                          </p:stCondLst>
                                        </p:cTn>
                                        <p:tgtEl>
                                          <p:spTgt spid="17"/>
                                        </p:tgtEl>
                                      </p:cBhvr>
                                      <p:to x="100000" y="100000"/>
                                    </p:animScale>
                                    <p:animScale>
                                      <p:cBhvr>
                                        <p:cTn id="73" dur="26">
                                          <p:stCondLst>
                                            <p:cond delay="1808"/>
                                          </p:stCondLst>
                                        </p:cTn>
                                        <p:tgtEl>
                                          <p:spTgt spid="17"/>
                                        </p:tgtEl>
                                      </p:cBhvr>
                                      <p:to x="100000" y="95000"/>
                                    </p:animScale>
                                    <p:animScale>
                                      <p:cBhvr>
                                        <p:cTn id="74" dur="166" decel="50000">
                                          <p:stCondLst>
                                            <p:cond delay="1834"/>
                                          </p:stCondLst>
                                        </p:cTn>
                                        <p:tgtEl>
                                          <p:spTgt spid="17"/>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circle(in)">
                                      <p:cBhvr>
                                        <p:cTn id="79" dur="2000"/>
                                        <p:tgtEl>
                                          <p:spTgt spid="14"/>
                                        </p:tgtEl>
                                      </p:cBhvr>
                                    </p:animEffect>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grpId="0" nodeType="click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wipe(down)">
                                      <p:cBhvr>
                                        <p:cTn id="84" dur="580">
                                          <p:stCondLst>
                                            <p:cond delay="0"/>
                                          </p:stCondLst>
                                        </p:cTn>
                                        <p:tgtEl>
                                          <p:spTgt spid="18"/>
                                        </p:tgtEl>
                                      </p:cBhvr>
                                    </p:animEffect>
                                    <p:anim calcmode="lin" valueType="num">
                                      <p:cBhvr>
                                        <p:cTn id="85"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90" dur="26">
                                          <p:stCondLst>
                                            <p:cond delay="650"/>
                                          </p:stCondLst>
                                        </p:cTn>
                                        <p:tgtEl>
                                          <p:spTgt spid="18"/>
                                        </p:tgtEl>
                                      </p:cBhvr>
                                      <p:to x="100000" y="60000"/>
                                    </p:animScale>
                                    <p:animScale>
                                      <p:cBhvr>
                                        <p:cTn id="91" dur="166" decel="50000">
                                          <p:stCondLst>
                                            <p:cond delay="676"/>
                                          </p:stCondLst>
                                        </p:cTn>
                                        <p:tgtEl>
                                          <p:spTgt spid="18"/>
                                        </p:tgtEl>
                                      </p:cBhvr>
                                      <p:to x="100000" y="100000"/>
                                    </p:animScale>
                                    <p:animScale>
                                      <p:cBhvr>
                                        <p:cTn id="92" dur="26">
                                          <p:stCondLst>
                                            <p:cond delay="1312"/>
                                          </p:stCondLst>
                                        </p:cTn>
                                        <p:tgtEl>
                                          <p:spTgt spid="18"/>
                                        </p:tgtEl>
                                      </p:cBhvr>
                                      <p:to x="100000" y="80000"/>
                                    </p:animScale>
                                    <p:animScale>
                                      <p:cBhvr>
                                        <p:cTn id="93" dur="166" decel="50000">
                                          <p:stCondLst>
                                            <p:cond delay="1338"/>
                                          </p:stCondLst>
                                        </p:cTn>
                                        <p:tgtEl>
                                          <p:spTgt spid="18"/>
                                        </p:tgtEl>
                                      </p:cBhvr>
                                      <p:to x="100000" y="100000"/>
                                    </p:animScale>
                                    <p:animScale>
                                      <p:cBhvr>
                                        <p:cTn id="94" dur="26">
                                          <p:stCondLst>
                                            <p:cond delay="1642"/>
                                          </p:stCondLst>
                                        </p:cTn>
                                        <p:tgtEl>
                                          <p:spTgt spid="18"/>
                                        </p:tgtEl>
                                      </p:cBhvr>
                                      <p:to x="100000" y="90000"/>
                                    </p:animScale>
                                    <p:animScale>
                                      <p:cBhvr>
                                        <p:cTn id="95" dur="166" decel="50000">
                                          <p:stCondLst>
                                            <p:cond delay="1668"/>
                                          </p:stCondLst>
                                        </p:cTn>
                                        <p:tgtEl>
                                          <p:spTgt spid="18"/>
                                        </p:tgtEl>
                                      </p:cBhvr>
                                      <p:to x="100000" y="100000"/>
                                    </p:animScale>
                                    <p:animScale>
                                      <p:cBhvr>
                                        <p:cTn id="96" dur="26">
                                          <p:stCondLst>
                                            <p:cond delay="1808"/>
                                          </p:stCondLst>
                                        </p:cTn>
                                        <p:tgtEl>
                                          <p:spTgt spid="18"/>
                                        </p:tgtEl>
                                      </p:cBhvr>
                                      <p:to x="100000" y="95000"/>
                                    </p:animScale>
                                    <p:animScale>
                                      <p:cBhvr>
                                        <p:cTn id="97" dur="166" decel="50000">
                                          <p:stCondLst>
                                            <p:cond delay="1834"/>
                                          </p:stCondLst>
                                        </p:cTn>
                                        <p:tgtEl>
                                          <p:spTgt spid="18"/>
                                        </p:tgtEl>
                                      </p:cBhvr>
                                      <p:to x="100000" y="100000"/>
                                    </p:animScale>
                                  </p:childTnLst>
                                </p:cTn>
                              </p:par>
                            </p:childTnLst>
                          </p:cTn>
                        </p:par>
                      </p:childTnLst>
                    </p:cTn>
                  </p:par>
                  <p:par>
                    <p:cTn id="98" fill="hold">
                      <p:stCondLst>
                        <p:cond delay="indefinite"/>
                      </p:stCondLst>
                      <p:childTnLst>
                        <p:par>
                          <p:cTn id="99" fill="hold">
                            <p:stCondLst>
                              <p:cond delay="0"/>
                            </p:stCondLst>
                            <p:childTnLst>
                              <p:par>
                                <p:cTn id="100" presetID="6" presetClass="entr" presetSubtype="16" fill="hold" grpId="0" nodeType="clickEffect">
                                  <p:stCondLst>
                                    <p:cond delay="0"/>
                                  </p:stCondLst>
                                  <p:childTnLst>
                                    <p:set>
                                      <p:cBhvr>
                                        <p:cTn id="101" dur="1" fill="hold">
                                          <p:stCondLst>
                                            <p:cond delay="0"/>
                                          </p:stCondLst>
                                        </p:cTn>
                                        <p:tgtEl>
                                          <p:spTgt spid="12"/>
                                        </p:tgtEl>
                                        <p:attrNameLst>
                                          <p:attrName>style.visibility</p:attrName>
                                        </p:attrNameLst>
                                      </p:cBhvr>
                                      <p:to>
                                        <p:strVal val="visible"/>
                                      </p:to>
                                    </p:set>
                                    <p:animEffect transition="in" filter="circle(in)">
                                      <p:cBhvr>
                                        <p:cTn id="102" dur="2000"/>
                                        <p:tgtEl>
                                          <p:spTgt spid="12"/>
                                        </p:tgtEl>
                                      </p:cBhvr>
                                    </p:animEffect>
                                  </p:childTnLst>
                                </p:cTn>
                              </p:par>
                              <p:par>
                                <p:cTn id="103" presetID="6" presetClass="entr" presetSubtype="16" fill="hold" grpId="0" nodeType="withEffect">
                                  <p:stCondLst>
                                    <p:cond delay="0"/>
                                  </p:stCondLst>
                                  <p:childTnLst>
                                    <p:set>
                                      <p:cBhvr>
                                        <p:cTn id="104" dur="1" fill="hold">
                                          <p:stCondLst>
                                            <p:cond delay="0"/>
                                          </p:stCondLst>
                                        </p:cTn>
                                        <p:tgtEl>
                                          <p:spTgt spid="13"/>
                                        </p:tgtEl>
                                        <p:attrNameLst>
                                          <p:attrName>style.visibility</p:attrName>
                                        </p:attrNameLst>
                                      </p:cBhvr>
                                      <p:to>
                                        <p:strVal val="visible"/>
                                      </p:to>
                                    </p:set>
                                    <p:animEffect transition="in" filter="circle(in)">
                                      <p:cBhvr>
                                        <p:cTn id="105" dur="2000"/>
                                        <p:tgtEl>
                                          <p:spTgt spid="13"/>
                                        </p:tgtEl>
                                      </p:cBhvr>
                                    </p:animEffect>
                                  </p:childTnLst>
                                </p:cTn>
                              </p:par>
                            </p:childTnLst>
                          </p:cTn>
                        </p:par>
                      </p:childTnLst>
                    </p:cTn>
                  </p:par>
                  <p:par>
                    <p:cTn id="106" fill="hold">
                      <p:stCondLst>
                        <p:cond delay="indefinite"/>
                      </p:stCondLst>
                      <p:childTnLst>
                        <p:par>
                          <p:cTn id="107" fill="hold">
                            <p:stCondLst>
                              <p:cond delay="0"/>
                            </p:stCondLst>
                            <p:childTnLst>
                              <p:par>
                                <p:cTn id="108" presetID="26" presetClass="entr" presetSubtype="0" fill="hold" grpId="0" nodeType="clickEffect">
                                  <p:stCondLst>
                                    <p:cond delay="0"/>
                                  </p:stCondLst>
                                  <p:childTnLst>
                                    <p:set>
                                      <p:cBhvr>
                                        <p:cTn id="109" dur="1" fill="hold">
                                          <p:stCondLst>
                                            <p:cond delay="0"/>
                                          </p:stCondLst>
                                        </p:cTn>
                                        <p:tgtEl>
                                          <p:spTgt spid="16"/>
                                        </p:tgtEl>
                                        <p:attrNameLst>
                                          <p:attrName>style.visibility</p:attrName>
                                        </p:attrNameLst>
                                      </p:cBhvr>
                                      <p:to>
                                        <p:strVal val="visible"/>
                                      </p:to>
                                    </p:set>
                                    <p:animEffect transition="in" filter="wipe(down)">
                                      <p:cBhvr>
                                        <p:cTn id="110" dur="580">
                                          <p:stCondLst>
                                            <p:cond delay="0"/>
                                          </p:stCondLst>
                                        </p:cTn>
                                        <p:tgtEl>
                                          <p:spTgt spid="16"/>
                                        </p:tgtEl>
                                      </p:cBhvr>
                                    </p:animEffect>
                                    <p:anim calcmode="lin" valueType="num">
                                      <p:cBhvr>
                                        <p:cTn id="111"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16" dur="26">
                                          <p:stCondLst>
                                            <p:cond delay="650"/>
                                          </p:stCondLst>
                                        </p:cTn>
                                        <p:tgtEl>
                                          <p:spTgt spid="16"/>
                                        </p:tgtEl>
                                      </p:cBhvr>
                                      <p:to x="100000" y="60000"/>
                                    </p:animScale>
                                    <p:animScale>
                                      <p:cBhvr>
                                        <p:cTn id="117" dur="166" decel="50000">
                                          <p:stCondLst>
                                            <p:cond delay="676"/>
                                          </p:stCondLst>
                                        </p:cTn>
                                        <p:tgtEl>
                                          <p:spTgt spid="16"/>
                                        </p:tgtEl>
                                      </p:cBhvr>
                                      <p:to x="100000" y="100000"/>
                                    </p:animScale>
                                    <p:animScale>
                                      <p:cBhvr>
                                        <p:cTn id="118" dur="26">
                                          <p:stCondLst>
                                            <p:cond delay="1312"/>
                                          </p:stCondLst>
                                        </p:cTn>
                                        <p:tgtEl>
                                          <p:spTgt spid="16"/>
                                        </p:tgtEl>
                                      </p:cBhvr>
                                      <p:to x="100000" y="80000"/>
                                    </p:animScale>
                                    <p:animScale>
                                      <p:cBhvr>
                                        <p:cTn id="119" dur="166" decel="50000">
                                          <p:stCondLst>
                                            <p:cond delay="1338"/>
                                          </p:stCondLst>
                                        </p:cTn>
                                        <p:tgtEl>
                                          <p:spTgt spid="16"/>
                                        </p:tgtEl>
                                      </p:cBhvr>
                                      <p:to x="100000" y="100000"/>
                                    </p:animScale>
                                    <p:animScale>
                                      <p:cBhvr>
                                        <p:cTn id="120" dur="26">
                                          <p:stCondLst>
                                            <p:cond delay="1642"/>
                                          </p:stCondLst>
                                        </p:cTn>
                                        <p:tgtEl>
                                          <p:spTgt spid="16"/>
                                        </p:tgtEl>
                                      </p:cBhvr>
                                      <p:to x="100000" y="90000"/>
                                    </p:animScale>
                                    <p:animScale>
                                      <p:cBhvr>
                                        <p:cTn id="121" dur="166" decel="50000">
                                          <p:stCondLst>
                                            <p:cond delay="1668"/>
                                          </p:stCondLst>
                                        </p:cTn>
                                        <p:tgtEl>
                                          <p:spTgt spid="16"/>
                                        </p:tgtEl>
                                      </p:cBhvr>
                                      <p:to x="100000" y="100000"/>
                                    </p:animScale>
                                    <p:animScale>
                                      <p:cBhvr>
                                        <p:cTn id="122" dur="26">
                                          <p:stCondLst>
                                            <p:cond delay="1808"/>
                                          </p:stCondLst>
                                        </p:cTn>
                                        <p:tgtEl>
                                          <p:spTgt spid="16"/>
                                        </p:tgtEl>
                                      </p:cBhvr>
                                      <p:to x="100000" y="95000"/>
                                    </p:animScale>
                                    <p:animScale>
                                      <p:cBhvr>
                                        <p:cTn id="123" dur="166" decel="50000">
                                          <p:stCondLst>
                                            <p:cond delay="1834"/>
                                          </p:stCondLst>
                                        </p:cTn>
                                        <p:tgtEl>
                                          <p:spTgt spid="16"/>
                                        </p:tgtEl>
                                      </p:cBhvr>
                                      <p:to x="100000" y="100000"/>
                                    </p:animScale>
                                  </p:childTnLst>
                                </p:cTn>
                              </p:par>
                            </p:childTnLst>
                          </p:cTn>
                        </p:par>
                      </p:childTnLst>
                    </p:cTn>
                  </p:par>
                  <p:par>
                    <p:cTn id="124" fill="hold">
                      <p:stCondLst>
                        <p:cond delay="indefinite"/>
                      </p:stCondLst>
                      <p:childTnLst>
                        <p:par>
                          <p:cTn id="125" fill="hold">
                            <p:stCondLst>
                              <p:cond delay="0"/>
                            </p:stCondLst>
                            <p:childTnLst>
                              <p:par>
                                <p:cTn id="126" presetID="16" presetClass="entr" presetSubtype="21" fill="hold" grpId="0" nodeType="clickEffect">
                                  <p:stCondLst>
                                    <p:cond delay="0"/>
                                  </p:stCondLst>
                                  <p:childTnLst>
                                    <p:set>
                                      <p:cBhvr>
                                        <p:cTn id="127" dur="1" fill="hold">
                                          <p:stCondLst>
                                            <p:cond delay="0"/>
                                          </p:stCondLst>
                                        </p:cTn>
                                        <p:tgtEl>
                                          <p:spTgt spid="15"/>
                                        </p:tgtEl>
                                        <p:attrNameLst>
                                          <p:attrName>style.visibility</p:attrName>
                                        </p:attrNameLst>
                                      </p:cBhvr>
                                      <p:to>
                                        <p:strVal val="visible"/>
                                      </p:to>
                                    </p:set>
                                    <p:animEffect transition="in" filter="barn(inVertical)">
                                      <p:cBhvr>
                                        <p:cTn id="128" dur="500"/>
                                        <p:tgtEl>
                                          <p:spTgt spid="15"/>
                                        </p:tgtEl>
                                      </p:cBhvr>
                                    </p:animEffect>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19"/>
                                        </p:tgtEl>
                                        <p:attrNameLst>
                                          <p:attrName>style.visibility</p:attrName>
                                        </p:attrNameLst>
                                      </p:cBhvr>
                                      <p:to>
                                        <p:strVal val="visible"/>
                                      </p:to>
                                    </p:set>
                                    <p:animEffect transition="in" filter="wipe(down)">
                                      <p:cBhvr>
                                        <p:cTn id="133" dur="580">
                                          <p:stCondLst>
                                            <p:cond delay="0"/>
                                          </p:stCondLst>
                                        </p:cTn>
                                        <p:tgtEl>
                                          <p:spTgt spid="19"/>
                                        </p:tgtEl>
                                      </p:cBhvr>
                                    </p:animEffect>
                                    <p:anim calcmode="lin" valueType="num">
                                      <p:cBhvr>
                                        <p:cTn id="134"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9" dur="26">
                                          <p:stCondLst>
                                            <p:cond delay="650"/>
                                          </p:stCondLst>
                                        </p:cTn>
                                        <p:tgtEl>
                                          <p:spTgt spid="19"/>
                                        </p:tgtEl>
                                      </p:cBhvr>
                                      <p:to x="100000" y="60000"/>
                                    </p:animScale>
                                    <p:animScale>
                                      <p:cBhvr>
                                        <p:cTn id="140" dur="166" decel="50000">
                                          <p:stCondLst>
                                            <p:cond delay="676"/>
                                          </p:stCondLst>
                                        </p:cTn>
                                        <p:tgtEl>
                                          <p:spTgt spid="19"/>
                                        </p:tgtEl>
                                      </p:cBhvr>
                                      <p:to x="100000" y="100000"/>
                                    </p:animScale>
                                    <p:animScale>
                                      <p:cBhvr>
                                        <p:cTn id="141" dur="26">
                                          <p:stCondLst>
                                            <p:cond delay="1312"/>
                                          </p:stCondLst>
                                        </p:cTn>
                                        <p:tgtEl>
                                          <p:spTgt spid="19"/>
                                        </p:tgtEl>
                                      </p:cBhvr>
                                      <p:to x="100000" y="80000"/>
                                    </p:animScale>
                                    <p:animScale>
                                      <p:cBhvr>
                                        <p:cTn id="142" dur="166" decel="50000">
                                          <p:stCondLst>
                                            <p:cond delay="1338"/>
                                          </p:stCondLst>
                                        </p:cTn>
                                        <p:tgtEl>
                                          <p:spTgt spid="19"/>
                                        </p:tgtEl>
                                      </p:cBhvr>
                                      <p:to x="100000" y="100000"/>
                                    </p:animScale>
                                    <p:animScale>
                                      <p:cBhvr>
                                        <p:cTn id="143" dur="26">
                                          <p:stCondLst>
                                            <p:cond delay="1642"/>
                                          </p:stCondLst>
                                        </p:cTn>
                                        <p:tgtEl>
                                          <p:spTgt spid="19"/>
                                        </p:tgtEl>
                                      </p:cBhvr>
                                      <p:to x="100000" y="90000"/>
                                    </p:animScale>
                                    <p:animScale>
                                      <p:cBhvr>
                                        <p:cTn id="144" dur="166" decel="50000">
                                          <p:stCondLst>
                                            <p:cond delay="1668"/>
                                          </p:stCondLst>
                                        </p:cTn>
                                        <p:tgtEl>
                                          <p:spTgt spid="19"/>
                                        </p:tgtEl>
                                      </p:cBhvr>
                                      <p:to x="100000" y="100000"/>
                                    </p:animScale>
                                    <p:animScale>
                                      <p:cBhvr>
                                        <p:cTn id="145" dur="26">
                                          <p:stCondLst>
                                            <p:cond delay="1808"/>
                                          </p:stCondLst>
                                        </p:cTn>
                                        <p:tgtEl>
                                          <p:spTgt spid="19"/>
                                        </p:tgtEl>
                                      </p:cBhvr>
                                      <p:to x="100000" y="95000"/>
                                    </p:animScale>
                                    <p:animScale>
                                      <p:cBhvr>
                                        <p:cTn id="146" dur="166" decel="50000">
                                          <p:stCondLst>
                                            <p:cond delay="1834"/>
                                          </p:stCondLst>
                                        </p:cTn>
                                        <p:tgtEl>
                                          <p:spTgt spid="19"/>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1" presetClass="entr" presetSubtype="1" fill="hold" nodeType="clickEffect">
                                  <p:stCondLst>
                                    <p:cond delay="0"/>
                                  </p:stCondLst>
                                  <p:childTnLst>
                                    <p:set>
                                      <p:cBhvr>
                                        <p:cTn id="150" dur="1" fill="hold">
                                          <p:stCondLst>
                                            <p:cond delay="0"/>
                                          </p:stCondLst>
                                        </p:cTn>
                                        <p:tgtEl>
                                          <p:spTgt spid="44"/>
                                        </p:tgtEl>
                                        <p:attrNameLst>
                                          <p:attrName>style.visibility</p:attrName>
                                        </p:attrNameLst>
                                      </p:cBhvr>
                                      <p:to>
                                        <p:strVal val="visible"/>
                                      </p:to>
                                    </p:set>
                                    <p:animEffect transition="in" filter="wheel(1)">
                                      <p:cBhvr>
                                        <p:cTn id="151" dur="2000"/>
                                        <p:tgtEl>
                                          <p:spTgt spid="44"/>
                                        </p:tgtEl>
                                      </p:cBhvr>
                                    </p:animEffect>
                                  </p:childTnLst>
                                </p:cTn>
                              </p:par>
                            </p:childTnLst>
                          </p:cTn>
                        </p:par>
                      </p:childTnLst>
                    </p:cTn>
                  </p:par>
                  <p:par>
                    <p:cTn id="152" fill="hold">
                      <p:stCondLst>
                        <p:cond delay="indefinite"/>
                      </p:stCondLst>
                      <p:childTnLst>
                        <p:par>
                          <p:cTn id="153" fill="hold">
                            <p:stCondLst>
                              <p:cond delay="0"/>
                            </p:stCondLst>
                            <p:childTnLst>
                              <p:par>
                                <p:cTn id="154" presetID="21" presetClass="entr" presetSubtype="1" fill="hold" nodeType="clickEffect">
                                  <p:stCondLst>
                                    <p:cond delay="0"/>
                                  </p:stCondLst>
                                  <p:childTnLst>
                                    <p:set>
                                      <p:cBhvr>
                                        <p:cTn id="155" dur="1" fill="hold">
                                          <p:stCondLst>
                                            <p:cond delay="0"/>
                                          </p:stCondLst>
                                        </p:cTn>
                                        <p:tgtEl>
                                          <p:spTgt spid="45"/>
                                        </p:tgtEl>
                                        <p:attrNameLst>
                                          <p:attrName>style.visibility</p:attrName>
                                        </p:attrNameLst>
                                      </p:cBhvr>
                                      <p:to>
                                        <p:strVal val="visible"/>
                                      </p:to>
                                    </p:set>
                                    <p:animEffect transition="in" filter="wheel(1)">
                                      <p:cBhvr>
                                        <p:cTn id="156" dur="2000"/>
                                        <p:tgtEl>
                                          <p:spTgt spid="45"/>
                                        </p:tgtEl>
                                      </p:cBhvr>
                                    </p:animEffect>
                                  </p:childTnLst>
                                </p:cTn>
                              </p:par>
                            </p:childTnLst>
                          </p:cTn>
                        </p:par>
                      </p:childTnLst>
                    </p:cTn>
                  </p:par>
                  <p:par>
                    <p:cTn id="157" fill="hold">
                      <p:stCondLst>
                        <p:cond delay="indefinite"/>
                      </p:stCondLst>
                      <p:childTnLst>
                        <p:par>
                          <p:cTn id="158" fill="hold">
                            <p:stCondLst>
                              <p:cond delay="0"/>
                            </p:stCondLst>
                            <p:childTnLst>
                              <p:par>
                                <p:cTn id="159" presetID="21" presetClass="entr" presetSubtype="1" fill="hold" grpId="0" nodeType="clickEffect">
                                  <p:stCondLst>
                                    <p:cond delay="0"/>
                                  </p:stCondLst>
                                  <p:childTnLst>
                                    <p:set>
                                      <p:cBhvr>
                                        <p:cTn id="160" dur="1" fill="hold">
                                          <p:stCondLst>
                                            <p:cond delay="0"/>
                                          </p:stCondLst>
                                        </p:cTn>
                                        <p:tgtEl>
                                          <p:spTgt spid="29"/>
                                        </p:tgtEl>
                                        <p:attrNameLst>
                                          <p:attrName>style.visibility</p:attrName>
                                        </p:attrNameLst>
                                      </p:cBhvr>
                                      <p:to>
                                        <p:strVal val="visible"/>
                                      </p:to>
                                    </p:set>
                                    <p:animEffect transition="in" filter="wheel(1)">
                                      <p:cBhvr>
                                        <p:cTn id="161" dur="2000"/>
                                        <p:tgtEl>
                                          <p:spTgt spid="29"/>
                                        </p:tgtEl>
                                      </p:cBhvr>
                                    </p:animEffect>
                                  </p:childTnLst>
                                </p:cTn>
                              </p:par>
                            </p:childTnLst>
                          </p:cTn>
                        </p:par>
                      </p:childTnLst>
                    </p:cTn>
                  </p:par>
                  <p:par>
                    <p:cTn id="162" fill="hold">
                      <p:stCondLst>
                        <p:cond delay="indefinite"/>
                      </p:stCondLst>
                      <p:childTnLst>
                        <p:par>
                          <p:cTn id="163" fill="hold">
                            <p:stCondLst>
                              <p:cond delay="0"/>
                            </p:stCondLst>
                            <p:childTnLst>
                              <p:par>
                                <p:cTn id="164" presetID="21" presetClass="entr" presetSubtype="1" fill="hold" nodeType="clickEffect">
                                  <p:stCondLst>
                                    <p:cond delay="0"/>
                                  </p:stCondLst>
                                  <p:childTnLst>
                                    <p:set>
                                      <p:cBhvr>
                                        <p:cTn id="165" dur="1" fill="hold">
                                          <p:stCondLst>
                                            <p:cond delay="0"/>
                                          </p:stCondLst>
                                        </p:cTn>
                                        <p:tgtEl>
                                          <p:spTgt spid="46"/>
                                        </p:tgtEl>
                                        <p:attrNameLst>
                                          <p:attrName>style.visibility</p:attrName>
                                        </p:attrNameLst>
                                      </p:cBhvr>
                                      <p:to>
                                        <p:strVal val="visible"/>
                                      </p:to>
                                    </p:set>
                                    <p:animEffect transition="in" filter="wheel(1)">
                                      <p:cBhvr>
                                        <p:cTn id="166"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3" grpId="0"/>
      <p:bldP spid="4" grpId="0"/>
      <p:bldP spid="5" grpId="0"/>
      <p:bldP spid="6" grpId="0"/>
      <p:bldP spid="7" grpId="0"/>
      <p:bldP spid="8" grpId="0"/>
      <p:bldP spid="11" grpId="0"/>
      <p:bldP spid="12" grpId="0"/>
      <p:bldP spid="13" grpId="0"/>
      <p:bldP spid="14" grpId="0"/>
      <p:bldP spid="15" grpId="0"/>
      <p:bldP spid="16" grpId="0"/>
      <p:bldP spid="17" grpId="0"/>
      <p:bldP spid="18" grpId="0"/>
      <p:bldP spid="19" grpId="0"/>
      <p:bldP spid="2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Rectangle 1"/>
          <p:cNvSpPr/>
          <p:nvPr/>
        </p:nvSpPr>
        <p:spPr>
          <a:xfrm>
            <a:off x="158557" y="4553590"/>
            <a:ext cx="8890575" cy="1384995"/>
          </a:xfrm>
          <a:prstGeom prst="rect">
            <a:avLst/>
          </a:prstGeom>
        </p:spPr>
        <p:txBody>
          <a:bodyPr wrap="none">
            <a:spAutoFit/>
          </a:bodyPr>
          <a:lstStyle/>
          <a:p>
            <a:pPr algn="l"/>
            <a:r>
              <a:rPr lang="en-US" b="1" dirty="0">
                <a:solidFill>
                  <a:srgbClr val="000000"/>
                </a:solidFill>
                <a:latin typeface="Arial Narrow" pitchFamily="34" charset="0"/>
              </a:rPr>
              <a:t>Compared to the </a:t>
            </a:r>
            <a:r>
              <a:rPr lang="en-US" b="1" dirty="0" smtClean="0">
                <a:solidFill>
                  <a:srgbClr val="000000"/>
                </a:solidFill>
                <a:latin typeface="Arial Narrow" pitchFamily="34" charset="0"/>
              </a:rPr>
              <a:t>force  required </a:t>
            </a:r>
            <a:r>
              <a:rPr lang="en-US" b="1" dirty="0">
                <a:solidFill>
                  <a:srgbClr val="000000"/>
                </a:solidFill>
                <a:latin typeface="Arial Narrow" pitchFamily="34" charset="0"/>
              </a:rPr>
              <a:t>to lift a typical steel </a:t>
            </a:r>
            <a:r>
              <a:rPr lang="en-US" b="1" dirty="0" smtClean="0">
                <a:solidFill>
                  <a:srgbClr val="000000"/>
                </a:solidFill>
                <a:latin typeface="Arial Narrow" pitchFamily="34" charset="0"/>
              </a:rPr>
              <a:t>anchor to</a:t>
            </a:r>
          </a:p>
          <a:p>
            <a:pPr algn="l"/>
            <a:r>
              <a:rPr lang="en-US" b="1" dirty="0" smtClean="0">
                <a:solidFill>
                  <a:srgbClr val="000000"/>
                </a:solidFill>
                <a:latin typeface="Arial Narrow" pitchFamily="34" charset="0"/>
              </a:rPr>
              <a:t>the </a:t>
            </a:r>
            <a:r>
              <a:rPr lang="en-US" b="1" dirty="0">
                <a:solidFill>
                  <a:srgbClr val="000000"/>
                </a:solidFill>
                <a:latin typeface="Arial Narrow" pitchFamily="34" charset="0"/>
              </a:rPr>
              <a:t>surface, it takes roughly an additional </a:t>
            </a:r>
            <a:r>
              <a:rPr lang="en-US" b="1" dirty="0" smtClean="0">
                <a:solidFill>
                  <a:srgbClr val="000000"/>
                </a:solidFill>
                <a:latin typeface="Arial Narrow" pitchFamily="34" charset="0"/>
              </a:rPr>
              <a:t>17</a:t>
            </a:r>
            <a:r>
              <a:rPr lang="en-US" b="1" dirty="0">
                <a:solidFill>
                  <a:srgbClr val="000000"/>
                </a:solidFill>
                <a:latin typeface="Arial Narrow" pitchFamily="34" charset="0"/>
              </a:rPr>
              <a:t>% more “oomph” </a:t>
            </a:r>
            <a:endParaRPr lang="en-US" b="1" dirty="0" smtClean="0">
              <a:solidFill>
                <a:srgbClr val="000000"/>
              </a:solidFill>
              <a:latin typeface="Arial Narrow" pitchFamily="34" charset="0"/>
            </a:endParaRPr>
          </a:p>
          <a:p>
            <a:pPr algn="l"/>
            <a:r>
              <a:rPr lang="en-US" b="1" dirty="0" smtClean="0">
                <a:solidFill>
                  <a:srgbClr val="000000"/>
                </a:solidFill>
                <a:latin typeface="Arial Narrow" pitchFamily="34" charset="0"/>
              </a:rPr>
              <a:t>to </a:t>
            </a:r>
            <a:r>
              <a:rPr lang="en-US" b="1" dirty="0">
                <a:solidFill>
                  <a:srgbClr val="000000"/>
                </a:solidFill>
                <a:latin typeface="Arial Narrow" pitchFamily="34" charset="0"/>
              </a:rPr>
              <a:t>lift it out of the water and into the boat.</a:t>
            </a:r>
          </a:p>
        </p:txBody>
      </p:sp>
      <p:pic>
        <p:nvPicPr>
          <p:cNvPr id="3"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08058" y="632813"/>
            <a:ext cx="3528305" cy="3528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descr="http://upload.wikimedia.org/wikipedia/commons/f/fb/Rowboat_with_oars.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55576" y="618454"/>
            <a:ext cx="5081389" cy="3526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9088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fishreports.net/fishing-gear/images/fishing-sinker.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rot="1800000">
            <a:off x="7038401" y="3648703"/>
            <a:ext cx="1407587" cy="3459843"/>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09"/>
          <p:cNvSpPr>
            <a:spLocks noChangeArrowheads="1"/>
          </p:cNvSpPr>
          <p:nvPr/>
        </p:nvSpPr>
        <p:spPr bwMode="auto">
          <a:xfrm>
            <a:off x="1715534" y="5982095"/>
            <a:ext cx="1551236" cy="593725"/>
          </a:xfrm>
          <a:prstGeom prst="rect">
            <a:avLst/>
          </a:prstGeom>
          <a:solidFill>
            <a:srgbClr val="00FFFF"/>
          </a:solidFill>
          <a:ln w="9525">
            <a:solidFill>
              <a:schemeClr val="tx1"/>
            </a:solidFill>
            <a:miter lim="800000"/>
            <a:headEnd/>
            <a:tailEnd/>
          </a:ln>
        </p:spPr>
        <p:txBody>
          <a:bodyPr wrap="none" anchor="ctr"/>
          <a:lstStyle/>
          <a:p>
            <a:pPr algn="l"/>
            <a:endParaRPr lang="en-US">
              <a:solidFill>
                <a:srgbClr val="000000"/>
              </a:solidFill>
            </a:endParaRPr>
          </a:p>
        </p:txBody>
      </p:sp>
      <p:sp>
        <p:nvSpPr>
          <p:cNvPr id="6" name="Rectangle 309"/>
          <p:cNvSpPr>
            <a:spLocks noChangeArrowheads="1"/>
          </p:cNvSpPr>
          <p:nvPr/>
        </p:nvSpPr>
        <p:spPr bwMode="auto">
          <a:xfrm>
            <a:off x="6573420" y="2256256"/>
            <a:ext cx="1436358" cy="593725"/>
          </a:xfrm>
          <a:prstGeom prst="rect">
            <a:avLst/>
          </a:prstGeom>
          <a:solidFill>
            <a:srgbClr val="00FFFF"/>
          </a:solidFill>
          <a:ln w="9525">
            <a:solidFill>
              <a:schemeClr val="tx1"/>
            </a:solidFill>
            <a:miter lim="800000"/>
            <a:headEnd/>
            <a:tailEnd/>
          </a:ln>
        </p:spPr>
        <p:txBody>
          <a:bodyPr wrap="none" anchor="ctr"/>
          <a:lstStyle/>
          <a:p>
            <a:pPr algn="l"/>
            <a:endParaRPr lang="en-US">
              <a:solidFill>
                <a:srgbClr val="000000"/>
              </a:solidFill>
            </a:endParaRPr>
          </a:p>
        </p:txBody>
      </p:sp>
      <p:sp>
        <p:nvSpPr>
          <p:cNvPr id="2" name="Rectangle 1"/>
          <p:cNvSpPr/>
          <p:nvPr/>
        </p:nvSpPr>
        <p:spPr>
          <a:xfrm>
            <a:off x="197893" y="182397"/>
            <a:ext cx="8859541" cy="1384995"/>
          </a:xfrm>
          <a:prstGeom prst="rect">
            <a:avLst/>
          </a:prstGeom>
        </p:spPr>
        <p:txBody>
          <a:bodyPr wrap="none">
            <a:spAutoFit/>
          </a:bodyPr>
          <a:lstStyle/>
          <a:p>
            <a:pPr algn="l"/>
            <a:r>
              <a:rPr lang="en-US" dirty="0">
                <a:solidFill>
                  <a:srgbClr val="FF0000"/>
                </a:solidFill>
              </a:rPr>
              <a:t>A 43 kg rowboat is loaded with 185 kg worth of fishers </a:t>
            </a:r>
            <a:endParaRPr lang="en-US" dirty="0" smtClean="0">
              <a:solidFill>
                <a:srgbClr val="FF0000"/>
              </a:solidFill>
            </a:endParaRPr>
          </a:p>
          <a:p>
            <a:pPr algn="l"/>
            <a:r>
              <a:rPr lang="en-US" dirty="0" smtClean="0">
                <a:solidFill>
                  <a:srgbClr val="FF0000"/>
                </a:solidFill>
              </a:rPr>
              <a:t>and </a:t>
            </a:r>
            <a:r>
              <a:rPr lang="en-US" dirty="0">
                <a:solidFill>
                  <a:srgbClr val="FF0000"/>
                </a:solidFill>
              </a:rPr>
              <a:t>fishing equipment. What </a:t>
            </a:r>
            <a:r>
              <a:rPr lang="en-US" dirty="0" smtClean="0">
                <a:solidFill>
                  <a:srgbClr val="FF0000"/>
                </a:solidFill>
              </a:rPr>
              <a:t>is </a:t>
            </a:r>
            <a:r>
              <a:rPr lang="en-US" dirty="0">
                <a:solidFill>
                  <a:srgbClr val="FF0000"/>
                </a:solidFill>
              </a:rPr>
              <a:t>the buoyant force on </a:t>
            </a:r>
            <a:endParaRPr lang="en-US" dirty="0" smtClean="0">
              <a:solidFill>
                <a:srgbClr val="FF0000"/>
              </a:solidFill>
            </a:endParaRPr>
          </a:p>
          <a:p>
            <a:pPr algn="l"/>
            <a:r>
              <a:rPr lang="en-US" dirty="0" smtClean="0">
                <a:solidFill>
                  <a:srgbClr val="FF0000"/>
                </a:solidFill>
              </a:rPr>
              <a:t>the </a:t>
            </a:r>
            <a:r>
              <a:rPr lang="en-US" dirty="0">
                <a:solidFill>
                  <a:srgbClr val="FF0000"/>
                </a:solidFill>
              </a:rPr>
              <a:t>boat when it is out on the lake?</a:t>
            </a:r>
          </a:p>
        </p:txBody>
      </p:sp>
      <p:sp>
        <p:nvSpPr>
          <p:cNvPr id="3" name="Rectangle 2"/>
          <p:cNvSpPr/>
          <p:nvPr/>
        </p:nvSpPr>
        <p:spPr>
          <a:xfrm>
            <a:off x="580017" y="1697299"/>
            <a:ext cx="3579826" cy="523220"/>
          </a:xfrm>
          <a:prstGeom prst="rect">
            <a:avLst/>
          </a:prstGeom>
        </p:spPr>
        <p:txBody>
          <a:bodyPr wrap="none">
            <a:spAutoFit/>
          </a:bodyPr>
          <a:lstStyle/>
          <a:p>
            <a:pPr algn="l"/>
            <a:r>
              <a:rPr lang="en-US" dirty="0" smtClean="0">
                <a:solidFill>
                  <a:srgbClr val="000000"/>
                </a:solidFill>
              </a:rPr>
              <a:t>Boat is floating, so… </a:t>
            </a:r>
            <a:endParaRPr lang="en-US" dirty="0">
              <a:solidFill>
                <a:srgbClr val="000000"/>
              </a:solidFill>
            </a:endParaRPr>
          </a:p>
        </p:txBody>
      </p:sp>
      <p:sp>
        <p:nvSpPr>
          <p:cNvPr id="4" name="Rectangle 3"/>
          <p:cNvSpPr/>
          <p:nvPr/>
        </p:nvSpPr>
        <p:spPr>
          <a:xfrm>
            <a:off x="580017" y="2297800"/>
            <a:ext cx="5620449" cy="523220"/>
          </a:xfrm>
          <a:prstGeom prst="rect">
            <a:avLst/>
          </a:prstGeom>
        </p:spPr>
        <p:txBody>
          <a:bodyPr wrap="none">
            <a:spAutoFit/>
          </a:bodyPr>
          <a:lstStyle/>
          <a:p>
            <a:pPr algn="l"/>
            <a:r>
              <a:rPr lang="en-US" dirty="0" smtClean="0">
                <a:solidFill>
                  <a:srgbClr val="000000"/>
                </a:solidFill>
              </a:rPr>
              <a:t>So… F</a:t>
            </a:r>
            <a:r>
              <a:rPr lang="en-US" baseline="-25000" dirty="0" smtClean="0">
                <a:solidFill>
                  <a:srgbClr val="000000"/>
                </a:solidFill>
              </a:rPr>
              <a:t>B</a:t>
            </a:r>
            <a:r>
              <a:rPr lang="en-US" dirty="0" smtClean="0">
                <a:solidFill>
                  <a:srgbClr val="000000"/>
                </a:solidFill>
              </a:rPr>
              <a:t> = (43 kg + 185 kg) (9.81)</a:t>
            </a:r>
            <a:endParaRPr lang="en-US" dirty="0">
              <a:solidFill>
                <a:srgbClr val="000000"/>
              </a:solidFill>
            </a:endParaRPr>
          </a:p>
        </p:txBody>
      </p:sp>
      <p:sp>
        <p:nvSpPr>
          <p:cNvPr id="5" name="Rectangle 4"/>
          <p:cNvSpPr/>
          <p:nvPr/>
        </p:nvSpPr>
        <p:spPr>
          <a:xfrm>
            <a:off x="6025466" y="2297800"/>
            <a:ext cx="1952779" cy="523220"/>
          </a:xfrm>
          <a:prstGeom prst="rect">
            <a:avLst/>
          </a:prstGeom>
        </p:spPr>
        <p:txBody>
          <a:bodyPr wrap="none">
            <a:spAutoFit/>
          </a:bodyPr>
          <a:lstStyle/>
          <a:p>
            <a:pPr algn="l"/>
            <a:r>
              <a:rPr lang="en-US" dirty="0" smtClean="0">
                <a:solidFill>
                  <a:srgbClr val="000000"/>
                </a:solidFill>
              </a:rPr>
              <a:t>=    2240 N</a:t>
            </a:r>
            <a:endParaRPr lang="en-US" dirty="0">
              <a:solidFill>
                <a:srgbClr val="000000"/>
              </a:solidFill>
            </a:endParaRPr>
          </a:p>
        </p:txBody>
      </p:sp>
      <p:sp>
        <p:nvSpPr>
          <p:cNvPr id="7" name="Rectangle 6"/>
          <p:cNvSpPr/>
          <p:nvPr/>
        </p:nvSpPr>
        <p:spPr>
          <a:xfrm>
            <a:off x="3964643" y="1697299"/>
            <a:ext cx="1606530" cy="523220"/>
          </a:xfrm>
          <a:prstGeom prst="rect">
            <a:avLst/>
          </a:prstGeom>
        </p:spPr>
        <p:txBody>
          <a:bodyPr wrap="none">
            <a:spAutoFit/>
          </a:bodyPr>
          <a:lstStyle/>
          <a:p>
            <a:pPr algn="l"/>
            <a:r>
              <a:rPr lang="en-US" dirty="0" smtClean="0">
                <a:solidFill>
                  <a:srgbClr val="000000"/>
                </a:solidFill>
              </a:rPr>
              <a:t>F</a:t>
            </a:r>
            <a:r>
              <a:rPr lang="en-US" baseline="-25000" dirty="0" smtClean="0">
                <a:solidFill>
                  <a:srgbClr val="000000"/>
                </a:solidFill>
              </a:rPr>
              <a:t>B</a:t>
            </a:r>
            <a:r>
              <a:rPr lang="en-US" dirty="0" smtClean="0">
                <a:solidFill>
                  <a:srgbClr val="000000"/>
                </a:solidFill>
              </a:rPr>
              <a:t> = </a:t>
            </a:r>
            <a:r>
              <a:rPr lang="en-US" dirty="0" err="1" smtClean="0">
                <a:solidFill>
                  <a:srgbClr val="000000"/>
                </a:solidFill>
              </a:rPr>
              <a:t>m</a:t>
            </a:r>
            <a:r>
              <a:rPr lang="en-US" baseline="-25000" dirty="0" err="1" smtClean="0">
                <a:solidFill>
                  <a:srgbClr val="000000"/>
                </a:solidFill>
              </a:rPr>
              <a:t>o</a:t>
            </a:r>
            <a:r>
              <a:rPr lang="en-US" dirty="0" err="1" smtClean="0">
                <a:solidFill>
                  <a:srgbClr val="000000"/>
                </a:solidFill>
              </a:rPr>
              <a:t>g</a:t>
            </a:r>
            <a:endParaRPr lang="en-US" dirty="0">
              <a:solidFill>
                <a:srgbClr val="000000"/>
              </a:solidFill>
            </a:endParaRPr>
          </a:p>
        </p:txBody>
      </p:sp>
      <p:sp>
        <p:nvSpPr>
          <p:cNvPr id="8" name="Rectangle 7"/>
          <p:cNvSpPr/>
          <p:nvPr/>
        </p:nvSpPr>
        <p:spPr>
          <a:xfrm>
            <a:off x="143301" y="3089372"/>
            <a:ext cx="8723285" cy="1384995"/>
          </a:xfrm>
          <a:prstGeom prst="rect">
            <a:avLst/>
          </a:prstGeom>
        </p:spPr>
        <p:txBody>
          <a:bodyPr wrap="none">
            <a:spAutoFit/>
          </a:bodyPr>
          <a:lstStyle/>
          <a:p>
            <a:pPr algn="l"/>
            <a:r>
              <a:rPr lang="en-US" dirty="0">
                <a:solidFill>
                  <a:srgbClr val="FF0000"/>
                </a:solidFill>
              </a:rPr>
              <a:t>A </a:t>
            </a:r>
            <a:r>
              <a:rPr lang="en-US" dirty="0" smtClean="0">
                <a:solidFill>
                  <a:srgbClr val="FF0000"/>
                </a:solidFill>
              </a:rPr>
              <a:t>28.4 g lead </a:t>
            </a:r>
            <a:r>
              <a:rPr lang="en-US" dirty="0">
                <a:solidFill>
                  <a:srgbClr val="FF0000"/>
                </a:solidFill>
              </a:rPr>
              <a:t>sinker used by a fisherman </a:t>
            </a:r>
            <a:r>
              <a:rPr lang="en-US" dirty="0" smtClean="0">
                <a:solidFill>
                  <a:srgbClr val="FF0000"/>
                </a:solidFill>
              </a:rPr>
              <a:t>has an </a:t>
            </a:r>
          </a:p>
          <a:p>
            <a:pPr algn="l"/>
            <a:r>
              <a:rPr lang="en-US" dirty="0" smtClean="0">
                <a:solidFill>
                  <a:srgbClr val="FF0000"/>
                </a:solidFill>
              </a:rPr>
              <a:t>apparent </a:t>
            </a:r>
            <a:r>
              <a:rPr lang="en-US" dirty="0">
                <a:solidFill>
                  <a:srgbClr val="FF0000"/>
                </a:solidFill>
              </a:rPr>
              <a:t>weight </a:t>
            </a:r>
            <a:r>
              <a:rPr lang="en-US" dirty="0" smtClean="0">
                <a:solidFill>
                  <a:srgbClr val="FF0000"/>
                </a:solidFill>
              </a:rPr>
              <a:t>of </a:t>
            </a:r>
            <a:r>
              <a:rPr lang="en-US" dirty="0">
                <a:solidFill>
                  <a:srgbClr val="FF0000"/>
                </a:solidFill>
              </a:rPr>
              <a:t>0.254 N in water. </a:t>
            </a:r>
            <a:r>
              <a:rPr lang="en-US" dirty="0" smtClean="0">
                <a:solidFill>
                  <a:srgbClr val="FF0000"/>
                </a:solidFill>
              </a:rPr>
              <a:t>Find the buoyant</a:t>
            </a:r>
          </a:p>
          <a:p>
            <a:pPr algn="l"/>
            <a:r>
              <a:rPr lang="en-US" dirty="0" smtClean="0">
                <a:solidFill>
                  <a:srgbClr val="FF0000"/>
                </a:solidFill>
              </a:rPr>
              <a:t>force on the sinker.</a:t>
            </a:r>
            <a:endParaRPr lang="en-US" dirty="0">
              <a:solidFill>
                <a:srgbClr val="FF0000"/>
              </a:solidFill>
            </a:endParaRPr>
          </a:p>
        </p:txBody>
      </p:sp>
      <p:sp>
        <p:nvSpPr>
          <p:cNvPr id="9" name="Rectangle 8"/>
          <p:cNvSpPr/>
          <p:nvPr/>
        </p:nvSpPr>
        <p:spPr>
          <a:xfrm>
            <a:off x="540092" y="4532162"/>
            <a:ext cx="2723823" cy="523220"/>
          </a:xfrm>
          <a:prstGeom prst="rect">
            <a:avLst/>
          </a:prstGeom>
        </p:spPr>
        <p:txBody>
          <a:bodyPr wrap="none">
            <a:spAutoFit/>
          </a:bodyPr>
          <a:lstStyle/>
          <a:p>
            <a:pPr algn="l"/>
            <a:r>
              <a:rPr lang="en-US" dirty="0" err="1">
                <a:solidFill>
                  <a:srgbClr val="000000"/>
                </a:solidFill>
              </a:rPr>
              <a:t>F</a:t>
            </a:r>
            <a:r>
              <a:rPr lang="en-US" baseline="-25000" dirty="0" err="1">
                <a:solidFill>
                  <a:srgbClr val="000000"/>
                </a:solidFill>
              </a:rPr>
              <a:t>app</a:t>
            </a:r>
            <a:r>
              <a:rPr lang="en-US" dirty="0">
                <a:solidFill>
                  <a:srgbClr val="000000"/>
                </a:solidFill>
              </a:rPr>
              <a:t> = </a:t>
            </a:r>
            <a:r>
              <a:rPr lang="en-US" dirty="0" err="1">
                <a:solidFill>
                  <a:srgbClr val="000000"/>
                </a:solidFill>
              </a:rPr>
              <a:t>m</a:t>
            </a:r>
            <a:r>
              <a:rPr lang="en-US" baseline="-25000" dirty="0" err="1">
                <a:solidFill>
                  <a:srgbClr val="000000"/>
                </a:solidFill>
              </a:rPr>
              <a:t>o</a:t>
            </a:r>
            <a:r>
              <a:rPr lang="en-US" dirty="0" err="1">
                <a:solidFill>
                  <a:srgbClr val="000000"/>
                </a:solidFill>
              </a:rPr>
              <a:t>g</a:t>
            </a:r>
            <a:r>
              <a:rPr lang="en-US" dirty="0">
                <a:solidFill>
                  <a:srgbClr val="000000"/>
                </a:solidFill>
              </a:rPr>
              <a:t> – F</a:t>
            </a:r>
            <a:r>
              <a:rPr lang="en-US" baseline="-25000" dirty="0">
                <a:solidFill>
                  <a:srgbClr val="000000"/>
                </a:solidFill>
              </a:rPr>
              <a:t>B</a:t>
            </a:r>
            <a:r>
              <a:rPr lang="en-US" dirty="0">
                <a:solidFill>
                  <a:srgbClr val="000000"/>
                </a:solidFill>
              </a:rPr>
              <a:t> </a:t>
            </a:r>
          </a:p>
        </p:txBody>
      </p:sp>
      <p:sp>
        <p:nvSpPr>
          <p:cNvPr id="10" name="Rectangle 9"/>
          <p:cNvSpPr/>
          <p:nvPr/>
        </p:nvSpPr>
        <p:spPr>
          <a:xfrm>
            <a:off x="776038" y="5300306"/>
            <a:ext cx="5692584" cy="523220"/>
          </a:xfrm>
          <a:prstGeom prst="rect">
            <a:avLst/>
          </a:prstGeom>
        </p:spPr>
        <p:txBody>
          <a:bodyPr wrap="none">
            <a:spAutoFit/>
          </a:bodyPr>
          <a:lstStyle/>
          <a:p>
            <a:pPr algn="l"/>
            <a:r>
              <a:rPr lang="en-US" dirty="0" smtClean="0">
                <a:solidFill>
                  <a:srgbClr val="000000"/>
                </a:solidFill>
                <a:sym typeface="Wingdings" pitchFamily="2" charset="2"/>
              </a:rPr>
              <a:t>F</a:t>
            </a:r>
            <a:r>
              <a:rPr lang="en-US" baseline="-25000" dirty="0" smtClean="0">
                <a:solidFill>
                  <a:srgbClr val="000000"/>
                </a:solidFill>
                <a:sym typeface="Wingdings" pitchFamily="2" charset="2"/>
              </a:rPr>
              <a:t>B</a:t>
            </a:r>
            <a:r>
              <a:rPr lang="en-US" dirty="0" smtClean="0">
                <a:solidFill>
                  <a:srgbClr val="000000"/>
                </a:solidFill>
                <a:sym typeface="Wingdings" pitchFamily="2" charset="2"/>
              </a:rPr>
              <a:t> = (0.0284 kg) (9.81) – 0.254 N </a:t>
            </a:r>
            <a:r>
              <a:rPr lang="en-US" dirty="0" smtClean="0">
                <a:solidFill>
                  <a:srgbClr val="000000"/>
                </a:solidFill>
              </a:rPr>
              <a:t> </a:t>
            </a:r>
            <a:endParaRPr lang="en-US" dirty="0">
              <a:solidFill>
                <a:srgbClr val="000000"/>
              </a:solidFill>
            </a:endParaRPr>
          </a:p>
        </p:txBody>
      </p:sp>
      <p:sp>
        <p:nvSpPr>
          <p:cNvPr id="12" name="Rectangle 11"/>
          <p:cNvSpPr/>
          <p:nvPr/>
        </p:nvSpPr>
        <p:spPr>
          <a:xfrm>
            <a:off x="3310583" y="4532162"/>
            <a:ext cx="3373039" cy="523220"/>
          </a:xfrm>
          <a:prstGeom prst="rect">
            <a:avLst/>
          </a:prstGeom>
        </p:spPr>
        <p:txBody>
          <a:bodyPr wrap="none">
            <a:spAutoFit/>
          </a:bodyPr>
          <a:lstStyle/>
          <a:p>
            <a:pPr algn="l"/>
            <a:r>
              <a:rPr lang="en-US" dirty="0" smtClean="0">
                <a:solidFill>
                  <a:srgbClr val="000000"/>
                </a:solidFill>
                <a:sym typeface="Wingdings" pitchFamily="2" charset="2"/>
              </a:rPr>
              <a:t>   </a:t>
            </a:r>
            <a:r>
              <a:rPr lang="en-US" dirty="0" smtClean="0">
                <a:solidFill>
                  <a:srgbClr val="000000"/>
                </a:solidFill>
              </a:rPr>
              <a:t>F</a:t>
            </a:r>
            <a:r>
              <a:rPr lang="en-US" baseline="-25000" dirty="0" smtClean="0">
                <a:solidFill>
                  <a:srgbClr val="000000"/>
                </a:solidFill>
              </a:rPr>
              <a:t>B</a:t>
            </a:r>
            <a:r>
              <a:rPr lang="en-US" dirty="0" smtClean="0">
                <a:solidFill>
                  <a:srgbClr val="000000"/>
                </a:solidFill>
              </a:rPr>
              <a:t> </a:t>
            </a:r>
            <a:r>
              <a:rPr lang="en-US" dirty="0">
                <a:solidFill>
                  <a:srgbClr val="000000"/>
                </a:solidFill>
              </a:rPr>
              <a:t>= </a:t>
            </a:r>
            <a:r>
              <a:rPr lang="en-US" dirty="0" err="1">
                <a:solidFill>
                  <a:srgbClr val="000000"/>
                </a:solidFill>
              </a:rPr>
              <a:t>m</a:t>
            </a:r>
            <a:r>
              <a:rPr lang="en-US" baseline="-25000" dirty="0" err="1">
                <a:solidFill>
                  <a:srgbClr val="000000"/>
                </a:solidFill>
              </a:rPr>
              <a:t>o</a:t>
            </a:r>
            <a:r>
              <a:rPr lang="en-US" dirty="0" err="1">
                <a:solidFill>
                  <a:srgbClr val="000000"/>
                </a:solidFill>
              </a:rPr>
              <a:t>g</a:t>
            </a:r>
            <a:r>
              <a:rPr lang="en-US" dirty="0">
                <a:solidFill>
                  <a:srgbClr val="000000"/>
                </a:solidFill>
              </a:rPr>
              <a:t> – </a:t>
            </a:r>
            <a:r>
              <a:rPr lang="en-US" dirty="0" err="1" smtClean="0">
                <a:solidFill>
                  <a:srgbClr val="000000"/>
                </a:solidFill>
              </a:rPr>
              <a:t>F</a:t>
            </a:r>
            <a:r>
              <a:rPr lang="en-US" baseline="-25000" dirty="0" err="1" smtClean="0">
                <a:solidFill>
                  <a:srgbClr val="000000"/>
                </a:solidFill>
              </a:rPr>
              <a:t>app</a:t>
            </a:r>
            <a:r>
              <a:rPr lang="en-US" dirty="0" smtClean="0">
                <a:solidFill>
                  <a:srgbClr val="000000"/>
                </a:solidFill>
              </a:rPr>
              <a:t> </a:t>
            </a:r>
            <a:endParaRPr lang="en-US" dirty="0">
              <a:solidFill>
                <a:srgbClr val="000000"/>
              </a:solidFill>
            </a:endParaRPr>
          </a:p>
        </p:txBody>
      </p:sp>
      <p:sp>
        <p:nvSpPr>
          <p:cNvPr id="14" name="Rectangle 13"/>
          <p:cNvSpPr/>
          <p:nvPr/>
        </p:nvSpPr>
        <p:spPr>
          <a:xfrm>
            <a:off x="1281018" y="6023638"/>
            <a:ext cx="1952779" cy="523220"/>
          </a:xfrm>
          <a:prstGeom prst="rect">
            <a:avLst/>
          </a:prstGeom>
        </p:spPr>
        <p:txBody>
          <a:bodyPr wrap="none">
            <a:spAutoFit/>
          </a:bodyPr>
          <a:lstStyle/>
          <a:p>
            <a:pPr algn="l"/>
            <a:r>
              <a:rPr lang="en-US" dirty="0" smtClean="0">
                <a:solidFill>
                  <a:srgbClr val="000000"/>
                </a:solidFill>
                <a:sym typeface="Wingdings" pitchFamily="2" charset="2"/>
              </a:rPr>
              <a:t>=   0.025 N</a:t>
            </a:r>
            <a:endParaRPr lang="en-US" dirty="0">
              <a:solidFill>
                <a:srgbClr val="000000"/>
              </a:solidFill>
            </a:endParaRPr>
          </a:p>
        </p:txBody>
      </p:sp>
    </p:spTree>
    <p:extLst>
      <p:ext uri="{BB962C8B-B14F-4D97-AF65-F5344CB8AC3E}">
        <p14:creationId xmlns:p14="http://schemas.microsoft.com/office/powerpoint/2010/main" val="103702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par>
                                <p:cTn id="33" presetID="10" presetClass="entr" presetSubtype="0" fill="hold" nodeType="withEffect">
                                  <p:stCondLst>
                                    <p:cond delay="0"/>
                                  </p:stCondLst>
                                  <p:childTnLst>
                                    <p:set>
                                      <p:cBhvr>
                                        <p:cTn id="34" dur="1" fill="hold">
                                          <p:stCondLst>
                                            <p:cond delay="0"/>
                                          </p:stCondLst>
                                        </p:cTn>
                                        <p:tgtEl>
                                          <p:spTgt spid="9218"/>
                                        </p:tgtEl>
                                        <p:attrNameLst>
                                          <p:attrName>style.visibility</p:attrName>
                                        </p:attrNameLst>
                                      </p:cBhvr>
                                      <p:to>
                                        <p:strVal val="visible"/>
                                      </p:to>
                                    </p:set>
                                    <p:animEffect transition="in" filter="fade">
                                      <p:cBhvr>
                                        <p:cTn id="35" dur="500"/>
                                        <p:tgtEl>
                                          <p:spTgt spid="9218"/>
                                        </p:tgtEl>
                                      </p:cBhvr>
                                    </p:animEffect>
                                  </p:childTnLst>
                                </p:cTn>
                              </p:par>
                            </p:childTnLst>
                          </p:cTn>
                        </p:par>
                      </p:childTnLst>
                    </p:cTn>
                  </p:par>
                  <p:par>
                    <p:cTn id="36" fill="hold">
                      <p:stCondLst>
                        <p:cond delay="indefinite"/>
                      </p:stCondLst>
                      <p:childTnLst>
                        <p:par>
                          <p:cTn id="37" fill="hold">
                            <p:stCondLst>
                              <p:cond delay="0"/>
                            </p:stCondLst>
                            <p:childTnLst>
                              <p:par>
                                <p:cTn id="38" presetID="35"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2000"/>
                                        <p:tgtEl>
                                          <p:spTgt spid="9"/>
                                        </p:tgtEl>
                                      </p:cBhvr>
                                    </p:animEffect>
                                    <p:anim calcmode="lin" valueType="num">
                                      <p:cBhvr>
                                        <p:cTn id="41" dur="2000" fill="hold"/>
                                        <p:tgtEl>
                                          <p:spTgt spid="9"/>
                                        </p:tgtEl>
                                        <p:attrNameLst>
                                          <p:attrName>style.rotation</p:attrName>
                                        </p:attrNameLst>
                                      </p:cBhvr>
                                      <p:tavLst>
                                        <p:tav tm="0">
                                          <p:val>
                                            <p:fltVal val="720"/>
                                          </p:val>
                                        </p:tav>
                                        <p:tav tm="100000">
                                          <p:val>
                                            <p:fltVal val="0"/>
                                          </p:val>
                                        </p:tav>
                                      </p:tavLst>
                                    </p:anim>
                                    <p:anim calcmode="lin" valueType="num">
                                      <p:cBhvr>
                                        <p:cTn id="42" dur="2000" fill="hold"/>
                                        <p:tgtEl>
                                          <p:spTgt spid="9"/>
                                        </p:tgtEl>
                                        <p:attrNameLst>
                                          <p:attrName>ppt_h</p:attrName>
                                        </p:attrNameLst>
                                      </p:cBhvr>
                                      <p:tavLst>
                                        <p:tav tm="0">
                                          <p:val>
                                            <p:fltVal val="0"/>
                                          </p:val>
                                        </p:tav>
                                        <p:tav tm="100000">
                                          <p:val>
                                            <p:strVal val="#ppt_h"/>
                                          </p:val>
                                        </p:tav>
                                      </p:tavLst>
                                    </p:anim>
                                    <p:anim calcmode="lin" valueType="num">
                                      <p:cBhvr>
                                        <p:cTn id="43" dur="2000" fill="hold"/>
                                        <p:tgtEl>
                                          <p:spTgt spid="9"/>
                                        </p:tgtEl>
                                        <p:attrNameLst>
                                          <p:attrName>ppt_w</p:attrName>
                                        </p:attrNameLst>
                                      </p:cBhvr>
                                      <p:tavLst>
                                        <p:tav tm="0">
                                          <p:val>
                                            <p:fltVal val="0"/>
                                          </p:val>
                                        </p:tav>
                                        <p:tav tm="100000">
                                          <p:val>
                                            <p:strVal val="#ppt_w"/>
                                          </p:val>
                                        </p:tav>
                                      </p:tavLst>
                                    </p:anim>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circle(in)">
                                      <p:cBhvr>
                                        <p:cTn id="48" dur="20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47"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1000"/>
                                        <p:tgtEl>
                                          <p:spTgt spid="10"/>
                                        </p:tgtEl>
                                      </p:cBhvr>
                                    </p:animEffect>
                                    <p:anim calcmode="lin" valueType="num">
                                      <p:cBhvr>
                                        <p:cTn id="54" dur="1000" fill="hold"/>
                                        <p:tgtEl>
                                          <p:spTgt spid="10"/>
                                        </p:tgtEl>
                                        <p:attrNameLst>
                                          <p:attrName>ppt_x</p:attrName>
                                        </p:attrNameLst>
                                      </p:cBhvr>
                                      <p:tavLst>
                                        <p:tav tm="0">
                                          <p:val>
                                            <p:strVal val="#ppt_x"/>
                                          </p:val>
                                        </p:tav>
                                        <p:tav tm="100000">
                                          <p:val>
                                            <p:strVal val="#ppt_x"/>
                                          </p:val>
                                        </p:tav>
                                      </p:tavLst>
                                    </p:anim>
                                    <p:anim calcmode="lin" valueType="num">
                                      <p:cBhvr>
                                        <p:cTn id="5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1000"/>
                                        <p:tgtEl>
                                          <p:spTgt spid="14"/>
                                        </p:tgtEl>
                                      </p:cBhvr>
                                    </p:animEffect>
                                    <p:anim calcmode="lin" valueType="num">
                                      <p:cBhvr>
                                        <p:cTn id="61" dur="1000" fill="hold"/>
                                        <p:tgtEl>
                                          <p:spTgt spid="14"/>
                                        </p:tgtEl>
                                        <p:attrNameLst>
                                          <p:attrName>ppt_x</p:attrName>
                                        </p:attrNameLst>
                                      </p:cBhvr>
                                      <p:tavLst>
                                        <p:tav tm="0">
                                          <p:val>
                                            <p:strVal val="#ppt_x"/>
                                          </p:val>
                                        </p:tav>
                                        <p:tav tm="100000">
                                          <p:val>
                                            <p:strVal val="#ppt_x"/>
                                          </p:val>
                                        </p:tav>
                                      </p:tavLst>
                                    </p:anim>
                                    <p:anim calcmode="lin" valueType="num">
                                      <p:cBhvr>
                                        <p:cTn id="62" dur="1000" fill="hold"/>
                                        <p:tgtEl>
                                          <p:spTgt spid="14"/>
                                        </p:tgtEl>
                                        <p:attrNameLst>
                                          <p:attrName>ppt_y</p:attrName>
                                        </p:attrNameLst>
                                      </p:cBhvr>
                                      <p:tavLst>
                                        <p:tav tm="0">
                                          <p:val>
                                            <p:strVal val="#ppt_y-.1"/>
                                          </p:val>
                                        </p:tav>
                                        <p:tav tm="100000">
                                          <p:val>
                                            <p:strVal val="#ppt_y"/>
                                          </p:val>
                                        </p:tav>
                                      </p:tavLst>
                                    </p:anim>
                                  </p:childTnLst>
                                </p:cTn>
                              </p:par>
                            </p:childTnLst>
                          </p:cTn>
                        </p:par>
                        <p:par>
                          <p:cTn id="63" fill="hold">
                            <p:stCondLst>
                              <p:cond delay="1000"/>
                            </p:stCondLst>
                            <p:childTnLst>
                              <p:par>
                                <p:cTn id="64" presetID="10"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animBg="1"/>
      <p:bldP spid="3" grpId="0"/>
      <p:bldP spid="4" grpId="0"/>
      <p:bldP spid="5" grpId="0"/>
      <p:bldP spid="7" grpId="0"/>
      <p:bldP spid="8" grpId="0"/>
      <p:bldP spid="9" grpId="0"/>
      <p:bldP spid="10" grpId="0"/>
      <p:bldP spid="12"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4750" y="163645"/>
            <a:ext cx="3938321" cy="523220"/>
          </a:xfrm>
          <a:prstGeom prst="rect">
            <a:avLst/>
          </a:prstGeom>
        </p:spPr>
        <p:txBody>
          <a:bodyPr wrap="none">
            <a:spAutoFit/>
          </a:bodyPr>
          <a:lstStyle/>
          <a:p>
            <a:pPr algn="l"/>
            <a:r>
              <a:rPr lang="en-US" b="1" dirty="0">
                <a:solidFill>
                  <a:srgbClr val="FF0000"/>
                </a:solidFill>
              </a:rPr>
              <a:t>Archimedes’ Principle</a:t>
            </a:r>
            <a:endParaRPr lang="en-US" dirty="0">
              <a:solidFill>
                <a:srgbClr val="FF0000"/>
              </a:solidFill>
            </a:endParaRPr>
          </a:p>
        </p:txBody>
      </p:sp>
      <p:sp>
        <p:nvSpPr>
          <p:cNvPr id="3" name="Rectangle 2"/>
          <p:cNvSpPr/>
          <p:nvPr/>
        </p:nvSpPr>
        <p:spPr>
          <a:xfrm>
            <a:off x="653223" y="781667"/>
            <a:ext cx="5442516" cy="1815882"/>
          </a:xfrm>
          <a:prstGeom prst="rect">
            <a:avLst/>
          </a:prstGeom>
        </p:spPr>
        <p:txBody>
          <a:bodyPr wrap="none">
            <a:spAutoFit/>
          </a:bodyPr>
          <a:lstStyle/>
          <a:p>
            <a:pPr algn="l"/>
            <a:r>
              <a:rPr lang="en-US" dirty="0">
                <a:solidFill>
                  <a:srgbClr val="FF0000"/>
                </a:solidFill>
              </a:rPr>
              <a:t>Any object in a fluid experiences </a:t>
            </a:r>
            <a:endParaRPr lang="en-US" dirty="0" smtClean="0">
              <a:solidFill>
                <a:srgbClr val="FF0000"/>
              </a:solidFill>
            </a:endParaRPr>
          </a:p>
          <a:p>
            <a:pPr algn="l"/>
            <a:r>
              <a:rPr lang="en-US" dirty="0" smtClean="0">
                <a:solidFill>
                  <a:srgbClr val="FF0000"/>
                </a:solidFill>
              </a:rPr>
              <a:t>an upward </a:t>
            </a:r>
            <a:r>
              <a:rPr lang="en-US" dirty="0">
                <a:solidFill>
                  <a:srgbClr val="FF0000"/>
                </a:solidFill>
              </a:rPr>
              <a:t>buoyant </a:t>
            </a:r>
            <a:r>
              <a:rPr lang="en-US" dirty="0" smtClean="0">
                <a:solidFill>
                  <a:srgbClr val="FF0000"/>
                </a:solidFill>
              </a:rPr>
              <a:t>force </a:t>
            </a:r>
            <a:r>
              <a:rPr lang="en-US" dirty="0">
                <a:solidFill>
                  <a:srgbClr val="FF0000"/>
                </a:solidFill>
              </a:rPr>
              <a:t>equal </a:t>
            </a:r>
            <a:endParaRPr lang="en-US" dirty="0" smtClean="0">
              <a:solidFill>
                <a:srgbClr val="FF0000"/>
              </a:solidFill>
            </a:endParaRPr>
          </a:p>
          <a:p>
            <a:pPr algn="l"/>
            <a:r>
              <a:rPr lang="en-US" dirty="0" smtClean="0">
                <a:solidFill>
                  <a:srgbClr val="FF0000"/>
                </a:solidFill>
              </a:rPr>
              <a:t>to </a:t>
            </a:r>
            <a:r>
              <a:rPr lang="en-US" dirty="0">
                <a:solidFill>
                  <a:srgbClr val="FF0000"/>
                </a:solidFill>
              </a:rPr>
              <a:t>the </a:t>
            </a:r>
            <a:r>
              <a:rPr lang="en-US" dirty="0" smtClean="0">
                <a:solidFill>
                  <a:srgbClr val="FF0000"/>
                </a:solidFill>
              </a:rPr>
              <a:t>weight </a:t>
            </a:r>
            <a:r>
              <a:rPr lang="en-US" dirty="0">
                <a:solidFill>
                  <a:srgbClr val="FF0000"/>
                </a:solidFill>
              </a:rPr>
              <a:t>of the fluid that the </a:t>
            </a:r>
            <a:endParaRPr lang="en-US" dirty="0" smtClean="0">
              <a:solidFill>
                <a:srgbClr val="FF0000"/>
              </a:solidFill>
            </a:endParaRPr>
          </a:p>
          <a:p>
            <a:pPr algn="l"/>
            <a:r>
              <a:rPr lang="en-US" dirty="0" smtClean="0">
                <a:solidFill>
                  <a:srgbClr val="FF0000"/>
                </a:solidFill>
              </a:rPr>
              <a:t>object </a:t>
            </a:r>
            <a:r>
              <a:rPr lang="en-US" dirty="0">
                <a:solidFill>
                  <a:srgbClr val="FF0000"/>
                </a:solidFill>
              </a:rPr>
              <a:t>displaces.</a:t>
            </a:r>
          </a:p>
        </p:txBody>
      </p:sp>
      <p:grpSp>
        <p:nvGrpSpPr>
          <p:cNvPr id="6" name="Group 5"/>
          <p:cNvGrpSpPr/>
          <p:nvPr/>
        </p:nvGrpSpPr>
        <p:grpSpPr>
          <a:xfrm>
            <a:off x="6492312" y="116341"/>
            <a:ext cx="2529678" cy="4198223"/>
            <a:chOff x="6492312" y="116341"/>
            <a:chExt cx="2529678" cy="4198223"/>
          </a:xfrm>
        </p:grpSpPr>
        <p:pic>
          <p:nvPicPr>
            <p:cNvPr id="10242" name="Picture 2" descr="http://natureofmathematics.files.wordpress.com/2010/05/archimede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31429" y="116341"/>
              <a:ext cx="2490561" cy="3353956"/>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arts1091.unsw.wikispaces.net/file/view/greek_flag.png/156070211/greek_flag.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84411" y="3552680"/>
              <a:ext cx="505515" cy="3068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6492312" y="3483567"/>
              <a:ext cx="2467342" cy="830997"/>
            </a:xfrm>
            <a:prstGeom prst="rect">
              <a:avLst/>
            </a:prstGeom>
          </p:spPr>
          <p:txBody>
            <a:bodyPr wrap="none">
              <a:spAutoFit/>
            </a:bodyPr>
            <a:lstStyle/>
            <a:p>
              <a:pPr algn="l"/>
              <a:r>
                <a:rPr lang="en-US" sz="2400" b="1" dirty="0" smtClean="0">
                  <a:solidFill>
                    <a:srgbClr val="000000"/>
                  </a:solidFill>
                  <a:latin typeface="Arial Narrow" pitchFamily="34" charset="0"/>
                </a:rPr>
                <a:t>Archimedes</a:t>
              </a:r>
            </a:p>
            <a:p>
              <a:r>
                <a:rPr lang="en-US" sz="2400" b="1" dirty="0" smtClean="0">
                  <a:solidFill>
                    <a:srgbClr val="000000"/>
                  </a:solidFill>
                  <a:latin typeface="Arial Narrow" pitchFamily="34" charset="0"/>
                </a:rPr>
                <a:t>287 B.C. – 212 B.C.</a:t>
              </a:r>
              <a:endParaRPr lang="en-US" sz="2400" b="1" dirty="0">
                <a:solidFill>
                  <a:srgbClr val="000000"/>
                </a:solidFill>
                <a:latin typeface="Arial Narrow" pitchFamily="34" charset="0"/>
              </a:endParaRPr>
            </a:p>
          </p:txBody>
        </p:sp>
      </p:grpSp>
      <p:grpSp>
        <p:nvGrpSpPr>
          <p:cNvPr id="9" name="Group 8"/>
          <p:cNvGrpSpPr/>
          <p:nvPr/>
        </p:nvGrpSpPr>
        <p:grpSpPr>
          <a:xfrm>
            <a:off x="130629" y="2137558"/>
            <a:ext cx="8843898" cy="4672942"/>
            <a:chOff x="130629" y="2137558"/>
            <a:chExt cx="8843898" cy="4672942"/>
          </a:xfrm>
        </p:grpSpPr>
        <p:pic>
          <p:nvPicPr>
            <p:cNvPr id="10244" name="Picture 4" descr="http://kgortney.pbworks.com/f/Volume-displacement%20method.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91346" y="2137558"/>
              <a:ext cx="3078712" cy="4661067"/>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30629" y="2588821"/>
              <a:ext cx="3313215" cy="4221679"/>
              <a:chOff x="130629" y="2588821"/>
              <a:chExt cx="3313215" cy="4221679"/>
            </a:xfrm>
          </p:grpSpPr>
          <p:pic>
            <p:nvPicPr>
              <p:cNvPr id="10246" name="Picture 6" descr="http://images.tutorvista.com/content/measurement-and-experimentation/volume-measurement-irregular-solids.jpe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190004" y="2662819"/>
                <a:ext cx="3146961" cy="406036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30629" y="2588821"/>
                <a:ext cx="3313215" cy="130628"/>
              </a:xfrm>
              <a:prstGeom prst="rect">
                <a:avLst/>
              </a:prstGeom>
              <a:solidFill>
                <a:schemeClr val="bg1"/>
              </a:solidFill>
              <a:ln w="22225">
                <a:noFill/>
              </a:ln>
            </p:spPr>
            <p:txBody>
              <a:bodyPr wrap="none" rtlCol="0" anchor="ctr">
                <a:spAutoFit/>
              </a:bodyPr>
              <a:lstStyle/>
              <a:p>
                <a:pPr algn="l"/>
                <a:endParaRPr lang="en-US" dirty="0">
                  <a:solidFill>
                    <a:srgbClr val="000000"/>
                  </a:solidFill>
                </a:endParaRPr>
              </a:p>
            </p:txBody>
          </p:sp>
          <p:sp>
            <p:nvSpPr>
              <p:cNvPr id="13" name="Rectangle 12"/>
              <p:cNvSpPr/>
              <p:nvPr/>
            </p:nvSpPr>
            <p:spPr>
              <a:xfrm>
                <a:off x="130629" y="6679872"/>
                <a:ext cx="3313215" cy="130628"/>
              </a:xfrm>
              <a:prstGeom prst="rect">
                <a:avLst/>
              </a:prstGeom>
              <a:solidFill>
                <a:schemeClr val="bg1"/>
              </a:solidFill>
              <a:ln w="22225">
                <a:noFill/>
              </a:ln>
            </p:spPr>
            <p:txBody>
              <a:bodyPr wrap="none" rtlCol="0" anchor="ctr">
                <a:spAutoFit/>
              </a:bodyPr>
              <a:lstStyle/>
              <a:p>
                <a:pPr algn="l"/>
                <a:endParaRPr lang="en-US" dirty="0">
                  <a:solidFill>
                    <a:srgbClr val="000000"/>
                  </a:solidFill>
                </a:endParaRPr>
              </a:p>
            </p:txBody>
          </p:sp>
        </p:grpSp>
        <p:sp>
          <p:nvSpPr>
            <p:cNvPr id="15" name="Rectangle 14"/>
            <p:cNvSpPr/>
            <p:nvPr/>
          </p:nvSpPr>
          <p:spPr>
            <a:xfrm>
              <a:off x="6359709" y="5916005"/>
              <a:ext cx="2614818" cy="830997"/>
            </a:xfrm>
            <a:prstGeom prst="rect">
              <a:avLst/>
            </a:prstGeom>
          </p:spPr>
          <p:txBody>
            <a:bodyPr wrap="none">
              <a:spAutoFit/>
            </a:bodyPr>
            <a:lstStyle/>
            <a:p>
              <a:pPr algn="r"/>
              <a:r>
                <a:rPr lang="en-US" sz="2400" b="1" dirty="0" smtClean="0">
                  <a:solidFill>
                    <a:srgbClr val="000000"/>
                  </a:solidFill>
                  <a:latin typeface="Arial Narrow" pitchFamily="34" charset="0"/>
                </a:rPr>
                <a:t>Finding volume by</a:t>
              </a:r>
            </a:p>
            <a:p>
              <a:pPr algn="r"/>
              <a:r>
                <a:rPr lang="en-US" sz="2400" b="1" dirty="0" smtClean="0">
                  <a:solidFill>
                    <a:srgbClr val="000000"/>
                  </a:solidFill>
                  <a:latin typeface="Arial Narrow" pitchFamily="34" charset="0"/>
                </a:rPr>
                <a:t>water-displacement.</a:t>
              </a:r>
              <a:endParaRPr lang="en-US" sz="2400" b="1" dirty="0">
                <a:solidFill>
                  <a:srgbClr val="000000"/>
                </a:solidFill>
                <a:latin typeface="Arial Narrow" pitchFamily="34" charset="0"/>
              </a:endParaRPr>
            </a:p>
          </p:txBody>
        </p:sp>
      </p:grpSp>
    </p:spTree>
    <p:extLst>
      <p:ext uri="{BB962C8B-B14F-4D97-AF65-F5344CB8AC3E}">
        <p14:creationId xmlns:p14="http://schemas.microsoft.com/office/powerpoint/2010/main" val="3175602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252"/>
          <p:cNvSpPr>
            <a:spLocks noChangeArrowheads="1"/>
          </p:cNvSpPr>
          <p:nvPr/>
        </p:nvSpPr>
        <p:spPr bwMode="auto">
          <a:xfrm>
            <a:off x="6175168" y="1019465"/>
            <a:ext cx="1923800" cy="1118096"/>
          </a:xfrm>
          <a:prstGeom prst="rect">
            <a:avLst/>
          </a:prstGeom>
          <a:solidFill>
            <a:srgbClr val="FFFF00"/>
          </a:solidFill>
          <a:ln w="9525">
            <a:solidFill>
              <a:schemeClr val="tx1"/>
            </a:solidFill>
            <a:miter lim="800000"/>
            <a:headEnd/>
            <a:tailEnd/>
          </a:ln>
        </p:spPr>
        <p:txBody>
          <a:bodyPr wrap="none" anchor="ctr"/>
          <a:lstStyle/>
          <a:p>
            <a:endParaRPr lang="en-US">
              <a:solidFill>
                <a:srgbClr val="000000"/>
              </a:solidFill>
            </a:endParaRPr>
          </a:p>
        </p:txBody>
      </p:sp>
      <p:sp>
        <p:nvSpPr>
          <p:cNvPr id="57" name="Rectangle 129"/>
          <p:cNvSpPr>
            <a:spLocks noChangeArrowheads="1"/>
          </p:cNvSpPr>
          <p:nvPr/>
        </p:nvSpPr>
        <p:spPr bwMode="auto">
          <a:xfrm>
            <a:off x="6270170" y="1118654"/>
            <a:ext cx="1733795" cy="935780"/>
          </a:xfrm>
          <a:prstGeom prst="rect">
            <a:avLst/>
          </a:prstGeom>
          <a:solidFill>
            <a:srgbClr val="FFFF00"/>
          </a:solidFill>
          <a:ln w="9525">
            <a:solidFill>
              <a:schemeClr val="tx1"/>
            </a:solidFill>
            <a:miter lim="800000"/>
            <a:headEnd/>
            <a:tailEnd/>
          </a:ln>
        </p:spPr>
        <p:txBody>
          <a:bodyPr wrap="none" anchor="ctr"/>
          <a:lstStyle/>
          <a:p>
            <a:endParaRPr lang="en-US">
              <a:solidFill>
                <a:srgbClr val="000000"/>
              </a:solidFill>
            </a:endParaRPr>
          </a:p>
        </p:txBody>
      </p:sp>
      <p:sp>
        <p:nvSpPr>
          <p:cNvPr id="49" name="Rectangle 309"/>
          <p:cNvSpPr>
            <a:spLocks noChangeArrowheads="1"/>
          </p:cNvSpPr>
          <p:nvPr/>
        </p:nvSpPr>
        <p:spPr bwMode="auto">
          <a:xfrm>
            <a:off x="5818909" y="6074262"/>
            <a:ext cx="3166774" cy="593725"/>
          </a:xfrm>
          <a:prstGeom prst="rect">
            <a:avLst/>
          </a:prstGeom>
          <a:solidFill>
            <a:srgbClr val="00FFFF"/>
          </a:solidFill>
          <a:ln w="9525">
            <a:solidFill>
              <a:schemeClr val="tx1"/>
            </a:solidFill>
            <a:miter lim="800000"/>
            <a:headEnd/>
            <a:tailEnd/>
          </a:ln>
        </p:spPr>
        <p:txBody>
          <a:bodyPr wrap="none" anchor="ctr"/>
          <a:lstStyle/>
          <a:p>
            <a:pPr algn="l"/>
            <a:endParaRPr lang="en-US">
              <a:solidFill>
                <a:srgbClr val="000000"/>
              </a:solidFill>
            </a:endParaRPr>
          </a:p>
        </p:txBody>
      </p:sp>
      <p:sp>
        <p:nvSpPr>
          <p:cNvPr id="48" name="Rectangle 309"/>
          <p:cNvSpPr>
            <a:spLocks noChangeArrowheads="1"/>
          </p:cNvSpPr>
          <p:nvPr/>
        </p:nvSpPr>
        <p:spPr bwMode="auto">
          <a:xfrm>
            <a:off x="5818909" y="5183609"/>
            <a:ext cx="3166774" cy="593725"/>
          </a:xfrm>
          <a:prstGeom prst="rect">
            <a:avLst/>
          </a:prstGeom>
          <a:solidFill>
            <a:srgbClr val="00FFFF"/>
          </a:solidFill>
          <a:ln w="9525">
            <a:solidFill>
              <a:schemeClr val="tx1"/>
            </a:solidFill>
            <a:miter lim="800000"/>
            <a:headEnd/>
            <a:tailEnd/>
          </a:ln>
        </p:spPr>
        <p:txBody>
          <a:bodyPr wrap="none" anchor="ctr"/>
          <a:lstStyle/>
          <a:p>
            <a:pPr algn="l"/>
            <a:endParaRPr lang="en-US">
              <a:solidFill>
                <a:srgbClr val="000000"/>
              </a:solidFill>
            </a:endParaRPr>
          </a:p>
        </p:txBody>
      </p:sp>
      <p:sp>
        <p:nvSpPr>
          <p:cNvPr id="2" name="Rectangle 1"/>
          <p:cNvSpPr/>
          <p:nvPr/>
        </p:nvSpPr>
        <p:spPr>
          <a:xfrm>
            <a:off x="124694" y="132436"/>
            <a:ext cx="5340886" cy="2246769"/>
          </a:xfrm>
          <a:prstGeom prst="rect">
            <a:avLst/>
          </a:prstGeom>
        </p:spPr>
        <p:txBody>
          <a:bodyPr wrap="none">
            <a:spAutoFit/>
          </a:bodyPr>
          <a:lstStyle/>
          <a:p>
            <a:pPr algn="l"/>
            <a:r>
              <a:rPr lang="en-US" dirty="0">
                <a:solidFill>
                  <a:srgbClr val="FF0000"/>
                </a:solidFill>
              </a:rPr>
              <a:t>A substance’s </a:t>
            </a:r>
            <a:r>
              <a:rPr lang="en-US" u="sng" dirty="0">
                <a:solidFill>
                  <a:srgbClr val="FF0000"/>
                </a:solidFill>
              </a:rPr>
              <a:t>specific gravity</a:t>
            </a:r>
            <a:r>
              <a:rPr lang="en-US" dirty="0">
                <a:solidFill>
                  <a:srgbClr val="FF0000"/>
                </a:solidFill>
              </a:rPr>
              <a:t> (</a:t>
            </a:r>
            <a:r>
              <a:rPr lang="en-US" dirty="0" smtClean="0">
                <a:solidFill>
                  <a:srgbClr val="FF0000"/>
                </a:solidFill>
                <a:latin typeface="Symbol" pitchFamily="18" charset="2"/>
              </a:rPr>
              <a:t>g</a:t>
            </a:r>
            <a:r>
              <a:rPr lang="en-US" dirty="0" smtClean="0">
                <a:solidFill>
                  <a:srgbClr val="FF0000"/>
                </a:solidFill>
              </a:rPr>
              <a:t>)</a:t>
            </a:r>
          </a:p>
          <a:p>
            <a:pPr algn="l"/>
            <a:r>
              <a:rPr lang="en-US" dirty="0" smtClean="0">
                <a:solidFill>
                  <a:srgbClr val="FF0000"/>
                </a:solidFill>
              </a:rPr>
              <a:t>is </a:t>
            </a:r>
            <a:r>
              <a:rPr lang="en-US" dirty="0">
                <a:solidFill>
                  <a:srgbClr val="FF0000"/>
                </a:solidFill>
              </a:rPr>
              <a:t>a </a:t>
            </a:r>
            <a:r>
              <a:rPr lang="en-US" dirty="0" err="1">
                <a:solidFill>
                  <a:srgbClr val="FF0000"/>
                </a:solidFill>
              </a:rPr>
              <a:t>unitless</a:t>
            </a:r>
            <a:r>
              <a:rPr lang="en-US" dirty="0">
                <a:solidFill>
                  <a:srgbClr val="FF0000"/>
                </a:solidFill>
              </a:rPr>
              <a:t> </a:t>
            </a:r>
            <a:r>
              <a:rPr lang="en-US" dirty="0" smtClean="0">
                <a:solidFill>
                  <a:srgbClr val="FF0000"/>
                </a:solidFill>
              </a:rPr>
              <a:t>number that </a:t>
            </a:r>
          </a:p>
          <a:p>
            <a:pPr algn="l"/>
            <a:r>
              <a:rPr lang="en-US" dirty="0" smtClean="0">
                <a:solidFill>
                  <a:srgbClr val="FF0000"/>
                </a:solidFill>
              </a:rPr>
              <a:t>compares </a:t>
            </a:r>
            <a:r>
              <a:rPr lang="en-US" dirty="0">
                <a:solidFill>
                  <a:srgbClr val="FF0000"/>
                </a:solidFill>
              </a:rPr>
              <a:t>the density </a:t>
            </a:r>
            <a:r>
              <a:rPr lang="en-US" dirty="0" smtClean="0">
                <a:solidFill>
                  <a:srgbClr val="FF0000"/>
                </a:solidFill>
              </a:rPr>
              <a:t>of</a:t>
            </a:r>
          </a:p>
          <a:p>
            <a:pPr algn="l"/>
            <a:r>
              <a:rPr lang="en-US" dirty="0" smtClean="0">
                <a:solidFill>
                  <a:srgbClr val="FF0000"/>
                </a:solidFill>
              </a:rPr>
              <a:t>that </a:t>
            </a:r>
            <a:r>
              <a:rPr lang="en-US" dirty="0">
                <a:solidFill>
                  <a:srgbClr val="FF0000"/>
                </a:solidFill>
              </a:rPr>
              <a:t>substance relative </a:t>
            </a:r>
            <a:r>
              <a:rPr lang="en-US" dirty="0" smtClean="0">
                <a:solidFill>
                  <a:srgbClr val="FF0000"/>
                </a:solidFill>
              </a:rPr>
              <a:t>to</a:t>
            </a:r>
          </a:p>
          <a:p>
            <a:pPr algn="l"/>
            <a:r>
              <a:rPr lang="en-US" dirty="0" smtClean="0">
                <a:solidFill>
                  <a:srgbClr val="FF0000"/>
                </a:solidFill>
              </a:rPr>
              <a:t>the </a:t>
            </a:r>
            <a:r>
              <a:rPr lang="en-US" dirty="0">
                <a:solidFill>
                  <a:srgbClr val="FF0000"/>
                </a:solidFill>
              </a:rPr>
              <a:t>density of… </a:t>
            </a:r>
          </a:p>
        </p:txBody>
      </p:sp>
      <p:sp>
        <p:nvSpPr>
          <p:cNvPr id="3" name="Rectangle 2"/>
          <p:cNvSpPr/>
          <p:nvPr/>
        </p:nvSpPr>
        <p:spPr>
          <a:xfrm>
            <a:off x="569472" y="3048623"/>
            <a:ext cx="1354858" cy="523220"/>
          </a:xfrm>
          <a:prstGeom prst="rect">
            <a:avLst/>
          </a:prstGeom>
        </p:spPr>
        <p:txBody>
          <a:bodyPr wrap="none">
            <a:spAutoFit/>
          </a:bodyPr>
          <a:lstStyle/>
          <a:p>
            <a:r>
              <a:rPr lang="en-US" dirty="0" err="1" smtClean="0">
                <a:solidFill>
                  <a:srgbClr val="FF0000"/>
                </a:solidFill>
                <a:latin typeface="Symbol" pitchFamily="18" charset="2"/>
              </a:rPr>
              <a:t>g</a:t>
            </a:r>
            <a:r>
              <a:rPr lang="en-US" baseline="-25000" dirty="0" err="1" smtClean="0">
                <a:solidFill>
                  <a:srgbClr val="FF0000"/>
                </a:solidFill>
              </a:rPr>
              <a:t>salt</a:t>
            </a:r>
            <a:r>
              <a:rPr lang="en-US" baseline="-25000" dirty="0" smtClean="0">
                <a:solidFill>
                  <a:srgbClr val="FF0000"/>
                </a:solidFill>
              </a:rPr>
              <a:t> </a:t>
            </a:r>
            <a:r>
              <a:rPr lang="en-US" baseline="-25000" dirty="0">
                <a:solidFill>
                  <a:srgbClr val="FF0000"/>
                </a:solidFill>
              </a:rPr>
              <a:t>water</a:t>
            </a:r>
            <a:endParaRPr lang="en-US" dirty="0">
              <a:solidFill>
                <a:srgbClr val="FF0000"/>
              </a:solidFill>
            </a:endParaRPr>
          </a:p>
        </p:txBody>
      </p:sp>
      <p:sp>
        <p:nvSpPr>
          <p:cNvPr id="8" name="Rectangle 7"/>
          <p:cNvSpPr/>
          <p:nvPr/>
        </p:nvSpPr>
        <p:spPr>
          <a:xfrm>
            <a:off x="403499" y="2442979"/>
            <a:ext cx="1568058" cy="523220"/>
          </a:xfrm>
          <a:prstGeom prst="rect">
            <a:avLst/>
          </a:prstGeom>
        </p:spPr>
        <p:txBody>
          <a:bodyPr wrap="none">
            <a:spAutoFit/>
          </a:bodyPr>
          <a:lstStyle/>
          <a:p>
            <a:r>
              <a:rPr lang="en-US" dirty="0" err="1">
                <a:solidFill>
                  <a:srgbClr val="FF0000"/>
                </a:solidFill>
                <a:latin typeface="Symbol" pitchFamily="18" charset="2"/>
              </a:rPr>
              <a:t>g</a:t>
            </a:r>
            <a:r>
              <a:rPr lang="en-US" baseline="-25000" dirty="0" err="1">
                <a:solidFill>
                  <a:srgbClr val="FF0000"/>
                </a:solidFill>
              </a:rPr>
              <a:t>fresh</a:t>
            </a:r>
            <a:r>
              <a:rPr lang="en-US" baseline="-25000" dirty="0">
                <a:solidFill>
                  <a:srgbClr val="FF0000"/>
                </a:solidFill>
              </a:rPr>
              <a:t> water</a:t>
            </a:r>
            <a:endParaRPr lang="en-US" dirty="0">
              <a:solidFill>
                <a:srgbClr val="FF0000"/>
              </a:solidFill>
            </a:endParaRPr>
          </a:p>
        </p:txBody>
      </p:sp>
      <p:sp>
        <p:nvSpPr>
          <p:cNvPr id="9" name="Rectangle 8"/>
          <p:cNvSpPr/>
          <p:nvPr/>
        </p:nvSpPr>
        <p:spPr>
          <a:xfrm>
            <a:off x="1850399" y="2514227"/>
            <a:ext cx="885179" cy="523220"/>
          </a:xfrm>
          <a:prstGeom prst="rect">
            <a:avLst/>
          </a:prstGeom>
        </p:spPr>
        <p:txBody>
          <a:bodyPr wrap="none">
            <a:spAutoFit/>
          </a:bodyPr>
          <a:lstStyle/>
          <a:p>
            <a:pPr algn="l"/>
            <a:r>
              <a:rPr lang="en-US" dirty="0" smtClean="0">
                <a:solidFill>
                  <a:srgbClr val="000000"/>
                </a:solidFill>
              </a:rPr>
              <a:t>1.00</a:t>
            </a:r>
            <a:endParaRPr lang="en-US" dirty="0">
              <a:solidFill>
                <a:srgbClr val="000000"/>
              </a:solidFill>
            </a:endParaRPr>
          </a:p>
        </p:txBody>
      </p:sp>
      <p:sp>
        <p:nvSpPr>
          <p:cNvPr id="10" name="Rectangle 9"/>
          <p:cNvSpPr/>
          <p:nvPr/>
        </p:nvSpPr>
        <p:spPr>
          <a:xfrm>
            <a:off x="3628712" y="3048623"/>
            <a:ext cx="1197764" cy="523220"/>
          </a:xfrm>
          <a:prstGeom prst="rect">
            <a:avLst/>
          </a:prstGeom>
        </p:spPr>
        <p:txBody>
          <a:bodyPr wrap="none">
            <a:spAutoFit/>
          </a:bodyPr>
          <a:lstStyle/>
          <a:p>
            <a:r>
              <a:rPr lang="en-US" dirty="0" err="1" smtClean="0">
                <a:solidFill>
                  <a:srgbClr val="FF0000"/>
                </a:solidFill>
                <a:latin typeface="Symbol" pitchFamily="18" charset="2"/>
              </a:rPr>
              <a:t>g</a:t>
            </a:r>
            <a:r>
              <a:rPr lang="en-US" baseline="-25000" dirty="0" err="1" smtClean="0">
                <a:solidFill>
                  <a:srgbClr val="FF0000"/>
                </a:solidFill>
              </a:rPr>
              <a:t>mercury</a:t>
            </a:r>
            <a:endParaRPr lang="en-US" dirty="0">
              <a:solidFill>
                <a:srgbClr val="FF0000"/>
              </a:solidFill>
            </a:endParaRPr>
          </a:p>
        </p:txBody>
      </p:sp>
      <p:sp>
        <p:nvSpPr>
          <p:cNvPr id="11" name="Rectangle 10"/>
          <p:cNvSpPr/>
          <p:nvPr/>
        </p:nvSpPr>
        <p:spPr>
          <a:xfrm>
            <a:off x="3247160" y="2442979"/>
            <a:ext cx="1580881" cy="523220"/>
          </a:xfrm>
          <a:prstGeom prst="rect">
            <a:avLst/>
          </a:prstGeom>
        </p:spPr>
        <p:txBody>
          <a:bodyPr wrap="none">
            <a:spAutoFit/>
          </a:bodyPr>
          <a:lstStyle/>
          <a:p>
            <a:r>
              <a:rPr lang="en-US" dirty="0" err="1" smtClean="0">
                <a:solidFill>
                  <a:srgbClr val="FF0000"/>
                </a:solidFill>
                <a:latin typeface="Symbol" pitchFamily="18" charset="2"/>
              </a:rPr>
              <a:t>g</a:t>
            </a:r>
            <a:r>
              <a:rPr lang="en-US" baseline="-25000" dirty="0" err="1" smtClean="0">
                <a:solidFill>
                  <a:srgbClr val="FF0000"/>
                </a:solidFill>
              </a:rPr>
              <a:t>iron</a:t>
            </a:r>
            <a:r>
              <a:rPr lang="en-US" baseline="-25000" dirty="0" smtClean="0">
                <a:solidFill>
                  <a:srgbClr val="FF0000"/>
                </a:solidFill>
              </a:rPr>
              <a:t> or steel</a:t>
            </a:r>
            <a:endParaRPr lang="en-US" dirty="0">
              <a:solidFill>
                <a:srgbClr val="FF0000"/>
              </a:solidFill>
            </a:endParaRPr>
          </a:p>
        </p:txBody>
      </p:sp>
      <p:sp>
        <p:nvSpPr>
          <p:cNvPr id="12" name="Rectangle 11"/>
          <p:cNvSpPr/>
          <p:nvPr/>
        </p:nvSpPr>
        <p:spPr>
          <a:xfrm>
            <a:off x="6472172" y="3048623"/>
            <a:ext cx="1116010" cy="523220"/>
          </a:xfrm>
          <a:prstGeom prst="rect">
            <a:avLst/>
          </a:prstGeom>
        </p:spPr>
        <p:txBody>
          <a:bodyPr wrap="none">
            <a:spAutoFit/>
          </a:bodyPr>
          <a:lstStyle/>
          <a:p>
            <a:r>
              <a:rPr lang="en-US" dirty="0" err="1" smtClean="0">
                <a:solidFill>
                  <a:srgbClr val="FF0000"/>
                </a:solidFill>
                <a:latin typeface="Symbol" pitchFamily="18" charset="2"/>
              </a:rPr>
              <a:t>g</a:t>
            </a:r>
            <a:r>
              <a:rPr lang="en-US" baseline="-25000" dirty="0" err="1" smtClean="0">
                <a:solidFill>
                  <a:srgbClr val="FF0000"/>
                </a:solidFill>
              </a:rPr>
              <a:t>ethanol</a:t>
            </a:r>
            <a:endParaRPr lang="en-US" dirty="0">
              <a:solidFill>
                <a:srgbClr val="FF0000"/>
              </a:solidFill>
            </a:endParaRPr>
          </a:p>
        </p:txBody>
      </p:sp>
      <p:sp>
        <p:nvSpPr>
          <p:cNvPr id="13" name="Rectangle 12"/>
          <p:cNvSpPr/>
          <p:nvPr/>
        </p:nvSpPr>
        <p:spPr>
          <a:xfrm>
            <a:off x="6215714" y="2442979"/>
            <a:ext cx="1367682" cy="523220"/>
          </a:xfrm>
          <a:prstGeom prst="rect">
            <a:avLst/>
          </a:prstGeom>
        </p:spPr>
        <p:txBody>
          <a:bodyPr wrap="none">
            <a:spAutoFit/>
          </a:bodyPr>
          <a:lstStyle/>
          <a:p>
            <a:r>
              <a:rPr lang="en-US" dirty="0" err="1" smtClean="0">
                <a:solidFill>
                  <a:srgbClr val="FF0000"/>
                </a:solidFill>
                <a:latin typeface="Symbol" pitchFamily="18" charset="2"/>
              </a:rPr>
              <a:t>g</a:t>
            </a:r>
            <a:r>
              <a:rPr lang="en-US" baseline="-25000" dirty="0" err="1" smtClean="0">
                <a:solidFill>
                  <a:srgbClr val="FF0000"/>
                </a:solidFill>
              </a:rPr>
              <a:t>aluminum</a:t>
            </a:r>
            <a:endParaRPr lang="en-US" dirty="0">
              <a:solidFill>
                <a:srgbClr val="FF0000"/>
              </a:solidFill>
            </a:endParaRPr>
          </a:p>
        </p:txBody>
      </p:sp>
      <p:sp>
        <p:nvSpPr>
          <p:cNvPr id="14" name="Rectangle 13"/>
          <p:cNvSpPr/>
          <p:nvPr/>
        </p:nvSpPr>
        <p:spPr>
          <a:xfrm>
            <a:off x="1850400" y="3119873"/>
            <a:ext cx="885179" cy="523220"/>
          </a:xfrm>
          <a:prstGeom prst="rect">
            <a:avLst/>
          </a:prstGeom>
        </p:spPr>
        <p:txBody>
          <a:bodyPr wrap="none">
            <a:spAutoFit/>
          </a:bodyPr>
          <a:lstStyle/>
          <a:p>
            <a:pPr algn="l"/>
            <a:r>
              <a:rPr lang="en-US" dirty="0" smtClean="0">
                <a:solidFill>
                  <a:srgbClr val="000000"/>
                </a:solidFill>
              </a:rPr>
              <a:t>1.03</a:t>
            </a:r>
            <a:endParaRPr lang="en-US" dirty="0">
              <a:solidFill>
                <a:srgbClr val="000000"/>
              </a:solidFill>
            </a:endParaRPr>
          </a:p>
        </p:txBody>
      </p:sp>
      <p:sp>
        <p:nvSpPr>
          <p:cNvPr id="15" name="Rectangle 14"/>
          <p:cNvSpPr/>
          <p:nvPr/>
        </p:nvSpPr>
        <p:spPr>
          <a:xfrm>
            <a:off x="2586662" y="1825474"/>
            <a:ext cx="1144288" cy="523220"/>
          </a:xfrm>
          <a:prstGeom prst="rect">
            <a:avLst/>
          </a:prstGeom>
        </p:spPr>
        <p:txBody>
          <a:bodyPr wrap="none">
            <a:spAutoFit/>
          </a:bodyPr>
          <a:lstStyle/>
          <a:p>
            <a:pPr algn="l"/>
            <a:r>
              <a:rPr lang="en-US" dirty="0" smtClean="0">
                <a:solidFill>
                  <a:srgbClr val="000000"/>
                </a:solidFill>
              </a:rPr>
              <a:t>water.</a:t>
            </a:r>
            <a:endParaRPr lang="en-US" dirty="0">
              <a:solidFill>
                <a:srgbClr val="000000"/>
              </a:solidFill>
            </a:endParaRPr>
          </a:p>
        </p:txBody>
      </p:sp>
      <p:sp>
        <p:nvSpPr>
          <p:cNvPr id="16" name="Rectangle 15"/>
          <p:cNvSpPr/>
          <p:nvPr/>
        </p:nvSpPr>
        <p:spPr>
          <a:xfrm>
            <a:off x="4795476" y="2514227"/>
            <a:ext cx="684803" cy="523220"/>
          </a:xfrm>
          <a:prstGeom prst="rect">
            <a:avLst/>
          </a:prstGeom>
        </p:spPr>
        <p:txBody>
          <a:bodyPr wrap="none">
            <a:spAutoFit/>
          </a:bodyPr>
          <a:lstStyle/>
          <a:p>
            <a:pPr algn="l"/>
            <a:r>
              <a:rPr lang="en-US" dirty="0" smtClean="0">
                <a:solidFill>
                  <a:srgbClr val="000000"/>
                </a:solidFill>
              </a:rPr>
              <a:t>7.8</a:t>
            </a:r>
            <a:endParaRPr lang="en-US" dirty="0">
              <a:solidFill>
                <a:srgbClr val="000000"/>
              </a:solidFill>
            </a:endParaRPr>
          </a:p>
        </p:txBody>
      </p:sp>
      <p:sp>
        <p:nvSpPr>
          <p:cNvPr id="17" name="Rectangle 16"/>
          <p:cNvSpPr/>
          <p:nvPr/>
        </p:nvSpPr>
        <p:spPr>
          <a:xfrm>
            <a:off x="4783602" y="3119873"/>
            <a:ext cx="885179" cy="523220"/>
          </a:xfrm>
          <a:prstGeom prst="rect">
            <a:avLst/>
          </a:prstGeom>
        </p:spPr>
        <p:txBody>
          <a:bodyPr wrap="none">
            <a:spAutoFit/>
          </a:bodyPr>
          <a:lstStyle/>
          <a:p>
            <a:pPr algn="l"/>
            <a:r>
              <a:rPr lang="en-US" dirty="0" smtClean="0">
                <a:solidFill>
                  <a:srgbClr val="000000"/>
                </a:solidFill>
              </a:rPr>
              <a:t>13.6</a:t>
            </a:r>
            <a:endParaRPr lang="en-US" dirty="0">
              <a:solidFill>
                <a:srgbClr val="000000"/>
              </a:solidFill>
            </a:endParaRPr>
          </a:p>
        </p:txBody>
      </p:sp>
      <p:sp>
        <p:nvSpPr>
          <p:cNvPr id="18" name="Rectangle 17"/>
          <p:cNvSpPr/>
          <p:nvPr/>
        </p:nvSpPr>
        <p:spPr>
          <a:xfrm>
            <a:off x="7550557" y="2514227"/>
            <a:ext cx="885179" cy="523220"/>
          </a:xfrm>
          <a:prstGeom prst="rect">
            <a:avLst/>
          </a:prstGeom>
        </p:spPr>
        <p:txBody>
          <a:bodyPr wrap="none">
            <a:spAutoFit/>
          </a:bodyPr>
          <a:lstStyle/>
          <a:p>
            <a:pPr algn="l"/>
            <a:r>
              <a:rPr lang="en-US" dirty="0" smtClean="0">
                <a:solidFill>
                  <a:srgbClr val="000000"/>
                </a:solidFill>
              </a:rPr>
              <a:t>2.70</a:t>
            </a:r>
            <a:endParaRPr lang="en-US" dirty="0">
              <a:solidFill>
                <a:srgbClr val="000000"/>
              </a:solidFill>
            </a:endParaRPr>
          </a:p>
        </p:txBody>
      </p:sp>
      <p:sp>
        <p:nvSpPr>
          <p:cNvPr id="19" name="Rectangle 18"/>
          <p:cNvSpPr/>
          <p:nvPr/>
        </p:nvSpPr>
        <p:spPr>
          <a:xfrm>
            <a:off x="7538683" y="3119873"/>
            <a:ext cx="885179" cy="523220"/>
          </a:xfrm>
          <a:prstGeom prst="rect">
            <a:avLst/>
          </a:prstGeom>
        </p:spPr>
        <p:txBody>
          <a:bodyPr wrap="none">
            <a:spAutoFit/>
          </a:bodyPr>
          <a:lstStyle/>
          <a:p>
            <a:pPr algn="l"/>
            <a:r>
              <a:rPr lang="en-US" dirty="0" smtClean="0">
                <a:solidFill>
                  <a:srgbClr val="000000"/>
                </a:solidFill>
              </a:rPr>
              <a:t>0.79</a:t>
            </a:r>
            <a:endParaRPr lang="en-US" dirty="0">
              <a:solidFill>
                <a:srgbClr val="000000"/>
              </a:solidFill>
            </a:endParaRPr>
          </a:p>
        </p:txBody>
      </p:sp>
      <p:sp>
        <p:nvSpPr>
          <p:cNvPr id="20" name="Rectangle 19"/>
          <p:cNvSpPr/>
          <p:nvPr/>
        </p:nvSpPr>
        <p:spPr>
          <a:xfrm>
            <a:off x="219694" y="3683139"/>
            <a:ext cx="8880957" cy="1384995"/>
          </a:xfrm>
          <a:prstGeom prst="rect">
            <a:avLst/>
          </a:prstGeom>
        </p:spPr>
        <p:txBody>
          <a:bodyPr wrap="none">
            <a:spAutoFit/>
          </a:bodyPr>
          <a:lstStyle/>
          <a:p>
            <a:pPr algn="l"/>
            <a:r>
              <a:rPr lang="en-US" dirty="0">
                <a:solidFill>
                  <a:srgbClr val="FF0000"/>
                </a:solidFill>
              </a:rPr>
              <a:t>Given the specific gravities of steel and ethanol </a:t>
            </a:r>
            <a:r>
              <a:rPr lang="en-US" dirty="0" smtClean="0">
                <a:solidFill>
                  <a:srgbClr val="FF0000"/>
                </a:solidFill>
              </a:rPr>
              <a:t>above,</a:t>
            </a:r>
          </a:p>
          <a:p>
            <a:pPr algn="l"/>
            <a:r>
              <a:rPr lang="en-US" dirty="0" smtClean="0">
                <a:solidFill>
                  <a:srgbClr val="FF0000"/>
                </a:solidFill>
              </a:rPr>
              <a:t>determine </a:t>
            </a:r>
            <a:r>
              <a:rPr lang="en-US" dirty="0">
                <a:solidFill>
                  <a:srgbClr val="FF0000"/>
                </a:solidFill>
              </a:rPr>
              <a:t>the densities of </a:t>
            </a:r>
            <a:r>
              <a:rPr lang="en-US" dirty="0" smtClean="0">
                <a:solidFill>
                  <a:srgbClr val="FF0000"/>
                </a:solidFill>
              </a:rPr>
              <a:t>these </a:t>
            </a:r>
            <a:r>
              <a:rPr lang="en-US" dirty="0">
                <a:solidFill>
                  <a:srgbClr val="FF0000"/>
                </a:solidFill>
              </a:rPr>
              <a:t>materials, using </a:t>
            </a:r>
            <a:r>
              <a:rPr lang="en-US" dirty="0" smtClean="0">
                <a:solidFill>
                  <a:srgbClr val="FF0000"/>
                </a:solidFill>
              </a:rPr>
              <a:t>the</a:t>
            </a:r>
          </a:p>
          <a:p>
            <a:pPr algn="l"/>
            <a:r>
              <a:rPr lang="en-US" dirty="0" smtClean="0">
                <a:solidFill>
                  <a:srgbClr val="FF0000"/>
                </a:solidFill>
              </a:rPr>
              <a:t>proper </a:t>
            </a:r>
            <a:r>
              <a:rPr lang="en-US" dirty="0">
                <a:solidFill>
                  <a:srgbClr val="FF0000"/>
                </a:solidFill>
              </a:rPr>
              <a:t>SI units.</a:t>
            </a:r>
          </a:p>
        </p:txBody>
      </p:sp>
      <p:grpSp>
        <p:nvGrpSpPr>
          <p:cNvPr id="50" name="Group 49"/>
          <p:cNvGrpSpPr/>
          <p:nvPr/>
        </p:nvGrpSpPr>
        <p:grpSpPr>
          <a:xfrm>
            <a:off x="2009807" y="4936786"/>
            <a:ext cx="1085554" cy="915124"/>
            <a:chOff x="2009807" y="4521161"/>
            <a:chExt cx="1085554" cy="915124"/>
          </a:xfrm>
        </p:grpSpPr>
        <p:sp>
          <p:nvSpPr>
            <p:cNvPr id="22" name="Rectangle 21"/>
            <p:cNvSpPr/>
            <p:nvPr/>
          </p:nvSpPr>
          <p:spPr>
            <a:xfrm>
              <a:off x="2009807" y="4521161"/>
              <a:ext cx="1085554" cy="523220"/>
            </a:xfrm>
            <a:prstGeom prst="rect">
              <a:avLst/>
            </a:prstGeom>
          </p:spPr>
          <p:txBody>
            <a:bodyPr wrap="none">
              <a:spAutoFit/>
            </a:bodyPr>
            <a:lstStyle/>
            <a:p>
              <a:pPr algn="l"/>
              <a:r>
                <a:rPr lang="en-US" dirty="0" smtClean="0">
                  <a:solidFill>
                    <a:srgbClr val="000000"/>
                  </a:solidFill>
                </a:rPr>
                <a:t> </a:t>
              </a:r>
              <a:r>
                <a:rPr lang="en-US" dirty="0" err="1" smtClean="0">
                  <a:solidFill>
                    <a:srgbClr val="000000"/>
                  </a:solidFill>
                  <a:latin typeface="Symbol" pitchFamily="18" charset="2"/>
                </a:rPr>
                <a:t>r</a:t>
              </a:r>
              <a:r>
                <a:rPr lang="en-US" baseline="-25000" dirty="0" err="1" smtClean="0">
                  <a:solidFill>
                    <a:srgbClr val="000000"/>
                  </a:solidFill>
                </a:rPr>
                <a:t>steel</a:t>
              </a:r>
              <a:r>
                <a:rPr lang="en-US" dirty="0" smtClean="0">
                  <a:solidFill>
                    <a:srgbClr val="000000"/>
                  </a:solidFill>
                </a:rPr>
                <a:t> </a:t>
              </a:r>
              <a:endParaRPr lang="en-US" dirty="0">
                <a:solidFill>
                  <a:srgbClr val="000000"/>
                </a:solidFill>
              </a:endParaRPr>
            </a:p>
          </p:txBody>
        </p:sp>
        <p:sp>
          <p:nvSpPr>
            <p:cNvPr id="23" name="Rectangle 22"/>
            <p:cNvSpPr/>
            <p:nvPr/>
          </p:nvSpPr>
          <p:spPr>
            <a:xfrm>
              <a:off x="2069184" y="4913065"/>
              <a:ext cx="966931" cy="523220"/>
            </a:xfrm>
            <a:prstGeom prst="rect">
              <a:avLst/>
            </a:prstGeom>
          </p:spPr>
          <p:txBody>
            <a:bodyPr wrap="none">
              <a:spAutoFit/>
            </a:bodyPr>
            <a:lstStyle/>
            <a:p>
              <a:pPr algn="l"/>
              <a:r>
                <a:rPr lang="en-US" dirty="0" err="1" smtClean="0">
                  <a:solidFill>
                    <a:srgbClr val="000000"/>
                  </a:solidFill>
                  <a:latin typeface="Symbol" pitchFamily="18" charset="2"/>
                </a:rPr>
                <a:t>r</a:t>
              </a:r>
              <a:r>
                <a:rPr lang="en-US" baseline="-25000" dirty="0" err="1" smtClean="0">
                  <a:solidFill>
                    <a:srgbClr val="000000"/>
                  </a:solidFill>
                </a:rPr>
                <a:t>water</a:t>
              </a:r>
              <a:endParaRPr lang="en-US" baseline="-25000" dirty="0">
                <a:solidFill>
                  <a:srgbClr val="000000"/>
                </a:solidFill>
              </a:endParaRPr>
            </a:p>
          </p:txBody>
        </p:sp>
        <p:cxnSp>
          <p:nvCxnSpPr>
            <p:cNvPr id="24" name="Straight Connector 23"/>
            <p:cNvCxnSpPr/>
            <p:nvPr/>
          </p:nvCxnSpPr>
          <p:spPr bwMode="auto">
            <a:xfrm>
              <a:off x="2137585" y="5082636"/>
              <a:ext cx="822960" cy="0"/>
            </a:xfrm>
            <a:prstGeom prst="line">
              <a:avLst/>
            </a:prstGeom>
            <a:solidFill>
              <a:srgbClr val="00FFFF"/>
            </a:solidFill>
            <a:ln w="22225" cap="flat" cmpd="sng" algn="ctr">
              <a:solidFill>
                <a:schemeClr val="tx1"/>
              </a:solidFill>
              <a:prstDash val="solid"/>
              <a:round/>
              <a:headEnd type="none" w="med" len="med"/>
              <a:tailEnd type="none" w="med" len="med"/>
            </a:ln>
            <a:effectLst/>
          </p:spPr>
        </p:cxnSp>
      </p:grpSp>
      <p:sp>
        <p:nvSpPr>
          <p:cNvPr id="25" name="Rectangle 24"/>
          <p:cNvSpPr/>
          <p:nvPr/>
        </p:nvSpPr>
        <p:spPr>
          <a:xfrm>
            <a:off x="175994" y="5221801"/>
            <a:ext cx="2052165" cy="523220"/>
          </a:xfrm>
          <a:prstGeom prst="rect">
            <a:avLst/>
          </a:prstGeom>
        </p:spPr>
        <p:txBody>
          <a:bodyPr wrap="none">
            <a:spAutoFit/>
          </a:bodyPr>
          <a:lstStyle/>
          <a:p>
            <a:pPr algn="l"/>
            <a:r>
              <a:rPr lang="en-US" dirty="0" smtClean="0">
                <a:solidFill>
                  <a:srgbClr val="000000"/>
                </a:solidFill>
              </a:rPr>
              <a:t>steel: 7.8 = </a:t>
            </a:r>
            <a:endParaRPr lang="en-US" dirty="0">
              <a:solidFill>
                <a:srgbClr val="000000"/>
              </a:solidFill>
            </a:endParaRPr>
          </a:p>
        </p:txBody>
      </p:sp>
      <p:grpSp>
        <p:nvGrpSpPr>
          <p:cNvPr id="51" name="Group 50"/>
          <p:cNvGrpSpPr/>
          <p:nvPr/>
        </p:nvGrpSpPr>
        <p:grpSpPr>
          <a:xfrm>
            <a:off x="2978574" y="4936786"/>
            <a:ext cx="2347061" cy="1057624"/>
            <a:chOff x="2978574" y="4521161"/>
            <a:chExt cx="2347061" cy="1057624"/>
          </a:xfrm>
        </p:grpSpPr>
        <p:sp>
          <p:nvSpPr>
            <p:cNvPr id="27" name="Rectangle 26"/>
            <p:cNvSpPr/>
            <p:nvPr/>
          </p:nvSpPr>
          <p:spPr>
            <a:xfrm>
              <a:off x="2978574" y="4806176"/>
              <a:ext cx="494046" cy="523220"/>
            </a:xfrm>
            <a:prstGeom prst="rect">
              <a:avLst/>
            </a:prstGeom>
          </p:spPr>
          <p:txBody>
            <a:bodyPr wrap="none">
              <a:spAutoFit/>
            </a:bodyPr>
            <a:lstStyle/>
            <a:p>
              <a:pPr algn="l"/>
              <a:r>
                <a:rPr lang="en-US" dirty="0" smtClean="0">
                  <a:solidFill>
                    <a:srgbClr val="000000"/>
                  </a:solidFill>
                </a:rPr>
                <a:t>= </a:t>
              </a:r>
              <a:endParaRPr lang="en-US" dirty="0">
                <a:solidFill>
                  <a:srgbClr val="000000"/>
                </a:solidFill>
              </a:endParaRPr>
            </a:p>
          </p:txBody>
        </p:sp>
        <p:sp>
          <p:nvSpPr>
            <p:cNvPr id="28" name="Rectangle 27"/>
            <p:cNvSpPr/>
            <p:nvPr/>
          </p:nvSpPr>
          <p:spPr>
            <a:xfrm>
              <a:off x="3767345" y="4521161"/>
              <a:ext cx="1085554" cy="523220"/>
            </a:xfrm>
            <a:prstGeom prst="rect">
              <a:avLst/>
            </a:prstGeom>
          </p:spPr>
          <p:txBody>
            <a:bodyPr wrap="none">
              <a:spAutoFit/>
            </a:bodyPr>
            <a:lstStyle/>
            <a:p>
              <a:pPr algn="l"/>
              <a:r>
                <a:rPr lang="en-US" dirty="0" smtClean="0">
                  <a:solidFill>
                    <a:srgbClr val="000000"/>
                  </a:solidFill>
                </a:rPr>
                <a:t> </a:t>
              </a:r>
              <a:r>
                <a:rPr lang="en-US" dirty="0" err="1" smtClean="0">
                  <a:solidFill>
                    <a:srgbClr val="000000"/>
                  </a:solidFill>
                  <a:latin typeface="Symbol" pitchFamily="18" charset="2"/>
                </a:rPr>
                <a:t>r</a:t>
              </a:r>
              <a:r>
                <a:rPr lang="en-US" baseline="-25000" dirty="0" err="1" smtClean="0">
                  <a:solidFill>
                    <a:srgbClr val="000000"/>
                  </a:solidFill>
                </a:rPr>
                <a:t>steel</a:t>
              </a:r>
              <a:r>
                <a:rPr lang="en-US" dirty="0" smtClean="0">
                  <a:solidFill>
                    <a:srgbClr val="000000"/>
                  </a:solidFill>
                </a:rPr>
                <a:t> </a:t>
              </a:r>
              <a:endParaRPr lang="en-US" dirty="0">
                <a:solidFill>
                  <a:srgbClr val="000000"/>
                </a:solidFill>
              </a:endParaRPr>
            </a:p>
          </p:txBody>
        </p:sp>
        <p:sp>
          <p:nvSpPr>
            <p:cNvPr id="29" name="Rectangle 28"/>
            <p:cNvSpPr/>
            <p:nvPr/>
          </p:nvSpPr>
          <p:spPr>
            <a:xfrm>
              <a:off x="3327972" y="5055565"/>
              <a:ext cx="1997663" cy="523220"/>
            </a:xfrm>
            <a:prstGeom prst="rect">
              <a:avLst/>
            </a:prstGeom>
          </p:spPr>
          <p:txBody>
            <a:bodyPr wrap="none">
              <a:spAutoFit/>
            </a:bodyPr>
            <a:lstStyle/>
            <a:p>
              <a:pPr algn="l"/>
              <a:r>
                <a:rPr lang="en-US" dirty="0" smtClean="0">
                  <a:solidFill>
                    <a:srgbClr val="000000"/>
                  </a:solidFill>
                  <a:latin typeface="Arial"/>
                </a:rPr>
                <a:t>1000 kg/</a:t>
              </a:r>
              <a:r>
                <a:rPr lang="en-US" dirty="0" err="1" smtClean="0">
                  <a:solidFill>
                    <a:srgbClr val="000000"/>
                  </a:solidFill>
                  <a:latin typeface="Arial"/>
                </a:rPr>
                <a:t>m</a:t>
              </a:r>
              <a:r>
                <a:rPr lang="en-US" baseline="30000" dirty="0" err="1" smtClean="0">
                  <a:solidFill>
                    <a:srgbClr val="000000"/>
                  </a:solidFill>
                  <a:latin typeface="Arial"/>
                </a:rPr>
                <a:t>3</a:t>
              </a:r>
              <a:endParaRPr lang="en-US" baseline="30000" dirty="0">
                <a:solidFill>
                  <a:srgbClr val="000000"/>
                </a:solidFill>
                <a:latin typeface="Arial"/>
              </a:endParaRPr>
            </a:p>
          </p:txBody>
        </p:sp>
        <p:cxnSp>
          <p:nvCxnSpPr>
            <p:cNvPr id="30" name="Straight Connector 29"/>
            <p:cNvCxnSpPr/>
            <p:nvPr/>
          </p:nvCxnSpPr>
          <p:spPr bwMode="auto">
            <a:xfrm>
              <a:off x="3396373" y="5082636"/>
              <a:ext cx="1828800" cy="0"/>
            </a:xfrm>
            <a:prstGeom prst="line">
              <a:avLst/>
            </a:prstGeom>
            <a:solidFill>
              <a:srgbClr val="00FFFF"/>
            </a:solidFill>
            <a:ln w="22225" cap="flat" cmpd="sng" algn="ctr">
              <a:solidFill>
                <a:schemeClr val="tx1"/>
              </a:solidFill>
              <a:prstDash val="solid"/>
              <a:round/>
              <a:headEnd type="none" w="med" len="med"/>
              <a:tailEnd type="none" w="med" len="med"/>
            </a:ln>
            <a:effectLst/>
          </p:spPr>
        </p:cxnSp>
      </p:grpSp>
      <p:grpSp>
        <p:nvGrpSpPr>
          <p:cNvPr id="52" name="Group 51"/>
          <p:cNvGrpSpPr/>
          <p:nvPr/>
        </p:nvGrpSpPr>
        <p:grpSpPr>
          <a:xfrm>
            <a:off x="5329894" y="5162415"/>
            <a:ext cx="3653341" cy="582612"/>
            <a:chOff x="5329894" y="4746790"/>
            <a:chExt cx="3653341" cy="582612"/>
          </a:xfrm>
        </p:grpSpPr>
        <p:sp>
          <p:nvSpPr>
            <p:cNvPr id="32" name="Rectangle 31"/>
            <p:cNvSpPr/>
            <p:nvPr/>
          </p:nvSpPr>
          <p:spPr>
            <a:xfrm>
              <a:off x="5750521" y="4746790"/>
              <a:ext cx="1085554" cy="523220"/>
            </a:xfrm>
            <a:prstGeom prst="rect">
              <a:avLst/>
            </a:prstGeom>
          </p:spPr>
          <p:txBody>
            <a:bodyPr wrap="none">
              <a:spAutoFit/>
            </a:bodyPr>
            <a:lstStyle/>
            <a:p>
              <a:pPr algn="l"/>
              <a:r>
                <a:rPr lang="en-US" dirty="0" smtClean="0">
                  <a:solidFill>
                    <a:srgbClr val="000000"/>
                  </a:solidFill>
                </a:rPr>
                <a:t> </a:t>
              </a:r>
              <a:r>
                <a:rPr lang="en-US" dirty="0" err="1" smtClean="0">
                  <a:solidFill>
                    <a:srgbClr val="000000"/>
                  </a:solidFill>
                  <a:latin typeface="Symbol" pitchFamily="18" charset="2"/>
                </a:rPr>
                <a:t>r</a:t>
              </a:r>
              <a:r>
                <a:rPr lang="en-US" baseline="-25000" dirty="0" err="1" smtClean="0">
                  <a:solidFill>
                    <a:srgbClr val="000000"/>
                  </a:solidFill>
                </a:rPr>
                <a:t>steel</a:t>
              </a:r>
              <a:r>
                <a:rPr lang="en-US" dirty="0" smtClean="0">
                  <a:solidFill>
                    <a:srgbClr val="000000"/>
                  </a:solidFill>
                </a:rPr>
                <a:t> </a:t>
              </a:r>
              <a:endParaRPr lang="en-US" dirty="0">
                <a:solidFill>
                  <a:srgbClr val="000000"/>
                </a:solidFill>
              </a:endParaRPr>
            </a:p>
          </p:txBody>
        </p:sp>
        <p:sp>
          <p:nvSpPr>
            <p:cNvPr id="33" name="Rectangle 32"/>
            <p:cNvSpPr/>
            <p:nvPr/>
          </p:nvSpPr>
          <p:spPr>
            <a:xfrm>
              <a:off x="5329894" y="4806176"/>
              <a:ext cx="635110" cy="523220"/>
            </a:xfrm>
            <a:prstGeom prst="rect">
              <a:avLst/>
            </a:prstGeom>
          </p:spPr>
          <p:txBody>
            <a:bodyPr wrap="none">
              <a:spAutoFit/>
            </a:bodyPr>
            <a:lstStyle/>
            <a:p>
              <a:pPr algn="l"/>
              <a:r>
                <a:rPr lang="en-US" dirty="0" smtClean="0">
                  <a:solidFill>
                    <a:srgbClr val="000000"/>
                  </a:solidFill>
                  <a:sym typeface="Wingdings" pitchFamily="2" charset="2"/>
                </a:rPr>
                <a:t></a:t>
              </a:r>
              <a:r>
                <a:rPr lang="en-US" dirty="0" smtClean="0">
                  <a:solidFill>
                    <a:srgbClr val="000000"/>
                  </a:solidFill>
                </a:rPr>
                <a:t> </a:t>
              </a:r>
              <a:endParaRPr lang="en-US" dirty="0">
                <a:solidFill>
                  <a:srgbClr val="000000"/>
                </a:solidFill>
              </a:endParaRPr>
            </a:p>
          </p:txBody>
        </p:sp>
        <p:sp>
          <p:nvSpPr>
            <p:cNvPr id="34" name="Rectangle 33"/>
            <p:cNvSpPr/>
            <p:nvPr/>
          </p:nvSpPr>
          <p:spPr>
            <a:xfrm>
              <a:off x="6636216" y="4806176"/>
              <a:ext cx="494046" cy="523220"/>
            </a:xfrm>
            <a:prstGeom prst="rect">
              <a:avLst/>
            </a:prstGeom>
          </p:spPr>
          <p:txBody>
            <a:bodyPr wrap="none">
              <a:spAutoFit/>
            </a:bodyPr>
            <a:lstStyle/>
            <a:p>
              <a:pPr algn="l"/>
              <a:r>
                <a:rPr lang="en-US" dirty="0" smtClean="0">
                  <a:solidFill>
                    <a:srgbClr val="000000"/>
                  </a:solidFill>
                </a:rPr>
                <a:t>= </a:t>
              </a:r>
              <a:endParaRPr lang="en-US" dirty="0">
                <a:solidFill>
                  <a:srgbClr val="000000"/>
                </a:solidFill>
              </a:endParaRPr>
            </a:p>
          </p:txBody>
        </p:sp>
        <p:sp>
          <p:nvSpPr>
            <p:cNvPr id="35" name="Rectangle 34"/>
            <p:cNvSpPr/>
            <p:nvPr/>
          </p:nvSpPr>
          <p:spPr>
            <a:xfrm>
              <a:off x="6985572" y="4806182"/>
              <a:ext cx="1997663" cy="523220"/>
            </a:xfrm>
            <a:prstGeom prst="rect">
              <a:avLst/>
            </a:prstGeom>
          </p:spPr>
          <p:txBody>
            <a:bodyPr wrap="none">
              <a:spAutoFit/>
            </a:bodyPr>
            <a:lstStyle/>
            <a:p>
              <a:pPr algn="l"/>
              <a:r>
                <a:rPr lang="en-US" dirty="0" smtClean="0">
                  <a:solidFill>
                    <a:srgbClr val="000000"/>
                  </a:solidFill>
                  <a:latin typeface="Arial"/>
                </a:rPr>
                <a:t>7800 kg/</a:t>
              </a:r>
              <a:r>
                <a:rPr lang="en-US" dirty="0" err="1" smtClean="0">
                  <a:solidFill>
                    <a:srgbClr val="000000"/>
                  </a:solidFill>
                  <a:latin typeface="Arial"/>
                </a:rPr>
                <a:t>m</a:t>
              </a:r>
              <a:r>
                <a:rPr lang="en-US" baseline="30000" dirty="0" err="1" smtClean="0">
                  <a:solidFill>
                    <a:srgbClr val="000000"/>
                  </a:solidFill>
                  <a:latin typeface="Arial"/>
                </a:rPr>
                <a:t>3</a:t>
              </a:r>
              <a:endParaRPr lang="en-US" baseline="30000" dirty="0">
                <a:solidFill>
                  <a:srgbClr val="000000"/>
                </a:solidFill>
                <a:latin typeface="Arial"/>
              </a:endParaRPr>
            </a:p>
          </p:txBody>
        </p:sp>
      </p:grpSp>
      <p:sp>
        <p:nvSpPr>
          <p:cNvPr id="39" name="Rectangle 38"/>
          <p:cNvSpPr/>
          <p:nvPr/>
        </p:nvSpPr>
        <p:spPr>
          <a:xfrm>
            <a:off x="1684119" y="6100584"/>
            <a:ext cx="3802644" cy="523220"/>
          </a:xfrm>
          <a:prstGeom prst="rect">
            <a:avLst/>
          </a:prstGeom>
        </p:spPr>
        <p:txBody>
          <a:bodyPr wrap="none">
            <a:spAutoFit/>
          </a:bodyPr>
          <a:lstStyle/>
          <a:p>
            <a:pPr algn="l"/>
            <a:r>
              <a:rPr lang="en-US" dirty="0" smtClean="0">
                <a:solidFill>
                  <a:srgbClr val="000000"/>
                </a:solidFill>
              </a:rPr>
              <a:t>Similarly for ethanol…</a:t>
            </a:r>
            <a:endParaRPr lang="en-US" dirty="0">
              <a:solidFill>
                <a:srgbClr val="000000"/>
              </a:solidFill>
            </a:endParaRPr>
          </a:p>
        </p:txBody>
      </p:sp>
      <p:grpSp>
        <p:nvGrpSpPr>
          <p:cNvPr id="53" name="Group 52"/>
          <p:cNvGrpSpPr/>
          <p:nvPr/>
        </p:nvGrpSpPr>
        <p:grpSpPr>
          <a:xfrm>
            <a:off x="5318019" y="6041198"/>
            <a:ext cx="3690465" cy="582612"/>
            <a:chOff x="5318019" y="5744323"/>
            <a:chExt cx="3690465" cy="582612"/>
          </a:xfrm>
        </p:grpSpPr>
        <p:sp>
          <p:nvSpPr>
            <p:cNvPr id="44" name="Rectangle 43"/>
            <p:cNvSpPr/>
            <p:nvPr/>
          </p:nvSpPr>
          <p:spPr>
            <a:xfrm>
              <a:off x="5738646" y="5744323"/>
              <a:ext cx="1417376" cy="523220"/>
            </a:xfrm>
            <a:prstGeom prst="rect">
              <a:avLst/>
            </a:prstGeom>
          </p:spPr>
          <p:txBody>
            <a:bodyPr wrap="none">
              <a:spAutoFit/>
            </a:bodyPr>
            <a:lstStyle/>
            <a:p>
              <a:pPr algn="l"/>
              <a:r>
                <a:rPr lang="en-US" dirty="0" smtClean="0">
                  <a:solidFill>
                    <a:srgbClr val="000000"/>
                  </a:solidFill>
                </a:rPr>
                <a:t> </a:t>
              </a:r>
              <a:r>
                <a:rPr lang="en-US" dirty="0" err="1" smtClean="0">
                  <a:solidFill>
                    <a:srgbClr val="000000"/>
                  </a:solidFill>
                  <a:latin typeface="Symbol" pitchFamily="18" charset="2"/>
                </a:rPr>
                <a:t>r</a:t>
              </a:r>
              <a:r>
                <a:rPr lang="en-US" baseline="-25000" dirty="0" err="1" smtClean="0">
                  <a:solidFill>
                    <a:srgbClr val="000000"/>
                  </a:solidFill>
                </a:rPr>
                <a:t>ethanol</a:t>
              </a:r>
              <a:r>
                <a:rPr lang="en-US" dirty="0" smtClean="0">
                  <a:solidFill>
                    <a:srgbClr val="000000"/>
                  </a:solidFill>
                </a:rPr>
                <a:t> </a:t>
              </a:r>
              <a:endParaRPr lang="en-US" dirty="0">
                <a:solidFill>
                  <a:srgbClr val="000000"/>
                </a:solidFill>
              </a:endParaRPr>
            </a:p>
          </p:txBody>
        </p:sp>
        <p:sp>
          <p:nvSpPr>
            <p:cNvPr id="45" name="Rectangle 44"/>
            <p:cNvSpPr/>
            <p:nvPr/>
          </p:nvSpPr>
          <p:spPr>
            <a:xfrm>
              <a:off x="5318019" y="5803709"/>
              <a:ext cx="635110" cy="523220"/>
            </a:xfrm>
            <a:prstGeom prst="rect">
              <a:avLst/>
            </a:prstGeom>
          </p:spPr>
          <p:txBody>
            <a:bodyPr wrap="none">
              <a:spAutoFit/>
            </a:bodyPr>
            <a:lstStyle/>
            <a:p>
              <a:pPr algn="l"/>
              <a:r>
                <a:rPr lang="en-US" dirty="0" smtClean="0">
                  <a:solidFill>
                    <a:srgbClr val="000000"/>
                  </a:solidFill>
                  <a:sym typeface="Wingdings" pitchFamily="2" charset="2"/>
                </a:rPr>
                <a:t></a:t>
              </a:r>
              <a:r>
                <a:rPr lang="en-US" dirty="0" smtClean="0">
                  <a:solidFill>
                    <a:srgbClr val="000000"/>
                  </a:solidFill>
                </a:rPr>
                <a:t> </a:t>
              </a:r>
              <a:endParaRPr lang="en-US" dirty="0">
                <a:solidFill>
                  <a:srgbClr val="000000"/>
                </a:solidFill>
              </a:endParaRPr>
            </a:p>
          </p:txBody>
        </p:sp>
        <p:sp>
          <p:nvSpPr>
            <p:cNvPr id="46" name="Rectangle 45"/>
            <p:cNvSpPr/>
            <p:nvPr/>
          </p:nvSpPr>
          <p:spPr>
            <a:xfrm>
              <a:off x="6861841" y="5803709"/>
              <a:ext cx="494046" cy="523220"/>
            </a:xfrm>
            <a:prstGeom prst="rect">
              <a:avLst/>
            </a:prstGeom>
          </p:spPr>
          <p:txBody>
            <a:bodyPr wrap="none">
              <a:spAutoFit/>
            </a:bodyPr>
            <a:lstStyle/>
            <a:p>
              <a:pPr algn="l"/>
              <a:r>
                <a:rPr lang="en-US" dirty="0" smtClean="0">
                  <a:solidFill>
                    <a:srgbClr val="000000"/>
                  </a:solidFill>
                </a:rPr>
                <a:t>= </a:t>
              </a:r>
              <a:endParaRPr lang="en-US" dirty="0">
                <a:solidFill>
                  <a:srgbClr val="000000"/>
                </a:solidFill>
              </a:endParaRPr>
            </a:p>
          </p:txBody>
        </p:sp>
        <p:sp>
          <p:nvSpPr>
            <p:cNvPr id="47" name="Rectangle 46"/>
            <p:cNvSpPr/>
            <p:nvPr/>
          </p:nvSpPr>
          <p:spPr>
            <a:xfrm>
              <a:off x="7211197" y="5803715"/>
              <a:ext cx="1797287" cy="523220"/>
            </a:xfrm>
            <a:prstGeom prst="rect">
              <a:avLst/>
            </a:prstGeom>
          </p:spPr>
          <p:txBody>
            <a:bodyPr wrap="none">
              <a:spAutoFit/>
            </a:bodyPr>
            <a:lstStyle/>
            <a:p>
              <a:pPr algn="l"/>
              <a:r>
                <a:rPr lang="en-US" dirty="0" smtClean="0">
                  <a:solidFill>
                    <a:srgbClr val="000000"/>
                  </a:solidFill>
                  <a:latin typeface="Arial"/>
                </a:rPr>
                <a:t>790 kg/</a:t>
              </a:r>
              <a:r>
                <a:rPr lang="en-US" dirty="0" err="1" smtClean="0">
                  <a:solidFill>
                    <a:srgbClr val="000000"/>
                  </a:solidFill>
                  <a:latin typeface="Arial"/>
                </a:rPr>
                <a:t>m</a:t>
              </a:r>
              <a:r>
                <a:rPr lang="en-US" baseline="30000" dirty="0" err="1" smtClean="0">
                  <a:solidFill>
                    <a:srgbClr val="000000"/>
                  </a:solidFill>
                  <a:latin typeface="Arial"/>
                </a:rPr>
                <a:t>3</a:t>
              </a:r>
              <a:endParaRPr lang="en-US" baseline="30000" dirty="0">
                <a:solidFill>
                  <a:srgbClr val="000000"/>
                </a:solidFill>
                <a:latin typeface="Arial"/>
              </a:endParaRPr>
            </a:p>
          </p:txBody>
        </p:sp>
      </p:grpSp>
      <p:sp>
        <p:nvSpPr>
          <p:cNvPr id="40" name="Rectangle 39"/>
          <p:cNvSpPr/>
          <p:nvPr/>
        </p:nvSpPr>
        <p:spPr>
          <a:xfrm>
            <a:off x="6287981" y="453051"/>
            <a:ext cx="1704313" cy="523220"/>
          </a:xfrm>
          <a:prstGeom prst="rect">
            <a:avLst/>
          </a:prstGeom>
        </p:spPr>
        <p:txBody>
          <a:bodyPr wrap="none">
            <a:spAutoFit/>
          </a:bodyPr>
          <a:lstStyle/>
          <a:p>
            <a:pPr algn="l"/>
            <a:r>
              <a:rPr lang="en-US" dirty="0" smtClean="0">
                <a:solidFill>
                  <a:srgbClr val="FF0000"/>
                </a:solidFill>
              </a:rPr>
              <a:t>Equation:</a:t>
            </a:r>
            <a:endParaRPr lang="en-US" dirty="0">
              <a:solidFill>
                <a:srgbClr val="FF0000"/>
              </a:solidFill>
            </a:endParaRPr>
          </a:p>
        </p:txBody>
      </p:sp>
      <p:grpSp>
        <p:nvGrpSpPr>
          <p:cNvPr id="4" name="Group 3"/>
          <p:cNvGrpSpPr/>
          <p:nvPr/>
        </p:nvGrpSpPr>
        <p:grpSpPr>
          <a:xfrm>
            <a:off x="6339282" y="1041677"/>
            <a:ext cx="1577604" cy="903249"/>
            <a:chOff x="6232407" y="994177"/>
            <a:chExt cx="1577604" cy="903249"/>
          </a:xfrm>
        </p:grpSpPr>
        <p:grpSp>
          <p:nvGrpSpPr>
            <p:cNvPr id="41" name="Group 40"/>
            <p:cNvGrpSpPr/>
            <p:nvPr/>
          </p:nvGrpSpPr>
          <p:grpSpPr>
            <a:xfrm>
              <a:off x="6843080" y="994177"/>
              <a:ext cx="966931" cy="903249"/>
              <a:chOff x="2069184" y="4533036"/>
              <a:chExt cx="966931" cy="903249"/>
            </a:xfrm>
          </p:grpSpPr>
          <p:sp>
            <p:nvSpPr>
              <p:cNvPr id="42" name="Rectangle 41"/>
              <p:cNvSpPr/>
              <p:nvPr/>
            </p:nvSpPr>
            <p:spPr>
              <a:xfrm>
                <a:off x="2259182" y="4533036"/>
                <a:ext cx="580608" cy="523220"/>
              </a:xfrm>
              <a:prstGeom prst="rect">
                <a:avLst/>
              </a:prstGeom>
            </p:spPr>
            <p:txBody>
              <a:bodyPr wrap="none">
                <a:spAutoFit/>
              </a:bodyPr>
              <a:lstStyle/>
              <a:p>
                <a:pPr algn="l"/>
                <a:r>
                  <a:rPr lang="en-US" dirty="0" smtClean="0">
                    <a:solidFill>
                      <a:srgbClr val="000000"/>
                    </a:solidFill>
                  </a:rPr>
                  <a:t> </a:t>
                </a:r>
                <a:r>
                  <a:rPr lang="en-US" dirty="0" smtClean="0">
                    <a:solidFill>
                      <a:srgbClr val="000000"/>
                    </a:solidFill>
                    <a:latin typeface="Symbol" pitchFamily="18" charset="2"/>
                  </a:rPr>
                  <a:t>r</a:t>
                </a:r>
                <a:r>
                  <a:rPr lang="en-US" dirty="0" smtClean="0">
                    <a:solidFill>
                      <a:srgbClr val="000000"/>
                    </a:solidFill>
                  </a:rPr>
                  <a:t> </a:t>
                </a:r>
                <a:endParaRPr lang="en-US" dirty="0">
                  <a:solidFill>
                    <a:srgbClr val="000000"/>
                  </a:solidFill>
                </a:endParaRPr>
              </a:p>
            </p:txBody>
          </p:sp>
          <p:sp>
            <p:nvSpPr>
              <p:cNvPr id="43" name="Rectangle 42"/>
              <p:cNvSpPr/>
              <p:nvPr/>
            </p:nvSpPr>
            <p:spPr>
              <a:xfrm>
                <a:off x="2069184" y="4913065"/>
                <a:ext cx="966931" cy="523220"/>
              </a:xfrm>
              <a:prstGeom prst="rect">
                <a:avLst/>
              </a:prstGeom>
            </p:spPr>
            <p:txBody>
              <a:bodyPr wrap="none">
                <a:spAutoFit/>
              </a:bodyPr>
              <a:lstStyle/>
              <a:p>
                <a:pPr algn="l"/>
                <a:r>
                  <a:rPr lang="en-US" dirty="0" err="1" smtClean="0">
                    <a:solidFill>
                      <a:srgbClr val="000000"/>
                    </a:solidFill>
                    <a:latin typeface="Symbol" pitchFamily="18" charset="2"/>
                  </a:rPr>
                  <a:t>r</a:t>
                </a:r>
                <a:r>
                  <a:rPr lang="en-US" baseline="-25000" dirty="0" err="1" smtClean="0">
                    <a:solidFill>
                      <a:srgbClr val="000000"/>
                    </a:solidFill>
                  </a:rPr>
                  <a:t>water</a:t>
                </a:r>
                <a:endParaRPr lang="en-US" baseline="-25000" dirty="0">
                  <a:solidFill>
                    <a:srgbClr val="000000"/>
                  </a:solidFill>
                </a:endParaRPr>
              </a:p>
            </p:txBody>
          </p:sp>
          <p:cxnSp>
            <p:nvCxnSpPr>
              <p:cNvPr id="54" name="Straight Connector 53"/>
              <p:cNvCxnSpPr/>
              <p:nvPr/>
            </p:nvCxnSpPr>
            <p:spPr bwMode="auto">
              <a:xfrm>
                <a:off x="2137585" y="5082636"/>
                <a:ext cx="822960" cy="0"/>
              </a:xfrm>
              <a:prstGeom prst="line">
                <a:avLst/>
              </a:prstGeom>
              <a:solidFill>
                <a:srgbClr val="00FFFF"/>
              </a:solidFill>
              <a:ln w="22225" cap="flat" cmpd="sng" algn="ctr">
                <a:solidFill>
                  <a:schemeClr val="tx1"/>
                </a:solidFill>
                <a:prstDash val="solid"/>
                <a:round/>
                <a:headEnd type="none" w="med" len="med"/>
                <a:tailEnd type="none" w="med" len="med"/>
              </a:ln>
              <a:effectLst/>
            </p:spPr>
          </p:cxnSp>
        </p:grpSp>
        <p:sp>
          <p:nvSpPr>
            <p:cNvPr id="55" name="Rectangle 54"/>
            <p:cNvSpPr/>
            <p:nvPr/>
          </p:nvSpPr>
          <p:spPr>
            <a:xfrm>
              <a:off x="6232407" y="1255439"/>
              <a:ext cx="740908" cy="523220"/>
            </a:xfrm>
            <a:prstGeom prst="rect">
              <a:avLst/>
            </a:prstGeom>
          </p:spPr>
          <p:txBody>
            <a:bodyPr wrap="none">
              <a:spAutoFit/>
            </a:bodyPr>
            <a:lstStyle/>
            <a:p>
              <a:pPr algn="l"/>
              <a:r>
                <a:rPr lang="en-US" dirty="0" smtClean="0">
                  <a:solidFill>
                    <a:srgbClr val="000000"/>
                  </a:solidFill>
                  <a:latin typeface="Symbol" pitchFamily="18" charset="2"/>
                </a:rPr>
                <a:t>g</a:t>
              </a:r>
              <a:r>
                <a:rPr lang="en-US" dirty="0" smtClean="0">
                  <a:solidFill>
                    <a:srgbClr val="000000"/>
                  </a:solidFill>
                </a:rPr>
                <a:t> = </a:t>
              </a:r>
              <a:endParaRPr lang="en-US" dirty="0">
                <a:solidFill>
                  <a:srgbClr val="000000"/>
                </a:solidFill>
              </a:endParaRPr>
            </a:p>
          </p:txBody>
        </p:sp>
      </p:grpSp>
    </p:spTree>
    <p:extLst>
      <p:ext uri="{BB962C8B-B14F-4D97-AF65-F5344CB8AC3E}">
        <p14:creationId xmlns:p14="http://schemas.microsoft.com/office/powerpoint/2010/main" val="214127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barn(inVertical)">
                                      <p:cBhvr>
                                        <p:cTn id="13" dur="500"/>
                                        <p:tgtEl>
                                          <p:spTgt spid="40"/>
                                        </p:tgtEl>
                                      </p:cBhvr>
                                    </p:animEffect>
                                  </p:childTnLst>
                                </p:cTn>
                              </p:par>
                            </p:childTnLst>
                          </p:cTn>
                        </p:par>
                      </p:childTnLst>
                    </p:cTn>
                  </p:par>
                  <p:par>
                    <p:cTn id="14" fill="hold">
                      <p:stCondLst>
                        <p:cond delay="indefinite"/>
                      </p:stCondLst>
                      <p:childTnLst>
                        <p:par>
                          <p:cTn id="15" fill="hold">
                            <p:stCondLst>
                              <p:cond delay="0"/>
                            </p:stCondLst>
                            <p:childTnLst>
                              <p:par>
                                <p:cTn id="16" presetID="35"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000"/>
                                        <p:tgtEl>
                                          <p:spTgt spid="4"/>
                                        </p:tgtEl>
                                      </p:cBhvr>
                                    </p:animEffect>
                                    <p:anim calcmode="lin" valueType="num">
                                      <p:cBhvr>
                                        <p:cTn id="19" dur="2000" fill="hold"/>
                                        <p:tgtEl>
                                          <p:spTgt spid="4"/>
                                        </p:tgtEl>
                                        <p:attrNameLst>
                                          <p:attrName>style.rotation</p:attrName>
                                        </p:attrNameLst>
                                      </p:cBhvr>
                                      <p:tavLst>
                                        <p:tav tm="0">
                                          <p:val>
                                            <p:fltVal val="720"/>
                                          </p:val>
                                        </p:tav>
                                        <p:tav tm="100000">
                                          <p:val>
                                            <p:fltVal val="0"/>
                                          </p:val>
                                        </p:tav>
                                      </p:tavLst>
                                    </p:anim>
                                    <p:anim calcmode="lin" valueType="num">
                                      <p:cBhvr>
                                        <p:cTn id="20" dur="2000" fill="hold"/>
                                        <p:tgtEl>
                                          <p:spTgt spid="4"/>
                                        </p:tgtEl>
                                        <p:attrNameLst>
                                          <p:attrName>ppt_h</p:attrName>
                                        </p:attrNameLst>
                                      </p:cBhvr>
                                      <p:tavLst>
                                        <p:tav tm="0">
                                          <p:val>
                                            <p:fltVal val="0"/>
                                          </p:val>
                                        </p:tav>
                                        <p:tav tm="100000">
                                          <p:val>
                                            <p:strVal val="#ppt_h"/>
                                          </p:val>
                                        </p:tav>
                                      </p:tavLst>
                                    </p:anim>
                                    <p:anim calcmode="lin" valueType="num">
                                      <p:cBhvr>
                                        <p:cTn id="21" dur="2000" fill="hold"/>
                                        <p:tgtEl>
                                          <p:spTgt spid="4"/>
                                        </p:tgtEl>
                                        <p:attrNameLst>
                                          <p:attrName>ppt_w</p:attrName>
                                        </p:attrNameLst>
                                      </p:cBhvr>
                                      <p:tavLst>
                                        <p:tav tm="0">
                                          <p:val>
                                            <p:fltVal val="0"/>
                                          </p:val>
                                        </p:tav>
                                        <p:tav tm="100000">
                                          <p:val>
                                            <p:strVal val="#ppt_w"/>
                                          </p:val>
                                        </p:tav>
                                      </p:tavLst>
                                    </p:anim>
                                  </p:childTnLst>
                                </p:cTn>
                              </p:par>
                            </p:childTnLst>
                          </p:cTn>
                        </p:par>
                        <p:par>
                          <p:cTn id="22" fill="hold">
                            <p:stCondLst>
                              <p:cond delay="2000"/>
                            </p:stCondLst>
                            <p:childTnLst>
                              <p:par>
                                <p:cTn id="23" presetID="9" presetClass="entr" presetSubtype="0" fill="hold" grpId="0" nodeType="after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dissolve">
                                      <p:cBhvr>
                                        <p:cTn id="25" dur="500"/>
                                        <p:tgtEl>
                                          <p:spTgt spid="57"/>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dissolve">
                                      <p:cBhvr>
                                        <p:cTn id="28" dur="500"/>
                                        <p:tgtEl>
                                          <p:spTgt spid="56"/>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80">
                                          <p:stCondLst>
                                            <p:cond delay="0"/>
                                          </p:stCondLst>
                                        </p:cTn>
                                        <p:tgtEl>
                                          <p:spTgt spid="9"/>
                                        </p:tgtEl>
                                      </p:cBhvr>
                                    </p:animEffect>
                                    <p:anim calcmode="lin" valueType="num">
                                      <p:cBhvr>
                                        <p:cTn id="3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9" dur="26">
                                          <p:stCondLst>
                                            <p:cond delay="650"/>
                                          </p:stCondLst>
                                        </p:cTn>
                                        <p:tgtEl>
                                          <p:spTgt spid="9"/>
                                        </p:tgtEl>
                                      </p:cBhvr>
                                      <p:to x="100000" y="60000"/>
                                    </p:animScale>
                                    <p:animScale>
                                      <p:cBhvr>
                                        <p:cTn id="40" dur="166" decel="50000">
                                          <p:stCondLst>
                                            <p:cond delay="676"/>
                                          </p:stCondLst>
                                        </p:cTn>
                                        <p:tgtEl>
                                          <p:spTgt spid="9"/>
                                        </p:tgtEl>
                                      </p:cBhvr>
                                      <p:to x="100000" y="100000"/>
                                    </p:animScale>
                                    <p:animScale>
                                      <p:cBhvr>
                                        <p:cTn id="41" dur="26">
                                          <p:stCondLst>
                                            <p:cond delay="1312"/>
                                          </p:stCondLst>
                                        </p:cTn>
                                        <p:tgtEl>
                                          <p:spTgt spid="9"/>
                                        </p:tgtEl>
                                      </p:cBhvr>
                                      <p:to x="100000" y="80000"/>
                                    </p:animScale>
                                    <p:animScale>
                                      <p:cBhvr>
                                        <p:cTn id="42" dur="166" decel="50000">
                                          <p:stCondLst>
                                            <p:cond delay="1338"/>
                                          </p:stCondLst>
                                        </p:cTn>
                                        <p:tgtEl>
                                          <p:spTgt spid="9"/>
                                        </p:tgtEl>
                                      </p:cBhvr>
                                      <p:to x="100000" y="100000"/>
                                    </p:animScale>
                                    <p:animScale>
                                      <p:cBhvr>
                                        <p:cTn id="43" dur="26">
                                          <p:stCondLst>
                                            <p:cond delay="1642"/>
                                          </p:stCondLst>
                                        </p:cTn>
                                        <p:tgtEl>
                                          <p:spTgt spid="9"/>
                                        </p:tgtEl>
                                      </p:cBhvr>
                                      <p:to x="100000" y="90000"/>
                                    </p:animScale>
                                    <p:animScale>
                                      <p:cBhvr>
                                        <p:cTn id="44" dur="166" decel="50000">
                                          <p:stCondLst>
                                            <p:cond delay="1668"/>
                                          </p:stCondLst>
                                        </p:cTn>
                                        <p:tgtEl>
                                          <p:spTgt spid="9"/>
                                        </p:tgtEl>
                                      </p:cBhvr>
                                      <p:to x="100000" y="100000"/>
                                    </p:animScale>
                                    <p:animScale>
                                      <p:cBhvr>
                                        <p:cTn id="45" dur="26">
                                          <p:stCondLst>
                                            <p:cond delay="1808"/>
                                          </p:stCondLst>
                                        </p:cTn>
                                        <p:tgtEl>
                                          <p:spTgt spid="9"/>
                                        </p:tgtEl>
                                      </p:cBhvr>
                                      <p:to x="100000" y="95000"/>
                                    </p:animScale>
                                    <p:animScale>
                                      <p:cBhvr>
                                        <p:cTn id="46" dur="166" decel="50000">
                                          <p:stCondLst>
                                            <p:cond delay="1834"/>
                                          </p:stCondLst>
                                        </p:cTn>
                                        <p:tgtEl>
                                          <p:spTgt spid="9"/>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80">
                                          <p:stCondLst>
                                            <p:cond delay="0"/>
                                          </p:stCondLst>
                                        </p:cTn>
                                        <p:tgtEl>
                                          <p:spTgt spid="14"/>
                                        </p:tgtEl>
                                      </p:cBhvr>
                                    </p:animEffect>
                                    <p:anim calcmode="lin" valueType="num">
                                      <p:cBhvr>
                                        <p:cTn id="5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57" dur="26">
                                          <p:stCondLst>
                                            <p:cond delay="650"/>
                                          </p:stCondLst>
                                        </p:cTn>
                                        <p:tgtEl>
                                          <p:spTgt spid="14"/>
                                        </p:tgtEl>
                                      </p:cBhvr>
                                      <p:to x="100000" y="60000"/>
                                    </p:animScale>
                                    <p:animScale>
                                      <p:cBhvr>
                                        <p:cTn id="58" dur="166" decel="50000">
                                          <p:stCondLst>
                                            <p:cond delay="676"/>
                                          </p:stCondLst>
                                        </p:cTn>
                                        <p:tgtEl>
                                          <p:spTgt spid="14"/>
                                        </p:tgtEl>
                                      </p:cBhvr>
                                      <p:to x="100000" y="100000"/>
                                    </p:animScale>
                                    <p:animScale>
                                      <p:cBhvr>
                                        <p:cTn id="59" dur="26">
                                          <p:stCondLst>
                                            <p:cond delay="1312"/>
                                          </p:stCondLst>
                                        </p:cTn>
                                        <p:tgtEl>
                                          <p:spTgt spid="14"/>
                                        </p:tgtEl>
                                      </p:cBhvr>
                                      <p:to x="100000" y="80000"/>
                                    </p:animScale>
                                    <p:animScale>
                                      <p:cBhvr>
                                        <p:cTn id="60" dur="166" decel="50000">
                                          <p:stCondLst>
                                            <p:cond delay="1338"/>
                                          </p:stCondLst>
                                        </p:cTn>
                                        <p:tgtEl>
                                          <p:spTgt spid="14"/>
                                        </p:tgtEl>
                                      </p:cBhvr>
                                      <p:to x="100000" y="100000"/>
                                    </p:animScale>
                                    <p:animScale>
                                      <p:cBhvr>
                                        <p:cTn id="61" dur="26">
                                          <p:stCondLst>
                                            <p:cond delay="1642"/>
                                          </p:stCondLst>
                                        </p:cTn>
                                        <p:tgtEl>
                                          <p:spTgt spid="14"/>
                                        </p:tgtEl>
                                      </p:cBhvr>
                                      <p:to x="100000" y="90000"/>
                                    </p:animScale>
                                    <p:animScale>
                                      <p:cBhvr>
                                        <p:cTn id="62" dur="166" decel="50000">
                                          <p:stCondLst>
                                            <p:cond delay="1668"/>
                                          </p:stCondLst>
                                        </p:cTn>
                                        <p:tgtEl>
                                          <p:spTgt spid="14"/>
                                        </p:tgtEl>
                                      </p:cBhvr>
                                      <p:to x="100000" y="100000"/>
                                    </p:animScale>
                                    <p:animScale>
                                      <p:cBhvr>
                                        <p:cTn id="63" dur="26">
                                          <p:stCondLst>
                                            <p:cond delay="1808"/>
                                          </p:stCondLst>
                                        </p:cTn>
                                        <p:tgtEl>
                                          <p:spTgt spid="14"/>
                                        </p:tgtEl>
                                      </p:cBhvr>
                                      <p:to x="100000" y="95000"/>
                                    </p:animScale>
                                    <p:animScale>
                                      <p:cBhvr>
                                        <p:cTn id="64" dur="166" decel="50000">
                                          <p:stCondLst>
                                            <p:cond delay="1834"/>
                                          </p:stCondLst>
                                        </p:cTn>
                                        <p:tgtEl>
                                          <p:spTgt spid="14"/>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80">
                                          <p:stCondLst>
                                            <p:cond delay="0"/>
                                          </p:stCondLst>
                                        </p:cTn>
                                        <p:tgtEl>
                                          <p:spTgt spid="16"/>
                                        </p:tgtEl>
                                      </p:cBhvr>
                                    </p:animEffect>
                                    <p:anim calcmode="lin" valueType="num">
                                      <p:cBhvr>
                                        <p:cTn id="7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75" dur="26">
                                          <p:stCondLst>
                                            <p:cond delay="650"/>
                                          </p:stCondLst>
                                        </p:cTn>
                                        <p:tgtEl>
                                          <p:spTgt spid="16"/>
                                        </p:tgtEl>
                                      </p:cBhvr>
                                      <p:to x="100000" y="60000"/>
                                    </p:animScale>
                                    <p:animScale>
                                      <p:cBhvr>
                                        <p:cTn id="76" dur="166" decel="50000">
                                          <p:stCondLst>
                                            <p:cond delay="676"/>
                                          </p:stCondLst>
                                        </p:cTn>
                                        <p:tgtEl>
                                          <p:spTgt spid="16"/>
                                        </p:tgtEl>
                                      </p:cBhvr>
                                      <p:to x="100000" y="100000"/>
                                    </p:animScale>
                                    <p:animScale>
                                      <p:cBhvr>
                                        <p:cTn id="77" dur="26">
                                          <p:stCondLst>
                                            <p:cond delay="1312"/>
                                          </p:stCondLst>
                                        </p:cTn>
                                        <p:tgtEl>
                                          <p:spTgt spid="16"/>
                                        </p:tgtEl>
                                      </p:cBhvr>
                                      <p:to x="100000" y="80000"/>
                                    </p:animScale>
                                    <p:animScale>
                                      <p:cBhvr>
                                        <p:cTn id="78" dur="166" decel="50000">
                                          <p:stCondLst>
                                            <p:cond delay="1338"/>
                                          </p:stCondLst>
                                        </p:cTn>
                                        <p:tgtEl>
                                          <p:spTgt spid="16"/>
                                        </p:tgtEl>
                                      </p:cBhvr>
                                      <p:to x="100000" y="100000"/>
                                    </p:animScale>
                                    <p:animScale>
                                      <p:cBhvr>
                                        <p:cTn id="79" dur="26">
                                          <p:stCondLst>
                                            <p:cond delay="1642"/>
                                          </p:stCondLst>
                                        </p:cTn>
                                        <p:tgtEl>
                                          <p:spTgt spid="16"/>
                                        </p:tgtEl>
                                      </p:cBhvr>
                                      <p:to x="100000" y="90000"/>
                                    </p:animScale>
                                    <p:animScale>
                                      <p:cBhvr>
                                        <p:cTn id="80" dur="166" decel="50000">
                                          <p:stCondLst>
                                            <p:cond delay="1668"/>
                                          </p:stCondLst>
                                        </p:cTn>
                                        <p:tgtEl>
                                          <p:spTgt spid="16"/>
                                        </p:tgtEl>
                                      </p:cBhvr>
                                      <p:to x="100000" y="100000"/>
                                    </p:animScale>
                                    <p:animScale>
                                      <p:cBhvr>
                                        <p:cTn id="81" dur="26">
                                          <p:stCondLst>
                                            <p:cond delay="1808"/>
                                          </p:stCondLst>
                                        </p:cTn>
                                        <p:tgtEl>
                                          <p:spTgt spid="16"/>
                                        </p:tgtEl>
                                      </p:cBhvr>
                                      <p:to x="100000" y="95000"/>
                                    </p:animScale>
                                    <p:animScale>
                                      <p:cBhvr>
                                        <p:cTn id="82" dur="166" decel="50000">
                                          <p:stCondLst>
                                            <p:cond delay="1834"/>
                                          </p:stCondLst>
                                        </p:cTn>
                                        <p:tgtEl>
                                          <p:spTgt spid="16"/>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26" presetClass="entr" presetSubtype="0" fill="hold" grpId="0" nodeType="click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down)">
                                      <p:cBhvr>
                                        <p:cTn id="87" dur="580">
                                          <p:stCondLst>
                                            <p:cond delay="0"/>
                                          </p:stCondLst>
                                        </p:cTn>
                                        <p:tgtEl>
                                          <p:spTgt spid="17"/>
                                        </p:tgtEl>
                                      </p:cBhvr>
                                    </p:animEffect>
                                    <p:anim calcmode="lin" valueType="num">
                                      <p:cBhvr>
                                        <p:cTn id="8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93" dur="26">
                                          <p:stCondLst>
                                            <p:cond delay="650"/>
                                          </p:stCondLst>
                                        </p:cTn>
                                        <p:tgtEl>
                                          <p:spTgt spid="17"/>
                                        </p:tgtEl>
                                      </p:cBhvr>
                                      <p:to x="100000" y="60000"/>
                                    </p:animScale>
                                    <p:animScale>
                                      <p:cBhvr>
                                        <p:cTn id="94" dur="166" decel="50000">
                                          <p:stCondLst>
                                            <p:cond delay="676"/>
                                          </p:stCondLst>
                                        </p:cTn>
                                        <p:tgtEl>
                                          <p:spTgt spid="17"/>
                                        </p:tgtEl>
                                      </p:cBhvr>
                                      <p:to x="100000" y="100000"/>
                                    </p:animScale>
                                    <p:animScale>
                                      <p:cBhvr>
                                        <p:cTn id="95" dur="26">
                                          <p:stCondLst>
                                            <p:cond delay="1312"/>
                                          </p:stCondLst>
                                        </p:cTn>
                                        <p:tgtEl>
                                          <p:spTgt spid="17"/>
                                        </p:tgtEl>
                                      </p:cBhvr>
                                      <p:to x="100000" y="80000"/>
                                    </p:animScale>
                                    <p:animScale>
                                      <p:cBhvr>
                                        <p:cTn id="96" dur="166" decel="50000">
                                          <p:stCondLst>
                                            <p:cond delay="1338"/>
                                          </p:stCondLst>
                                        </p:cTn>
                                        <p:tgtEl>
                                          <p:spTgt spid="17"/>
                                        </p:tgtEl>
                                      </p:cBhvr>
                                      <p:to x="100000" y="100000"/>
                                    </p:animScale>
                                    <p:animScale>
                                      <p:cBhvr>
                                        <p:cTn id="97" dur="26">
                                          <p:stCondLst>
                                            <p:cond delay="1642"/>
                                          </p:stCondLst>
                                        </p:cTn>
                                        <p:tgtEl>
                                          <p:spTgt spid="17"/>
                                        </p:tgtEl>
                                      </p:cBhvr>
                                      <p:to x="100000" y="90000"/>
                                    </p:animScale>
                                    <p:animScale>
                                      <p:cBhvr>
                                        <p:cTn id="98" dur="166" decel="50000">
                                          <p:stCondLst>
                                            <p:cond delay="1668"/>
                                          </p:stCondLst>
                                        </p:cTn>
                                        <p:tgtEl>
                                          <p:spTgt spid="17"/>
                                        </p:tgtEl>
                                      </p:cBhvr>
                                      <p:to x="100000" y="100000"/>
                                    </p:animScale>
                                    <p:animScale>
                                      <p:cBhvr>
                                        <p:cTn id="99" dur="26">
                                          <p:stCondLst>
                                            <p:cond delay="1808"/>
                                          </p:stCondLst>
                                        </p:cTn>
                                        <p:tgtEl>
                                          <p:spTgt spid="17"/>
                                        </p:tgtEl>
                                      </p:cBhvr>
                                      <p:to x="100000" y="95000"/>
                                    </p:animScale>
                                    <p:animScale>
                                      <p:cBhvr>
                                        <p:cTn id="100" dur="166" decel="50000">
                                          <p:stCondLst>
                                            <p:cond delay="1834"/>
                                          </p:stCondLst>
                                        </p:cTn>
                                        <p:tgtEl>
                                          <p:spTgt spid="17"/>
                                        </p:tgtEl>
                                      </p:cBhvr>
                                      <p:to x="100000" y="100000"/>
                                    </p:animScale>
                                  </p:childTnLst>
                                </p:cTn>
                              </p:par>
                            </p:childTnLst>
                          </p:cTn>
                        </p:par>
                      </p:childTnLst>
                    </p:cTn>
                  </p:par>
                  <p:par>
                    <p:cTn id="101" fill="hold">
                      <p:stCondLst>
                        <p:cond delay="indefinite"/>
                      </p:stCondLst>
                      <p:childTnLst>
                        <p:par>
                          <p:cTn id="102" fill="hold">
                            <p:stCondLst>
                              <p:cond delay="0"/>
                            </p:stCondLst>
                            <p:childTnLst>
                              <p:par>
                                <p:cTn id="103" presetID="26" presetClass="entr" presetSubtype="0" fill="hold" grpId="0" nodeType="click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down)">
                                      <p:cBhvr>
                                        <p:cTn id="105" dur="580">
                                          <p:stCondLst>
                                            <p:cond delay="0"/>
                                          </p:stCondLst>
                                        </p:cTn>
                                        <p:tgtEl>
                                          <p:spTgt spid="18"/>
                                        </p:tgtEl>
                                      </p:cBhvr>
                                    </p:animEffect>
                                    <p:anim calcmode="lin" valueType="num">
                                      <p:cBhvr>
                                        <p:cTn id="106"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11" dur="26">
                                          <p:stCondLst>
                                            <p:cond delay="650"/>
                                          </p:stCondLst>
                                        </p:cTn>
                                        <p:tgtEl>
                                          <p:spTgt spid="18"/>
                                        </p:tgtEl>
                                      </p:cBhvr>
                                      <p:to x="100000" y="60000"/>
                                    </p:animScale>
                                    <p:animScale>
                                      <p:cBhvr>
                                        <p:cTn id="112" dur="166" decel="50000">
                                          <p:stCondLst>
                                            <p:cond delay="676"/>
                                          </p:stCondLst>
                                        </p:cTn>
                                        <p:tgtEl>
                                          <p:spTgt spid="18"/>
                                        </p:tgtEl>
                                      </p:cBhvr>
                                      <p:to x="100000" y="100000"/>
                                    </p:animScale>
                                    <p:animScale>
                                      <p:cBhvr>
                                        <p:cTn id="113" dur="26">
                                          <p:stCondLst>
                                            <p:cond delay="1312"/>
                                          </p:stCondLst>
                                        </p:cTn>
                                        <p:tgtEl>
                                          <p:spTgt spid="18"/>
                                        </p:tgtEl>
                                      </p:cBhvr>
                                      <p:to x="100000" y="80000"/>
                                    </p:animScale>
                                    <p:animScale>
                                      <p:cBhvr>
                                        <p:cTn id="114" dur="166" decel="50000">
                                          <p:stCondLst>
                                            <p:cond delay="1338"/>
                                          </p:stCondLst>
                                        </p:cTn>
                                        <p:tgtEl>
                                          <p:spTgt spid="18"/>
                                        </p:tgtEl>
                                      </p:cBhvr>
                                      <p:to x="100000" y="100000"/>
                                    </p:animScale>
                                    <p:animScale>
                                      <p:cBhvr>
                                        <p:cTn id="115" dur="26">
                                          <p:stCondLst>
                                            <p:cond delay="1642"/>
                                          </p:stCondLst>
                                        </p:cTn>
                                        <p:tgtEl>
                                          <p:spTgt spid="18"/>
                                        </p:tgtEl>
                                      </p:cBhvr>
                                      <p:to x="100000" y="90000"/>
                                    </p:animScale>
                                    <p:animScale>
                                      <p:cBhvr>
                                        <p:cTn id="116" dur="166" decel="50000">
                                          <p:stCondLst>
                                            <p:cond delay="1668"/>
                                          </p:stCondLst>
                                        </p:cTn>
                                        <p:tgtEl>
                                          <p:spTgt spid="18"/>
                                        </p:tgtEl>
                                      </p:cBhvr>
                                      <p:to x="100000" y="100000"/>
                                    </p:animScale>
                                    <p:animScale>
                                      <p:cBhvr>
                                        <p:cTn id="117" dur="26">
                                          <p:stCondLst>
                                            <p:cond delay="1808"/>
                                          </p:stCondLst>
                                        </p:cTn>
                                        <p:tgtEl>
                                          <p:spTgt spid="18"/>
                                        </p:tgtEl>
                                      </p:cBhvr>
                                      <p:to x="100000" y="95000"/>
                                    </p:animScale>
                                    <p:animScale>
                                      <p:cBhvr>
                                        <p:cTn id="118" dur="166" decel="50000">
                                          <p:stCondLst>
                                            <p:cond delay="1834"/>
                                          </p:stCondLst>
                                        </p:cTn>
                                        <p:tgtEl>
                                          <p:spTgt spid="18"/>
                                        </p:tgtEl>
                                      </p:cBhvr>
                                      <p:to x="100000" y="100000"/>
                                    </p:animScale>
                                  </p:childTnLst>
                                </p:cTn>
                              </p:par>
                            </p:childTnLst>
                          </p:cTn>
                        </p:par>
                      </p:childTnLst>
                    </p:cTn>
                  </p:par>
                  <p:par>
                    <p:cTn id="119" fill="hold">
                      <p:stCondLst>
                        <p:cond delay="indefinite"/>
                      </p:stCondLst>
                      <p:childTnLst>
                        <p:par>
                          <p:cTn id="120" fill="hold">
                            <p:stCondLst>
                              <p:cond delay="0"/>
                            </p:stCondLst>
                            <p:childTnLst>
                              <p:par>
                                <p:cTn id="121" presetID="26" presetClass="entr" presetSubtype="0" fill="hold" grpId="0" nodeType="clickEffect">
                                  <p:stCondLst>
                                    <p:cond delay="0"/>
                                  </p:stCondLst>
                                  <p:childTnLst>
                                    <p:set>
                                      <p:cBhvr>
                                        <p:cTn id="122" dur="1" fill="hold">
                                          <p:stCondLst>
                                            <p:cond delay="0"/>
                                          </p:stCondLst>
                                        </p:cTn>
                                        <p:tgtEl>
                                          <p:spTgt spid="19"/>
                                        </p:tgtEl>
                                        <p:attrNameLst>
                                          <p:attrName>style.visibility</p:attrName>
                                        </p:attrNameLst>
                                      </p:cBhvr>
                                      <p:to>
                                        <p:strVal val="visible"/>
                                      </p:to>
                                    </p:set>
                                    <p:animEffect transition="in" filter="wipe(down)">
                                      <p:cBhvr>
                                        <p:cTn id="123" dur="580">
                                          <p:stCondLst>
                                            <p:cond delay="0"/>
                                          </p:stCondLst>
                                        </p:cTn>
                                        <p:tgtEl>
                                          <p:spTgt spid="19"/>
                                        </p:tgtEl>
                                      </p:cBhvr>
                                    </p:animEffect>
                                    <p:anim calcmode="lin" valueType="num">
                                      <p:cBhvr>
                                        <p:cTn id="124"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29" dur="26">
                                          <p:stCondLst>
                                            <p:cond delay="650"/>
                                          </p:stCondLst>
                                        </p:cTn>
                                        <p:tgtEl>
                                          <p:spTgt spid="19"/>
                                        </p:tgtEl>
                                      </p:cBhvr>
                                      <p:to x="100000" y="60000"/>
                                    </p:animScale>
                                    <p:animScale>
                                      <p:cBhvr>
                                        <p:cTn id="130" dur="166" decel="50000">
                                          <p:stCondLst>
                                            <p:cond delay="676"/>
                                          </p:stCondLst>
                                        </p:cTn>
                                        <p:tgtEl>
                                          <p:spTgt spid="19"/>
                                        </p:tgtEl>
                                      </p:cBhvr>
                                      <p:to x="100000" y="100000"/>
                                    </p:animScale>
                                    <p:animScale>
                                      <p:cBhvr>
                                        <p:cTn id="131" dur="26">
                                          <p:stCondLst>
                                            <p:cond delay="1312"/>
                                          </p:stCondLst>
                                        </p:cTn>
                                        <p:tgtEl>
                                          <p:spTgt spid="19"/>
                                        </p:tgtEl>
                                      </p:cBhvr>
                                      <p:to x="100000" y="80000"/>
                                    </p:animScale>
                                    <p:animScale>
                                      <p:cBhvr>
                                        <p:cTn id="132" dur="166" decel="50000">
                                          <p:stCondLst>
                                            <p:cond delay="1338"/>
                                          </p:stCondLst>
                                        </p:cTn>
                                        <p:tgtEl>
                                          <p:spTgt spid="19"/>
                                        </p:tgtEl>
                                      </p:cBhvr>
                                      <p:to x="100000" y="100000"/>
                                    </p:animScale>
                                    <p:animScale>
                                      <p:cBhvr>
                                        <p:cTn id="133" dur="26">
                                          <p:stCondLst>
                                            <p:cond delay="1642"/>
                                          </p:stCondLst>
                                        </p:cTn>
                                        <p:tgtEl>
                                          <p:spTgt spid="19"/>
                                        </p:tgtEl>
                                      </p:cBhvr>
                                      <p:to x="100000" y="90000"/>
                                    </p:animScale>
                                    <p:animScale>
                                      <p:cBhvr>
                                        <p:cTn id="134" dur="166" decel="50000">
                                          <p:stCondLst>
                                            <p:cond delay="1668"/>
                                          </p:stCondLst>
                                        </p:cTn>
                                        <p:tgtEl>
                                          <p:spTgt spid="19"/>
                                        </p:tgtEl>
                                      </p:cBhvr>
                                      <p:to x="100000" y="100000"/>
                                    </p:animScale>
                                    <p:animScale>
                                      <p:cBhvr>
                                        <p:cTn id="135" dur="26">
                                          <p:stCondLst>
                                            <p:cond delay="1808"/>
                                          </p:stCondLst>
                                        </p:cTn>
                                        <p:tgtEl>
                                          <p:spTgt spid="19"/>
                                        </p:tgtEl>
                                      </p:cBhvr>
                                      <p:to x="100000" y="95000"/>
                                    </p:animScale>
                                    <p:animScale>
                                      <p:cBhvr>
                                        <p:cTn id="136" dur="166" decel="50000">
                                          <p:stCondLst>
                                            <p:cond delay="1834"/>
                                          </p:stCondLst>
                                        </p:cTn>
                                        <p:tgtEl>
                                          <p:spTgt spid="19"/>
                                        </p:tgtEl>
                                      </p:cBhvr>
                                      <p:to x="100000" y="100000"/>
                                    </p:animScale>
                                  </p:childTnLst>
                                </p:cTn>
                              </p:par>
                            </p:childTnLst>
                          </p:cTn>
                        </p:par>
                      </p:childTnLst>
                    </p:cTn>
                  </p:par>
                  <p:par>
                    <p:cTn id="137" fill="hold">
                      <p:stCondLst>
                        <p:cond delay="indefinite"/>
                      </p:stCondLst>
                      <p:childTnLst>
                        <p:par>
                          <p:cTn id="138" fill="hold">
                            <p:stCondLst>
                              <p:cond delay="0"/>
                            </p:stCondLst>
                            <p:childTnLst>
                              <p:par>
                                <p:cTn id="139" presetID="16" presetClass="entr" presetSubtype="21" fill="hold" grpId="0" nodeType="clickEffect">
                                  <p:stCondLst>
                                    <p:cond delay="0"/>
                                  </p:stCondLst>
                                  <p:childTnLst>
                                    <p:set>
                                      <p:cBhvr>
                                        <p:cTn id="140" dur="1" fill="hold">
                                          <p:stCondLst>
                                            <p:cond delay="0"/>
                                          </p:stCondLst>
                                        </p:cTn>
                                        <p:tgtEl>
                                          <p:spTgt spid="20"/>
                                        </p:tgtEl>
                                        <p:attrNameLst>
                                          <p:attrName>style.visibility</p:attrName>
                                        </p:attrNameLst>
                                      </p:cBhvr>
                                      <p:to>
                                        <p:strVal val="visible"/>
                                      </p:to>
                                    </p:set>
                                    <p:animEffect transition="in" filter="barn(inVertical)">
                                      <p:cBhvr>
                                        <p:cTn id="141" dur="500"/>
                                        <p:tgtEl>
                                          <p:spTgt spid="20"/>
                                        </p:tgtEl>
                                      </p:cBhvr>
                                    </p:animEffect>
                                  </p:childTnLst>
                                </p:cTn>
                              </p:par>
                            </p:childTnLst>
                          </p:cTn>
                        </p:par>
                      </p:childTnLst>
                    </p:cTn>
                  </p:par>
                  <p:par>
                    <p:cTn id="142" fill="hold">
                      <p:stCondLst>
                        <p:cond delay="indefinite"/>
                      </p:stCondLst>
                      <p:childTnLst>
                        <p:par>
                          <p:cTn id="143" fill="hold">
                            <p:stCondLst>
                              <p:cond delay="0"/>
                            </p:stCondLst>
                            <p:childTnLst>
                              <p:par>
                                <p:cTn id="144" presetID="21" presetClass="entr" presetSubtype="1" fill="hold" nodeType="clickEffect">
                                  <p:stCondLst>
                                    <p:cond delay="0"/>
                                  </p:stCondLst>
                                  <p:childTnLst>
                                    <p:set>
                                      <p:cBhvr>
                                        <p:cTn id="145" dur="1" fill="hold">
                                          <p:stCondLst>
                                            <p:cond delay="0"/>
                                          </p:stCondLst>
                                        </p:cTn>
                                        <p:tgtEl>
                                          <p:spTgt spid="50"/>
                                        </p:tgtEl>
                                        <p:attrNameLst>
                                          <p:attrName>style.visibility</p:attrName>
                                        </p:attrNameLst>
                                      </p:cBhvr>
                                      <p:to>
                                        <p:strVal val="visible"/>
                                      </p:to>
                                    </p:set>
                                    <p:animEffect transition="in" filter="wheel(1)">
                                      <p:cBhvr>
                                        <p:cTn id="146" dur="2000"/>
                                        <p:tgtEl>
                                          <p:spTgt spid="50"/>
                                        </p:tgtEl>
                                      </p:cBhvr>
                                    </p:animEffect>
                                  </p:childTnLst>
                                </p:cTn>
                              </p:par>
                              <p:par>
                                <p:cTn id="147" presetID="21" presetClass="entr" presetSubtype="1" fill="hold" grpId="0" nodeType="withEffect">
                                  <p:stCondLst>
                                    <p:cond delay="0"/>
                                  </p:stCondLst>
                                  <p:childTnLst>
                                    <p:set>
                                      <p:cBhvr>
                                        <p:cTn id="148" dur="1" fill="hold">
                                          <p:stCondLst>
                                            <p:cond delay="0"/>
                                          </p:stCondLst>
                                        </p:cTn>
                                        <p:tgtEl>
                                          <p:spTgt spid="25"/>
                                        </p:tgtEl>
                                        <p:attrNameLst>
                                          <p:attrName>style.visibility</p:attrName>
                                        </p:attrNameLst>
                                      </p:cBhvr>
                                      <p:to>
                                        <p:strVal val="visible"/>
                                      </p:to>
                                    </p:set>
                                    <p:animEffect transition="in" filter="wheel(1)">
                                      <p:cBhvr>
                                        <p:cTn id="149" dur="2000"/>
                                        <p:tgtEl>
                                          <p:spTgt spid="25"/>
                                        </p:tgtEl>
                                      </p:cBhvr>
                                    </p:animEffect>
                                  </p:childTnLst>
                                </p:cTn>
                              </p:par>
                            </p:childTnLst>
                          </p:cTn>
                        </p:par>
                      </p:childTnLst>
                    </p:cTn>
                  </p:par>
                  <p:par>
                    <p:cTn id="150" fill="hold">
                      <p:stCondLst>
                        <p:cond delay="indefinite"/>
                      </p:stCondLst>
                      <p:childTnLst>
                        <p:par>
                          <p:cTn id="151" fill="hold">
                            <p:stCondLst>
                              <p:cond delay="0"/>
                            </p:stCondLst>
                            <p:childTnLst>
                              <p:par>
                                <p:cTn id="152" presetID="6" presetClass="entr" presetSubtype="16" fill="hold" nodeType="clickEffect">
                                  <p:stCondLst>
                                    <p:cond delay="0"/>
                                  </p:stCondLst>
                                  <p:childTnLst>
                                    <p:set>
                                      <p:cBhvr>
                                        <p:cTn id="153" dur="1" fill="hold">
                                          <p:stCondLst>
                                            <p:cond delay="0"/>
                                          </p:stCondLst>
                                        </p:cTn>
                                        <p:tgtEl>
                                          <p:spTgt spid="51"/>
                                        </p:tgtEl>
                                        <p:attrNameLst>
                                          <p:attrName>style.visibility</p:attrName>
                                        </p:attrNameLst>
                                      </p:cBhvr>
                                      <p:to>
                                        <p:strVal val="visible"/>
                                      </p:to>
                                    </p:set>
                                    <p:animEffect transition="in" filter="circle(in)">
                                      <p:cBhvr>
                                        <p:cTn id="154" dur="2000"/>
                                        <p:tgtEl>
                                          <p:spTgt spid="51"/>
                                        </p:tgtEl>
                                      </p:cBhvr>
                                    </p:animEffect>
                                  </p:childTnLst>
                                </p:cTn>
                              </p:par>
                            </p:childTnLst>
                          </p:cTn>
                        </p:par>
                      </p:childTnLst>
                    </p:cTn>
                  </p:par>
                  <p:par>
                    <p:cTn id="155" fill="hold">
                      <p:stCondLst>
                        <p:cond delay="indefinite"/>
                      </p:stCondLst>
                      <p:childTnLst>
                        <p:par>
                          <p:cTn id="156" fill="hold">
                            <p:stCondLst>
                              <p:cond delay="0"/>
                            </p:stCondLst>
                            <p:childTnLst>
                              <p:par>
                                <p:cTn id="157" presetID="16" presetClass="entr" presetSubtype="21" fill="hold" nodeType="clickEffect">
                                  <p:stCondLst>
                                    <p:cond delay="0"/>
                                  </p:stCondLst>
                                  <p:childTnLst>
                                    <p:set>
                                      <p:cBhvr>
                                        <p:cTn id="158" dur="1" fill="hold">
                                          <p:stCondLst>
                                            <p:cond delay="0"/>
                                          </p:stCondLst>
                                        </p:cTn>
                                        <p:tgtEl>
                                          <p:spTgt spid="52"/>
                                        </p:tgtEl>
                                        <p:attrNameLst>
                                          <p:attrName>style.visibility</p:attrName>
                                        </p:attrNameLst>
                                      </p:cBhvr>
                                      <p:to>
                                        <p:strVal val="visible"/>
                                      </p:to>
                                    </p:set>
                                    <p:animEffect transition="in" filter="barn(inVertical)">
                                      <p:cBhvr>
                                        <p:cTn id="159" dur="500"/>
                                        <p:tgtEl>
                                          <p:spTgt spid="52"/>
                                        </p:tgtEl>
                                      </p:cBhvr>
                                    </p:animEffect>
                                  </p:childTnLst>
                                </p:cTn>
                              </p:par>
                            </p:childTnLst>
                          </p:cTn>
                        </p:par>
                        <p:par>
                          <p:cTn id="160" fill="hold">
                            <p:stCondLst>
                              <p:cond delay="500"/>
                            </p:stCondLst>
                            <p:childTnLst>
                              <p:par>
                                <p:cTn id="161" presetID="10" presetClass="entr" presetSubtype="0" fill="hold" grpId="0" nodeType="afterEffect">
                                  <p:stCondLst>
                                    <p:cond delay="0"/>
                                  </p:stCondLst>
                                  <p:childTnLst>
                                    <p:set>
                                      <p:cBhvr>
                                        <p:cTn id="162" dur="1" fill="hold">
                                          <p:stCondLst>
                                            <p:cond delay="0"/>
                                          </p:stCondLst>
                                        </p:cTn>
                                        <p:tgtEl>
                                          <p:spTgt spid="48"/>
                                        </p:tgtEl>
                                        <p:attrNameLst>
                                          <p:attrName>style.visibility</p:attrName>
                                        </p:attrNameLst>
                                      </p:cBhvr>
                                      <p:to>
                                        <p:strVal val="visible"/>
                                      </p:to>
                                    </p:set>
                                    <p:animEffect transition="in" filter="fade">
                                      <p:cBhvr>
                                        <p:cTn id="163" dur="500"/>
                                        <p:tgtEl>
                                          <p:spTgt spid="48"/>
                                        </p:tgtEl>
                                      </p:cBhvr>
                                    </p:animEffect>
                                  </p:childTnLst>
                                </p:cTn>
                              </p:par>
                            </p:childTnLst>
                          </p:cTn>
                        </p:par>
                      </p:childTnLst>
                    </p:cTn>
                  </p:par>
                  <p:par>
                    <p:cTn id="164" fill="hold">
                      <p:stCondLst>
                        <p:cond delay="indefinite"/>
                      </p:stCondLst>
                      <p:childTnLst>
                        <p:par>
                          <p:cTn id="165" fill="hold">
                            <p:stCondLst>
                              <p:cond delay="0"/>
                            </p:stCondLst>
                            <p:childTnLst>
                              <p:par>
                                <p:cTn id="166" presetID="31" presetClass="entr" presetSubtype="0" fill="hold" grpId="0" nodeType="clickEffect">
                                  <p:stCondLst>
                                    <p:cond delay="0"/>
                                  </p:stCondLst>
                                  <p:childTnLst>
                                    <p:set>
                                      <p:cBhvr>
                                        <p:cTn id="167" dur="1" fill="hold">
                                          <p:stCondLst>
                                            <p:cond delay="0"/>
                                          </p:stCondLst>
                                        </p:cTn>
                                        <p:tgtEl>
                                          <p:spTgt spid="39"/>
                                        </p:tgtEl>
                                        <p:attrNameLst>
                                          <p:attrName>style.visibility</p:attrName>
                                        </p:attrNameLst>
                                      </p:cBhvr>
                                      <p:to>
                                        <p:strVal val="visible"/>
                                      </p:to>
                                    </p:set>
                                    <p:anim calcmode="lin" valueType="num">
                                      <p:cBhvr>
                                        <p:cTn id="168" dur="1000" fill="hold"/>
                                        <p:tgtEl>
                                          <p:spTgt spid="39"/>
                                        </p:tgtEl>
                                        <p:attrNameLst>
                                          <p:attrName>ppt_w</p:attrName>
                                        </p:attrNameLst>
                                      </p:cBhvr>
                                      <p:tavLst>
                                        <p:tav tm="0">
                                          <p:val>
                                            <p:fltVal val="0"/>
                                          </p:val>
                                        </p:tav>
                                        <p:tav tm="100000">
                                          <p:val>
                                            <p:strVal val="#ppt_w"/>
                                          </p:val>
                                        </p:tav>
                                      </p:tavLst>
                                    </p:anim>
                                    <p:anim calcmode="lin" valueType="num">
                                      <p:cBhvr>
                                        <p:cTn id="169" dur="1000" fill="hold"/>
                                        <p:tgtEl>
                                          <p:spTgt spid="39"/>
                                        </p:tgtEl>
                                        <p:attrNameLst>
                                          <p:attrName>ppt_h</p:attrName>
                                        </p:attrNameLst>
                                      </p:cBhvr>
                                      <p:tavLst>
                                        <p:tav tm="0">
                                          <p:val>
                                            <p:fltVal val="0"/>
                                          </p:val>
                                        </p:tav>
                                        <p:tav tm="100000">
                                          <p:val>
                                            <p:strVal val="#ppt_h"/>
                                          </p:val>
                                        </p:tav>
                                      </p:tavLst>
                                    </p:anim>
                                    <p:anim calcmode="lin" valueType="num">
                                      <p:cBhvr>
                                        <p:cTn id="170" dur="1000" fill="hold"/>
                                        <p:tgtEl>
                                          <p:spTgt spid="39"/>
                                        </p:tgtEl>
                                        <p:attrNameLst>
                                          <p:attrName>style.rotation</p:attrName>
                                        </p:attrNameLst>
                                      </p:cBhvr>
                                      <p:tavLst>
                                        <p:tav tm="0">
                                          <p:val>
                                            <p:fltVal val="90"/>
                                          </p:val>
                                        </p:tav>
                                        <p:tav tm="100000">
                                          <p:val>
                                            <p:fltVal val="0"/>
                                          </p:val>
                                        </p:tav>
                                      </p:tavLst>
                                    </p:anim>
                                    <p:animEffect transition="in" filter="fade">
                                      <p:cBhvr>
                                        <p:cTn id="171" dur="1000"/>
                                        <p:tgtEl>
                                          <p:spTgt spid="39"/>
                                        </p:tgtEl>
                                      </p:cBhvr>
                                    </p:animEffect>
                                  </p:childTnLst>
                                </p:cTn>
                              </p:par>
                            </p:childTnLst>
                          </p:cTn>
                        </p:par>
                      </p:childTnLst>
                    </p:cTn>
                  </p:par>
                  <p:par>
                    <p:cTn id="172" fill="hold">
                      <p:stCondLst>
                        <p:cond delay="indefinite"/>
                      </p:stCondLst>
                      <p:childTnLst>
                        <p:par>
                          <p:cTn id="173" fill="hold">
                            <p:stCondLst>
                              <p:cond delay="0"/>
                            </p:stCondLst>
                            <p:childTnLst>
                              <p:par>
                                <p:cTn id="174" presetID="45" presetClass="entr" presetSubtype="0" fill="hold" nodeType="clickEffect">
                                  <p:stCondLst>
                                    <p:cond delay="0"/>
                                  </p:stCondLst>
                                  <p:childTnLst>
                                    <p:set>
                                      <p:cBhvr>
                                        <p:cTn id="175" dur="1" fill="hold">
                                          <p:stCondLst>
                                            <p:cond delay="0"/>
                                          </p:stCondLst>
                                        </p:cTn>
                                        <p:tgtEl>
                                          <p:spTgt spid="53"/>
                                        </p:tgtEl>
                                        <p:attrNameLst>
                                          <p:attrName>style.visibility</p:attrName>
                                        </p:attrNameLst>
                                      </p:cBhvr>
                                      <p:to>
                                        <p:strVal val="visible"/>
                                      </p:to>
                                    </p:set>
                                    <p:animEffect transition="in" filter="fade">
                                      <p:cBhvr>
                                        <p:cTn id="176" dur="2000"/>
                                        <p:tgtEl>
                                          <p:spTgt spid="53"/>
                                        </p:tgtEl>
                                      </p:cBhvr>
                                    </p:animEffect>
                                    <p:anim calcmode="lin" valueType="num">
                                      <p:cBhvr>
                                        <p:cTn id="177" dur="2000" fill="hold"/>
                                        <p:tgtEl>
                                          <p:spTgt spid="53"/>
                                        </p:tgtEl>
                                        <p:attrNameLst>
                                          <p:attrName>ppt_w</p:attrName>
                                        </p:attrNameLst>
                                      </p:cBhvr>
                                      <p:tavLst>
                                        <p:tav tm="0" fmla="#ppt_w*sin(2.5*pi*$)">
                                          <p:val>
                                            <p:fltVal val="0"/>
                                          </p:val>
                                        </p:tav>
                                        <p:tav tm="100000">
                                          <p:val>
                                            <p:fltVal val="1"/>
                                          </p:val>
                                        </p:tav>
                                      </p:tavLst>
                                    </p:anim>
                                    <p:anim calcmode="lin" valueType="num">
                                      <p:cBhvr>
                                        <p:cTn id="178" dur="2000" fill="hold"/>
                                        <p:tgtEl>
                                          <p:spTgt spid="53"/>
                                        </p:tgtEl>
                                        <p:attrNameLst>
                                          <p:attrName>ppt_h</p:attrName>
                                        </p:attrNameLst>
                                      </p:cBhvr>
                                      <p:tavLst>
                                        <p:tav tm="0">
                                          <p:val>
                                            <p:strVal val="#ppt_h"/>
                                          </p:val>
                                        </p:tav>
                                        <p:tav tm="100000">
                                          <p:val>
                                            <p:strVal val="#ppt_h"/>
                                          </p:val>
                                        </p:tav>
                                      </p:tavLst>
                                    </p:anim>
                                  </p:childTnLst>
                                </p:cTn>
                              </p:par>
                            </p:childTnLst>
                          </p:cTn>
                        </p:par>
                        <p:par>
                          <p:cTn id="179" fill="hold">
                            <p:stCondLst>
                              <p:cond delay="2000"/>
                            </p:stCondLst>
                            <p:childTnLst>
                              <p:par>
                                <p:cTn id="180" presetID="10" presetClass="entr" presetSubtype="0" fill="hold" grpId="0" nodeType="afterEffect">
                                  <p:stCondLst>
                                    <p:cond delay="0"/>
                                  </p:stCondLst>
                                  <p:childTnLst>
                                    <p:set>
                                      <p:cBhvr>
                                        <p:cTn id="181" dur="1" fill="hold">
                                          <p:stCondLst>
                                            <p:cond delay="0"/>
                                          </p:stCondLst>
                                        </p:cTn>
                                        <p:tgtEl>
                                          <p:spTgt spid="49"/>
                                        </p:tgtEl>
                                        <p:attrNameLst>
                                          <p:attrName>style.visibility</p:attrName>
                                        </p:attrNameLst>
                                      </p:cBhvr>
                                      <p:to>
                                        <p:strVal val="visible"/>
                                      </p:to>
                                    </p:set>
                                    <p:animEffect transition="in" filter="fade">
                                      <p:cBhvr>
                                        <p:cTn id="18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49" grpId="0" animBg="1"/>
      <p:bldP spid="48" grpId="0" animBg="1"/>
      <p:bldP spid="9" grpId="0"/>
      <p:bldP spid="14" grpId="0"/>
      <p:bldP spid="15" grpId="0"/>
      <p:bldP spid="16" grpId="0"/>
      <p:bldP spid="17" grpId="0"/>
      <p:bldP spid="18" grpId="0"/>
      <p:bldP spid="19" grpId="0"/>
      <p:bldP spid="20" grpId="0"/>
      <p:bldP spid="25" grpId="0"/>
      <p:bldP spid="39" grpId="0"/>
      <p:bldP spid="4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289" y="219473"/>
            <a:ext cx="3783407" cy="523220"/>
          </a:xfrm>
          <a:prstGeom prst="rect">
            <a:avLst/>
          </a:prstGeom>
        </p:spPr>
        <p:txBody>
          <a:bodyPr wrap="none">
            <a:spAutoFit/>
          </a:bodyPr>
          <a:lstStyle/>
          <a:p>
            <a:pPr algn="l"/>
            <a:r>
              <a:rPr lang="en-US" dirty="0">
                <a:solidFill>
                  <a:srgbClr val="FF0000"/>
                </a:solidFill>
              </a:rPr>
              <a:t>-- For a floating object:</a:t>
            </a:r>
          </a:p>
        </p:txBody>
      </p:sp>
      <p:sp>
        <p:nvSpPr>
          <p:cNvPr id="3" name="Rectangle 2"/>
          <p:cNvSpPr/>
          <p:nvPr/>
        </p:nvSpPr>
        <p:spPr>
          <a:xfrm>
            <a:off x="320721" y="795601"/>
            <a:ext cx="4908651" cy="523220"/>
          </a:xfrm>
          <a:prstGeom prst="rect">
            <a:avLst/>
          </a:prstGeom>
        </p:spPr>
        <p:txBody>
          <a:bodyPr wrap="none">
            <a:spAutoFit/>
          </a:bodyPr>
          <a:lstStyle/>
          <a:p>
            <a:pPr algn="l"/>
            <a:r>
              <a:rPr lang="en-US" dirty="0">
                <a:solidFill>
                  <a:srgbClr val="FF0000"/>
                </a:solidFill>
                <a:sym typeface="Wingdings"/>
              </a:rPr>
              <a:t></a:t>
            </a:r>
            <a:r>
              <a:rPr lang="en-US" dirty="0">
                <a:solidFill>
                  <a:srgbClr val="FF0000"/>
                </a:solidFill>
              </a:rPr>
              <a:t> the displaced fluid’s weight</a:t>
            </a:r>
          </a:p>
        </p:txBody>
      </p:sp>
      <p:sp>
        <p:nvSpPr>
          <p:cNvPr id="4" name="Rectangle 3"/>
          <p:cNvSpPr/>
          <p:nvPr/>
        </p:nvSpPr>
        <p:spPr>
          <a:xfrm>
            <a:off x="5686065" y="796224"/>
            <a:ext cx="3137333" cy="523220"/>
          </a:xfrm>
          <a:prstGeom prst="rect">
            <a:avLst/>
          </a:prstGeom>
        </p:spPr>
        <p:txBody>
          <a:bodyPr wrap="none">
            <a:spAutoFit/>
          </a:bodyPr>
          <a:lstStyle/>
          <a:p>
            <a:pPr algn="l"/>
            <a:r>
              <a:rPr lang="en-US" dirty="0">
                <a:solidFill>
                  <a:srgbClr val="FF0000"/>
                </a:solidFill>
              </a:rPr>
              <a:t>the object’s weight</a:t>
            </a:r>
          </a:p>
        </p:txBody>
      </p:sp>
      <p:sp>
        <p:nvSpPr>
          <p:cNvPr id="5" name="Rectangle 4"/>
          <p:cNvSpPr/>
          <p:nvPr/>
        </p:nvSpPr>
        <p:spPr>
          <a:xfrm>
            <a:off x="320721" y="1318115"/>
            <a:ext cx="5028877" cy="523220"/>
          </a:xfrm>
          <a:prstGeom prst="rect">
            <a:avLst/>
          </a:prstGeom>
        </p:spPr>
        <p:txBody>
          <a:bodyPr wrap="none">
            <a:spAutoFit/>
          </a:bodyPr>
          <a:lstStyle/>
          <a:p>
            <a:pPr algn="l"/>
            <a:r>
              <a:rPr lang="en-US" dirty="0">
                <a:solidFill>
                  <a:srgbClr val="FF0000"/>
                </a:solidFill>
                <a:sym typeface="Wingdings"/>
              </a:rPr>
              <a:t></a:t>
            </a:r>
            <a:r>
              <a:rPr lang="en-US" dirty="0">
                <a:solidFill>
                  <a:srgbClr val="FF0000"/>
                </a:solidFill>
              </a:rPr>
              <a:t> the displaced fluid’s </a:t>
            </a:r>
            <a:r>
              <a:rPr lang="en-US" dirty="0" smtClean="0">
                <a:solidFill>
                  <a:srgbClr val="FF0000"/>
                </a:solidFill>
              </a:rPr>
              <a:t>volume</a:t>
            </a:r>
            <a:endParaRPr lang="en-US" dirty="0">
              <a:solidFill>
                <a:srgbClr val="FF0000"/>
              </a:solidFill>
            </a:endParaRPr>
          </a:p>
        </p:txBody>
      </p:sp>
      <p:sp>
        <p:nvSpPr>
          <p:cNvPr id="6" name="Rectangle 5"/>
          <p:cNvSpPr/>
          <p:nvPr/>
        </p:nvSpPr>
        <p:spPr>
          <a:xfrm>
            <a:off x="5686065" y="1318738"/>
            <a:ext cx="3257558" cy="523220"/>
          </a:xfrm>
          <a:prstGeom prst="rect">
            <a:avLst/>
          </a:prstGeom>
        </p:spPr>
        <p:txBody>
          <a:bodyPr wrap="none">
            <a:spAutoFit/>
          </a:bodyPr>
          <a:lstStyle/>
          <a:p>
            <a:pPr algn="l"/>
            <a:r>
              <a:rPr lang="en-US" dirty="0">
                <a:solidFill>
                  <a:srgbClr val="FF0000"/>
                </a:solidFill>
              </a:rPr>
              <a:t>the object’s </a:t>
            </a:r>
            <a:r>
              <a:rPr lang="en-US" dirty="0" smtClean="0">
                <a:solidFill>
                  <a:srgbClr val="FF0000"/>
                </a:solidFill>
              </a:rPr>
              <a:t>volume</a:t>
            </a:r>
            <a:endParaRPr lang="en-US" dirty="0">
              <a:solidFill>
                <a:srgbClr val="FF0000"/>
              </a:solidFill>
            </a:endParaRPr>
          </a:p>
        </p:txBody>
      </p:sp>
      <p:sp>
        <p:nvSpPr>
          <p:cNvPr id="14" name="Rectangle 13"/>
          <p:cNvSpPr/>
          <p:nvPr/>
        </p:nvSpPr>
        <p:spPr>
          <a:xfrm>
            <a:off x="5206551" y="801363"/>
            <a:ext cx="394660" cy="523220"/>
          </a:xfrm>
          <a:prstGeom prst="rect">
            <a:avLst/>
          </a:prstGeom>
        </p:spPr>
        <p:txBody>
          <a:bodyPr wrap="none">
            <a:spAutoFit/>
          </a:bodyPr>
          <a:lstStyle/>
          <a:p>
            <a:pPr algn="l"/>
            <a:r>
              <a:rPr lang="en-US" b="1" dirty="0" smtClean="0">
                <a:solidFill>
                  <a:srgbClr val="000000"/>
                </a:solidFill>
              </a:rPr>
              <a:t>=</a:t>
            </a:r>
            <a:endParaRPr lang="en-US" b="1" dirty="0">
              <a:solidFill>
                <a:srgbClr val="000000"/>
              </a:solidFill>
            </a:endParaRPr>
          </a:p>
        </p:txBody>
      </p:sp>
      <p:sp>
        <p:nvSpPr>
          <p:cNvPr id="17" name="Rectangle 16"/>
          <p:cNvSpPr/>
          <p:nvPr/>
        </p:nvSpPr>
        <p:spPr>
          <a:xfrm>
            <a:off x="5313423" y="1312004"/>
            <a:ext cx="394660" cy="523220"/>
          </a:xfrm>
          <a:prstGeom prst="rect">
            <a:avLst/>
          </a:prstGeom>
        </p:spPr>
        <p:txBody>
          <a:bodyPr wrap="none">
            <a:spAutoFit/>
          </a:bodyPr>
          <a:lstStyle/>
          <a:p>
            <a:pPr algn="l"/>
            <a:r>
              <a:rPr lang="en-US" b="1" dirty="0" smtClean="0">
                <a:solidFill>
                  <a:srgbClr val="000000"/>
                </a:solidFill>
              </a:rPr>
              <a:t>&lt;</a:t>
            </a:r>
            <a:endParaRPr lang="en-US" b="1" dirty="0">
              <a:solidFill>
                <a:srgbClr val="000000"/>
              </a:solidFill>
            </a:endParaRPr>
          </a:p>
        </p:txBody>
      </p:sp>
      <p:grpSp>
        <p:nvGrpSpPr>
          <p:cNvPr id="33" name="Group 32"/>
          <p:cNvGrpSpPr/>
          <p:nvPr/>
        </p:nvGrpSpPr>
        <p:grpSpPr>
          <a:xfrm>
            <a:off x="853618" y="2834836"/>
            <a:ext cx="3967773" cy="439403"/>
            <a:chOff x="2611160" y="3499860"/>
            <a:chExt cx="3967773" cy="439403"/>
          </a:xfrm>
        </p:grpSpPr>
        <p:sp>
          <p:nvSpPr>
            <p:cNvPr id="22" name="Line 47"/>
            <p:cNvSpPr>
              <a:spLocks noChangeShapeType="1"/>
            </p:cNvSpPr>
            <p:nvPr/>
          </p:nvSpPr>
          <p:spPr bwMode="auto">
            <a:xfrm rot="16200000">
              <a:off x="4595047" y="1820017"/>
              <a:ext cx="0" cy="3967773"/>
            </a:xfrm>
            <a:prstGeom prst="line">
              <a:avLst/>
            </a:prstGeom>
            <a:noFill/>
            <a:ln w="25400">
              <a:solidFill>
                <a:schemeClr val="tx1"/>
              </a:solidFill>
              <a:round/>
              <a:headEnd/>
              <a:tailEnd type="none" w="lg" len="lg"/>
            </a:ln>
          </p:spPr>
          <p:txBody>
            <a:bodyPr wrap="none" anchor="ctr"/>
            <a:lstStyle/>
            <a:p>
              <a:endParaRPr lang="en-US">
                <a:solidFill>
                  <a:srgbClr val="000000"/>
                </a:solidFill>
              </a:endParaRPr>
            </a:p>
          </p:txBody>
        </p:sp>
        <p:grpSp>
          <p:nvGrpSpPr>
            <p:cNvPr id="23" name="Group 22"/>
            <p:cNvGrpSpPr/>
            <p:nvPr/>
          </p:nvGrpSpPr>
          <p:grpSpPr>
            <a:xfrm>
              <a:off x="2802639" y="3499860"/>
              <a:ext cx="330610" cy="439403"/>
              <a:chOff x="8361177" y="4809513"/>
              <a:chExt cx="330610" cy="439403"/>
            </a:xfrm>
          </p:grpSpPr>
          <p:sp>
            <p:nvSpPr>
              <p:cNvPr id="24" name="Isosceles Triangle 23"/>
              <p:cNvSpPr/>
              <p:nvPr/>
            </p:nvSpPr>
            <p:spPr>
              <a:xfrm flipV="1">
                <a:off x="8361177" y="4809513"/>
                <a:ext cx="330610" cy="285008"/>
              </a:xfrm>
              <a:prstGeom prst="triangle">
                <a:avLst/>
              </a:prstGeom>
              <a:ln w="22225">
                <a:solidFill>
                  <a:schemeClr val="tx1"/>
                </a:solidFill>
              </a:ln>
            </p:spPr>
            <p:txBody>
              <a:bodyPr wrap="none" rtlCol="0" anchor="ctr">
                <a:spAutoFit/>
              </a:bodyPr>
              <a:lstStyle/>
              <a:p>
                <a:pPr algn="l"/>
                <a:endParaRPr lang="en-US" dirty="0">
                  <a:solidFill>
                    <a:srgbClr val="000000"/>
                  </a:solidFill>
                </a:endParaRPr>
              </a:p>
            </p:txBody>
          </p:sp>
          <p:cxnSp>
            <p:nvCxnSpPr>
              <p:cNvPr id="25" name="Straight Connector 24"/>
              <p:cNvCxnSpPr/>
              <p:nvPr/>
            </p:nvCxnSpPr>
            <p:spPr bwMode="auto">
              <a:xfrm>
                <a:off x="8383980" y="5177657"/>
                <a:ext cx="296884" cy="0"/>
              </a:xfrm>
              <a:prstGeom prst="line">
                <a:avLst/>
              </a:prstGeom>
              <a:solidFill>
                <a:srgbClr val="00FFFF"/>
              </a:solidFill>
              <a:ln w="22225"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a:off x="8467110" y="5248916"/>
                <a:ext cx="130629" cy="0"/>
              </a:xfrm>
              <a:prstGeom prst="line">
                <a:avLst/>
              </a:prstGeom>
              <a:solidFill>
                <a:srgbClr val="00FFFF"/>
              </a:solidFill>
              <a:ln w="22225" cap="flat" cmpd="sng" algn="ctr">
                <a:solidFill>
                  <a:schemeClr val="tx1"/>
                </a:solidFill>
                <a:prstDash val="solid"/>
                <a:round/>
                <a:headEnd type="none" w="med" len="med"/>
                <a:tailEnd type="none" w="med" len="med"/>
              </a:ln>
              <a:effectLst/>
            </p:spPr>
          </p:cxnSp>
        </p:grpSp>
      </p:grpSp>
      <p:grpSp>
        <p:nvGrpSpPr>
          <p:cNvPr id="27" name="Group 26"/>
          <p:cNvGrpSpPr/>
          <p:nvPr/>
        </p:nvGrpSpPr>
        <p:grpSpPr>
          <a:xfrm>
            <a:off x="1743725" y="2655049"/>
            <a:ext cx="2246390" cy="2398673"/>
            <a:chOff x="5935709" y="3949324"/>
            <a:chExt cx="1401296" cy="1496290"/>
          </a:xfrm>
        </p:grpSpPr>
        <p:sp>
          <p:nvSpPr>
            <p:cNvPr id="28" name="Rectangle 27"/>
            <p:cNvSpPr/>
            <p:nvPr/>
          </p:nvSpPr>
          <p:spPr>
            <a:xfrm>
              <a:off x="5935709" y="3949324"/>
              <a:ext cx="1401296" cy="1496290"/>
            </a:xfrm>
            <a:prstGeom prst="rect">
              <a:avLst/>
            </a:prstGeom>
            <a:ln w="28575">
              <a:solidFill>
                <a:srgbClr val="FF0000"/>
              </a:solidFill>
            </a:ln>
          </p:spPr>
          <p:txBody>
            <a:bodyPr wrap="square" rtlCol="0" anchor="ctr">
              <a:spAutoFit/>
            </a:bodyPr>
            <a:lstStyle/>
            <a:p>
              <a:pPr algn="l"/>
              <a:endParaRPr lang="en-US" dirty="0">
                <a:solidFill>
                  <a:srgbClr val="000000"/>
                </a:solidFill>
              </a:endParaRPr>
            </a:p>
          </p:txBody>
        </p:sp>
        <p:sp>
          <p:nvSpPr>
            <p:cNvPr id="29" name="Rectangle 28"/>
            <p:cNvSpPr/>
            <p:nvPr/>
          </p:nvSpPr>
          <p:spPr>
            <a:xfrm>
              <a:off x="5961215" y="4427422"/>
              <a:ext cx="1345241" cy="954107"/>
            </a:xfrm>
            <a:prstGeom prst="rect">
              <a:avLst/>
            </a:prstGeom>
          </p:spPr>
          <p:txBody>
            <a:bodyPr wrap="none">
              <a:spAutoFit/>
            </a:bodyPr>
            <a:lstStyle/>
            <a:p>
              <a:r>
                <a:rPr lang="en-US" dirty="0" smtClean="0">
                  <a:solidFill>
                    <a:srgbClr val="FF0000"/>
                  </a:solidFill>
                </a:rPr>
                <a:t>floating</a:t>
              </a:r>
            </a:p>
            <a:p>
              <a:r>
                <a:rPr lang="en-US" dirty="0" smtClean="0">
                  <a:solidFill>
                    <a:srgbClr val="FF0000"/>
                  </a:solidFill>
                </a:rPr>
                <a:t>object</a:t>
              </a:r>
              <a:endParaRPr lang="en-US" dirty="0">
                <a:solidFill>
                  <a:srgbClr val="FF0000"/>
                </a:solidFill>
              </a:endParaRPr>
            </a:p>
          </p:txBody>
        </p:sp>
      </p:grpSp>
      <p:sp>
        <p:nvSpPr>
          <p:cNvPr id="31" name="Rectangle 30"/>
          <p:cNvSpPr/>
          <p:nvPr/>
        </p:nvSpPr>
        <p:spPr>
          <a:xfrm>
            <a:off x="1767475" y="3165545"/>
            <a:ext cx="2187014" cy="1857722"/>
          </a:xfrm>
          <a:prstGeom prst="rect">
            <a:avLst/>
          </a:prstGeom>
          <a:ln w="92075">
            <a:solidFill>
              <a:schemeClr val="tx1"/>
            </a:solidFill>
          </a:ln>
        </p:spPr>
        <p:txBody>
          <a:bodyPr wrap="square" rtlCol="0" anchor="ctr">
            <a:spAutoFit/>
          </a:bodyPr>
          <a:lstStyle/>
          <a:p>
            <a:pPr algn="l"/>
            <a:endParaRPr lang="en-US" dirty="0">
              <a:solidFill>
                <a:srgbClr val="000000"/>
              </a:solidFill>
            </a:endParaRPr>
          </a:p>
        </p:txBody>
      </p:sp>
      <p:grpSp>
        <p:nvGrpSpPr>
          <p:cNvPr id="37" name="Group 36"/>
          <p:cNvGrpSpPr/>
          <p:nvPr/>
        </p:nvGrpSpPr>
        <p:grpSpPr>
          <a:xfrm>
            <a:off x="3408223" y="4571994"/>
            <a:ext cx="4616830" cy="1438214"/>
            <a:chOff x="3455719" y="4726379"/>
            <a:chExt cx="4616830" cy="1438214"/>
          </a:xfrm>
        </p:grpSpPr>
        <p:sp>
          <p:nvSpPr>
            <p:cNvPr id="34" name="Rectangle 33"/>
            <p:cNvSpPr/>
            <p:nvPr/>
          </p:nvSpPr>
          <p:spPr>
            <a:xfrm>
              <a:off x="5052170" y="4779598"/>
              <a:ext cx="3020379" cy="1384995"/>
            </a:xfrm>
            <a:prstGeom prst="rect">
              <a:avLst/>
            </a:prstGeom>
          </p:spPr>
          <p:txBody>
            <a:bodyPr wrap="none">
              <a:spAutoFit/>
            </a:bodyPr>
            <a:lstStyle/>
            <a:p>
              <a:pPr algn="l"/>
              <a:r>
                <a:rPr lang="en-US" dirty="0" smtClean="0">
                  <a:solidFill>
                    <a:srgbClr val="000000"/>
                  </a:solidFill>
                </a:rPr>
                <a:t>THIS MUCH fluid</a:t>
              </a:r>
            </a:p>
            <a:p>
              <a:pPr algn="l"/>
              <a:r>
                <a:rPr lang="en-US" dirty="0" smtClean="0">
                  <a:solidFill>
                    <a:srgbClr val="000000"/>
                  </a:solidFill>
                </a:rPr>
                <a:t>weighs the SAME</a:t>
              </a:r>
            </a:p>
            <a:p>
              <a:pPr algn="l"/>
              <a:r>
                <a:rPr lang="en-US" dirty="0" smtClean="0">
                  <a:solidFill>
                    <a:srgbClr val="000000"/>
                  </a:solidFill>
                </a:rPr>
                <a:t>as the object.</a:t>
              </a:r>
              <a:endParaRPr lang="en-US" dirty="0">
                <a:solidFill>
                  <a:srgbClr val="000000"/>
                </a:solidFill>
              </a:endParaRPr>
            </a:p>
          </p:txBody>
        </p:sp>
        <p:cxnSp>
          <p:nvCxnSpPr>
            <p:cNvPr id="36" name="Straight Connector 35"/>
            <p:cNvCxnSpPr/>
            <p:nvPr/>
          </p:nvCxnSpPr>
          <p:spPr bwMode="auto">
            <a:xfrm flipH="1" flipV="1">
              <a:off x="3455719" y="4726379"/>
              <a:ext cx="1579419" cy="237507"/>
            </a:xfrm>
            <a:prstGeom prst="line">
              <a:avLst/>
            </a:prstGeom>
            <a:solidFill>
              <a:srgbClr val="00FFFF"/>
            </a:solidFill>
            <a:ln w="92075" cap="flat" cmpd="sng" algn="ctr">
              <a:solidFill>
                <a:schemeClr val="tx1"/>
              </a:solidFill>
              <a:prstDash val="solid"/>
              <a:round/>
              <a:headEnd type="none" w="med" len="med"/>
              <a:tailEnd type="none" w="med" len="med"/>
            </a:ln>
            <a:effectLst/>
          </p:spPr>
        </p:cxnSp>
      </p:grpSp>
      <p:grpSp>
        <p:nvGrpSpPr>
          <p:cNvPr id="39" name="Group 38"/>
          <p:cNvGrpSpPr/>
          <p:nvPr/>
        </p:nvGrpSpPr>
        <p:grpSpPr>
          <a:xfrm>
            <a:off x="3645725" y="3295164"/>
            <a:ext cx="4667302" cy="954107"/>
            <a:chOff x="3325096" y="4779598"/>
            <a:chExt cx="4667302" cy="954107"/>
          </a:xfrm>
        </p:grpSpPr>
        <p:sp>
          <p:nvSpPr>
            <p:cNvPr id="40" name="Rectangle 39"/>
            <p:cNvSpPr/>
            <p:nvPr/>
          </p:nvSpPr>
          <p:spPr>
            <a:xfrm>
              <a:off x="5052170" y="4779598"/>
              <a:ext cx="2940228" cy="954107"/>
            </a:xfrm>
            <a:prstGeom prst="rect">
              <a:avLst/>
            </a:prstGeom>
          </p:spPr>
          <p:txBody>
            <a:bodyPr wrap="none">
              <a:spAutoFit/>
            </a:bodyPr>
            <a:lstStyle/>
            <a:p>
              <a:pPr algn="l"/>
              <a:r>
                <a:rPr lang="en-US" dirty="0" smtClean="0">
                  <a:solidFill>
                    <a:srgbClr val="000000"/>
                  </a:solidFill>
                </a:rPr>
                <a:t>THIS MUCH fluid</a:t>
              </a:r>
            </a:p>
            <a:p>
              <a:pPr algn="l"/>
              <a:r>
                <a:rPr lang="en-US" dirty="0" smtClean="0">
                  <a:solidFill>
                    <a:srgbClr val="000000"/>
                  </a:solidFill>
                </a:rPr>
                <a:t>is displaced.</a:t>
              </a:r>
              <a:endParaRPr lang="en-US" dirty="0">
                <a:solidFill>
                  <a:srgbClr val="000000"/>
                </a:solidFill>
              </a:endParaRPr>
            </a:p>
          </p:txBody>
        </p:sp>
        <p:cxnSp>
          <p:nvCxnSpPr>
            <p:cNvPr id="41" name="Straight Connector 40"/>
            <p:cNvCxnSpPr/>
            <p:nvPr/>
          </p:nvCxnSpPr>
          <p:spPr bwMode="auto">
            <a:xfrm flipH="1">
              <a:off x="3325096" y="5082640"/>
              <a:ext cx="1721918" cy="344402"/>
            </a:xfrm>
            <a:prstGeom prst="line">
              <a:avLst/>
            </a:prstGeom>
            <a:solidFill>
              <a:srgbClr val="00FFFF"/>
            </a:solidFill>
            <a:ln w="92075"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345246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80">
                                          <p:stCondLst>
                                            <p:cond delay="0"/>
                                          </p:stCondLst>
                                        </p:cTn>
                                        <p:tgtEl>
                                          <p:spTgt spid="17"/>
                                        </p:tgtEl>
                                      </p:cBhvr>
                                    </p:animEffect>
                                    <p:anim calcmode="lin" valueType="num">
                                      <p:cBhvr>
                                        <p:cTn id="26"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31" dur="26">
                                          <p:stCondLst>
                                            <p:cond delay="650"/>
                                          </p:stCondLst>
                                        </p:cTn>
                                        <p:tgtEl>
                                          <p:spTgt spid="17"/>
                                        </p:tgtEl>
                                      </p:cBhvr>
                                      <p:to x="100000" y="60000"/>
                                    </p:animScale>
                                    <p:animScale>
                                      <p:cBhvr>
                                        <p:cTn id="32" dur="166" decel="50000">
                                          <p:stCondLst>
                                            <p:cond delay="676"/>
                                          </p:stCondLst>
                                        </p:cTn>
                                        <p:tgtEl>
                                          <p:spTgt spid="17"/>
                                        </p:tgtEl>
                                      </p:cBhvr>
                                      <p:to x="100000" y="100000"/>
                                    </p:animScale>
                                    <p:animScale>
                                      <p:cBhvr>
                                        <p:cTn id="33" dur="26">
                                          <p:stCondLst>
                                            <p:cond delay="1312"/>
                                          </p:stCondLst>
                                        </p:cTn>
                                        <p:tgtEl>
                                          <p:spTgt spid="17"/>
                                        </p:tgtEl>
                                      </p:cBhvr>
                                      <p:to x="100000" y="80000"/>
                                    </p:animScale>
                                    <p:animScale>
                                      <p:cBhvr>
                                        <p:cTn id="34" dur="166" decel="50000">
                                          <p:stCondLst>
                                            <p:cond delay="1338"/>
                                          </p:stCondLst>
                                        </p:cTn>
                                        <p:tgtEl>
                                          <p:spTgt spid="17"/>
                                        </p:tgtEl>
                                      </p:cBhvr>
                                      <p:to x="100000" y="100000"/>
                                    </p:animScale>
                                    <p:animScale>
                                      <p:cBhvr>
                                        <p:cTn id="35" dur="26">
                                          <p:stCondLst>
                                            <p:cond delay="1642"/>
                                          </p:stCondLst>
                                        </p:cTn>
                                        <p:tgtEl>
                                          <p:spTgt spid="17"/>
                                        </p:tgtEl>
                                      </p:cBhvr>
                                      <p:to x="100000" y="90000"/>
                                    </p:animScale>
                                    <p:animScale>
                                      <p:cBhvr>
                                        <p:cTn id="36" dur="166" decel="50000">
                                          <p:stCondLst>
                                            <p:cond delay="1668"/>
                                          </p:stCondLst>
                                        </p:cTn>
                                        <p:tgtEl>
                                          <p:spTgt spid="17"/>
                                        </p:tgtEl>
                                      </p:cBhvr>
                                      <p:to x="100000" y="100000"/>
                                    </p:animScale>
                                    <p:animScale>
                                      <p:cBhvr>
                                        <p:cTn id="37" dur="26">
                                          <p:stCondLst>
                                            <p:cond delay="1808"/>
                                          </p:stCondLst>
                                        </p:cTn>
                                        <p:tgtEl>
                                          <p:spTgt spid="17"/>
                                        </p:tgtEl>
                                      </p:cBhvr>
                                      <p:to x="100000" y="95000"/>
                                    </p:animScale>
                                    <p:animScale>
                                      <p:cBhvr>
                                        <p:cTn id="38" dur="166" decel="50000">
                                          <p:stCondLst>
                                            <p:cond delay="1834"/>
                                          </p:stCondLst>
                                        </p:cTn>
                                        <p:tgtEl>
                                          <p:spTgt spid="1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circle(in)">
                                      <p:cBhvr>
                                        <p:cTn id="43" dur="20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right)">
                                      <p:cBhvr>
                                        <p:cTn id="48" dur="500"/>
                                        <p:tgtEl>
                                          <p:spTgt spid="33"/>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heel(1)">
                                      <p:cBhvr>
                                        <p:cTn id="53" dur="2000"/>
                                        <p:tgtEl>
                                          <p:spTgt spid="31"/>
                                        </p:tgtEl>
                                      </p:cBhvr>
                                    </p:animEffect>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nodeType="click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1000"/>
                                        <p:tgtEl>
                                          <p:spTgt spid="39"/>
                                        </p:tgtEl>
                                      </p:cBhvr>
                                    </p:animEffect>
                                    <p:anim calcmode="lin" valueType="num">
                                      <p:cBhvr>
                                        <p:cTn id="59" dur="1000" fill="hold"/>
                                        <p:tgtEl>
                                          <p:spTgt spid="39"/>
                                        </p:tgtEl>
                                        <p:attrNameLst>
                                          <p:attrName>ppt_x</p:attrName>
                                        </p:attrNameLst>
                                      </p:cBhvr>
                                      <p:tavLst>
                                        <p:tav tm="0">
                                          <p:val>
                                            <p:strVal val="#ppt_x"/>
                                          </p:val>
                                        </p:tav>
                                        <p:tav tm="100000">
                                          <p:val>
                                            <p:strVal val="#ppt_x"/>
                                          </p:val>
                                        </p:tav>
                                      </p:tavLst>
                                    </p:anim>
                                    <p:anim calcmode="lin" valueType="num">
                                      <p:cBhvr>
                                        <p:cTn id="60"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7" presetClass="entr" presetSubtype="0" fill="hold" nodeType="click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3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12294" name="Picture 6" descr="http://northshorejournal.org/LinkedImages/2009/09/loading-at-Al-Basrah-Oil-Terminal.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42504" y="158358"/>
            <a:ext cx="8870867" cy="503115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5599" y="5240840"/>
            <a:ext cx="8739893" cy="1569660"/>
          </a:xfrm>
          <a:prstGeom prst="rect">
            <a:avLst/>
          </a:prstGeom>
        </p:spPr>
        <p:txBody>
          <a:bodyPr wrap="none">
            <a:spAutoFit/>
          </a:bodyPr>
          <a:lstStyle/>
          <a:p>
            <a:pPr algn="l"/>
            <a:r>
              <a:rPr lang="en-US" sz="3200" b="1" dirty="0">
                <a:solidFill>
                  <a:srgbClr val="000000"/>
                </a:solidFill>
                <a:latin typeface="Arial Narrow" pitchFamily="34" charset="0"/>
              </a:rPr>
              <a:t>When this tanker </a:t>
            </a:r>
            <a:r>
              <a:rPr lang="en-US" sz="3200" b="1" dirty="0" smtClean="0">
                <a:solidFill>
                  <a:srgbClr val="000000"/>
                </a:solidFill>
                <a:latin typeface="Arial Narrow" pitchFamily="34" charset="0"/>
              </a:rPr>
              <a:t>is loaded with oil, </a:t>
            </a:r>
            <a:r>
              <a:rPr lang="en-US" sz="3200" b="1" dirty="0">
                <a:solidFill>
                  <a:srgbClr val="000000"/>
                </a:solidFill>
                <a:latin typeface="Arial Narrow" pitchFamily="34" charset="0"/>
              </a:rPr>
              <a:t>the red </a:t>
            </a:r>
            <a:r>
              <a:rPr lang="en-US" sz="3200" b="1" dirty="0" smtClean="0">
                <a:solidFill>
                  <a:srgbClr val="000000"/>
                </a:solidFill>
                <a:latin typeface="Arial Narrow" pitchFamily="34" charset="0"/>
              </a:rPr>
              <a:t>waterline </a:t>
            </a:r>
          </a:p>
          <a:p>
            <a:pPr algn="l"/>
            <a:r>
              <a:rPr lang="en-US" sz="3200" b="1" dirty="0" smtClean="0">
                <a:solidFill>
                  <a:srgbClr val="000000"/>
                </a:solidFill>
                <a:latin typeface="Arial Narrow" pitchFamily="34" charset="0"/>
              </a:rPr>
              <a:t>will </a:t>
            </a:r>
            <a:r>
              <a:rPr lang="en-US" sz="3200" b="1" dirty="0">
                <a:solidFill>
                  <a:srgbClr val="000000"/>
                </a:solidFill>
                <a:latin typeface="Arial Narrow" pitchFamily="34" charset="0"/>
              </a:rPr>
              <a:t>be </a:t>
            </a:r>
            <a:r>
              <a:rPr lang="en-US" sz="3200" b="1" dirty="0" smtClean="0">
                <a:solidFill>
                  <a:srgbClr val="000000"/>
                </a:solidFill>
                <a:latin typeface="Arial Narrow" pitchFamily="34" charset="0"/>
              </a:rPr>
              <a:t>submerged, </a:t>
            </a:r>
            <a:r>
              <a:rPr lang="en-US" sz="3200" b="1" dirty="0">
                <a:solidFill>
                  <a:srgbClr val="000000"/>
                </a:solidFill>
                <a:latin typeface="Arial Narrow" pitchFamily="34" charset="0"/>
              </a:rPr>
              <a:t>leaving only the black part of the </a:t>
            </a:r>
            <a:endParaRPr lang="en-US" sz="3200" b="1" dirty="0" smtClean="0">
              <a:solidFill>
                <a:srgbClr val="000000"/>
              </a:solidFill>
              <a:latin typeface="Arial Narrow" pitchFamily="34" charset="0"/>
            </a:endParaRPr>
          </a:p>
          <a:p>
            <a:pPr algn="l"/>
            <a:r>
              <a:rPr lang="en-US" sz="3200" b="1" dirty="0" smtClean="0">
                <a:solidFill>
                  <a:srgbClr val="000000"/>
                </a:solidFill>
                <a:latin typeface="Arial Narrow" pitchFamily="34" charset="0"/>
              </a:rPr>
              <a:t>hull </a:t>
            </a:r>
            <a:r>
              <a:rPr lang="en-US" sz="3200" b="1" dirty="0">
                <a:solidFill>
                  <a:srgbClr val="000000"/>
                </a:solidFill>
                <a:latin typeface="Arial Narrow" pitchFamily="34" charset="0"/>
              </a:rPr>
              <a:t>above water.</a:t>
            </a:r>
          </a:p>
        </p:txBody>
      </p:sp>
    </p:spTree>
    <p:extLst>
      <p:ext uri="{BB962C8B-B14F-4D97-AF65-F5344CB8AC3E}">
        <p14:creationId xmlns:p14="http://schemas.microsoft.com/office/powerpoint/2010/main" val="18383532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Rectangle 2"/>
          <p:cNvSpPr/>
          <p:nvPr/>
        </p:nvSpPr>
        <p:spPr>
          <a:xfrm>
            <a:off x="5634624" y="4532686"/>
            <a:ext cx="3217547" cy="2246769"/>
          </a:xfrm>
          <a:prstGeom prst="rect">
            <a:avLst/>
          </a:prstGeom>
        </p:spPr>
        <p:txBody>
          <a:bodyPr wrap="none">
            <a:spAutoFit/>
          </a:bodyPr>
          <a:lstStyle/>
          <a:p>
            <a:pPr algn="l"/>
            <a:r>
              <a:rPr lang="en-US" sz="2000" b="1" dirty="0" smtClean="0">
                <a:solidFill>
                  <a:srgbClr val="000000"/>
                </a:solidFill>
                <a:latin typeface="Arial Narrow" pitchFamily="34" charset="0"/>
              </a:rPr>
              <a:t>Mercury (Hg, from the Latin </a:t>
            </a:r>
          </a:p>
          <a:p>
            <a:pPr algn="l"/>
            <a:r>
              <a:rPr lang="en-US" sz="2000" b="1" dirty="0" smtClean="0">
                <a:solidFill>
                  <a:srgbClr val="000000"/>
                </a:solidFill>
                <a:latin typeface="Arial Narrow" pitchFamily="34" charset="0"/>
              </a:rPr>
              <a:t>“</a:t>
            </a:r>
            <a:r>
              <a:rPr lang="en-US" sz="2000" b="1" dirty="0" err="1" smtClean="0">
                <a:solidFill>
                  <a:srgbClr val="000000"/>
                </a:solidFill>
                <a:latin typeface="Arial Narrow" pitchFamily="34" charset="0"/>
              </a:rPr>
              <a:t>hydrargarum</a:t>
            </a:r>
            <a:r>
              <a:rPr lang="en-US" sz="2000" b="1" dirty="0" smtClean="0">
                <a:solidFill>
                  <a:srgbClr val="000000"/>
                </a:solidFill>
                <a:latin typeface="Arial Narrow" pitchFamily="34" charset="0"/>
              </a:rPr>
              <a:t>”) is a liquid at </a:t>
            </a:r>
          </a:p>
          <a:p>
            <a:pPr algn="l"/>
            <a:r>
              <a:rPr lang="en-US" sz="2000" b="1" dirty="0" smtClean="0">
                <a:solidFill>
                  <a:srgbClr val="000000"/>
                </a:solidFill>
                <a:latin typeface="Arial Narrow" pitchFamily="34" charset="0"/>
              </a:rPr>
              <a:t>room temp. and is highly </a:t>
            </a:r>
          </a:p>
          <a:p>
            <a:pPr algn="l"/>
            <a:r>
              <a:rPr lang="en-US" sz="2000" b="1" dirty="0" smtClean="0">
                <a:solidFill>
                  <a:srgbClr val="000000"/>
                </a:solidFill>
                <a:latin typeface="Arial Narrow" pitchFamily="34" charset="0"/>
              </a:rPr>
              <a:t>dense (13,600 kg/</a:t>
            </a:r>
            <a:r>
              <a:rPr lang="en-US" sz="2000" b="1" dirty="0" err="1" smtClean="0">
                <a:solidFill>
                  <a:srgbClr val="000000"/>
                </a:solidFill>
                <a:latin typeface="Arial Narrow" pitchFamily="34" charset="0"/>
              </a:rPr>
              <a:t>m</a:t>
            </a:r>
            <a:r>
              <a:rPr lang="en-US" sz="2000" b="1" baseline="30000" dirty="0" err="1" smtClean="0">
                <a:solidFill>
                  <a:srgbClr val="000000"/>
                </a:solidFill>
                <a:latin typeface="Arial Narrow" pitchFamily="34" charset="0"/>
              </a:rPr>
              <a:t>3</a:t>
            </a:r>
            <a:r>
              <a:rPr lang="en-US" sz="2000" b="1" dirty="0" smtClean="0">
                <a:solidFill>
                  <a:srgbClr val="000000"/>
                </a:solidFill>
                <a:latin typeface="Arial Narrow" pitchFamily="34" charset="0"/>
              </a:rPr>
              <a:t>). Strange </a:t>
            </a:r>
          </a:p>
          <a:p>
            <a:pPr algn="l"/>
            <a:r>
              <a:rPr lang="en-US" sz="2000" b="1" dirty="0" smtClean="0">
                <a:solidFill>
                  <a:srgbClr val="000000"/>
                </a:solidFill>
                <a:latin typeface="Arial Narrow" pitchFamily="34" charset="0"/>
              </a:rPr>
              <a:t>things – like pool cues, iron, </a:t>
            </a:r>
          </a:p>
          <a:p>
            <a:pPr algn="l"/>
            <a:r>
              <a:rPr lang="en-US" sz="2000" b="1" dirty="0" smtClean="0">
                <a:solidFill>
                  <a:srgbClr val="000000"/>
                </a:solidFill>
                <a:latin typeface="Arial Narrow" pitchFamily="34" charset="0"/>
              </a:rPr>
              <a:t>and even lead – float in </a:t>
            </a:r>
          </a:p>
          <a:p>
            <a:pPr algn="l"/>
            <a:r>
              <a:rPr lang="en-US" sz="2000" b="1" dirty="0" smtClean="0">
                <a:solidFill>
                  <a:srgbClr val="000000"/>
                </a:solidFill>
                <a:latin typeface="Arial Narrow" pitchFamily="34" charset="0"/>
              </a:rPr>
              <a:t>mercury. </a:t>
            </a:r>
            <a:endParaRPr lang="en-US" sz="2000" b="1" dirty="0">
              <a:solidFill>
                <a:srgbClr val="000000"/>
              </a:solidFill>
              <a:latin typeface="Arial Narrow" pitchFamily="34" charset="0"/>
            </a:endParaRPr>
          </a:p>
        </p:txBody>
      </p:sp>
      <p:pic>
        <p:nvPicPr>
          <p:cNvPr id="12292" name="Picture 4" descr="http://images.tutorvista.com/content/fluids-pressure/floating-metal-blocks.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0901" y="4423144"/>
            <a:ext cx="5581388" cy="2292356"/>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http://website.lineone.net/~zyra/merc16a.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03841" y="165012"/>
            <a:ext cx="5505274" cy="414117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29"/>
          <p:cNvSpPr>
            <a:spLocks noChangeArrowheads="1"/>
          </p:cNvSpPr>
          <p:nvPr/>
        </p:nvSpPr>
        <p:spPr bwMode="auto">
          <a:xfrm>
            <a:off x="6153073" y="3127353"/>
            <a:ext cx="2438033" cy="827960"/>
          </a:xfrm>
          <a:prstGeom prst="rect">
            <a:avLst/>
          </a:prstGeom>
          <a:solidFill>
            <a:srgbClr val="FFFF00"/>
          </a:solidFill>
          <a:ln w="9525">
            <a:solidFill>
              <a:schemeClr val="tx1"/>
            </a:solidFill>
            <a:miter lim="800000"/>
            <a:headEnd/>
            <a:tailEnd/>
          </a:ln>
        </p:spPr>
        <p:txBody>
          <a:bodyPr wrap="none" anchor="ctr"/>
          <a:lstStyle/>
          <a:p>
            <a:endParaRPr lang="en-US">
              <a:solidFill>
                <a:srgbClr val="000000"/>
              </a:solidFill>
            </a:endParaRPr>
          </a:p>
        </p:txBody>
      </p:sp>
      <p:sp>
        <p:nvSpPr>
          <p:cNvPr id="6" name="Rectangle 129"/>
          <p:cNvSpPr>
            <a:spLocks noChangeArrowheads="1"/>
          </p:cNvSpPr>
          <p:nvPr/>
        </p:nvSpPr>
        <p:spPr bwMode="auto">
          <a:xfrm>
            <a:off x="6256997" y="3232298"/>
            <a:ext cx="2227784" cy="617930"/>
          </a:xfrm>
          <a:prstGeom prst="rect">
            <a:avLst/>
          </a:prstGeom>
          <a:solidFill>
            <a:srgbClr val="FFFF00"/>
          </a:solidFill>
          <a:ln w="9525">
            <a:solidFill>
              <a:schemeClr val="tx1"/>
            </a:solidFill>
            <a:miter lim="800000"/>
            <a:headEnd/>
            <a:tailEnd/>
          </a:ln>
        </p:spPr>
        <p:txBody>
          <a:bodyPr wrap="none" anchor="ctr"/>
          <a:lstStyle/>
          <a:p>
            <a:endParaRPr lang="en-US">
              <a:solidFill>
                <a:srgbClr val="000000"/>
              </a:solidFill>
            </a:endParaRPr>
          </a:p>
        </p:txBody>
      </p:sp>
      <p:sp>
        <p:nvSpPr>
          <p:cNvPr id="7" name="Rectangle 6"/>
          <p:cNvSpPr/>
          <p:nvPr/>
        </p:nvSpPr>
        <p:spPr>
          <a:xfrm>
            <a:off x="5617654" y="59493"/>
            <a:ext cx="3578993" cy="1938992"/>
          </a:xfrm>
          <a:prstGeom prst="rect">
            <a:avLst/>
          </a:prstGeom>
        </p:spPr>
        <p:txBody>
          <a:bodyPr wrap="none">
            <a:spAutoFit/>
          </a:bodyPr>
          <a:lstStyle/>
          <a:p>
            <a:pPr algn="l"/>
            <a:r>
              <a:rPr lang="en-US" sz="2400" b="1" dirty="0" smtClean="0">
                <a:solidFill>
                  <a:srgbClr val="000000"/>
                </a:solidFill>
                <a:latin typeface="Arial Narrow" pitchFamily="34" charset="0"/>
              </a:rPr>
              <a:t>For a floating object, the</a:t>
            </a:r>
          </a:p>
          <a:p>
            <a:pPr algn="l"/>
            <a:r>
              <a:rPr lang="en-US" sz="2400" b="1" dirty="0" smtClean="0">
                <a:solidFill>
                  <a:srgbClr val="000000"/>
                </a:solidFill>
                <a:latin typeface="Arial Narrow" pitchFamily="34" charset="0"/>
              </a:rPr>
              <a:t>object and fluid densities </a:t>
            </a:r>
          </a:p>
          <a:p>
            <a:pPr algn="l"/>
            <a:r>
              <a:rPr lang="en-US" sz="2400" b="1" dirty="0" smtClean="0">
                <a:solidFill>
                  <a:srgbClr val="000000"/>
                </a:solidFill>
                <a:latin typeface="Arial Narrow" pitchFamily="34" charset="0"/>
              </a:rPr>
              <a:t>are proportional to the</a:t>
            </a:r>
          </a:p>
          <a:p>
            <a:pPr algn="l"/>
            <a:r>
              <a:rPr lang="en-US" sz="2400" b="1" dirty="0" smtClean="0">
                <a:solidFill>
                  <a:srgbClr val="000000"/>
                </a:solidFill>
                <a:latin typeface="Arial Narrow" pitchFamily="34" charset="0"/>
              </a:rPr>
              <a:t>displaced and object </a:t>
            </a:r>
          </a:p>
          <a:p>
            <a:pPr algn="l"/>
            <a:r>
              <a:rPr lang="en-US" sz="2400" b="1" dirty="0" smtClean="0">
                <a:solidFill>
                  <a:srgbClr val="000000"/>
                </a:solidFill>
                <a:latin typeface="Arial Narrow" pitchFamily="34" charset="0"/>
              </a:rPr>
              <a:t>volumes, i.e., to </a:t>
            </a:r>
            <a:r>
              <a:rPr lang="en-US" sz="2400" b="1" dirty="0" err="1" smtClean="0">
                <a:solidFill>
                  <a:srgbClr val="000000"/>
                </a:solidFill>
                <a:latin typeface="Arial Narrow" pitchFamily="34" charset="0"/>
              </a:rPr>
              <a:t>V</a:t>
            </a:r>
            <a:r>
              <a:rPr lang="en-US" sz="2400" b="1" baseline="-25000" dirty="0" err="1" smtClean="0">
                <a:solidFill>
                  <a:srgbClr val="000000"/>
                </a:solidFill>
                <a:latin typeface="Arial Narrow" pitchFamily="34" charset="0"/>
              </a:rPr>
              <a:t>disp</a:t>
            </a:r>
            <a:r>
              <a:rPr lang="en-US" sz="2400" b="1" dirty="0" smtClean="0">
                <a:solidFill>
                  <a:srgbClr val="000000"/>
                </a:solidFill>
                <a:latin typeface="Arial Narrow" pitchFamily="34" charset="0"/>
              </a:rPr>
              <a:t> and V</a:t>
            </a:r>
            <a:r>
              <a:rPr lang="en-US" sz="2400" b="1" baseline="-25000" dirty="0" smtClean="0">
                <a:solidFill>
                  <a:srgbClr val="000000"/>
                </a:solidFill>
                <a:latin typeface="Arial Narrow" pitchFamily="34" charset="0"/>
              </a:rPr>
              <a:t>o</a:t>
            </a:r>
            <a:r>
              <a:rPr lang="en-US" sz="2400" b="1" dirty="0" smtClean="0">
                <a:solidFill>
                  <a:srgbClr val="000000"/>
                </a:solidFill>
                <a:latin typeface="Arial Narrow" pitchFamily="34" charset="0"/>
              </a:rPr>
              <a:t>.</a:t>
            </a:r>
            <a:endParaRPr lang="en-US" sz="2400" b="1" dirty="0">
              <a:solidFill>
                <a:srgbClr val="000000"/>
              </a:solidFill>
              <a:latin typeface="Arial Narrow" pitchFamily="34" charset="0"/>
            </a:endParaRPr>
          </a:p>
        </p:txBody>
      </p:sp>
      <p:sp>
        <p:nvSpPr>
          <p:cNvPr id="13" name="Rectangle 12"/>
          <p:cNvSpPr/>
          <p:nvPr/>
        </p:nvSpPr>
        <p:spPr>
          <a:xfrm>
            <a:off x="6181447" y="3252266"/>
            <a:ext cx="2356158" cy="523220"/>
          </a:xfrm>
          <a:prstGeom prst="rect">
            <a:avLst/>
          </a:prstGeom>
        </p:spPr>
        <p:txBody>
          <a:bodyPr wrap="none">
            <a:spAutoFit/>
          </a:bodyPr>
          <a:lstStyle/>
          <a:p>
            <a:pPr algn="l"/>
            <a:r>
              <a:rPr lang="en-US" dirty="0" smtClean="0">
                <a:solidFill>
                  <a:srgbClr val="000000"/>
                </a:solidFill>
                <a:latin typeface="Arial Narrow" pitchFamily="34" charset="0"/>
              </a:rPr>
              <a:t> </a:t>
            </a:r>
            <a:r>
              <a:rPr lang="en-US" dirty="0" err="1" smtClean="0">
                <a:solidFill>
                  <a:srgbClr val="000000"/>
                </a:solidFill>
                <a:latin typeface="Symbol" pitchFamily="18" charset="2"/>
              </a:rPr>
              <a:t>r</a:t>
            </a:r>
            <a:r>
              <a:rPr lang="en-US" baseline="-25000" dirty="0" err="1" smtClean="0">
                <a:solidFill>
                  <a:srgbClr val="000000"/>
                </a:solidFill>
                <a:latin typeface="Arial"/>
              </a:rPr>
              <a:t>o</a:t>
            </a:r>
            <a:r>
              <a:rPr lang="en-US" baseline="-25000" dirty="0" smtClean="0">
                <a:solidFill>
                  <a:srgbClr val="000000"/>
                </a:solidFill>
                <a:latin typeface="Arial"/>
              </a:rPr>
              <a:t> </a:t>
            </a:r>
            <a:r>
              <a:rPr lang="en-US" dirty="0" smtClean="0">
                <a:solidFill>
                  <a:srgbClr val="000000"/>
                </a:solidFill>
                <a:latin typeface="Arial"/>
              </a:rPr>
              <a:t>V</a:t>
            </a:r>
            <a:r>
              <a:rPr lang="en-US" baseline="-25000" dirty="0" smtClean="0">
                <a:solidFill>
                  <a:srgbClr val="000000"/>
                </a:solidFill>
                <a:latin typeface="Arial"/>
              </a:rPr>
              <a:t>o</a:t>
            </a:r>
            <a:r>
              <a:rPr lang="en-US" dirty="0" smtClean="0">
                <a:solidFill>
                  <a:srgbClr val="000000"/>
                </a:solidFill>
                <a:latin typeface="Arial Narrow" pitchFamily="34" charset="0"/>
              </a:rPr>
              <a:t> = </a:t>
            </a:r>
            <a:r>
              <a:rPr lang="en-US" dirty="0" err="1" smtClean="0">
                <a:solidFill>
                  <a:srgbClr val="000000"/>
                </a:solidFill>
                <a:latin typeface="Symbol" panose="05050102010706020507" pitchFamily="18" charset="2"/>
              </a:rPr>
              <a:t>r</a:t>
            </a:r>
            <a:r>
              <a:rPr lang="en-US" baseline="-25000" dirty="0" err="1" smtClean="0">
                <a:solidFill>
                  <a:srgbClr val="000000"/>
                </a:solidFill>
                <a:latin typeface="Arial"/>
              </a:rPr>
              <a:t>f</a:t>
            </a:r>
            <a:r>
              <a:rPr lang="en-US" baseline="-25000" dirty="0" smtClean="0">
                <a:solidFill>
                  <a:srgbClr val="000000"/>
                </a:solidFill>
                <a:latin typeface="Arial"/>
              </a:rPr>
              <a:t> </a:t>
            </a:r>
            <a:r>
              <a:rPr lang="en-US" dirty="0" err="1" smtClean="0">
                <a:solidFill>
                  <a:srgbClr val="000000"/>
                </a:solidFill>
                <a:latin typeface="Arial"/>
              </a:rPr>
              <a:t>V</a:t>
            </a:r>
            <a:r>
              <a:rPr lang="en-US" baseline="-25000" dirty="0" err="1" smtClean="0">
                <a:solidFill>
                  <a:srgbClr val="000000"/>
                </a:solidFill>
                <a:latin typeface="Arial"/>
              </a:rPr>
              <a:t>disp</a:t>
            </a:r>
            <a:endParaRPr lang="en-US" baseline="-25000" dirty="0">
              <a:solidFill>
                <a:srgbClr val="000000"/>
              </a:solidFill>
              <a:latin typeface="Arial"/>
            </a:endParaRPr>
          </a:p>
        </p:txBody>
      </p:sp>
      <p:sp>
        <p:nvSpPr>
          <p:cNvPr id="16" name="Rectangle 15"/>
          <p:cNvSpPr/>
          <p:nvPr/>
        </p:nvSpPr>
        <p:spPr>
          <a:xfrm>
            <a:off x="5824066" y="2043549"/>
            <a:ext cx="3203121" cy="954107"/>
          </a:xfrm>
          <a:prstGeom prst="rect">
            <a:avLst/>
          </a:prstGeom>
        </p:spPr>
        <p:txBody>
          <a:bodyPr wrap="none">
            <a:spAutoFit/>
          </a:bodyPr>
          <a:lstStyle/>
          <a:p>
            <a:r>
              <a:rPr lang="en-US" dirty="0" smtClean="0">
                <a:solidFill>
                  <a:srgbClr val="FF0000"/>
                </a:solidFill>
              </a:rPr>
              <a:t>Handy equation</a:t>
            </a:r>
          </a:p>
          <a:p>
            <a:r>
              <a:rPr lang="en-US" dirty="0" smtClean="0">
                <a:solidFill>
                  <a:srgbClr val="FF0000"/>
                </a:solidFill>
              </a:rPr>
              <a:t>for floating objects:</a:t>
            </a:r>
            <a:endParaRPr lang="en-US" dirty="0">
              <a:solidFill>
                <a:srgbClr val="FF0000"/>
              </a:solidFill>
            </a:endParaRPr>
          </a:p>
        </p:txBody>
      </p:sp>
      <p:sp>
        <p:nvSpPr>
          <p:cNvPr id="17" name="Rectangle 16"/>
          <p:cNvSpPr/>
          <p:nvPr/>
        </p:nvSpPr>
        <p:spPr>
          <a:xfrm>
            <a:off x="5938396" y="3969154"/>
            <a:ext cx="2837636" cy="400110"/>
          </a:xfrm>
          <a:prstGeom prst="rect">
            <a:avLst/>
          </a:prstGeom>
        </p:spPr>
        <p:txBody>
          <a:bodyPr wrap="none">
            <a:spAutoFit/>
          </a:bodyPr>
          <a:lstStyle/>
          <a:p>
            <a:pPr algn="l"/>
            <a:r>
              <a:rPr lang="en-US" sz="2000" b="1" dirty="0" smtClean="0">
                <a:solidFill>
                  <a:srgbClr val="000000"/>
                </a:solidFill>
                <a:latin typeface="Arial Narrow" pitchFamily="34" charset="0"/>
              </a:rPr>
              <a:t>(“</a:t>
            </a:r>
            <a:r>
              <a:rPr lang="en-US" sz="2000" b="1" dirty="0" err="1" smtClean="0">
                <a:solidFill>
                  <a:srgbClr val="000000"/>
                </a:solidFill>
                <a:latin typeface="Arial Narrow" pitchFamily="34" charset="0"/>
              </a:rPr>
              <a:t>Floatie-rovee-rovee</a:t>
            </a:r>
            <a:r>
              <a:rPr lang="en-US" sz="2000" b="1" dirty="0" smtClean="0">
                <a:solidFill>
                  <a:srgbClr val="000000"/>
                </a:solidFill>
                <a:latin typeface="Arial Narrow" pitchFamily="34" charset="0"/>
              </a:rPr>
              <a:t>” eq.)</a:t>
            </a:r>
            <a:endParaRPr lang="en-US" sz="2000" b="1" dirty="0">
              <a:solidFill>
                <a:srgbClr val="000000"/>
              </a:solidFill>
              <a:latin typeface="Arial Narrow" pitchFamily="34" charset="0"/>
            </a:endParaRPr>
          </a:p>
        </p:txBody>
      </p:sp>
    </p:spTree>
    <p:extLst>
      <p:ext uri="{BB962C8B-B14F-4D97-AF65-F5344CB8AC3E}">
        <p14:creationId xmlns:p14="http://schemas.microsoft.com/office/powerpoint/2010/main" val="280023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000"/>
                                        <p:tgtEl>
                                          <p:spTgt spid="13"/>
                                        </p:tgtEl>
                                      </p:cBhvr>
                                    </p:animEffect>
                                    <p:anim calcmode="lin" valueType="num">
                                      <p:cBhvr>
                                        <p:cTn id="18" dur="2000" fill="hold"/>
                                        <p:tgtEl>
                                          <p:spTgt spid="13"/>
                                        </p:tgtEl>
                                        <p:attrNameLst>
                                          <p:attrName>style.rotation</p:attrName>
                                        </p:attrNameLst>
                                      </p:cBhvr>
                                      <p:tavLst>
                                        <p:tav tm="0">
                                          <p:val>
                                            <p:fltVal val="720"/>
                                          </p:val>
                                        </p:tav>
                                        <p:tav tm="100000">
                                          <p:val>
                                            <p:fltVal val="0"/>
                                          </p:val>
                                        </p:tav>
                                      </p:tavLst>
                                    </p:anim>
                                    <p:anim calcmode="lin" valueType="num">
                                      <p:cBhvr>
                                        <p:cTn id="19" dur="2000" fill="hold"/>
                                        <p:tgtEl>
                                          <p:spTgt spid="13"/>
                                        </p:tgtEl>
                                        <p:attrNameLst>
                                          <p:attrName>ppt_h</p:attrName>
                                        </p:attrNameLst>
                                      </p:cBhvr>
                                      <p:tavLst>
                                        <p:tav tm="0">
                                          <p:val>
                                            <p:fltVal val="0"/>
                                          </p:val>
                                        </p:tav>
                                        <p:tav tm="100000">
                                          <p:val>
                                            <p:strVal val="#ppt_h"/>
                                          </p:val>
                                        </p:tav>
                                      </p:tavLst>
                                    </p:anim>
                                    <p:anim calcmode="lin" valueType="num">
                                      <p:cBhvr>
                                        <p:cTn id="20" dur="2000" fill="hold"/>
                                        <p:tgtEl>
                                          <p:spTgt spid="13"/>
                                        </p:tgtEl>
                                        <p:attrNameLst>
                                          <p:attrName>ppt_w</p:attrName>
                                        </p:attrNameLst>
                                      </p:cBhvr>
                                      <p:tavLst>
                                        <p:tav tm="0">
                                          <p:val>
                                            <p:fltVal val="0"/>
                                          </p:val>
                                        </p:tav>
                                        <p:tav tm="100000">
                                          <p:val>
                                            <p:strVal val="#ppt_w"/>
                                          </p:val>
                                        </p:tav>
                                      </p:tavLst>
                                    </p:anim>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80">
                                          <p:stCondLst>
                                            <p:cond delay="0"/>
                                          </p:stCondLst>
                                        </p:cTn>
                                        <p:tgtEl>
                                          <p:spTgt spid="17"/>
                                        </p:tgtEl>
                                      </p:cBhvr>
                                    </p:animEffect>
                                    <p:anim calcmode="lin" valueType="num">
                                      <p:cBhvr>
                                        <p:cTn id="33"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38" dur="26">
                                          <p:stCondLst>
                                            <p:cond delay="650"/>
                                          </p:stCondLst>
                                        </p:cTn>
                                        <p:tgtEl>
                                          <p:spTgt spid="17"/>
                                        </p:tgtEl>
                                      </p:cBhvr>
                                      <p:to x="100000" y="60000"/>
                                    </p:animScale>
                                    <p:animScale>
                                      <p:cBhvr>
                                        <p:cTn id="39" dur="166" decel="50000">
                                          <p:stCondLst>
                                            <p:cond delay="676"/>
                                          </p:stCondLst>
                                        </p:cTn>
                                        <p:tgtEl>
                                          <p:spTgt spid="17"/>
                                        </p:tgtEl>
                                      </p:cBhvr>
                                      <p:to x="100000" y="100000"/>
                                    </p:animScale>
                                    <p:animScale>
                                      <p:cBhvr>
                                        <p:cTn id="40" dur="26">
                                          <p:stCondLst>
                                            <p:cond delay="1312"/>
                                          </p:stCondLst>
                                        </p:cTn>
                                        <p:tgtEl>
                                          <p:spTgt spid="17"/>
                                        </p:tgtEl>
                                      </p:cBhvr>
                                      <p:to x="100000" y="80000"/>
                                    </p:animScale>
                                    <p:animScale>
                                      <p:cBhvr>
                                        <p:cTn id="41" dur="166" decel="50000">
                                          <p:stCondLst>
                                            <p:cond delay="1338"/>
                                          </p:stCondLst>
                                        </p:cTn>
                                        <p:tgtEl>
                                          <p:spTgt spid="17"/>
                                        </p:tgtEl>
                                      </p:cBhvr>
                                      <p:to x="100000" y="100000"/>
                                    </p:animScale>
                                    <p:animScale>
                                      <p:cBhvr>
                                        <p:cTn id="42" dur="26">
                                          <p:stCondLst>
                                            <p:cond delay="1642"/>
                                          </p:stCondLst>
                                        </p:cTn>
                                        <p:tgtEl>
                                          <p:spTgt spid="17"/>
                                        </p:tgtEl>
                                      </p:cBhvr>
                                      <p:to x="100000" y="90000"/>
                                    </p:animScale>
                                    <p:animScale>
                                      <p:cBhvr>
                                        <p:cTn id="43" dur="166" decel="50000">
                                          <p:stCondLst>
                                            <p:cond delay="1668"/>
                                          </p:stCondLst>
                                        </p:cTn>
                                        <p:tgtEl>
                                          <p:spTgt spid="17"/>
                                        </p:tgtEl>
                                      </p:cBhvr>
                                      <p:to x="100000" y="100000"/>
                                    </p:animScale>
                                    <p:animScale>
                                      <p:cBhvr>
                                        <p:cTn id="44" dur="26">
                                          <p:stCondLst>
                                            <p:cond delay="1808"/>
                                          </p:stCondLst>
                                        </p:cTn>
                                        <p:tgtEl>
                                          <p:spTgt spid="17"/>
                                        </p:tgtEl>
                                      </p:cBhvr>
                                      <p:to x="100000" y="95000"/>
                                    </p:animScale>
                                    <p:animScale>
                                      <p:cBhvr>
                                        <p:cTn id="45"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13" grpId="0"/>
      <p:bldP spid="16" grpId="0"/>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8289" y="219471"/>
            <a:ext cx="3783408" cy="523220"/>
          </a:xfrm>
          <a:prstGeom prst="rect">
            <a:avLst/>
          </a:prstGeom>
        </p:spPr>
        <p:txBody>
          <a:bodyPr wrap="none">
            <a:spAutoFit/>
          </a:bodyPr>
          <a:lstStyle/>
          <a:p>
            <a:pPr algn="l"/>
            <a:r>
              <a:rPr lang="en-US" dirty="0">
                <a:solidFill>
                  <a:srgbClr val="FF0000"/>
                </a:solidFill>
              </a:rPr>
              <a:t>-- For a </a:t>
            </a:r>
            <a:r>
              <a:rPr lang="en-US" dirty="0" smtClean="0">
                <a:solidFill>
                  <a:srgbClr val="FF0000"/>
                </a:solidFill>
              </a:rPr>
              <a:t>sunken object</a:t>
            </a:r>
            <a:r>
              <a:rPr lang="en-US" dirty="0">
                <a:solidFill>
                  <a:srgbClr val="FF0000"/>
                </a:solidFill>
              </a:rPr>
              <a:t>:</a:t>
            </a:r>
          </a:p>
        </p:txBody>
      </p:sp>
      <p:sp>
        <p:nvSpPr>
          <p:cNvPr id="8" name="Rectangle 7"/>
          <p:cNvSpPr/>
          <p:nvPr/>
        </p:nvSpPr>
        <p:spPr>
          <a:xfrm>
            <a:off x="320721" y="795599"/>
            <a:ext cx="4908651" cy="523220"/>
          </a:xfrm>
          <a:prstGeom prst="rect">
            <a:avLst/>
          </a:prstGeom>
        </p:spPr>
        <p:txBody>
          <a:bodyPr wrap="none">
            <a:spAutoFit/>
          </a:bodyPr>
          <a:lstStyle/>
          <a:p>
            <a:pPr algn="l"/>
            <a:r>
              <a:rPr lang="en-US" dirty="0">
                <a:solidFill>
                  <a:srgbClr val="FF0000"/>
                </a:solidFill>
                <a:sym typeface="Wingdings"/>
              </a:rPr>
              <a:t></a:t>
            </a:r>
            <a:r>
              <a:rPr lang="en-US" dirty="0">
                <a:solidFill>
                  <a:srgbClr val="FF0000"/>
                </a:solidFill>
              </a:rPr>
              <a:t> the displaced fluid’s weight</a:t>
            </a:r>
          </a:p>
        </p:txBody>
      </p:sp>
      <p:sp>
        <p:nvSpPr>
          <p:cNvPr id="9" name="Rectangle 8"/>
          <p:cNvSpPr/>
          <p:nvPr/>
        </p:nvSpPr>
        <p:spPr>
          <a:xfrm>
            <a:off x="5686065" y="796222"/>
            <a:ext cx="3137333" cy="523220"/>
          </a:xfrm>
          <a:prstGeom prst="rect">
            <a:avLst/>
          </a:prstGeom>
        </p:spPr>
        <p:txBody>
          <a:bodyPr wrap="none">
            <a:spAutoFit/>
          </a:bodyPr>
          <a:lstStyle/>
          <a:p>
            <a:pPr algn="l"/>
            <a:r>
              <a:rPr lang="en-US" dirty="0">
                <a:solidFill>
                  <a:srgbClr val="FF0000"/>
                </a:solidFill>
              </a:rPr>
              <a:t>the object’s weight</a:t>
            </a:r>
          </a:p>
        </p:txBody>
      </p:sp>
      <p:sp>
        <p:nvSpPr>
          <p:cNvPr id="10" name="Rectangle 9"/>
          <p:cNvSpPr/>
          <p:nvPr/>
        </p:nvSpPr>
        <p:spPr>
          <a:xfrm>
            <a:off x="320721" y="1318113"/>
            <a:ext cx="5028877" cy="523220"/>
          </a:xfrm>
          <a:prstGeom prst="rect">
            <a:avLst/>
          </a:prstGeom>
        </p:spPr>
        <p:txBody>
          <a:bodyPr wrap="none">
            <a:spAutoFit/>
          </a:bodyPr>
          <a:lstStyle/>
          <a:p>
            <a:pPr algn="l"/>
            <a:r>
              <a:rPr lang="en-US" dirty="0">
                <a:solidFill>
                  <a:srgbClr val="FF0000"/>
                </a:solidFill>
                <a:sym typeface="Wingdings"/>
              </a:rPr>
              <a:t></a:t>
            </a:r>
            <a:r>
              <a:rPr lang="en-US" dirty="0">
                <a:solidFill>
                  <a:srgbClr val="FF0000"/>
                </a:solidFill>
              </a:rPr>
              <a:t> the displaced fluid’s </a:t>
            </a:r>
            <a:r>
              <a:rPr lang="en-US" dirty="0" smtClean="0">
                <a:solidFill>
                  <a:srgbClr val="FF0000"/>
                </a:solidFill>
              </a:rPr>
              <a:t>volume</a:t>
            </a:r>
            <a:endParaRPr lang="en-US" dirty="0">
              <a:solidFill>
                <a:srgbClr val="FF0000"/>
              </a:solidFill>
            </a:endParaRPr>
          </a:p>
        </p:txBody>
      </p:sp>
      <p:sp>
        <p:nvSpPr>
          <p:cNvPr id="11" name="Rectangle 10"/>
          <p:cNvSpPr/>
          <p:nvPr/>
        </p:nvSpPr>
        <p:spPr>
          <a:xfrm>
            <a:off x="5686065" y="1318736"/>
            <a:ext cx="3257558" cy="523220"/>
          </a:xfrm>
          <a:prstGeom prst="rect">
            <a:avLst/>
          </a:prstGeom>
        </p:spPr>
        <p:txBody>
          <a:bodyPr wrap="none">
            <a:spAutoFit/>
          </a:bodyPr>
          <a:lstStyle/>
          <a:p>
            <a:pPr algn="l"/>
            <a:r>
              <a:rPr lang="en-US" dirty="0">
                <a:solidFill>
                  <a:srgbClr val="FF0000"/>
                </a:solidFill>
              </a:rPr>
              <a:t>the object’s </a:t>
            </a:r>
            <a:r>
              <a:rPr lang="en-US" dirty="0" smtClean="0">
                <a:solidFill>
                  <a:srgbClr val="FF0000"/>
                </a:solidFill>
              </a:rPr>
              <a:t>volume</a:t>
            </a:r>
            <a:endParaRPr lang="en-US" dirty="0">
              <a:solidFill>
                <a:srgbClr val="FF0000"/>
              </a:solidFill>
            </a:endParaRPr>
          </a:p>
        </p:txBody>
      </p:sp>
      <p:sp>
        <p:nvSpPr>
          <p:cNvPr id="12" name="Rectangle 11"/>
          <p:cNvSpPr/>
          <p:nvPr/>
        </p:nvSpPr>
        <p:spPr>
          <a:xfrm>
            <a:off x="207037" y="5717749"/>
            <a:ext cx="463588" cy="523220"/>
          </a:xfrm>
          <a:prstGeom prst="rect">
            <a:avLst/>
          </a:prstGeom>
        </p:spPr>
        <p:txBody>
          <a:bodyPr wrap="none">
            <a:spAutoFit/>
          </a:bodyPr>
          <a:lstStyle/>
          <a:p>
            <a:pPr algn="l"/>
            <a:r>
              <a:rPr lang="en-US" dirty="0" smtClean="0">
                <a:solidFill>
                  <a:srgbClr val="FF0000"/>
                </a:solidFill>
              </a:rPr>
              <a:t>**</a:t>
            </a:r>
            <a:endParaRPr lang="en-US" dirty="0">
              <a:solidFill>
                <a:srgbClr val="FF0000"/>
              </a:solidFill>
            </a:endParaRPr>
          </a:p>
        </p:txBody>
      </p:sp>
      <p:sp>
        <p:nvSpPr>
          <p:cNvPr id="13" name="Rectangle 12"/>
          <p:cNvSpPr/>
          <p:nvPr/>
        </p:nvSpPr>
        <p:spPr>
          <a:xfrm>
            <a:off x="860179" y="5717749"/>
            <a:ext cx="5195589" cy="954107"/>
          </a:xfrm>
          <a:prstGeom prst="rect">
            <a:avLst/>
          </a:prstGeom>
        </p:spPr>
        <p:txBody>
          <a:bodyPr wrap="none">
            <a:spAutoFit/>
          </a:bodyPr>
          <a:lstStyle/>
          <a:p>
            <a:pPr algn="l"/>
            <a:r>
              <a:rPr lang="en-US" dirty="0" smtClean="0">
                <a:solidFill>
                  <a:srgbClr val="000000"/>
                </a:solidFill>
              </a:rPr>
              <a:t>We could call the buoyant force</a:t>
            </a:r>
          </a:p>
          <a:p>
            <a:pPr algn="l"/>
            <a:r>
              <a:rPr lang="en-US" dirty="0" smtClean="0">
                <a:solidFill>
                  <a:srgbClr val="000000"/>
                </a:solidFill>
              </a:rPr>
              <a:t>“the Archimedes’ force.”</a:t>
            </a:r>
            <a:endParaRPr lang="en-US" dirty="0">
              <a:solidFill>
                <a:srgbClr val="000000"/>
              </a:solidFill>
            </a:endParaRPr>
          </a:p>
        </p:txBody>
      </p:sp>
      <p:sp>
        <p:nvSpPr>
          <p:cNvPr id="15" name="Rectangle 14"/>
          <p:cNvSpPr/>
          <p:nvPr/>
        </p:nvSpPr>
        <p:spPr>
          <a:xfrm>
            <a:off x="5325301" y="1335751"/>
            <a:ext cx="394660" cy="523220"/>
          </a:xfrm>
          <a:prstGeom prst="rect">
            <a:avLst/>
          </a:prstGeom>
        </p:spPr>
        <p:txBody>
          <a:bodyPr wrap="none">
            <a:spAutoFit/>
          </a:bodyPr>
          <a:lstStyle/>
          <a:p>
            <a:pPr algn="l"/>
            <a:r>
              <a:rPr lang="en-US" b="1" dirty="0" smtClean="0">
                <a:solidFill>
                  <a:srgbClr val="000000"/>
                </a:solidFill>
              </a:rPr>
              <a:t>=</a:t>
            </a:r>
            <a:endParaRPr lang="en-US" b="1" dirty="0">
              <a:solidFill>
                <a:srgbClr val="000000"/>
              </a:solidFill>
            </a:endParaRPr>
          </a:p>
        </p:txBody>
      </p:sp>
      <p:sp>
        <p:nvSpPr>
          <p:cNvPr id="16" name="Rectangle 15"/>
          <p:cNvSpPr/>
          <p:nvPr/>
        </p:nvSpPr>
        <p:spPr>
          <a:xfrm>
            <a:off x="5242173" y="801362"/>
            <a:ext cx="394660" cy="523220"/>
          </a:xfrm>
          <a:prstGeom prst="rect">
            <a:avLst/>
          </a:prstGeom>
        </p:spPr>
        <p:txBody>
          <a:bodyPr wrap="none">
            <a:spAutoFit/>
          </a:bodyPr>
          <a:lstStyle/>
          <a:p>
            <a:pPr algn="l"/>
            <a:r>
              <a:rPr lang="en-US" b="1" dirty="0" smtClean="0">
                <a:solidFill>
                  <a:srgbClr val="000000"/>
                </a:solidFill>
              </a:rPr>
              <a:t>&lt;</a:t>
            </a:r>
            <a:endParaRPr lang="en-US" b="1" dirty="0">
              <a:solidFill>
                <a:srgbClr val="000000"/>
              </a:solidFill>
            </a:endParaRPr>
          </a:p>
        </p:txBody>
      </p:sp>
      <p:grpSp>
        <p:nvGrpSpPr>
          <p:cNvPr id="25" name="Group 24"/>
          <p:cNvGrpSpPr/>
          <p:nvPr/>
        </p:nvGrpSpPr>
        <p:grpSpPr>
          <a:xfrm>
            <a:off x="1814973" y="2168158"/>
            <a:ext cx="2246390" cy="2398673"/>
            <a:chOff x="5935709" y="3949324"/>
            <a:chExt cx="1401296" cy="1496290"/>
          </a:xfrm>
        </p:grpSpPr>
        <p:sp>
          <p:nvSpPr>
            <p:cNvPr id="26" name="Rectangle 25"/>
            <p:cNvSpPr/>
            <p:nvPr/>
          </p:nvSpPr>
          <p:spPr>
            <a:xfrm>
              <a:off x="5935709" y="3949324"/>
              <a:ext cx="1401296" cy="1496290"/>
            </a:xfrm>
            <a:prstGeom prst="rect">
              <a:avLst/>
            </a:prstGeom>
            <a:ln w="28575">
              <a:solidFill>
                <a:srgbClr val="FF0000"/>
              </a:solidFill>
            </a:ln>
          </p:spPr>
          <p:txBody>
            <a:bodyPr wrap="square" rtlCol="0" anchor="ctr">
              <a:spAutoFit/>
            </a:bodyPr>
            <a:lstStyle/>
            <a:p>
              <a:pPr algn="l"/>
              <a:endParaRPr lang="en-US" dirty="0">
                <a:solidFill>
                  <a:srgbClr val="000000"/>
                </a:solidFill>
              </a:endParaRPr>
            </a:p>
          </p:txBody>
        </p:sp>
        <p:sp>
          <p:nvSpPr>
            <p:cNvPr id="27" name="Rectangle 26"/>
            <p:cNvSpPr/>
            <p:nvPr/>
          </p:nvSpPr>
          <p:spPr>
            <a:xfrm>
              <a:off x="6214255" y="4427422"/>
              <a:ext cx="839160" cy="595171"/>
            </a:xfrm>
            <a:prstGeom prst="rect">
              <a:avLst/>
            </a:prstGeom>
          </p:spPr>
          <p:txBody>
            <a:bodyPr wrap="none">
              <a:spAutoFit/>
            </a:bodyPr>
            <a:lstStyle/>
            <a:p>
              <a:r>
                <a:rPr lang="en-US" dirty="0" smtClean="0">
                  <a:solidFill>
                    <a:srgbClr val="FF0000"/>
                  </a:solidFill>
                </a:rPr>
                <a:t>sunken</a:t>
              </a:r>
            </a:p>
            <a:p>
              <a:r>
                <a:rPr lang="en-US" dirty="0" smtClean="0">
                  <a:solidFill>
                    <a:srgbClr val="FF0000"/>
                  </a:solidFill>
                </a:rPr>
                <a:t>object</a:t>
              </a:r>
              <a:endParaRPr lang="en-US" dirty="0">
                <a:solidFill>
                  <a:srgbClr val="FF0000"/>
                </a:solidFill>
              </a:endParaRPr>
            </a:p>
          </p:txBody>
        </p:sp>
      </p:grpSp>
      <p:sp>
        <p:nvSpPr>
          <p:cNvPr id="28" name="Rectangle 27"/>
          <p:cNvSpPr/>
          <p:nvPr/>
        </p:nvSpPr>
        <p:spPr>
          <a:xfrm>
            <a:off x="1838723" y="2203654"/>
            <a:ext cx="2187014" cy="2377440"/>
          </a:xfrm>
          <a:prstGeom prst="rect">
            <a:avLst/>
          </a:prstGeom>
          <a:ln w="92075">
            <a:solidFill>
              <a:schemeClr val="tx1"/>
            </a:solidFill>
          </a:ln>
        </p:spPr>
        <p:txBody>
          <a:bodyPr wrap="square" rtlCol="0" anchor="ctr">
            <a:spAutoFit/>
          </a:bodyPr>
          <a:lstStyle/>
          <a:p>
            <a:pPr algn="l"/>
            <a:endParaRPr lang="en-US" dirty="0">
              <a:solidFill>
                <a:srgbClr val="000000"/>
              </a:solidFill>
            </a:endParaRPr>
          </a:p>
        </p:txBody>
      </p:sp>
      <p:grpSp>
        <p:nvGrpSpPr>
          <p:cNvPr id="29" name="Group 28"/>
          <p:cNvGrpSpPr/>
          <p:nvPr/>
        </p:nvGrpSpPr>
        <p:grpSpPr>
          <a:xfrm>
            <a:off x="3479471" y="4085103"/>
            <a:ext cx="4536679" cy="1438214"/>
            <a:chOff x="3455719" y="4726379"/>
            <a:chExt cx="4536679" cy="1438214"/>
          </a:xfrm>
        </p:grpSpPr>
        <p:sp>
          <p:nvSpPr>
            <p:cNvPr id="30" name="Rectangle 29"/>
            <p:cNvSpPr/>
            <p:nvPr/>
          </p:nvSpPr>
          <p:spPr>
            <a:xfrm>
              <a:off x="5052170" y="4779598"/>
              <a:ext cx="2940228" cy="1384995"/>
            </a:xfrm>
            <a:prstGeom prst="rect">
              <a:avLst/>
            </a:prstGeom>
          </p:spPr>
          <p:txBody>
            <a:bodyPr wrap="none">
              <a:spAutoFit/>
            </a:bodyPr>
            <a:lstStyle/>
            <a:p>
              <a:pPr algn="l"/>
              <a:r>
                <a:rPr lang="en-US" dirty="0" smtClean="0">
                  <a:solidFill>
                    <a:srgbClr val="000000"/>
                  </a:solidFill>
                </a:rPr>
                <a:t>THIS MUCH fluid</a:t>
              </a:r>
            </a:p>
            <a:p>
              <a:pPr algn="l"/>
              <a:r>
                <a:rPr lang="en-US" dirty="0" smtClean="0">
                  <a:solidFill>
                    <a:srgbClr val="000000"/>
                  </a:solidFill>
                </a:rPr>
                <a:t>weighs LESS</a:t>
              </a:r>
            </a:p>
            <a:p>
              <a:pPr algn="l"/>
              <a:r>
                <a:rPr lang="en-US" dirty="0" smtClean="0">
                  <a:solidFill>
                    <a:srgbClr val="000000"/>
                  </a:solidFill>
                </a:rPr>
                <a:t>than the object.</a:t>
              </a:r>
              <a:endParaRPr lang="en-US" dirty="0">
                <a:solidFill>
                  <a:srgbClr val="000000"/>
                </a:solidFill>
              </a:endParaRPr>
            </a:p>
          </p:txBody>
        </p:sp>
        <p:cxnSp>
          <p:nvCxnSpPr>
            <p:cNvPr id="31" name="Straight Connector 30"/>
            <p:cNvCxnSpPr/>
            <p:nvPr/>
          </p:nvCxnSpPr>
          <p:spPr bwMode="auto">
            <a:xfrm flipH="1" flipV="1">
              <a:off x="3455719" y="4726379"/>
              <a:ext cx="1579419" cy="237507"/>
            </a:xfrm>
            <a:prstGeom prst="line">
              <a:avLst/>
            </a:prstGeom>
            <a:solidFill>
              <a:srgbClr val="00FFFF"/>
            </a:solidFill>
            <a:ln w="92075" cap="flat" cmpd="sng" algn="ctr">
              <a:solidFill>
                <a:schemeClr val="tx1"/>
              </a:solidFill>
              <a:prstDash val="solid"/>
              <a:round/>
              <a:headEnd type="none" w="med" len="med"/>
              <a:tailEnd type="none" w="med" len="med"/>
            </a:ln>
            <a:effectLst/>
          </p:spPr>
        </p:cxnSp>
      </p:grpSp>
      <p:grpSp>
        <p:nvGrpSpPr>
          <p:cNvPr id="32" name="Group 31"/>
          <p:cNvGrpSpPr/>
          <p:nvPr/>
        </p:nvGrpSpPr>
        <p:grpSpPr>
          <a:xfrm>
            <a:off x="3526971" y="2167018"/>
            <a:ext cx="4489179" cy="954107"/>
            <a:chOff x="3503219" y="4779598"/>
            <a:chExt cx="4489179" cy="954107"/>
          </a:xfrm>
        </p:grpSpPr>
        <p:sp>
          <p:nvSpPr>
            <p:cNvPr id="33" name="Rectangle 32"/>
            <p:cNvSpPr/>
            <p:nvPr/>
          </p:nvSpPr>
          <p:spPr>
            <a:xfrm>
              <a:off x="5052170" y="4779598"/>
              <a:ext cx="2940228" cy="954107"/>
            </a:xfrm>
            <a:prstGeom prst="rect">
              <a:avLst/>
            </a:prstGeom>
          </p:spPr>
          <p:txBody>
            <a:bodyPr wrap="none">
              <a:spAutoFit/>
            </a:bodyPr>
            <a:lstStyle/>
            <a:p>
              <a:pPr algn="l"/>
              <a:r>
                <a:rPr lang="en-US" dirty="0" smtClean="0">
                  <a:solidFill>
                    <a:srgbClr val="000000"/>
                  </a:solidFill>
                </a:rPr>
                <a:t>THIS MUCH fluid</a:t>
              </a:r>
            </a:p>
            <a:p>
              <a:pPr algn="l"/>
              <a:r>
                <a:rPr lang="en-US" dirty="0" smtClean="0">
                  <a:solidFill>
                    <a:srgbClr val="000000"/>
                  </a:solidFill>
                </a:rPr>
                <a:t>is displaced.</a:t>
              </a:r>
              <a:endParaRPr lang="en-US" dirty="0">
                <a:solidFill>
                  <a:srgbClr val="000000"/>
                </a:solidFill>
              </a:endParaRPr>
            </a:p>
          </p:txBody>
        </p:sp>
        <p:cxnSp>
          <p:nvCxnSpPr>
            <p:cNvPr id="34" name="Straight Connector 33"/>
            <p:cNvCxnSpPr/>
            <p:nvPr/>
          </p:nvCxnSpPr>
          <p:spPr bwMode="auto">
            <a:xfrm flipH="1">
              <a:off x="3503219" y="4963887"/>
              <a:ext cx="1531920" cy="415644"/>
            </a:xfrm>
            <a:prstGeom prst="line">
              <a:avLst/>
            </a:prstGeom>
            <a:solidFill>
              <a:srgbClr val="00FFFF"/>
            </a:solidFill>
            <a:ln w="92075"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301461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80">
                                          <p:stCondLst>
                                            <p:cond delay="0"/>
                                          </p:stCondLst>
                                        </p:cTn>
                                        <p:tgtEl>
                                          <p:spTgt spid="15"/>
                                        </p:tgtEl>
                                      </p:cBhvr>
                                    </p:animEffect>
                                    <p:anim calcmode="lin" valueType="num">
                                      <p:cBhvr>
                                        <p:cTn id="2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1" dur="26">
                                          <p:stCondLst>
                                            <p:cond delay="650"/>
                                          </p:stCondLst>
                                        </p:cTn>
                                        <p:tgtEl>
                                          <p:spTgt spid="15"/>
                                        </p:tgtEl>
                                      </p:cBhvr>
                                      <p:to x="100000" y="60000"/>
                                    </p:animScale>
                                    <p:animScale>
                                      <p:cBhvr>
                                        <p:cTn id="32" dur="166" decel="50000">
                                          <p:stCondLst>
                                            <p:cond delay="676"/>
                                          </p:stCondLst>
                                        </p:cTn>
                                        <p:tgtEl>
                                          <p:spTgt spid="15"/>
                                        </p:tgtEl>
                                      </p:cBhvr>
                                      <p:to x="100000" y="100000"/>
                                    </p:animScale>
                                    <p:animScale>
                                      <p:cBhvr>
                                        <p:cTn id="33" dur="26">
                                          <p:stCondLst>
                                            <p:cond delay="1312"/>
                                          </p:stCondLst>
                                        </p:cTn>
                                        <p:tgtEl>
                                          <p:spTgt spid="15"/>
                                        </p:tgtEl>
                                      </p:cBhvr>
                                      <p:to x="100000" y="80000"/>
                                    </p:animScale>
                                    <p:animScale>
                                      <p:cBhvr>
                                        <p:cTn id="34" dur="166" decel="50000">
                                          <p:stCondLst>
                                            <p:cond delay="1338"/>
                                          </p:stCondLst>
                                        </p:cTn>
                                        <p:tgtEl>
                                          <p:spTgt spid="15"/>
                                        </p:tgtEl>
                                      </p:cBhvr>
                                      <p:to x="100000" y="100000"/>
                                    </p:animScale>
                                    <p:animScale>
                                      <p:cBhvr>
                                        <p:cTn id="35" dur="26">
                                          <p:stCondLst>
                                            <p:cond delay="1642"/>
                                          </p:stCondLst>
                                        </p:cTn>
                                        <p:tgtEl>
                                          <p:spTgt spid="15"/>
                                        </p:tgtEl>
                                      </p:cBhvr>
                                      <p:to x="100000" y="90000"/>
                                    </p:animScale>
                                    <p:animScale>
                                      <p:cBhvr>
                                        <p:cTn id="36" dur="166" decel="50000">
                                          <p:stCondLst>
                                            <p:cond delay="1668"/>
                                          </p:stCondLst>
                                        </p:cTn>
                                        <p:tgtEl>
                                          <p:spTgt spid="15"/>
                                        </p:tgtEl>
                                      </p:cBhvr>
                                      <p:to x="100000" y="100000"/>
                                    </p:animScale>
                                    <p:animScale>
                                      <p:cBhvr>
                                        <p:cTn id="37" dur="26">
                                          <p:stCondLst>
                                            <p:cond delay="1808"/>
                                          </p:stCondLst>
                                        </p:cTn>
                                        <p:tgtEl>
                                          <p:spTgt spid="15"/>
                                        </p:tgtEl>
                                      </p:cBhvr>
                                      <p:to x="100000" y="95000"/>
                                    </p:animScale>
                                    <p:animScale>
                                      <p:cBhvr>
                                        <p:cTn id="38" dur="166" decel="50000">
                                          <p:stCondLst>
                                            <p:cond delay="1834"/>
                                          </p:stCondLst>
                                        </p:cTn>
                                        <p:tgtEl>
                                          <p:spTgt spid="1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circle(in)">
                                      <p:cBhvr>
                                        <p:cTn id="43" dur="20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heel(1)">
                                      <p:cBhvr>
                                        <p:cTn id="48" dur="2000"/>
                                        <p:tgtEl>
                                          <p:spTgt spid="28"/>
                                        </p:tgtEl>
                                      </p:cBhvr>
                                    </p:animEffect>
                                  </p:childTnLst>
                                </p:cTn>
                              </p:par>
                            </p:childTnLst>
                          </p:cTn>
                        </p:par>
                      </p:childTnLst>
                    </p:cTn>
                  </p:par>
                  <p:par>
                    <p:cTn id="49" fill="hold">
                      <p:stCondLst>
                        <p:cond delay="indefinite"/>
                      </p:stCondLst>
                      <p:childTnLst>
                        <p:par>
                          <p:cTn id="50" fill="hold">
                            <p:stCondLst>
                              <p:cond delay="0"/>
                            </p:stCondLst>
                            <p:childTnLst>
                              <p:par>
                                <p:cTn id="51" presetID="47" presetClass="entr" presetSubtype="0" fill="hold"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1000"/>
                                        <p:tgtEl>
                                          <p:spTgt spid="29"/>
                                        </p:tgtEl>
                                      </p:cBhvr>
                                    </p:animEffect>
                                    <p:anim calcmode="lin" valueType="num">
                                      <p:cBhvr>
                                        <p:cTn id="61" dur="1000" fill="hold"/>
                                        <p:tgtEl>
                                          <p:spTgt spid="29"/>
                                        </p:tgtEl>
                                        <p:attrNameLst>
                                          <p:attrName>ppt_x</p:attrName>
                                        </p:attrNameLst>
                                      </p:cBhvr>
                                      <p:tavLst>
                                        <p:tav tm="0">
                                          <p:val>
                                            <p:strVal val="#ppt_x"/>
                                          </p:val>
                                        </p:tav>
                                        <p:tav tm="100000">
                                          <p:val>
                                            <p:strVal val="#ppt_x"/>
                                          </p:val>
                                        </p:tav>
                                      </p:tavLst>
                                    </p:anim>
                                    <p:anim calcmode="lin" valueType="num">
                                      <p:cBhvr>
                                        <p:cTn id="62" dur="1000" fill="hold"/>
                                        <p:tgtEl>
                                          <p:spTgt spid="29"/>
                                        </p:tgtEl>
                                        <p:attrNameLst>
                                          <p:attrName>ppt_y</p:attrName>
                                        </p:attrNameLst>
                                      </p:cBhvr>
                                      <p:tavLst>
                                        <p:tav tm="0">
                                          <p:val>
                                            <p:strVal val="#ppt_y-.1"/>
                                          </p:val>
                                        </p:tav>
                                        <p:tav tm="100000">
                                          <p:val>
                                            <p:strVal val="#ppt_y"/>
                                          </p:val>
                                        </p:tav>
                                      </p:tavLst>
                                    </p:anim>
                                  </p:childTnLst>
                                </p:cTn>
                              </p:par>
                            </p:childTnLst>
                          </p:cTn>
                        </p:par>
                        <p:par>
                          <p:cTn id="63" fill="hold">
                            <p:stCondLst>
                              <p:cond delay="1000"/>
                            </p:stCondLst>
                            <p:childTnLst>
                              <p:par>
                                <p:cTn id="64" presetID="2" presetClass="entr" presetSubtype="4" fill="hold" grpId="0" nodeType="after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additive="base">
                                        <p:cTn id="66" dur="500" fill="hold"/>
                                        <p:tgtEl>
                                          <p:spTgt spid="12"/>
                                        </p:tgtEl>
                                        <p:attrNameLst>
                                          <p:attrName>ppt_x</p:attrName>
                                        </p:attrNameLst>
                                      </p:cBhvr>
                                      <p:tavLst>
                                        <p:tav tm="0">
                                          <p:val>
                                            <p:strVal val="#ppt_x"/>
                                          </p:val>
                                        </p:tav>
                                        <p:tav tm="100000">
                                          <p:val>
                                            <p:strVal val="#ppt_x"/>
                                          </p:val>
                                        </p:tav>
                                      </p:tavLst>
                                    </p:anim>
                                    <p:anim calcmode="lin" valueType="num">
                                      <p:cBhvr additive="base">
                                        <p:cTn id="6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barn(inVertical)">
                                      <p:cBhvr>
                                        <p:cTn id="7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6" grpId="0"/>
      <p:bldP spid="2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52"/>
          <p:cNvSpPr>
            <a:spLocks noChangeArrowheads="1"/>
          </p:cNvSpPr>
          <p:nvPr/>
        </p:nvSpPr>
        <p:spPr bwMode="auto">
          <a:xfrm>
            <a:off x="4970574" y="161611"/>
            <a:ext cx="2059618" cy="773703"/>
          </a:xfrm>
          <a:prstGeom prst="rect">
            <a:avLst/>
          </a:prstGeom>
          <a:solidFill>
            <a:srgbClr val="FFFF00"/>
          </a:solidFill>
          <a:ln w="9525">
            <a:solidFill>
              <a:schemeClr val="tx1"/>
            </a:solidFill>
            <a:miter lim="800000"/>
            <a:headEnd/>
            <a:tailEnd/>
          </a:ln>
        </p:spPr>
        <p:txBody>
          <a:bodyPr wrap="none" anchor="ctr"/>
          <a:lstStyle/>
          <a:p>
            <a:endParaRPr lang="en-US">
              <a:solidFill>
                <a:srgbClr val="000000"/>
              </a:solidFill>
            </a:endParaRPr>
          </a:p>
        </p:txBody>
      </p:sp>
      <p:sp>
        <p:nvSpPr>
          <p:cNvPr id="10" name="Rectangle 129"/>
          <p:cNvSpPr>
            <a:spLocks noChangeArrowheads="1"/>
          </p:cNvSpPr>
          <p:nvPr/>
        </p:nvSpPr>
        <p:spPr bwMode="auto">
          <a:xfrm>
            <a:off x="5055663" y="260800"/>
            <a:ext cx="1867651" cy="567635"/>
          </a:xfrm>
          <a:prstGeom prst="rect">
            <a:avLst/>
          </a:prstGeom>
          <a:solidFill>
            <a:srgbClr val="FFFF00"/>
          </a:solidFill>
          <a:ln w="9525">
            <a:solidFill>
              <a:schemeClr val="tx1"/>
            </a:solidFill>
            <a:miter lim="800000"/>
            <a:headEnd/>
            <a:tailEnd/>
          </a:ln>
        </p:spPr>
        <p:txBody>
          <a:bodyPr wrap="none" anchor="ctr"/>
          <a:lstStyle/>
          <a:p>
            <a:endParaRPr lang="en-US">
              <a:solidFill>
                <a:srgbClr val="000000"/>
              </a:solidFill>
            </a:endParaRPr>
          </a:p>
        </p:txBody>
      </p:sp>
      <p:sp>
        <p:nvSpPr>
          <p:cNvPr id="11" name="Rectangle 252"/>
          <p:cNvSpPr>
            <a:spLocks noChangeArrowheads="1"/>
          </p:cNvSpPr>
          <p:nvPr/>
        </p:nvSpPr>
        <p:spPr bwMode="auto">
          <a:xfrm>
            <a:off x="3189275" y="2881060"/>
            <a:ext cx="2594008" cy="773703"/>
          </a:xfrm>
          <a:prstGeom prst="rect">
            <a:avLst/>
          </a:prstGeom>
          <a:solidFill>
            <a:srgbClr val="FFFF00"/>
          </a:solidFill>
          <a:ln w="9525">
            <a:solidFill>
              <a:schemeClr val="tx1"/>
            </a:solidFill>
            <a:miter lim="800000"/>
            <a:headEnd/>
            <a:tailEnd/>
          </a:ln>
        </p:spPr>
        <p:txBody>
          <a:bodyPr wrap="none" anchor="ctr"/>
          <a:lstStyle/>
          <a:p>
            <a:endParaRPr lang="en-US">
              <a:solidFill>
                <a:srgbClr val="000000"/>
              </a:solidFill>
            </a:endParaRPr>
          </a:p>
        </p:txBody>
      </p:sp>
      <p:sp>
        <p:nvSpPr>
          <p:cNvPr id="12" name="Rectangle 129"/>
          <p:cNvSpPr>
            <a:spLocks noChangeArrowheads="1"/>
          </p:cNvSpPr>
          <p:nvPr/>
        </p:nvSpPr>
        <p:spPr bwMode="auto">
          <a:xfrm>
            <a:off x="3286240" y="2980249"/>
            <a:ext cx="2402042" cy="567635"/>
          </a:xfrm>
          <a:prstGeom prst="rect">
            <a:avLst/>
          </a:prstGeom>
          <a:solidFill>
            <a:srgbClr val="FFFF00"/>
          </a:solidFill>
          <a:ln w="9525">
            <a:solidFill>
              <a:schemeClr val="tx1"/>
            </a:solidFill>
            <a:miter lim="800000"/>
            <a:headEnd/>
            <a:tailEnd/>
          </a:ln>
        </p:spPr>
        <p:txBody>
          <a:bodyPr wrap="none" anchor="ctr"/>
          <a:lstStyle/>
          <a:p>
            <a:endParaRPr lang="en-US">
              <a:solidFill>
                <a:srgbClr val="000000"/>
              </a:solidFill>
            </a:endParaRPr>
          </a:p>
        </p:txBody>
      </p:sp>
      <p:sp>
        <p:nvSpPr>
          <p:cNvPr id="2" name="Rectangle 1"/>
          <p:cNvSpPr/>
          <p:nvPr/>
        </p:nvSpPr>
        <p:spPr>
          <a:xfrm>
            <a:off x="230365" y="257935"/>
            <a:ext cx="4503156" cy="523220"/>
          </a:xfrm>
          <a:prstGeom prst="rect">
            <a:avLst/>
          </a:prstGeom>
        </p:spPr>
        <p:txBody>
          <a:bodyPr wrap="none">
            <a:spAutoFit/>
          </a:bodyPr>
          <a:lstStyle/>
          <a:p>
            <a:pPr algn="l"/>
            <a:r>
              <a:rPr lang="en-US" dirty="0">
                <a:solidFill>
                  <a:srgbClr val="FF0000"/>
                </a:solidFill>
              </a:rPr>
              <a:t>Equation for buoyant force:</a:t>
            </a:r>
          </a:p>
        </p:txBody>
      </p:sp>
      <p:sp>
        <p:nvSpPr>
          <p:cNvPr id="3" name="Rectangle 2"/>
          <p:cNvSpPr/>
          <p:nvPr/>
        </p:nvSpPr>
        <p:spPr>
          <a:xfrm>
            <a:off x="5111194" y="257934"/>
            <a:ext cx="1771639" cy="523220"/>
          </a:xfrm>
          <a:prstGeom prst="rect">
            <a:avLst/>
          </a:prstGeom>
        </p:spPr>
        <p:txBody>
          <a:bodyPr wrap="none">
            <a:spAutoFit/>
          </a:bodyPr>
          <a:lstStyle/>
          <a:p>
            <a:pPr algn="l"/>
            <a:r>
              <a:rPr lang="en-US" dirty="0">
                <a:solidFill>
                  <a:srgbClr val="000000"/>
                </a:solidFill>
              </a:rPr>
              <a:t>F</a:t>
            </a:r>
            <a:r>
              <a:rPr lang="en-US" baseline="-25000" dirty="0">
                <a:solidFill>
                  <a:srgbClr val="000000"/>
                </a:solidFill>
              </a:rPr>
              <a:t>B</a:t>
            </a:r>
            <a:r>
              <a:rPr lang="en-US" dirty="0">
                <a:solidFill>
                  <a:srgbClr val="000000"/>
                </a:solidFill>
              </a:rPr>
              <a:t> = </a:t>
            </a:r>
            <a:r>
              <a:rPr lang="en-US" dirty="0" err="1">
                <a:solidFill>
                  <a:srgbClr val="000000"/>
                </a:solidFill>
              </a:rPr>
              <a:t>m</a:t>
            </a:r>
            <a:r>
              <a:rPr lang="en-US" baseline="-25000" dirty="0" err="1">
                <a:solidFill>
                  <a:srgbClr val="000000"/>
                </a:solidFill>
              </a:rPr>
              <a:t>df</a:t>
            </a:r>
            <a:r>
              <a:rPr lang="en-US" dirty="0">
                <a:solidFill>
                  <a:srgbClr val="000000"/>
                </a:solidFill>
              </a:rPr>
              <a:t> g</a:t>
            </a:r>
          </a:p>
        </p:txBody>
      </p:sp>
      <p:sp>
        <p:nvSpPr>
          <p:cNvPr id="5" name="Rectangle 4"/>
          <p:cNvSpPr/>
          <p:nvPr/>
        </p:nvSpPr>
        <p:spPr>
          <a:xfrm>
            <a:off x="1894114" y="1004394"/>
            <a:ext cx="5830442" cy="523220"/>
          </a:xfrm>
          <a:prstGeom prst="rect">
            <a:avLst/>
          </a:prstGeom>
        </p:spPr>
        <p:txBody>
          <a:bodyPr wrap="none">
            <a:spAutoFit/>
          </a:bodyPr>
          <a:lstStyle/>
          <a:p>
            <a:pPr algn="l"/>
            <a:r>
              <a:rPr lang="en-US" dirty="0" err="1">
                <a:solidFill>
                  <a:srgbClr val="000000"/>
                </a:solidFill>
              </a:rPr>
              <a:t>m</a:t>
            </a:r>
            <a:r>
              <a:rPr lang="en-US" baseline="-25000" dirty="0" err="1">
                <a:solidFill>
                  <a:srgbClr val="000000"/>
                </a:solidFill>
              </a:rPr>
              <a:t>df</a:t>
            </a:r>
            <a:r>
              <a:rPr lang="en-US" dirty="0">
                <a:solidFill>
                  <a:srgbClr val="000000"/>
                </a:solidFill>
              </a:rPr>
              <a:t> = mass of displaced fluid (in kg)</a:t>
            </a:r>
          </a:p>
        </p:txBody>
      </p:sp>
      <p:sp>
        <p:nvSpPr>
          <p:cNvPr id="6" name="Rectangle 5"/>
          <p:cNvSpPr/>
          <p:nvPr/>
        </p:nvSpPr>
        <p:spPr>
          <a:xfrm>
            <a:off x="2184241" y="1540472"/>
            <a:ext cx="2305439" cy="523220"/>
          </a:xfrm>
          <a:prstGeom prst="rect">
            <a:avLst/>
          </a:prstGeom>
        </p:spPr>
        <p:txBody>
          <a:bodyPr wrap="none">
            <a:spAutoFit/>
          </a:bodyPr>
          <a:lstStyle/>
          <a:p>
            <a:pPr algn="l"/>
            <a:r>
              <a:rPr lang="en-US" dirty="0">
                <a:solidFill>
                  <a:srgbClr val="000000"/>
                </a:solidFill>
              </a:rPr>
              <a:t>g = 9.81 m/</a:t>
            </a:r>
            <a:r>
              <a:rPr lang="en-US" dirty="0" err="1">
                <a:solidFill>
                  <a:srgbClr val="000000"/>
                </a:solidFill>
              </a:rPr>
              <a:t>s</a:t>
            </a:r>
            <a:r>
              <a:rPr lang="en-US" baseline="30000" dirty="0" err="1">
                <a:solidFill>
                  <a:srgbClr val="000000"/>
                </a:solidFill>
              </a:rPr>
              <a:t>2</a:t>
            </a:r>
            <a:endParaRPr lang="en-US" dirty="0">
              <a:solidFill>
                <a:srgbClr val="000000"/>
              </a:solidFill>
            </a:endParaRPr>
          </a:p>
        </p:txBody>
      </p:sp>
      <p:sp>
        <p:nvSpPr>
          <p:cNvPr id="7" name="Rectangle 6"/>
          <p:cNvSpPr/>
          <p:nvPr/>
        </p:nvSpPr>
        <p:spPr>
          <a:xfrm>
            <a:off x="219696" y="2190239"/>
            <a:ext cx="8716425" cy="523220"/>
          </a:xfrm>
          <a:prstGeom prst="rect">
            <a:avLst/>
          </a:prstGeom>
        </p:spPr>
        <p:txBody>
          <a:bodyPr wrap="none">
            <a:spAutoFit/>
          </a:bodyPr>
          <a:lstStyle/>
          <a:p>
            <a:pPr algn="l"/>
            <a:r>
              <a:rPr lang="en-US" dirty="0">
                <a:solidFill>
                  <a:srgbClr val="FF0000"/>
                </a:solidFill>
              </a:rPr>
              <a:t>From density, we see that…   </a:t>
            </a:r>
            <a:r>
              <a:rPr lang="en-US" dirty="0" err="1">
                <a:solidFill>
                  <a:srgbClr val="FF0000"/>
                </a:solidFill>
              </a:rPr>
              <a:t>m</a:t>
            </a:r>
            <a:r>
              <a:rPr lang="en-US" baseline="-25000" dirty="0" err="1">
                <a:solidFill>
                  <a:srgbClr val="FF0000"/>
                </a:solidFill>
              </a:rPr>
              <a:t>df</a:t>
            </a:r>
            <a:r>
              <a:rPr lang="en-US" dirty="0">
                <a:solidFill>
                  <a:srgbClr val="FF0000"/>
                </a:solidFill>
              </a:rPr>
              <a:t> = </a:t>
            </a:r>
            <a:r>
              <a:rPr lang="en-US" dirty="0" err="1">
                <a:solidFill>
                  <a:srgbClr val="FF0000"/>
                </a:solidFill>
                <a:latin typeface="Symbol" pitchFamily="18" charset="2"/>
              </a:rPr>
              <a:t>r</a:t>
            </a:r>
            <a:r>
              <a:rPr lang="en-US" baseline="-25000" dirty="0" err="1">
                <a:solidFill>
                  <a:srgbClr val="FF0000"/>
                </a:solidFill>
              </a:rPr>
              <a:t>f</a:t>
            </a:r>
            <a:r>
              <a:rPr lang="en-US" dirty="0">
                <a:solidFill>
                  <a:srgbClr val="FF0000"/>
                </a:solidFill>
              </a:rPr>
              <a:t> </a:t>
            </a:r>
            <a:r>
              <a:rPr lang="en-US" dirty="0" err="1">
                <a:solidFill>
                  <a:srgbClr val="FF0000"/>
                </a:solidFill>
              </a:rPr>
              <a:t>V</a:t>
            </a:r>
            <a:r>
              <a:rPr lang="en-US" baseline="-25000" dirty="0" err="1">
                <a:solidFill>
                  <a:srgbClr val="FF0000"/>
                </a:solidFill>
              </a:rPr>
              <a:t>disp</a:t>
            </a:r>
            <a:r>
              <a:rPr lang="en-US" dirty="0">
                <a:solidFill>
                  <a:srgbClr val="FF0000"/>
                </a:solidFill>
              </a:rPr>
              <a:t>,  </a:t>
            </a:r>
            <a:r>
              <a:rPr lang="en-US" dirty="0" smtClean="0">
                <a:solidFill>
                  <a:srgbClr val="FF0000"/>
                </a:solidFill>
              </a:rPr>
              <a:t>and so… </a:t>
            </a:r>
            <a:endParaRPr lang="en-US" dirty="0">
              <a:solidFill>
                <a:srgbClr val="FF0000"/>
              </a:solidFill>
            </a:endParaRPr>
          </a:p>
        </p:txBody>
      </p:sp>
      <p:sp>
        <p:nvSpPr>
          <p:cNvPr id="8" name="Rectangle 7"/>
          <p:cNvSpPr/>
          <p:nvPr/>
        </p:nvSpPr>
        <p:spPr>
          <a:xfrm>
            <a:off x="4106470" y="2977384"/>
            <a:ext cx="1524776" cy="523220"/>
          </a:xfrm>
          <a:prstGeom prst="rect">
            <a:avLst/>
          </a:prstGeom>
        </p:spPr>
        <p:txBody>
          <a:bodyPr wrap="none">
            <a:spAutoFit/>
          </a:bodyPr>
          <a:lstStyle/>
          <a:p>
            <a:pPr algn="l"/>
            <a:r>
              <a:rPr lang="en-US" dirty="0" err="1">
                <a:solidFill>
                  <a:srgbClr val="000000"/>
                </a:solidFill>
                <a:latin typeface="Symbol" pitchFamily="18" charset="2"/>
              </a:rPr>
              <a:t>r</a:t>
            </a:r>
            <a:r>
              <a:rPr lang="en-US" baseline="-25000" dirty="0" err="1">
                <a:solidFill>
                  <a:srgbClr val="000000"/>
                </a:solidFill>
              </a:rPr>
              <a:t>f</a:t>
            </a:r>
            <a:r>
              <a:rPr lang="en-US" dirty="0">
                <a:solidFill>
                  <a:srgbClr val="000000"/>
                </a:solidFill>
              </a:rPr>
              <a:t> </a:t>
            </a:r>
            <a:r>
              <a:rPr lang="en-US" dirty="0" err="1">
                <a:solidFill>
                  <a:srgbClr val="000000"/>
                </a:solidFill>
              </a:rPr>
              <a:t>V</a:t>
            </a:r>
            <a:r>
              <a:rPr lang="en-US" baseline="-25000" dirty="0" err="1">
                <a:solidFill>
                  <a:srgbClr val="000000"/>
                </a:solidFill>
              </a:rPr>
              <a:t>disp</a:t>
            </a:r>
            <a:r>
              <a:rPr lang="en-US" dirty="0">
                <a:solidFill>
                  <a:srgbClr val="000000"/>
                </a:solidFill>
              </a:rPr>
              <a:t> g</a:t>
            </a:r>
          </a:p>
        </p:txBody>
      </p:sp>
      <p:sp>
        <p:nvSpPr>
          <p:cNvPr id="13" name="Rectangle 12"/>
          <p:cNvSpPr/>
          <p:nvPr/>
        </p:nvSpPr>
        <p:spPr>
          <a:xfrm>
            <a:off x="3291874" y="2977385"/>
            <a:ext cx="873957" cy="523220"/>
          </a:xfrm>
          <a:prstGeom prst="rect">
            <a:avLst/>
          </a:prstGeom>
        </p:spPr>
        <p:txBody>
          <a:bodyPr wrap="none">
            <a:spAutoFit/>
          </a:bodyPr>
          <a:lstStyle/>
          <a:p>
            <a:r>
              <a:rPr lang="en-US" dirty="0">
                <a:solidFill>
                  <a:srgbClr val="000000"/>
                </a:solidFill>
              </a:rPr>
              <a:t>F</a:t>
            </a:r>
            <a:r>
              <a:rPr lang="en-US" baseline="-25000" dirty="0">
                <a:solidFill>
                  <a:srgbClr val="000000"/>
                </a:solidFill>
              </a:rPr>
              <a:t>B</a:t>
            </a:r>
            <a:r>
              <a:rPr lang="en-US" dirty="0">
                <a:solidFill>
                  <a:srgbClr val="000000"/>
                </a:solidFill>
              </a:rPr>
              <a:t> =</a:t>
            </a:r>
          </a:p>
        </p:txBody>
      </p:sp>
      <p:sp>
        <p:nvSpPr>
          <p:cNvPr id="14" name="Rectangle 13"/>
          <p:cNvSpPr/>
          <p:nvPr/>
        </p:nvSpPr>
        <p:spPr>
          <a:xfrm>
            <a:off x="255317" y="3791723"/>
            <a:ext cx="6000361" cy="1384995"/>
          </a:xfrm>
          <a:prstGeom prst="rect">
            <a:avLst/>
          </a:prstGeom>
        </p:spPr>
        <p:txBody>
          <a:bodyPr wrap="none">
            <a:spAutoFit/>
          </a:bodyPr>
          <a:lstStyle/>
          <a:p>
            <a:pPr algn="l"/>
            <a:r>
              <a:rPr lang="en-US" dirty="0">
                <a:solidFill>
                  <a:srgbClr val="FF0000"/>
                </a:solidFill>
              </a:rPr>
              <a:t>** It is the _______ of the immersed </a:t>
            </a:r>
            <a:endParaRPr lang="en-US" dirty="0" smtClean="0">
              <a:solidFill>
                <a:srgbClr val="FF0000"/>
              </a:solidFill>
            </a:endParaRPr>
          </a:p>
          <a:p>
            <a:pPr algn="l"/>
            <a:r>
              <a:rPr lang="en-US" dirty="0">
                <a:solidFill>
                  <a:srgbClr val="FF0000"/>
                </a:solidFill>
              </a:rPr>
              <a:t> </a:t>
            </a:r>
            <a:r>
              <a:rPr lang="en-US" dirty="0" smtClean="0">
                <a:solidFill>
                  <a:srgbClr val="FF0000"/>
                </a:solidFill>
              </a:rPr>
              <a:t>   object</a:t>
            </a:r>
            <a:r>
              <a:rPr lang="en-US" dirty="0">
                <a:solidFill>
                  <a:srgbClr val="FF0000"/>
                </a:solidFill>
              </a:rPr>
              <a:t>, </a:t>
            </a:r>
            <a:r>
              <a:rPr lang="en-US" dirty="0" smtClean="0">
                <a:solidFill>
                  <a:srgbClr val="FF0000"/>
                </a:solidFill>
              </a:rPr>
              <a:t>NOT its __________, </a:t>
            </a:r>
            <a:r>
              <a:rPr lang="en-US" dirty="0">
                <a:solidFill>
                  <a:srgbClr val="FF0000"/>
                </a:solidFill>
              </a:rPr>
              <a:t>that </a:t>
            </a:r>
            <a:endParaRPr lang="en-US" dirty="0" smtClean="0">
              <a:solidFill>
                <a:srgbClr val="FF0000"/>
              </a:solidFill>
            </a:endParaRPr>
          </a:p>
          <a:p>
            <a:pPr algn="l"/>
            <a:r>
              <a:rPr lang="en-US" dirty="0">
                <a:solidFill>
                  <a:srgbClr val="FF0000"/>
                </a:solidFill>
              </a:rPr>
              <a:t> </a:t>
            </a:r>
            <a:r>
              <a:rPr lang="en-US" dirty="0" smtClean="0">
                <a:solidFill>
                  <a:srgbClr val="FF0000"/>
                </a:solidFill>
              </a:rPr>
              <a:t>   affects </a:t>
            </a:r>
            <a:r>
              <a:rPr lang="en-US" dirty="0">
                <a:solidFill>
                  <a:srgbClr val="FF0000"/>
                </a:solidFill>
              </a:rPr>
              <a:t>the buoyant force.</a:t>
            </a:r>
          </a:p>
        </p:txBody>
      </p:sp>
      <p:sp>
        <p:nvSpPr>
          <p:cNvPr id="15" name="Rectangle 14"/>
          <p:cNvSpPr/>
          <p:nvPr/>
        </p:nvSpPr>
        <p:spPr>
          <a:xfrm>
            <a:off x="160323" y="5286314"/>
            <a:ext cx="5747086" cy="1384995"/>
          </a:xfrm>
          <a:prstGeom prst="rect">
            <a:avLst/>
          </a:prstGeom>
        </p:spPr>
        <p:txBody>
          <a:bodyPr wrap="none">
            <a:spAutoFit/>
          </a:bodyPr>
          <a:lstStyle/>
          <a:p>
            <a:pPr algn="l"/>
            <a:r>
              <a:rPr lang="en-US" dirty="0">
                <a:solidFill>
                  <a:srgbClr val="FF0000"/>
                </a:solidFill>
              </a:rPr>
              <a:t>A life </a:t>
            </a:r>
            <a:r>
              <a:rPr lang="en-US" dirty="0" smtClean="0">
                <a:solidFill>
                  <a:srgbClr val="FF0000"/>
                </a:solidFill>
              </a:rPr>
              <a:t>preserver greatly </a:t>
            </a:r>
            <a:r>
              <a:rPr lang="en-US" dirty="0">
                <a:solidFill>
                  <a:srgbClr val="FF0000"/>
                </a:solidFill>
              </a:rPr>
              <a:t>increases </a:t>
            </a:r>
            <a:endParaRPr lang="en-US" dirty="0" smtClean="0">
              <a:solidFill>
                <a:srgbClr val="FF0000"/>
              </a:solidFill>
            </a:endParaRPr>
          </a:p>
          <a:p>
            <a:pPr algn="l"/>
            <a:r>
              <a:rPr lang="en-US" dirty="0" smtClean="0">
                <a:solidFill>
                  <a:srgbClr val="FF0000"/>
                </a:solidFill>
              </a:rPr>
              <a:t>“</a:t>
            </a:r>
            <a:r>
              <a:rPr lang="en-US" dirty="0">
                <a:solidFill>
                  <a:srgbClr val="FF0000"/>
                </a:solidFill>
              </a:rPr>
              <a:t>your” </a:t>
            </a:r>
            <a:r>
              <a:rPr lang="en-US" dirty="0" smtClean="0">
                <a:solidFill>
                  <a:srgbClr val="FF0000"/>
                </a:solidFill>
              </a:rPr>
              <a:t>______ </a:t>
            </a:r>
            <a:r>
              <a:rPr lang="en-US" dirty="0">
                <a:solidFill>
                  <a:srgbClr val="FF0000"/>
                </a:solidFill>
              </a:rPr>
              <a:t>but </a:t>
            </a:r>
            <a:r>
              <a:rPr lang="en-US" dirty="0" smtClean="0">
                <a:solidFill>
                  <a:srgbClr val="FF0000"/>
                </a:solidFill>
              </a:rPr>
              <a:t>barely increases</a:t>
            </a:r>
          </a:p>
          <a:p>
            <a:pPr algn="l"/>
            <a:r>
              <a:rPr lang="en-US" dirty="0" smtClean="0">
                <a:solidFill>
                  <a:srgbClr val="FF0000"/>
                </a:solidFill>
              </a:rPr>
              <a:t>increases “</a:t>
            </a:r>
            <a:r>
              <a:rPr lang="en-US" dirty="0">
                <a:solidFill>
                  <a:srgbClr val="FF0000"/>
                </a:solidFill>
              </a:rPr>
              <a:t>your” </a:t>
            </a:r>
            <a:r>
              <a:rPr lang="en-US" dirty="0" smtClean="0">
                <a:solidFill>
                  <a:srgbClr val="FF0000"/>
                </a:solidFill>
              </a:rPr>
              <a:t>__________.</a:t>
            </a:r>
            <a:endParaRPr lang="en-US" dirty="0">
              <a:solidFill>
                <a:srgbClr val="FF0000"/>
              </a:solidFill>
            </a:endParaRPr>
          </a:p>
        </p:txBody>
      </p:sp>
      <p:sp>
        <p:nvSpPr>
          <p:cNvPr id="16" name="Rectangle 15"/>
          <p:cNvSpPr/>
          <p:nvPr/>
        </p:nvSpPr>
        <p:spPr>
          <a:xfrm>
            <a:off x="1994233" y="3761161"/>
            <a:ext cx="1345240" cy="523220"/>
          </a:xfrm>
          <a:prstGeom prst="rect">
            <a:avLst/>
          </a:prstGeom>
        </p:spPr>
        <p:txBody>
          <a:bodyPr wrap="none">
            <a:spAutoFit/>
          </a:bodyPr>
          <a:lstStyle/>
          <a:p>
            <a:pPr algn="l"/>
            <a:r>
              <a:rPr lang="en-US" dirty="0" smtClean="0">
                <a:solidFill>
                  <a:srgbClr val="000000"/>
                </a:solidFill>
              </a:rPr>
              <a:t>volume</a:t>
            </a:r>
            <a:endParaRPr lang="en-US" dirty="0">
              <a:solidFill>
                <a:srgbClr val="000000"/>
              </a:solidFill>
            </a:endParaRPr>
          </a:p>
        </p:txBody>
      </p:sp>
      <p:sp>
        <p:nvSpPr>
          <p:cNvPr id="17" name="Rectangle 16"/>
          <p:cNvSpPr/>
          <p:nvPr/>
        </p:nvSpPr>
        <p:spPr>
          <a:xfrm>
            <a:off x="3081941" y="4200550"/>
            <a:ext cx="2183611" cy="523220"/>
          </a:xfrm>
          <a:prstGeom prst="rect">
            <a:avLst/>
          </a:prstGeom>
        </p:spPr>
        <p:txBody>
          <a:bodyPr wrap="none">
            <a:spAutoFit/>
          </a:bodyPr>
          <a:lstStyle/>
          <a:p>
            <a:pPr algn="l"/>
            <a:r>
              <a:rPr lang="en-US" dirty="0" smtClean="0">
                <a:solidFill>
                  <a:srgbClr val="000000"/>
                </a:solidFill>
              </a:rPr>
              <a:t>weight/mass</a:t>
            </a:r>
            <a:endParaRPr lang="en-US" dirty="0">
              <a:solidFill>
                <a:srgbClr val="000000"/>
              </a:solidFill>
            </a:endParaRPr>
          </a:p>
        </p:txBody>
      </p:sp>
      <p:sp>
        <p:nvSpPr>
          <p:cNvPr id="18" name="Rectangle 17"/>
          <p:cNvSpPr/>
          <p:nvPr/>
        </p:nvSpPr>
        <p:spPr>
          <a:xfrm>
            <a:off x="1198584" y="5684964"/>
            <a:ext cx="1345240" cy="523220"/>
          </a:xfrm>
          <a:prstGeom prst="rect">
            <a:avLst/>
          </a:prstGeom>
        </p:spPr>
        <p:txBody>
          <a:bodyPr wrap="none">
            <a:spAutoFit/>
          </a:bodyPr>
          <a:lstStyle/>
          <a:p>
            <a:pPr algn="l"/>
            <a:r>
              <a:rPr lang="en-US" dirty="0" smtClean="0">
                <a:solidFill>
                  <a:srgbClr val="000000"/>
                </a:solidFill>
              </a:rPr>
              <a:t>volume</a:t>
            </a:r>
            <a:endParaRPr lang="en-US" dirty="0">
              <a:solidFill>
                <a:srgbClr val="000000"/>
              </a:solidFill>
            </a:endParaRPr>
          </a:p>
        </p:txBody>
      </p:sp>
      <p:sp>
        <p:nvSpPr>
          <p:cNvPr id="21" name="Rectangle 20"/>
          <p:cNvSpPr/>
          <p:nvPr/>
        </p:nvSpPr>
        <p:spPr>
          <a:xfrm>
            <a:off x="2837385" y="6112477"/>
            <a:ext cx="2183611" cy="523220"/>
          </a:xfrm>
          <a:prstGeom prst="rect">
            <a:avLst/>
          </a:prstGeom>
        </p:spPr>
        <p:txBody>
          <a:bodyPr wrap="none">
            <a:spAutoFit/>
          </a:bodyPr>
          <a:lstStyle/>
          <a:p>
            <a:pPr algn="l"/>
            <a:r>
              <a:rPr lang="en-US" dirty="0" smtClean="0">
                <a:solidFill>
                  <a:srgbClr val="000000"/>
                </a:solidFill>
              </a:rPr>
              <a:t>weight/mass</a:t>
            </a:r>
            <a:endParaRPr lang="en-US" dirty="0">
              <a:solidFill>
                <a:srgbClr val="000000"/>
              </a:solidFill>
            </a:endParaRPr>
          </a:p>
        </p:txBody>
      </p:sp>
      <p:pic>
        <p:nvPicPr>
          <p:cNvPr id="11266" name="Picture 2" descr="http://www.rei.com/zoom/zz/7d40ea9d-9251-484f-ad4a-9371d64001e3.jpg/44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176369" y="3408218"/>
            <a:ext cx="2601303" cy="3224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71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9"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dissolve">
                                      <p:cBhvr>
                                        <p:cTn id="14" dur="500"/>
                                        <p:tgtEl>
                                          <p:spTgt spid="1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par>
                                <p:cTn id="31" presetID="47"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80">
                                          <p:stCondLst>
                                            <p:cond delay="0"/>
                                          </p:stCondLst>
                                        </p:cTn>
                                        <p:tgtEl>
                                          <p:spTgt spid="8"/>
                                        </p:tgtEl>
                                      </p:cBhvr>
                                    </p:animEffect>
                                    <p:anim calcmode="lin" valueType="num">
                                      <p:cBhvr>
                                        <p:cTn id="4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6" dur="26">
                                          <p:stCondLst>
                                            <p:cond delay="650"/>
                                          </p:stCondLst>
                                        </p:cTn>
                                        <p:tgtEl>
                                          <p:spTgt spid="8"/>
                                        </p:tgtEl>
                                      </p:cBhvr>
                                      <p:to x="100000" y="60000"/>
                                    </p:animScale>
                                    <p:animScale>
                                      <p:cBhvr>
                                        <p:cTn id="47" dur="166" decel="50000">
                                          <p:stCondLst>
                                            <p:cond delay="676"/>
                                          </p:stCondLst>
                                        </p:cTn>
                                        <p:tgtEl>
                                          <p:spTgt spid="8"/>
                                        </p:tgtEl>
                                      </p:cBhvr>
                                      <p:to x="100000" y="100000"/>
                                    </p:animScale>
                                    <p:animScale>
                                      <p:cBhvr>
                                        <p:cTn id="48" dur="26">
                                          <p:stCondLst>
                                            <p:cond delay="1312"/>
                                          </p:stCondLst>
                                        </p:cTn>
                                        <p:tgtEl>
                                          <p:spTgt spid="8"/>
                                        </p:tgtEl>
                                      </p:cBhvr>
                                      <p:to x="100000" y="80000"/>
                                    </p:animScale>
                                    <p:animScale>
                                      <p:cBhvr>
                                        <p:cTn id="49" dur="166" decel="50000">
                                          <p:stCondLst>
                                            <p:cond delay="1338"/>
                                          </p:stCondLst>
                                        </p:cTn>
                                        <p:tgtEl>
                                          <p:spTgt spid="8"/>
                                        </p:tgtEl>
                                      </p:cBhvr>
                                      <p:to x="100000" y="100000"/>
                                    </p:animScale>
                                    <p:animScale>
                                      <p:cBhvr>
                                        <p:cTn id="50" dur="26">
                                          <p:stCondLst>
                                            <p:cond delay="1642"/>
                                          </p:stCondLst>
                                        </p:cTn>
                                        <p:tgtEl>
                                          <p:spTgt spid="8"/>
                                        </p:tgtEl>
                                      </p:cBhvr>
                                      <p:to x="100000" y="90000"/>
                                    </p:animScale>
                                    <p:animScale>
                                      <p:cBhvr>
                                        <p:cTn id="51" dur="166" decel="50000">
                                          <p:stCondLst>
                                            <p:cond delay="1668"/>
                                          </p:stCondLst>
                                        </p:cTn>
                                        <p:tgtEl>
                                          <p:spTgt spid="8"/>
                                        </p:tgtEl>
                                      </p:cBhvr>
                                      <p:to x="100000" y="100000"/>
                                    </p:animScale>
                                    <p:animScale>
                                      <p:cBhvr>
                                        <p:cTn id="52" dur="26">
                                          <p:stCondLst>
                                            <p:cond delay="1808"/>
                                          </p:stCondLst>
                                        </p:cTn>
                                        <p:tgtEl>
                                          <p:spTgt spid="8"/>
                                        </p:tgtEl>
                                      </p:cBhvr>
                                      <p:to x="100000" y="95000"/>
                                    </p:animScale>
                                    <p:animScale>
                                      <p:cBhvr>
                                        <p:cTn id="53" dur="166" decel="50000">
                                          <p:stCondLst>
                                            <p:cond delay="1834"/>
                                          </p:stCondLst>
                                        </p:cTn>
                                        <p:tgtEl>
                                          <p:spTgt spid="8"/>
                                        </p:tgtEl>
                                      </p:cBhvr>
                                      <p:to x="100000" y="100000"/>
                                    </p:animScale>
                                  </p:childTnLst>
                                </p:cTn>
                              </p:par>
                            </p:childTnLst>
                          </p:cTn>
                        </p:par>
                        <p:par>
                          <p:cTn id="54" fill="hold">
                            <p:stCondLst>
                              <p:cond delay="2000"/>
                            </p:stCondLst>
                            <p:childTnLst>
                              <p:par>
                                <p:cTn id="55" presetID="9"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dissolve">
                                      <p:cBhvr>
                                        <p:cTn id="57" dur="500"/>
                                        <p:tgtEl>
                                          <p:spTgt spid="12"/>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dissolve">
                                      <p:cBhvr>
                                        <p:cTn id="60" dur="500"/>
                                        <p:tgtEl>
                                          <p:spTgt spid="11"/>
                                        </p:tgtEl>
                                      </p:cBhvr>
                                    </p:animEffect>
                                  </p:childTnLst>
                                </p:cTn>
                              </p:par>
                            </p:childTnLst>
                          </p:cTn>
                        </p:par>
                        <p:par>
                          <p:cTn id="61" fill="hold">
                            <p:stCondLst>
                              <p:cond delay="2500"/>
                            </p:stCondLst>
                            <p:childTnLst>
                              <p:par>
                                <p:cTn id="62" presetID="21" presetClass="entr" presetSubtype="1"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heel(1)">
                                      <p:cBhvr>
                                        <p:cTn id="64" dur="20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80">
                                          <p:stCondLst>
                                            <p:cond delay="0"/>
                                          </p:stCondLst>
                                        </p:cTn>
                                        <p:tgtEl>
                                          <p:spTgt spid="16"/>
                                        </p:tgtEl>
                                      </p:cBhvr>
                                    </p:animEffect>
                                    <p:anim calcmode="lin" valueType="num">
                                      <p:cBhvr>
                                        <p:cTn id="7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75" dur="26">
                                          <p:stCondLst>
                                            <p:cond delay="650"/>
                                          </p:stCondLst>
                                        </p:cTn>
                                        <p:tgtEl>
                                          <p:spTgt spid="16"/>
                                        </p:tgtEl>
                                      </p:cBhvr>
                                      <p:to x="100000" y="60000"/>
                                    </p:animScale>
                                    <p:animScale>
                                      <p:cBhvr>
                                        <p:cTn id="76" dur="166" decel="50000">
                                          <p:stCondLst>
                                            <p:cond delay="676"/>
                                          </p:stCondLst>
                                        </p:cTn>
                                        <p:tgtEl>
                                          <p:spTgt spid="16"/>
                                        </p:tgtEl>
                                      </p:cBhvr>
                                      <p:to x="100000" y="100000"/>
                                    </p:animScale>
                                    <p:animScale>
                                      <p:cBhvr>
                                        <p:cTn id="77" dur="26">
                                          <p:stCondLst>
                                            <p:cond delay="1312"/>
                                          </p:stCondLst>
                                        </p:cTn>
                                        <p:tgtEl>
                                          <p:spTgt spid="16"/>
                                        </p:tgtEl>
                                      </p:cBhvr>
                                      <p:to x="100000" y="80000"/>
                                    </p:animScale>
                                    <p:animScale>
                                      <p:cBhvr>
                                        <p:cTn id="78" dur="166" decel="50000">
                                          <p:stCondLst>
                                            <p:cond delay="1338"/>
                                          </p:stCondLst>
                                        </p:cTn>
                                        <p:tgtEl>
                                          <p:spTgt spid="16"/>
                                        </p:tgtEl>
                                      </p:cBhvr>
                                      <p:to x="100000" y="100000"/>
                                    </p:animScale>
                                    <p:animScale>
                                      <p:cBhvr>
                                        <p:cTn id="79" dur="26">
                                          <p:stCondLst>
                                            <p:cond delay="1642"/>
                                          </p:stCondLst>
                                        </p:cTn>
                                        <p:tgtEl>
                                          <p:spTgt spid="16"/>
                                        </p:tgtEl>
                                      </p:cBhvr>
                                      <p:to x="100000" y="90000"/>
                                    </p:animScale>
                                    <p:animScale>
                                      <p:cBhvr>
                                        <p:cTn id="80" dur="166" decel="50000">
                                          <p:stCondLst>
                                            <p:cond delay="1668"/>
                                          </p:stCondLst>
                                        </p:cTn>
                                        <p:tgtEl>
                                          <p:spTgt spid="16"/>
                                        </p:tgtEl>
                                      </p:cBhvr>
                                      <p:to x="100000" y="100000"/>
                                    </p:animScale>
                                    <p:animScale>
                                      <p:cBhvr>
                                        <p:cTn id="81" dur="26">
                                          <p:stCondLst>
                                            <p:cond delay="1808"/>
                                          </p:stCondLst>
                                        </p:cTn>
                                        <p:tgtEl>
                                          <p:spTgt spid="16"/>
                                        </p:tgtEl>
                                      </p:cBhvr>
                                      <p:to x="100000" y="95000"/>
                                    </p:animScale>
                                    <p:animScale>
                                      <p:cBhvr>
                                        <p:cTn id="82" dur="166" decel="50000">
                                          <p:stCondLst>
                                            <p:cond delay="1834"/>
                                          </p:stCondLst>
                                        </p:cTn>
                                        <p:tgtEl>
                                          <p:spTgt spid="16"/>
                                        </p:tgtEl>
                                      </p:cBhvr>
                                      <p:to x="100000" y="100000"/>
                                    </p:animScale>
                                  </p:childTnLst>
                                </p:cTn>
                              </p:par>
                              <p:par>
                                <p:cTn id="83" presetID="26" presetClass="entr" presetSubtype="0" fill="hold" grpId="0" nodeType="with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wipe(down)">
                                      <p:cBhvr>
                                        <p:cTn id="85" dur="580">
                                          <p:stCondLst>
                                            <p:cond delay="0"/>
                                          </p:stCondLst>
                                        </p:cTn>
                                        <p:tgtEl>
                                          <p:spTgt spid="17"/>
                                        </p:tgtEl>
                                      </p:cBhvr>
                                    </p:animEffect>
                                    <p:anim calcmode="lin" valueType="num">
                                      <p:cBhvr>
                                        <p:cTn id="86"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91" dur="26">
                                          <p:stCondLst>
                                            <p:cond delay="650"/>
                                          </p:stCondLst>
                                        </p:cTn>
                                        <p:tgtEl>
                                          <p:spTgt spid="17"/>
                                        </p:tgtEl>
                                      </p:cBhvr>
                                      <p:to x="100000" y="60000"/>
                                    </p:animScale>
                                    <p:animScale>
                                      <p:cBhvr>
                                        <p:cTn id="92" dur="166" decel="50000">
                                          <p:stCondLst>
                                            <p:cond delay="676"/>
                                          </p:stCondLst>
                                        </p:cTn>
                                        <p:tgtEl>
                                          <p:spTgt spid="17"/>
                                        </p:tgtEl>
                                      </p:cBhvr>
                                      <p:to x="100000" y="100000"/>
                                    </p:animScale>
                                    <p:animScale>
                                      <p:cBhvr>
                                        <p:cTn id="93" dur="26">
                                          <p:stCondLst>
                                            <p:cond delay="1312"/>
                                          </p:stCondLst>
                                        </p:cTn>
                                        <p:tgtEl>
                                          <p:spTgt spid="17"/>
                                        </p:tgtEl>
                                      </p:cBhvr>
                                      <p:to x="100000" y="80000"/>
                                    </p:animScale>
                                    <p:animScale>
                                      <p:cBhvr>
                                        <p:cTn id="94" dur="166" decel="50000">
                                          <p:stCondLst>
                                            <p:cond delay="1338"/>
                                          </p:stCondLst>
                                        </p:cTn>
                                        <p:tgtEl>
                                          <p:spTgt spid="17"/>
                                        </p:tgtEl>
                                      </p:cBhvr>
                                      <p:to x="100000" y="100000"/>
                                    </p:animScale>
                                    <p:animScale>
                                      <p:cBhvr>
                                        <p:cTn id="95" dur="26">
                                          <p:stCondLst>
                                            <p:cond delay="1642"/>
                                          </p:stCondLst>
                                        </p:cTn>
                                        <p:tgtEl>
                                          <p:spTgt spid="17"/>
                                        </p:tgtEl>
                                      </p:cBhvr>
                                      <p:to x="100000" y="90000"/>
                                    </p:animScale>
                                    <p:animScale>
                                      <p:cBhvr>
                                        <p:cTn id="96" dur="166" decel="50000">
                                          <p:stCondLst>
                                            <p:cond delay="1668"/>
                                          </p:stCondLst>
                                        </p:cTn>
                                        <p:tgtEl>
                                          <p:spTgt spid="17"/>
                                        </p:tgtEl>
                                      </p:cBhvr>
                                      <p:to x="100000" y="100000"/>
                                    </p:animScale>
                                    <p:animScale>
                                      <p:cBhvr>
                                        <p:cTn id="97" dur="26">
                                          <p:stCondLst>
                                            <p:cond delay="1808"/>
                                          </p:stCondLst>
                                        </p:cTn>
                                        <p:tgtEl>
                                          <p:spTgt spid="17"/>
                                        </p:tgtEl>
                                      </p:cBhvr>
                                      <p:to x="100000" y="95000"/>
                                    </p:animScale>
                                    <p:animScale>
                                      <p:cBhvr>
                                        <p:cTn id="98" dur="166" decel="50000">
                                          <p:stCondLst>
                                            <p:cond delay="1834"/>
                                          </p:stCondLst>
                                        </p:cTn>
                                        <p:tgtEl>
                                          <p:spTgt spid="17"/>
                                        </p:tgtEl>
                                      </p:cBhvr>
                                      <p:to x="100000" y="100000"/>
                                    </p:animScale>
                                  </p:childTnLst>
                                </p:cTn>
                              </p:par>
                            </p:childTnLst>
                          </p:cTn>
                        </p:par>
                      </p:childTnLst>
                    </p:cTn>
                  </p:par>
                  <p:par>
                    <p:cTn id="99" fill="hold">
                      <p:stCondLst>
                        <p:cond delay="indefinite"/>
                      </p:stCondLst>
                      <p:childTnLst>
                        <p:par>
                          <p:cTn id="100" fill="hold">
                            <p:stCondLst>
                              <p:cond delay="0"/>
                            </p:stCondLst>
                            <p:childTnLst>
                              <p:par>
                                <p:cTn id="101" presetID="16" presetClass="entr" presetSubtype="21" fill="hold" grpId="0" nodeType="clickEffect">
                                  <p:stCondLst>
                                    <p:cond delay="0"/>
                                  </p:stCondLst>
                                  <p:childTnLst>
                                    <p:set>
                                      <p:cBhvr>
                                        <p:cTn id="102" dur="1" fill="hold">
                                          <p:stCondLst>
                                            <p:cond delay="0"/>
                                          </p:stCondLst>
                                        </p:cTn>
                                        <p:tgtEl>
                                          <p:spTgt spid="15"/>
                                        </p:tgtEl>
                                        <p:attrNameLst>
                                          <p:attrName>style.visibility</p:attrName>
                                        </p:attrNameLst>
                                      </p:cBhvr>
                                      <p:to>
                                        <p:strVal val="visible"/>
                                      </p:to>
                                    </p:set>
                                    <p:animEffect transition="in" filter="barn(inVertical)">
                                      <p:cBhvr>
                                        <p:cTn id="103" dur="500"/>
                                        <p:tgtEl>
                                          <p:spTgt spid="15"/>
                                        </p:tgtEl>
                                      </p:cBhvr>
                                    </p:animEffect>
                                  </p:childTnLst>
                                </p:cTn>
                              </p:par>
                              <p:par>
                                <p:cTn id="104" presetID="10" presetClass="entr" presetSubtype="0" fill="hold" nodeType="withEffect">
                                  <p:stCondLst>
                                    <p:cond delay="0"/>
                                  </p:stCondLst>
                                  <p:childTnLst>
                                    <p:set>
                                      <p:cBhvr>
                                        <p:cTn id="105" dur="1" fill="hold">
                                          <p:stCondLst>
                                            <p:cond delay="0"/>
                                          </p:stCondLst>
                                        </p:cTn>
                                        <p:tgtEl>
                                          <p:spTgt spid="11266"/>
                                        </p:tgtEl>
                                        <p:attrNameLst>
                                          <p:attrName>style.visibility</p:attrName>
                                        </p:attrNameLst>
                                      </p:cBhvr>
                                      <p:to>
                                        <p:strVal val="visible"/>
                                      </p:to>
                                    </p:set>
                                    <p:animEffect transition="in" filter="fade">
                                      <p:cBhvr>
                                        <p:cTn id="106" dur="500"/>
                                        <p:tgtEl>
                                          <p:spTgt spid="11266"/>
                                        </p:tgtEl>
                                      </p:cBhvr>
                                    </p:animEffect>
                                  </p:childTnLst>
                                </p:cTn>
                              </p:par>
                            </p:childTnLst>
                          </p:cTn>
                        </p:par>
                      </p:childTnLst>
                    </p:cTn>
                  </p:par>
                  <p:par>
                    <p:cTn id="107" fill="hold">
                      <p:stCondLst>
                        <p:cond delay="indefinite"/>
                      </p:stCondLst>
                      <p:childTnLst>
                        <p:par>
                          <p:cTn id="108" fill="hold">
                            <p:stCondLst>
                              <p:cond delay="0"/>
                            </p:stCondLst>
                            <p:childTnLst>
                              <p:par>
                                <p:cTn id="109" presetID="26" presetClass="entr" presetSubtype="0" fill="hold" grpId="0" nodeType="clickEffect">
                                  <p:stCondLst>
                                    <p:cond delay="0"/>
                                  </p:stCondLst>
                                  <p:childTnLst>
                                    <p:set>
                                      <p:cBhvr>
                                        <p:cTn id="110" dur="1" fill="hold">
                                          <p:stCondLst>
                                            <p:cond delay="0"/>
                                          </p:stCondLst>
                                        </p:cTn>
                                        <p:tgtEl>
                                          <p:spTgt spid="18"/>
                                        </p:tgtEl>
                                        <p:attrNameLst>
                                          <p:attrName>style.visibility</p:attrName>
                                        </p:attrNameLst>
                                      </p:cBhvr>
                                      <p:to>
                                        <p:strVal val="visible"/>
                                      </p:to>
                                    </p:set>
                                    <p:animEffect transition="in" filter="wipe(down)">
                                      <p:cBhvr>
                                        <p:cTn id="111" dur="580">
                                          <p:stCondLst>
                                            <p:cond delay="0"/>
                                          </p:stCondLst>
                                        </p:cTn>
                                        <p:tgtEl>
                                          <p:spTgt spid="18"/>
                                        </p:tgtEl>
                                      </p:cBhvr>
                                    </p:animEffect>
                                    <p:anim calcmode="lin" valueType="num">
                                      <p:cBhvr>
                                        <p:cTn id="11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1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1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1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17" dur="26">
                                          <p:stCondLst>
                                            <p:cond delay="650"/>
                                          </p:stCondLst>
                                        </p:cTn>
                                        <p:tgtEl>
                                          <p:spTgt spid="18"/>
                                        </p:tgtEl>
                                      </p:cBhvr>
                                      <p:to x="100000" y="60000"/>
                                    </p:animScale>
                                    <p:animScale>
                                      <p:cBhvr>
                                        <p:cTn id="118" dur="166" decel="50000">
                                          <p:stCondLst>
                                            <p:cond delay="676"/>
                                          </p:stCondLst>
                                        </p:cTn>
                                        <p:tgtEl>
                                          <p:spTgt spid="18"/>
                                        </p:tgtEl>
                                      </p:cBhvr>
                                      <p:to x="100000" y="100000"/>
                                    </p:animScale>
                                    <p:animScale>
                                      <p:cBhvr>
                                        <p:cTn id="119" dur="26">
                                          <p:stCondLst>
                                            <p:cond delay="1312"/>
                                          </p:stCondLst>
                                        </p:cTn>
                                        <p:tgtEl>
                                          <p:spTgt spid="18"/>
                                        </p:tgtEl>
                                      </p:cBhvr>
                                      <p:to x="100000" y="80000"/>
                                    </p:animScale>
                                    <p:animScale>
                                      <p:cBhvr>
                                        <p:cTn id="120" dur="166" decel="50000">
                                          <p:stCondLst>
                                            <p:cond delay="1338"/>
                                          </p:stCondLst>
                                        </p:cTn>
                                        <p:tgtEl>
                                          <p:spTgt spid="18"/>
                                        </p:tgtEl>
                                      </p:cBhvr>
                                      <p:to x="100000" y="100000"/>
                                    </p:animScale>
                                    <p:animScale>
                                      <p:cBhvr>
                                        <p:cTn id="121" dur="26">
                                          <p:stCondLst>
                                            <p:cond delay="1642"/>
                                          </p:stCondLst>
                                        </p:cTn>
                                        <p:tgtEl>
                                          <p:spTgt spid="18"/>
                                        </p:tgtEl>
                                      </p:cBhvr>
                                      <p:to x="100000" y="90000"/>
                                    </p:animScale>
                                    <p:animScale>
                                      <p:cBhvr>
                                        <p:cTn id="122" dur="166" decel="50000">
                                          <p:stCondLst>
                                            <p:cond delay="1668"/>
                                          </p:stCondLst>
                                        </p:cTn>
                                        <p:tgtEl>
                                          <p:spTgt spid="18"/>
                                        </p:tgtEl>
                                      </p:cBhvr>
                                      <p:to x="100000" y="100000"/>
                                    </p:animScale>
                                    <p:animScale>
                                      <p:cBhvr>
                                        <p:cTn id="123" dur="26">
                                          <p:stCondLst>
                                            <p:cond delay="1808"/>
                                          </p:stCondLst>
                                        </p:cTn>
                                        <p:tgtEl>
                                          <p:spTgt spid="18"/>
                                        </p:tgtEl>
                                      </p:cBhvr>
                                      <p:to x="100000" y="95000"/>
                                    </p:animScale>
                                    <p:animScale>
                                      <p:cBhvr>
                                        <p:cTn id="124" dur="166" decel="50000">
                                          <p:stCondLst>
                                            <p:cond delay="1834"/>
                                          </p:stCondLst>
                                        </p:cTn>
                                        <p:tgtEl>
                                          <p:spTgt spid="18"/>
                                        </p:tgtEl>
                                      </p:cBhvr>
                                      <p:to x="100000" y="100000"/>
                                    </p:animScale>
                                  </p:childTnLst>
                                </p:cTn>
                              </p:par>
                              <p:par>
                                <p:cTn id="125" presetID="26" presetClass="entr" presetSubtype="0" fill="hold" grpId="0" nodeType="withEffect">
                                  <p:stCondLst>
                                    <p:cond delay="0"/>
                                  </p:stCondLst>
                                  <p:childTnLst>
                                    <p:set>
                                      <p:cBhvr>
                                        <p:cTn id="126" dur="1" fill="hold">
                                          <p:stCondLst>
                                            <p:cond delay="0"/>
                                          </p:stCondLst>
                                        </p:cTn>
                                        <p:tgtEl>
                                          <p:spTgt spid="21"/>
                                        </p:tgtEl>
                                        <p:attrNameLst>
                                          <p:attrName>style.visibility</p:attrName>
                                        </p:attrNameLst>
                                      </p:cBhvr>
                                      <p:to>
                                        <p:strVal val="visible"/>
                                      </p:to>
                                    </p:set>
                                    <p:animEffect transition="in" filter="wipe(down)">
                                      <p:cBhvr>
                                        <p:cTn id="127" dur="580">
                                          <p:stCondLst>
                                            <p:cond delay="0"/>
                                          </p:stCondLst>
                                        </p:cTn>
                                        <p:tgtEl>
                                          <p:spTgt spid="21"/>
                                        </p:tgtEl>
                                      </p:cBhvr>
                                    </p:animEffect>
                                    <p:anim calcmode="lin" valueType="num">
                                      <p:cBhvr>
                                        <p:cTn id="12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2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3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3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3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33" dur="26">
                                          <p:stCondLst>
                                            <p:cond delay="650"/>
                                          </p:stCondLst>
                                        </p:cTn>
                                        <p:tgtEl>
                                          <p:spTgt spid="21"/>
                                        </p:tgtEl>
                                      </p:cBhvr>
                                      <p:to x="100000" y="60000"/>
                                    </p:animScale>
                                    <p:animScale>
                                      <p:cBhvr>
                                        <p:cTn id="134" dur="166" decel="50000">
                                          <p:stCondLst>
                                            <p:cond delay="676"/>
                                          </p:stCondLst>
                                        </p:cTn>
                                        <p:tgtEl>
                                          <p:spTgt spid="21"/>
                                        </p:tgtEl>
                                      </p:cBhvr>
                                      <p:to x="100000" y="100000"/>
                                    </p:animScale>
                                    <p:animScale>
                                      <p:cBhvr>
                                        <p:cTn id="135" dur="26">
                                          <p:stCondLst>
                                            <p:cond delay="1312"/>
                                          </p:stCondLst>
                                        </p:cTn>
                                        <p:tgtEl>
                                          <p:spTgt spid="21"/>
                                        </p:tgtEl>
                                      </p:cBhvr>
                                      <p:to x="100000" y="80000"/>
                                    </p:animScale>
                                    <p:animScale>
                                      <p:cBhvr>
                                        <p:cTn id="136" dur="166" decel="50000">
                                          <p:stCondLst>
                                            <p:cond delay="1338"/>
                                          </p:stCondLst>
                                        </p:cTn>
                                        <p:tgtEl>
                                          <p:spTgt spid="21"/>
                                        </p:tgtEl>
                                      </p:cBhvr>
                                      <p:to x="100000" y="100000"/>
                                    </p:animScale>
                                    <p:animScale>
                                      <p:cBhvr>
                                        <p:cTn id="137" dur="26">
                                          <p:stCondLst>
                                            <p:cond delay="1642"/>
                                          </p:stCondLst>
                                        </p:cTn>
                                        <p:tgtEl>
                                          <p:spTgt spid="21"/>
                                        </p:tgtEl>
                                      </p:cBhvr>
                                      <p:to x="100000" y="90000"/>
                                    </p:animScale>
                                    <p:animScale>
                                      <p:cBhvr>
                                        <p:cTn id="138" dur="166" decel="50000">
                                          <p:stCondLst>
                                            <p:cond delay="1668"/>
                                          </p:stCondLst>
                                        </p:cTn>
                                        <p:tgtEl>
                                          <p:spTgt spid="21"/>
                                        </p:tgtEl>
                                      </p:cBhvr>
                                      <p:to x="100000" y="100000"/>
                                    </p:animScale>
                                    <p:animScale>
                                      <p:cBhvr>
                                        <p:cTn id="139" dur="26">
                                          <p:stCondLst>
                                            <p:cond delay="1808"/>
                                          </p:stCondLst>
                                        </p:cTn>
                                        <p:tgtEl>
                                          <p:spTgt spid="21"/>
                                        </p:tgtEl>
                                      </p:cBhvr>
                                      <p:to x="100000" y="95000"/>
                                    </p:animScale>
                                    <p:animScale>
                                      <p:cBhvr>
                                        <p:cTn id="140"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 grpId="0"/>
      <p:bldP spid="5" grpId="0"/>
      <p:bldP spid="6" grpId="0"/>
      <p:bldP spid="7" grpId="0"/>
      <p:bldP spid="8" grpId="0"/>
      <p:bldP spid="13" grpId="0"/>
      <p:bldP spid="14" grpId="0"/>
      <p:bldP spid="15" grpId="0"/>
      <p:bldP spid="16" grpId="0"/>
      <p:bldP spid="17" grpId="0"/>
      <p:bldP spid="18"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534" y="5364452"/>
            <a:ext cx="9009285" cy="461665"/>
          </a:xfrm>
          <a:prstGeom prst="rect">
            <a:avLst/>
          </a:prstGeom>
        </p:spPr>
        <p:txBody>
          <a:bodyPr wrap="square">
            <a:spAutoFit/>
          </a:bodyPr>
          <a:lstStyle/>
          <a:p>
            <a:pPr algn="l"/>
            <a:r>
              <a:rPr lang="en-US" sz="2400" b="1" dirty="0" smtClean="0">
                <a:solidFill>
                  <a:srgbClr val="0070C0"/>
                </a:solidFill>
                <a:latin typeface="Arial Narrow" pitchFamily="34" charset="0"/>
              </a:rPr>
              <a:t>A balloon </a:t>
            </a:r>
            <a:r>
              <a:rPr lang="en-US" sz="2400" b="1" dirty="0">
                <a:solidFill>
                  <a:srgbClr val="0070C0"/>
                </a:solidFill>
                <a:latin typeface="Arial Narrow" pitchFamily="34" charset="0"/>
              </a:rPr>
              <a:t>rises if its weight </a:t>
            </a:r>
            <a:r>
              <a:rPr lang="en-US" sz="2400" b="1" dirty="0" smtClean="0">
                <a:solidFill>
                  <a:srgbClr val="0070C0"/>
                </a:solidFill>
                <a:latin typeface="Arial Narrow" pitchFamily="34" charset="0"/>
              </a:rPr>
              <a:t>is  </a:t>
            </a:r>
            <a:r>
              <a:rPr lang="en-US" sz="2400" b="1" dirty="0">
                <a:solidFill>
                  <a:srgbClr val="0070C0"/>
                </a:solidFill>
                <a:latin typeface="Arial Narrow" pitchFamily="34" charset="0"/>
              </a:rPr>
              <a:t>less </a:t>
            </a:r>
            <a:r>
              <a:rPr lang="en-US" sz="2400" b="1" dirty="0" smtClean="0">
                <a:solidFill>
                  <a:srgbClr val="0070C0"/>
                </a:solidFill>
                <a:latin typeface="Arial Narrow" pitchFamily="34" charset="0"/>
              </a:rPr>
              <a:t> than </a:t>
            </a:r>
            <a:r>
              <a:rPr lang="en-US" sz="2400" b="1" dirty="0">
                <a:solidFill>
                  <a:srgbClr val="0070C0"/>
                </a:solidFill>
                <a:latin typeface="Arial Narrow" pitchFamily="34" charset="0"/>
              </a:rPr>
              <a:t>the weight of the air it displaces.  </a:t>
            </a:r>
          </a:p>
        </p:txBody>
      </p:sp>
      <p:pic>
        <p:nvPicPr>
          <p:cNvPr id="1027"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23402"/>
          <a:stretch/>
        </p:blipFill>
        <p:spPr bwMode="auto">
          <a:xfrm>
            <a:off x="4655126" y="128155"/>
            <a:ext cx="4377542"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1364" y="154875"/>
            <a:ext cx="4019999" cy="5070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771902" y="5364452"/>
            <a:ext cx="626614" cy="461665"/>
          </a:xfrm>
          <a:prstGeom prst="rect">
            <a:avLst/>
          </a:prstGeom>
          <a:solidFill>
            <a:schemeClr val="bg1"/>
          </a:solidFill>
          <a:ln w="22225">
            <a:noFill/>
          </a:ln>
        </p:spPr>
        <p:txBody>
          <a:bodyPr wrap="square" rtlCol="0" anchor="ctr">
            <a:spAutoFit/>
          </a:bodyPr>
          <a:lstStyle/>
          <a:p>
            <a:pPr algn="l"/>
            <a:endParaRPr lang="en-US" dirty="0">
              <a:solidFill>
                <a:srgbClr val="000000"/>
              </a:solidFill>
            </a:endParaRPr>
          </a:p>
        </p:txBody>
      </p:sp>
    </p:spTree>
    <p:extLst>
      <p:ext uri="{BB962C8B-B14F-4D97-AF65-F5344CB8AC3E}">
        <p14:creationId xmlns:p14="http://schemas.microsoft.com/office/powerpoint/2010/main" val="1646965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414705" y="4583878"/>
            <a:ext cx="1309000" cy="1308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p:cNvGrpSpPr/>
          <p:nvPr/>
        </p:nvGrpSpPr>
        <p:grpSpPr>
          <a:xfrm>
            <a:off x="5807032" y="-239993"/>
            <a:ext cx="3266323" cy="2413088"/>
            <a:chOff x="4393870" y="3085097"/>
            <a:chExt cx="3266323" cy="2413088"/>
          </a:xfrm>
        </p:grpSpPr>
        <p:pic>
          <p:nvPicPr>
            <p:cNvPr id="1027"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
            <a:stretch/>
          </p:blipFill>
          <p:spPr bwMode="auto">
            <a:xfrm flipH="1">
              <a:off x="4393870" y="3250286"/>
              <a:ext cx="3187722" cy="2247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rot="5957445" flipH="1">
              <a:off x="4852387" y="2647211"/>
              <a:ext cx="468480" cy="1371600"/>
            </a:xfrm>
            <a:prstGeom prst="rect">
              <a:avLst/>
            </a:prstGeom>
            <a:solidFill>
              <a:schemeClr val="bg1"/>
            </a:solidFill>
            <a:ln w="22225">
              <a:noFill/>
            </a:ln>
          </p:spPr>
          <p:txBody>
            <a:bodyPr wrap="square" rtlCol="0" anchor="ctr">
              <a:spAutoFit/>
            </a:bodyPr>
            <a:lstStyle/>
            <a:p>
              <a:pPr algn="l"/>
              <a:endParaRPr lang="en-US" dirty="0">
                <a:solidFill>
                  <a:srgbClr val="000000"/>
                </a:solidFill>
              </a:endParaRPr>
            </a:p>
          </p:txBody>
        </p:sp>
        <p:sp>
          <p:nvSpPr>
            <p:cNvPr id="9" name="Rectangle 8"/>
            <p:cNvSpPr/>
            <p:nvPr/>
          </p:nvSpPr>
          <p:spPr>
            <a:xfrm rot="2378099" flipH="1">
              <a:off x="4545117" y="3285122"/>
              <a:ext cx="208041" cy="757238"/>
            </a:xfrm>
            <a:prstGeom prst="rect">
              <a:avLst/>
            </a:prstGeom>
            <a:solidFill>
              <a:schemeClr val="bg1"/>
            </a:solidFill>
            <a:ln w="22225">
              <a:noFill/>
            </a:ln>
          </p:spPr>
          <p:txBody>
            <a:bodyPr wrap="square" rtlCol="0" anchor="ctr">
              <a:spAutoFit/>
            </a:bodyPr>
            <a:lstStyle/>
            <a:p>
              <a:pPr algn="l"/>
              <a:endParaRPr lang="en-US" dirty="0">
                <a:solidFill>
                  <a:srgbClr val="000000"/>
                </a:solidFill>
              </a:endParaRPr>
            </a:p>
          </p:txBody>
        </p:sp>
        <p:sp>
          <p:nvSpPr>
            <p:cNvPr id="10" name="Rectangle 9"/>
            <p:cNvSpPr/>
            <p:nvPr/>
          </p:nvSpPr>
          <p:spPr>
            <a:xfrm rot="2378099" flipH="1">
              <a:off x="4483205" y="3085097"/>
              <a:ext cx="208041" cy="757238"/>
            </a:xfrm>
            <a:prstGeom prst="rect">
              <a:avLst/>
            </a:prstGeom>
            <a:solidFill>
              <a:schemeClr val="bg1"/>
            </a:solidFill>
            <a:ln w="22225">
              <a:noFill/>
            </a:ln>
          </p:spPr>
          <p:txBody>
            <a:bodyPr wrap="square" rtlCol="0" anchor="ctr">
              <a:spAutoFit/>
            </a:bodyPr>
            <a:lstStyle/>
            <a:p>
              <a:pPr algn="l"/>
              <a:endParaRPr lang="en-US" dirty="0">
                <a:solidFill>
                  <a:srgbClr val="000000"/>
                </a:solidFill>
              </a:endParaRPr>
            </a:p>
          </p:txBody>
        </p:sp>
        <p:sp>
          <p:nvSpPr>
            <p:cNvPr id="11" name="Rectangle 10"/>
            <p:cNvSpPr/>
            <p:nvPr/>
          </p:nvSpPr>
          <p:spPr>
            <a:xfrm rot="5957445" flipH="1">
              <a:off x="6539412" y="2755448"/>
              <a:ext cx="778521" cy="1463040"/>
            </a:xfrm>
            <a:prstGeom prst="rect">
              <a:avLst/>
            </a:prstGeom>
            <a:solidFill>
              <a:schemeClr val="bg1"/>
            </a:solidFill>
            <a:ln w="22225">
              <a:noFill/>
            </a:ln>
          </p:spPr>
          <p:txBody>
            <a:bodyPr wrap="square" rtlCol="0" anchor="ctr">
              <a:spAutoFit/>
            </a:bodyPr>
            <a:lstStyle/>
            <a:p>
              <a:pPr algn="l"/>
              <a:endParaRPr lang="en-US" dirty="0">
                <a:solidFill>
                  <a:srgbClr val="000000"/>
                </a:solidFill>
              </a:endParaRPr>
            </a:p>
          </p:txBody>
        </p:sp>
        <p:sp>
          <p:nvSpPr>
            <p:cNvPr id="12" name="Rectangle 11"/>
            <p:cNvSpPr/>
            <p:nvPr/>
          </p:nvSpPr>
          <p:spPr>
            <a:xfrm rot="2378099" flipH="1">
              <a:off x="6142181" y="3496547"/>
              <a:ext cx="351490" cy="757238"/>
            </a:xfrm>
            <a:prstGeom prst="rect">
              <a:avLst/>
            </a:prstGeom>
            <a:solidFill>
              <a:schemeClr val="bg1"/>
            </a:solidFill>
            <a:ln w="22225">
              <a:noFill/>
            </a:ln>
          </p:spPr>
          <p:txBody>
            <a:bodyPr wrap="square" rtlCol="0" anchor="ctr">
              <a:spAutoFit/>
            </a:bodyPr>
            <a:lstStyle/>
            <a:p>
              <a:pPr algn="l"/>
              <a:endParaRPr lang="en-US" dirty="0">
                <a:solidFill>
                  <a:srgbClr val="000000"/>
                </a:solidFill>
              </a:endParaRPr>
            </a:p>
          </p:txBody>
        </p:sp>
      </p:grpSp>
      <p:sp>
        <p:nvSpPr>
          <p:cNvPr id="13" name="Rectangle 12"/>
          <p:cNvSpPr/>
          <p:nvPr/>
        </p:nvSpPr>
        <p:spPr>
          <a:xfrm>
            <a:off x="135368" y="141025"/>
            <a:ext cx="5844292" cy="1815882"/>
          </a:xfrm>
          <a:prstGeom prst="rect">
            <a:avLst/>
          </a:prstGeom>
        </p:spPr>
        <p:txBody>
          <a:bodyPr wrap="none">
            <a:spAutoFit/>
          </a:bodyPr>
          <a:lstStyle/>
          <a:p>
            <a:pPr algn="l"/>
            <a:r>
              <a:rPr lang="en-US" dirty="0" smtClean="0">
                <a:solidFill>
                  <a:srgbClr val="000000">
                    <a:lumMod val="75000"/>
                    <a:lumOff val="25000"/>
                  </a:srgbClr>
                </a:solidFill>
                <a:latin typeface="Arial"/>
              </a:rPr>
              <a:t>If equal volumes of lead and wood</a:t>
            </a:r>
          </a:p>
          <a:p>
            <a:pPr algn="l"/>
            <a:r>
              <a:rPr lang="en-US" dirty="0" smtClean="0">
                <a:solidFill>
                  <a:srgbClr val="000000">
                    <a:lumMod val="75000"/>
                    <a:lumOff val="25000"/>
                  </a:srgbClr>
                </a:solidFill>
                <a:latin typeface="Arial"/>
              </a:rPr>
              <a:t>are dropped into a bucket of </a:t>
            </a:r>
          </a:p>
          <a:p>
            <a:pPr algn="l"/>
            <a:r>
              <a:rPr lang="en-US" dirty="0" smtClean="0">
                <a:solidFill>
                  <a:srgbClr val="000000">
                    <a:lumMod val="75000"/>
                    <a:lumOff val="25000"/>
                  </a:srgbClr>
                </a:solidFill>
                <a:latin typeface="Arial"/>
              </a:rPr>
              <a:t>water, which cube experiences </a:t>
            </a:r>
          </a:p>
          <a:p>
            <a:pPr algn="l"/>
            <a:r>
              <a:rPr lang="en-US" dirty="0" smtClean="0">
                <a:solidFill>
                  <a:srgbClr val="000000">
                    <a:lumMod val="75000"/>
                    <a:lumOff val="25000"/>
                  </a:srgbClr>
                </a:solidFill>
                <a:latin typeface="Arial"/>
              </a:rPr>
              <a:t>the larger buoyant force?</a:t>
            </a:r>
            <a:endParaRPr lang="en-US" dirty="0">
              <a:solidFill>
                <a:srgbClr val="000000">
                  <a:lumMod val="75000"/>
                  <a:lumOff val="25000"/>
                </a:srgbClr>
              </a:solidFill>
              <a:latin typeface="Arial"/>
            </a:endParaRPr>
          </a:p>
        </p:txBody>
      </p:sp>
      <p:sp>
        <p:nvSpPr>
          <p:cNvPr id="14" name="Rectangle 13"/>
          <p:cNvSpPr/>
          <p:nvPr/>
        </p:nvSpPr>
        <p:spPr>
          <a:xfrm>
            <a:off x="2427319" y="2136077"/>
            <a:ext cx="3744936" cy="523220"/>
          </a:xfrm>
          <a:prstGeom prst="rect">
            <a:avLst/>
          </a:prstGeom>
          <a:noFill/>
          <a:ln>
            <a:noFill/>
          </a:ln>
        </p:spPr>
        <p:txBody>
          <a:bodyPr wrap="none">
            <a:spAutoFit/>
          </a:bodyPr>
          <a:lstStyle/>
          <a:p>
            <a:pPr algn="l"/>
            <a:r>
              <a:rPr lang="en-US" dirty="0" smtClean="0">
                <a:solidFill>
                  <a:srgbClr val="000000">
                    <a:lumMod val="75000"/>
                    <a:lumOff val="25000"/>
                  </a:srgbClr>
                </a:solidFill>
                <a:latin typeface="Arial"/>
              </a:rPr>
              <a:t>Thought-process #1…</a:t>
            </a:r>
            <a:endParaRPr lang="en-US" dirty="0">
              <a:solidFill>
                <a:srgbClr val="000000">
                  <a:lumMod val="75000"/>
                  <a:lumOff val="25000"/>
                </a:srgbClr>
              </a:solidFill>
              <a:latin typeface="Arial"/>
            </a:endParaRPr>
          </a:p>
        </p:txBody>
      </p:sp>
      <p:sp>
        <p:nvSpPr>
          <p:cNvPr id="18" name="Rectangle 17"/>
          <p:cNvSpPr/>
          <p:nvPr/>
        </p:nvSpPr>
        <p:spPr>
          <a:xfrm>
            <a:off x="111636" y="2741719"/>
            <a:ext cx="7205819" cy="954107"/>
          </a:xfrm>
          <a:prstGeom prst="rect">
            <a:avLst/>
          </a:prstGeom>
        </p:spPr>
        <p:txBody>
          <a:bodyPr wrap="none">
            <a:spAutoFit/>
          </a:bodyPr>
          <a:lstStyle/>
          <a:p>
            <a:pPr algn="l"/>
            <a:r>
              <a:rPr lang="en-US" dirty="0" smtClean="0">
                <a:solidFill>
                  <a:srgbClr val="0070C0"/>
                </a:solidFill>
                <a:latin typeface="Arial"/>
              </a:rPr>
              <a:t>“The lead sinks and the wood floats, so the</a:t>
            </a:r>
          </a:p>
          <a:p>
            <a:pPr algn="l"/>
            <a:r>
              <a:rPr lang="en-US" dirty="0" smtClean="0">
                <a:solidFill>
                  <a:srgbClr val="0070C0"/>
                </a:solidFill>
                <a:latin typeface="Arial"/>
              </a:rPr>
              <a:t>wood experiences the larger buoyant force.”</a:t>
            </a:r>
            <a:endParaRPr lang="en-US" dirty="0">
              <a:solidFill>
                <a:srgbClr val="0070C0"/>
              </a:solidFill>
              <a:latin typeface="Arial"/>
            </a:endParaRPr>
          </a:p>
        </p:txBody>
      </p:sp>
      <p:sp>
        <p:nvSpPr>
          <p:cNvPr id="19" name="Rectangle 18"/>
          <p:cNvSpPr/>
          <p:nvPr/>
        </p:nvSpPr>
        <p:spPr>
          <a:xfrm>
            <a:off x="2427319" y="3834249"/>
            <a:ext cx="3744936" cy="523220"/>
          </a:xfrm>
          <a:prstGeom prst="rect">
            <a:avLst/>
          </a:prstGeom>
          <a:noFill/>
          <a:ln>
            <a:noFill/>
          </a:ln>
        </p:spPr>
        <p:txBody>
          <a:bodyPr wrap="none">
            <a:spAutoFit/>
          </a:bodyPr>
          <a:lstStyle/>
          <a:p>
            <a:pPr algn="l"/>
            <a:r>
              <a:rPr lang="en-US" dirty="0" smtClean="0">
                <a:solidFill>
                  <a:srgbClr val="000000">
                    <a:lumMod val="75000"/>
                    <a:lumOff val="25000"/>
                  </a:srgbClr>
                </a:solidFill>
                <a:latin typeface="Arial"/>
              </a:rPr>
              <a:t>Thought-process #2…</a:t>
            </a:r>
            <a:endParaRPr lang="en-US" dirty="0">
              <a:solidFill>
                <a:srgbClr val="000000">
                  <a:lumMod val="75000"/>
                  <a:lumOff val="25000"/>
                </a:srgbClr>
              </a:solidFill>
              <a:latin typeface="Arial"/>
            </a:endParaRPr>
          </a:p>
        </p:txBody>
      </p:sp>
      <p:sp>
        <p:nvSpPr>
          <p:cNvPr id="20" name="Rectangle 19"/>
          <p:cNvSpPr/>
          <p:nvPr/>
        </p:nvSpPr>
        <p:spPr>
          <a:xfrm>
            <a:off x="111636" y="4439891"/>
            <a:ext cx="7744428" cy="2246769"/>
          </a:xfrm>
          <a:prstGeom prst="rect">
            <a:avLst/>
          </a:prstGeom>
        </p:spPr>
        <p:txBody>
          <a:bodyPr wrap="none">
            <a:spAutoFit/>
          </a:bodyPr>
          <a:lstStyle/>
          <a:p>
            <a:pPr algn="l"/>
            <a:r>
              <a:rPr lang="en-US" dirty="0" smtClean="0">
                <a:solidFill>
                  <a:srgbClr val="0070C0"/>
                </a:solidFill>
                <a:latin typeface="Arial"/>
              </a:rPr>
              <a:t>“The lead sinks and the wood floats, so the</a:t>
            </a:r>
          </a:p>
          <a:p>
            <a:pPr algn="l"/>
            <a:r>
              <a:rPr lang="en-US" dirty="0" smtClean="0">
                <a:solidFill>
                  <a:srgbClr val="0070C0"/>
                </a:solidFill>
                <a:latin typeface="Arial"/>
              </a:rPr>
              <a:t>lead displaces more water. The buoyant </a:t>
            </a:r>
          </a:p>
          <a:p>
            <a:pPr algn="l"/>
            <a:r>
              <a:rPr lang="en-US" dirty="0" smtClean="0">
                <a:solidFill>
                  <a:srgbClr val="0070C0"/>
                </a:solidFill>
                <a:latin typeface="Arial"/>
              </a:rPr>
              <a:t>force equals the weight of the fluid displaced. </a:t>
            </a:r>
          </a:p>
          <a:p>
            <a:pPr algn="l"/>
            <a:r>
              <a:rPr lang="en-US" dirty="0" smtClean="0">
                <a:solidFill>
                  <a:srgbClr val="0070C0"/>
                </a:solidFill>
                <a:latin typeface="Arial"/>
              </a:rPr>
              <a:t>More fluid displaced thus means more buoyant </a:t>
            </a:r>
          </a:p>
          <a:p>
            <a:pPr algn="l"/>
            <a:r>
              <a:rPr lang="en-US" dirty="0" smtClean="0">
                <a:solidFill>
                  <a:srgbClr val="0070C0"/>
                </a:solidFill>
                <a:latin typeface="Arial"/>
              </a:rPr>
              <a:t>force, so the lead has the larger buoyant force.”</a:t>
            </a:r>
            <a:endParaRPr lang="en-US" dirty="0">
              <a:solidFill>
                <a:srgbClr val="0070C0"/>
              </a:solidFill>
              <a:latin typeface="Arial"/>
            </a:endParaRPr>
          </a:p>
        </p:txBody>
      </p:sp>
      <p:pic>
        <p:nvPicPr>
          <p:cNvPr id="22" name="Picture 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322067" y="2458192"/>
            <a:ext cx="1353454" cy="1421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256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ircle(in)">
                                      <p:cBhvr>
                                        <p:cTn id="17" dur="2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ircle(in)">
                                      <p:cBhvr>
                                        <p:cTn id="22" dur="2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19"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Rectangle 1"/>
          <p:cNvSpPr/>
          <p:nvPr/>
        </p:nvSpPr>
        <p:spPr>
          <a:xfrm>
            <a:off x="59380" y="103680"/>
            <a:ext cx="3859477" cy="3447042"/>
          </a:xfrm>
          <a:prstGeom prst="rect">
            <a:avLst/>
          </a:prstGeom>
        </p:spPr>
        <p:txBody>
          <a:bodyPr wrap="square">
            <a:noAutofit/>
          </a:bodyPr>
          <a:lstStyle/>
          <a:p>
            <a:pPr algn="l"/>
            <a:r>
              <a:rPr lang="en-US" sz="1800" b="1" dirty="0" smtClean="0">
                <a:solidFill>
                  <a:srgbClr val="000000"/>
                </a:solidFill>
                <a:latin typeface="Arial Narrow" pitchFamily="34" charset="0"/>
              </a:rPr>
              <a:t>When a submarine is at the surface,</a:t>
            </a:r>
          </a:p>
          <a:p>
            <a:pPr algn="l"/>
            <a:r>
              <a:rPr lang="en-US" sz="1800" b="1" dirty="0" smtClean="0">
                <a:solidFill>
                  <a:srgbClr val="000000"/>
                </a:solidFill>
                <a:latin typeface="Arial Narrow" pitchFamily="34" charset="0"/>
              </a:rPr>
              <a:t>its </a:t>
            </a:r>
            <a:r>
              <a:rPr lang="en-US" sz="1800" b="1" u="sng" dirty="0" smtClean="0">
                <a:solidFill>
                  <a:srgbClr val="000000"/>
                </a:solidFill>
                <a:latin typeface="Arial Narrow" pitchFamily="34" charset="0"/>
              </a:rPr>
              <a:t>ballast tanks </a:t>
            </a:r>
            <a:r>
              <a:rPr lang="en-US" sz="1800" b="1" dirty="0" smtClean="0">
                <a:solidFill>
                  <a:srgbClr val="000000"/>
                </a:solidFill>
                <a:latin typeface="Arial Narrow" pitchFamily="34" charset="0"/>
              </a:rPr>
              <a:t>are filled with normal-pressure air. In addition, </a:t>
            </a:r>
            <a:r>
              <a:rPr lang="en-US" sz="1800" b="1" u="sng" dirty="0" smtClean="0">
                <a:solidFill>
                  <a:srgbClr val="000000"/>
                </a:solidFill>
                <a:latin typeface="Arial Narrow" pitchFamily="34" charset="0"/>
              </a:rPr>
              <a:t>air flasks</a:t>
            </a:r>
            <a:r>
              <a:rPr lang="en-US" sz="1800" b="1" dirty="0" smtClean="0">
                <a:solidFill>
                  <a:srgbClr val="000000"/>
                </a:solidFill>
                <a:latin typeface="Arial Narrow" pitchFamily="34" charset="0"/>
              </a:rPr>
              <a:t> store extra, compressed air at a high pressure (and very small volume) To </a:t>
            </a:r>
            <a:r>
              <a:rPr lang="en-US" sz="1800" b="1" dirty="0">
                <a:solidFill>
                  <a:srgbClr val="000000"/>
                </a:solidFill>
                <a:latin typeface="Arial Narrow" pitchFamily="34" charset="0"/>
              </a:rPr>
              <a:t>dive, </a:t>
            </a:r>
            <a:r>
              <a:rPr lang="en-US" sz="1800" b="1" dirty="0" smtClean="0">
                <a:solidFill>
                  <a:srgbClr val="000000"/>
                </a:solidFill>
                <a:latin typeface="Arial Narrow" pitchFamily="34" charset="0"/>
              </a:rPr>
              <a:t>the sub increases its overall density by opening its </a:t>
            </a:r>
            <a:r>
              <a:rPr lang="en-US" sz="1800" b="1" u="sng" dirty="0" smtClean="0">
                <a:solidFill>
                  <a:srgbClr val="000000"/>
                </a:solidFill>
                <a:latin typeface="Arial Narrow" pitchFamily="34" charset="0"/>
              </a:rPr>
              <a:t>ballast tanks</a:t>
            </a:r>
            <a:r>
              <a:rPr lang="en-US" sz="1800" b="1" dirty="0" smtClean="0">
                <a:solidFill>
                  <a:srgbClr val="000000"/>
                </a:solidFill>
                <a:latin typeface="Arial Narrow" pitchFamily="34" charset="0"/>
              </a:rPr>
              <a:t>; the water forces the normal-pressure air out. To </a:t>
            </a:r>
            <a:r>
              <a:rPr lang="en-US" sz="1800" b="1" dirty="0">
                <a:solidFill>
                  <a:srgbClr val="000000"/>
                </a:solidFill>
                <a:latin typeface="Arial Narrow" pitchFamily="34" charset="0"/>
              </a:rPr>
              <a:t>rise, </a:t>
            </a:r>
            <a:r>
              <a:rPr lang="en-US" sz="1800" b="1" dirty="0" smtClean="0">
                <a:solidFill>
                  <a:srgbClr val="000000"/>
                </a:solidFill>
                <a:latin typeface="Arial Narrow" pitchFamily="34" charset="0"/>
              </a:rPr>
              <a:t>the sub reduces its overall density by pumping the stored, compressed air from the </a:t>
            </a:r>
            <a:r>
              <a:rPr lang="en-US" sz="1800" b="1" u="sng" dirty="0" smtClean="0">
                <a:solidFill>
                  <a:srgbClr val="000000"/>
                </a:solidFill>
                <a:latin typeface="Arial Narrow" pitchFamily="34" charset="0"/>
              </a:rPr>
              <a:t>air flasks</a:t>
            </a:r>
            <a:r>
              <a:rPr lang="en-US" sz="1800" b="1" dirty="0" smtClean="0">
                <a:solidFill>
                  <a:srgbClr val="000000"/>
                </a:solidFill>
                <a:latin typeface="Arial Narrow" pitchFamily="34" charset="0"/>
              </a:rPr>
              <a:t> into the ballast tanks, forcing the seawater out.</a:t>
            </a:r>
            <a:endParaRPr lang="en-US" sz="1800" b="1" dirty="0">
              <a:solidFill>
                <a:srgbClr val="000000"/>
              </a:solidFill>
              <a:latin typeface="Arial Narrow" pitchFamily="34" charset="0"/>
            </a:endParaRPr>
          </a:p>
        </p:txBody>
      </p:sp>
      <p:pic>
        <p:nvPicPr>
          <p:cNvPr id="14350" name="Picture 14" descr="http://www.naval-technology.com/projects/nssn/images/nssnvirginia_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32054" y="136345"/>
            <a:ext cx="5081318" cy="339062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106878" y="3621974"/>
            <a:ext cx="8906496" cy="3138528"/>
            <a:chOff x="106878" y="3621974"/>
            <a:chExt cx="8906496" cy="3138528"/>
          </a:xfrm>
        </p:grpSpPr>
        <p:pic>
          <p:nvPicPr>
            <p:cNvPr id="14354" name="Picture 18" descr="http://followthelemur.files.wordpress.com/2011/10/risinglemur.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0041" y="3633849"/>
              <a:ext cx="8903333" cy="312665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6878" y="3621974"/>
              <a:ext cx="8894618" cy="3135086"/>
            </a:xfrm>
            <a:prstGeom prst="rect">
              <a:avLst/>
            </a:prstGeom>
            <a:ln w="22225">
              <a:solidFill>
                <a:schemeClr val="tx1"/>
              </a:solidFill>
            </a:ln>
          </p:spPr>
          <p:txBody>
            <a:bodyPr wrap="none" rtlCol="0" anchor="ctr">
              <a:spAutoFit/>
            </a:bodyPr>
            <a:lstStyle/>
            <a:p>
              <a:pPr algn="l"/>
              <a:endParaRPr lang="en-US" dirty="0">
                <a:solidFill>
                  <a:srgbClr val="000000"/>
                </a:solidFill>
              </a:endParaRPr>
            </a:p>
          </p:txBody>
        </p:sp>
      </p:grpSp>
    </p:spTree>
    <p:extLst>
      <p:ext uri="{BB962C8B-B14F-4D97-AF65-F5344CB8AC3E}">
        <p14:creationId xmlns:p14="http://schemas.microsoft.com/office/powerpoint/2010/main" val="928993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Rectangle 1"/>
          <p:cNvSpPr/>
          <p:nvPr/>
        </p:nvSpPr>
        <p:spPr>
          <a:xfrm>
            <a:off x="106883" y="56180"/>
            <a:ext cx="1674419" cy="3785652"/>
          </a:xfrm>
          <a:prstGeom prst="rect">
            <a:avLst/>
          </a:prstGeom>
        </p:spPr>
        <p:txBody>
          <a:bodyPr wrap="square">
            <a:spAutoFit/>
          </a:bodyPr>
          <a:lstStyle/>
          <a:p>
            <a:pPr algn="l"/>
            <a:r>
              <a:rPr lang="en-US" sz="2000" b="1" dirty="0" smtClean="0">
                <a:solidFill>
                  <a:srgbClr val="000000"/>
                </a:solidFill>
                <a:latin typeface="Arial Narrow" pitchFamily="34" charset="0"/>
              </a:rPr>
              <a:t>Fish </a:t>
            </a:r>
            <a:r>
              <a:rPr lang="en-US" sz="2000" b="1" dirty="0">
                <a:solidFill>
                  <a:srgbClr val="000000"/>
                </a:solidFill>
                <a:latin typeface="Arial Narrow" pitchFamily="34" charset="0"/>
              </a:rPr>
              <a:t>rise and sink by </a:t>
            </a:r>
            <a:r>
              <a:rPr lang="en-US" sz="2000" b="1" dirty="0" smtClean="0">
                <a:solidFill>
                  <a:srgbClr val="000000"/>
                </a:solidFill>
                <a:latin typeface="Arial Narrow" pitchFamily="34" charset="0"/>
              </a:rPr>
              <a:t>expanding </a:t>
            </a:r>
            <a:r>
              <a:rPr lang="en-US" sz="2000" b="1" dirty="0">
                <a:solidFill>
                  <a:srgbClr val="000000"/>
                </a:solidFill>
                <a:latin typeface="Arial Narrow" pitchFamily="34" charset="0"/>
              </a:rPr>
              <a:t>and contracting an air </a:t>
            </a:r>
            <a:r>
              <a:rPr lang="en-US" sz="2000" b="1" dirty="0" smtClean="0">
                <a:solidFill>
                  <a:srgbClr val="000000"/>
                </a:solidFill>
                <a:latin typeface="Arial Narrow" pitchFamily="34" charset="0"/>
              </a:rPr>
              <a:t>sac, called the “swim bladder.” The swim bladder often remains full of gas, even after the fish has died.</a:t>
            </a:r>
            <a:endParaRPr lang="en-US" sz="2000" b="1" dirty="0">
              <a:solidFill>
                <a:srgbClr val="000000"/>
              </a:solidFill>
              <a:latin typeface="Arial Narrow" pitchFamily="34" charset="0"/>
            </a:endParaRPr>
          </a:p>
        </p:txBody>
      </p:sp>
      <p:pic>
        <p:nvPicPr>
          <p:cNvPr id="14344" name="Picture 8" descr="http://mrsclarksbiology.wikispaces.com/file/view/www.jpg/108949195/542x260/www.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914924" y="95004"/>
            <a:ext cx="7134061" cy="3681328"/>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descr="493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8077" y="3842183"/>
            <a:ext cx="4416423" cy="2936453"/>
          </a:xfrm>
          <a:prstGeom prst="rect">
            <a:avLst/>
          </a:prstGeom>
          <a:noFill/>
          <a:extLst>
            <a:ext uri="{909E8E84-426E-40DD-AFC4-6F175D3DCCD1}">
              <a14:hiddenFill xmlns:a14="http://schemas.microsoft.com/office/drawing/2010/main">
                <a:solidFill>
                  <a:srgbClr val="FFFFFF"/>
                </a:solidFill>
              </a14:hiddenFill>
            </a:ext>
          </a:extLst>
        </p:spPr>
      </p:pic>
      <p:pic>
        <p:nvPicPr>
          <p:cNvPr id="14348" name="Picture 12" descr="504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1210" y="3859460"/>
            <a:ext cx="4425896" cy="2909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325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Rectangle 1"/>
          <p:cNvSpPr/>
          <p:nvPr/>
        </p:nvSpPr>
        <p:spPr>
          <a:xfrm>
            <a:off x="118755" y="3321901"/>
            <a:ext cx="5818907" cy="3477875"/>
          </a:xfrm>
          <a:prstGeom prst="rect">
            <a:avLst/>
          </a:prstGeom>
        </p:spPr>
        <p:txBody>
          <a:bodyPr wrap="square">
            <a:spAutoFit/>
          </a:bodyPr>
          <a:lstStyle/>
          <a:p>
            <a:pPr algn="l"/>
            <a:r>
              <a:rPr lang="en-US" sz="2000" b="1" dirty="0" smtClean="0">
                <a:solidFill>
                  <a:srgbClr val="000000"/>
                </a:solidFill>
                <a:latin typeface="Arial Narrow" pitchFamily="34" charset="0"/>
              </a:rPr>
              <a:t>Crocodiles </a:t>
            </a:r>
            <a:r>
              <a:rPr lang="en-US" sz="2000" b="1" dirty="0">
                <a:solidFill>
                  <a:srgbClr val="000000"/>
                </a:solidFill>
                <a:latin typeface="Arial Narrow" pitchFamily="34" charset="0"/>
              </a:rPr>
              <a:t>swallow stones to float lower in </a:t>
            </a:r>
            <a:r>
              <a:rPr lang="en-US" sz="2000" b="1" dirty="0" smtClean="0">
                <a:solidFill>
                  <a:srgbClr val="000000"/>
                </a:solidFill>
                <a:latin typeface="Arial Narrow" pitchFamily="34" charset="0"/>
              </a:rPr>
              <a:t>the water and make themselves less visible to potential prey. </a:t>
            </a:r>
          </a:p>
          <a:p>
            <a:pPr algn="l"/>
            <a:endParaRPr lang="en-US" sz="2000" b="1" dirty="0">
              <a:solidFill>
                <a:srgbClr val="000000"/>
              </a:solidFill>
              <a:latin typeface="Arial Narrow" pitchFamily="34" charset="0"/>
            </a:endParaRPr>
          </a:p>
          <a:p>
            <a:pPr algn="l"/>
            <a:endParaRPr lang="en-US" sz="2000" b="1" dirty="0" smtClean="0">
              <a:solidFill>
                <a:srgbClr val="000000"/>
              </a:solidFill>
              <a:latin typeface="Arial Narrow" pitchFamily="34" charset="0"/>
            </a:endParaRPr>
          </a:p>
          <a:p>
            <a:pPr algn="l"/>
            <a:endParaRPr lang="en-US" sz="2000" b="1" dirty="0" smtClean="0">
              <a:solidFill>
                <a:srgbClr val="000000"/>
              </a:solidFill>
              <a:latin typeface="Arial Narrow" pitchFamily="34" charset="0"/>
            </a:endParaRPr>
          </a:p>
          <a:p>
            <a:pPr algn="l"/>
            <a:endParaRPr lang="en-US" sz="2000" b="1" dirty="0">
              <a:solidFill>
                <a:srgbClr val="000000"/>
              </a:solidFill>
              <a:latin typeface="Arial Narrow" pitchFamily="34" charset="0"/>
            </a:endParaRPr>
          </a:p>
          <a:p>
            <a:pPr algn="l"/>
            <a:endParaRPr lang="en-US" sz="2000" b="1" dirty="0" smtClean="0">
              <a:solidFill>
                <a:srgbClr val="000000"/>
              </a:solidFill>
              <a:latin typeface="Arial Narrow" pitchFamily="34" charset="0"/>
            </a:endParaRPr>
          </a:p>
          <a:p>
            <a:pPr algn="r"/>
            <a:r>
              <a:rPr lang="en-US" sz="2000" b="1" dirty="0" smtClean="0">
                <a:solidFill>
                  <a:srgbClr val="000000"/>
                </a:solidFill>
                <a:latin typeface="Arial Narrow" pitchFamily="34" charset="0"/>
              </a:rPr>
              <a:t>Photo of stones retrieved from the stomachs of dead crocs. The outer edges are worn away, giving a more rounded shape; a croc’s stomach </a:t>
            </a:r>
            <a:r>
              <a:rPr lang="en-US" sz="2000" b="1" dirty="0">
                <a:solidFill>
                  <a:srgbClr val="000000"/>
                </a:solidFill>
                <a:latin typeface="Arial Narrow" pitchFamily="34" charset="0"/>
              </a:rPr>
              <a:t>grinds </a:t>
            </a:r>
            <a:r>
              <a:rPr lang="en-US" sz="2000" b="1" dirty="0" smtClean="0">
                <a:solidFill>
                  <a:srgbClr val="000000"/>
                </a:solidFill>
                <a:latin typeface="Arial Narrow" pitchFamily="34" charset="0"/>
              </a:rPr>
              <a:t>the stones </a:t>
            </a:r>
            <a:r>
              <a:rPr lang="en-US" sz="2000" b="1" dirty="0">
                <a:solidFill>
                  <a:srgbClr val="000000"/>
                </a:solidFill>
                <a:latin typeface="Arial Narrow" pitchFamily="34" charset="0"/>
              </a:rPr>
              <a:t>together </a:t>
            </a:r>
            <a:r>
              <a:rPr lang="en-US" sz="2000" b="1" dirty="0" smtClean="0">
                <a:solidFill>
                  <a:srgbClr val="000000"/>
                </a:solidFill>
                <a:latin typeface="Arial Narrow" pitchFamily="34" charset="0"/>
              </a:rPr>
              <a:t>and, over time, wears </a:t>
            </a:r>
            <a:r>
              <a:rPr lang="en-US" sz="2000" b="1" dirty="0">
                <a:solidFill>
                  <a:srgbClr val="000000"/>
                </a:solidFill>
                <a:latin typeface="Arial Narrow" pitchFamily="34" charset="0"/>
              </a:rPr>
              <a:t>them </a:t>
            </a:r>
            <a:r>
              <a:rPr lang="en-US" sz="2000" b="1" dirty="0" smtClean="0">
                <a:solidFill>
                  <a:srgbClr val="000000"/>
                </a:solidFill>
                <a:latin typeface="Arial Narrow" pitchFamily="34" charset="0"/>
              </a:rPr>
              <a:t>down.</a:t>
            </a:r>
            <a:endParaRPr lang="en-US" sz="2000" b="1" dirty="0">
              <a:solidFill>
                <a:srgbClr val="000000"/>
              </a:solidFill>
              <a:latin typeface="Arial Narrow" pitchFamily="34" charset="0"/>
            </a:endParaRPr>
          </a:p>
        </p:txBody>
      </p:sp>
      <p:pic>
        <p:nvPicPr>
          <p:cNvPr id="14338" name="Picture 2" descr="http://crocodilestomachstonesatolduvaigorgetanzania.com/redu%20olduvi%20stones%200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25791" y="3413971"/>
            <a:ext cx="2968832" cy="3275612"/>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www.traveladventures.org/continents/africa/images/victoria-nile07.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441384" y="217479"/>
            <a:ext cx="4465121" cy="2976748"/>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mw2.google.com/mw-panoramio/photos/medium/60846164.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25643" y="215624"/>
            <a:ext cx="3978233" cy="2983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811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52"/>
          <p:cNvSpPr>
            <a:spLocks noChangeArrowheads="1"/>
          </p:cNvSpPr>
          <p:nvPr/>
        </p:nvSpPr>
        <p:spPr bwMode="auto">
          <a:xfrm>
            <a:off x="7028228" y="259451"/>
            <a:ext cx="1605130" cy="1177468"/>
          </a:xfrm>
          <a:prstGeom prst="rect">
            <a:avLst/>
          </a:prstGeom>
          <a:solidFill>
            <a:srgbClr val="FFFF00"/>
          </a:solidFill>
          <a:ln w="9525">
            <a:solidFill>
              <a:schemeClr val="tx1"/>
            </a:solidFill>
            <a:miter lim="800000"/>
            <a:headEnd/>
            <a:tailEnd/>
          </a:ln>
        </p:spPr>
        <p:txBody>
          <a:bodyPr wrap="none" anchor="ctr"/>
          <a:lstStyle/>
          <a:p>
            <a:endParaRPr lang="en-US">
              <a:solidFill>
                <a:srgbClr val="000000"/>
              </a:solidFill>
            </a:endParaRPr>
          </a:p>
        </p:txBody>
      </p:sp>
      <p:sp>
        <p:nvSpPr>
          <p:cNvPr id="12" name="Rectangle 129"/>
          <p:cNvSpPr>
            <a:spLocks noChangeArrowheads="1"/>
          </p:cNvSpPr>
          <p:nvPr/>
        </p:nvSpPr>
        <p:spPr bwMode="auto">
          <a:xfrm>
            <a:off x="7125193" y="358640"/>
            <a:ext cx="1413160" cy="983276"/>
          </a:xfrm>
          <a:prstGeom prst="rect">
            <a:avLst/>
          </a:prstGeom>
          <a:solidFill>
            <a:srgbClr val="FFFF00"/>
          </a:solidFill>
          <a:ln w="9525">
            <a:solidFill>
              <a:schemeClr val="tx1"/>
            </a:solidFill>
            <a:miter lim="800000"/>
            <a:headEnd/>
            <a:tailEnd/>
          </a:ln>
        </p:spPr>
        <p:txBody>
          <a:bodyPr wrap="none" anchor="ctr"/>
          <a:lstStyle/>
          <a:p>
            <a:endParaRPr lang="en-US">
              <a:solidFill>
                <a:srgbClr val="000000"/>
              </a:solidFill>
            </a:endParaRPr>
          </a:p>
        </p:txBody>
      </p:sp>
      <p:sp>
        <p:nvSpPr>
          <p:cNvPr id="2" name="Rectangle 1"/>
          <p:cNvSpPr/>
          <p:nvPr/>
        </p:nvSpPr>
        <p:spPr>
          <a:xfrm>
            <a:off x="131245" y="151063"/>
            <a:ext cx="1685077" cy="523220"/>
          </a:xfrm>
          <a:prstGeom prst="rect">
            <a:avLst/>
          </a:prstGeom>
        </p:spPr>
        <p:txBody>
          <a:bodyPr wrap="none">
            <a:spAutoFit/>
          </a:bodyPr>
          <a:lstStyle/>
          <a:p>
            <a:pPr algn="l"/>
            <a:r>
              <a:rPr lang="en-US" u="sng" dirty="0">
                <a:solidFill>
                  <a:srgbClr val="FF0000"/>
                </a:solidFill>
              </a:rPr>
              <a:t>pressure</a:t>
            </a:r>
            <a:r>
              <a:rPr lang="en-US" dirty="0">
                <a:solidFill>
                  <a:srgbClr val="FF0000"/>
                </a:solidFill>
              </a:rPr>
              <a:t>:</a:t>
            </a:r>
          </a:p>
        </p:txBody>
      </p:sp>
      <p:sp>
        <p:nvSpPr>
          <p:cNvPr id="3" name="Rectangle 2"/>
          <p:cNvSpPr/>
          <p:nvPr/>
        </p:nvSpPr>
        <p:spPr>
          <a:xfrm>
            <a:off x="5228010" y="566695"/>
            <a:ext cx="1704313" cy="523220"/>
          </a:xfrm>
          <a:prstGeom prst="rect">
            <a:avLst/>
          </a:prstGeom>
        </p:spPr>
        <p:txBody>
          <a:bodyPr wrap="none">
            <a:spAutoFit/>
          </a:bodyPr>
          <a:lstStyle/>
          <a:p>
            <a:pPr algn="l"/>
            <a:r>
              <a:rPr lang="en-US" dirty="0">
                <a:solidFill>
                  <a:srgbClr val="FF0000"/>
                </a:solidFill>
              </a:rPr>
              <a:t>Equation:</a:t>
            </a:r>
          </a:p>
        </p:txBody>
      </p:sp>
      <p:sp>
        <p:nvSpPr>
          <p:cNvPr id="4" name="Rectangle 3"/>
          <p:cNvSpPr/>
          <p:nvPr/>
        </p:nvSpPr>
        <p:spPr>
          <a:xfrm>
            <a:off x="519526" y="1730498"/>
            <a:ext cx="3421129" cy="523220"/>
          </a:xfrm>
          <a:prstGeom prst="rect">
            <a:avLst/>
          </a:prstGeom>
        </p:spPr>
        <p:txBody>
          <a:bodyPr wrap="none">
            <a:spAutoFit/>
          </a:bodyPr>
          <a:lstStyle/>
          <a:p>
            <a:pPr algn="l"/>
            <a:r>
              <a:rPr lang="en-US" dirty="0">
                <a:solidFill>
                  <a:srgbClr val="FF0000"/>
                </a:solidFill>
              </a:rPr>
              <a:t>SI unit for pressure: </a:t>
            </a:r>
          </a:p>
        </p:txBody>
      </p:sp>
      <p:sp>
        <p:nvSpPr>
          <p:cNvPr id="5" name="Rectangle 4"/>
          <p:cNvSpPr/>
          <p:nvPr/>
        </p:nvSpPr>
        <p:spPr>
          <a:xfrm>
            <a:off x="537149" y="4162507"/>
            <a:ext cx="3304110" cy="954107"/>
          </a:xfrm>
          <a:prstGeom prst="rect">
            <a:avLst/>
          </a:prstGeom>
        </p:spPr>
        <p:txBody>
          <a:bodyPr wrap="none">
            <a:spAutoFit/>
          </a:bodyPr>
          <a:lstStyle/>
          <a:p>
            <a:pPr algn="l"/>
            <a:r>
              <a:rPr lang="en-US" dirty="0">
                <a:solidFill>
                  <a:srgbClr val="FF0000"/>
                </a:solidFill>
              </a:rPr>
              <a:t>At sea level, </a:t>
            </a:r>
            <a:r>
              <a:rPr lang="en-US" dirty="0" smtClean="0">
                <a:solidFill>
                  <a:srgbClr val="FF0000"/>
                </a:solidFill>
              </a:rPr>
              <a:t>air</a:t>
            </a:r>
          </a:p>
          <a:p>
            <a:pPr algn="l"/>
            <a:r>
              <a:rPr lang="en-US" dirty="0" smtClean="0">
                <a:solidFill>
                  <a:srgbClr val="FF0000"/>
                </a:solidFill>
              </a:rPr>
              <a:t>pressure </a:t>
            </a:r>
            <a:r>
              <a:rPr lang="en-US" dirty="0">
                <a:solidFill>
                  <a:srgbClr val="FF0000"/>
                </a:solidFill>
              </a:rPr>
              <a:t>is about…</a:t>
            </a:r>
          </a:p>
        </p:txBody>
      </p:sp>
      <p:grpSp>
        <p:nvGrpSpPr>
          <p:cNvPr id="6" name="Group 5"/>
          <p:cNvGrpSpPr/>
          <p:nvPr/>
        </p:nvGrpSpPr>
        <p:grpSpPr>
          <a:xfrm>
            <a:off x="7139915" y="364817"/>
            <a:ext cx="1339315" cy="998238"/>
            <a:chOff x="7128046" y="388559"/>
            <a:chExt cx="1339315" cy="998238"/>
          </a:xfrm>
        </p:grpSpPr>
        <p:sp>
          <p:nvSpPr>
            <p:cNvPr id="7" name="Rectangle 6"/>
            <p:cNvSpPr/>
            <p:nvPr/>
          </p:nvSpPr>
          <p:spPr>
            <a:xfrm>
              <a:off x="7864311" y="388559"/>
              <a:ext cx="603050" cy="523220"/>
            </a:xfrm>
            <a:prstGeom prst="rect">
              <a:avLst/>
            </a:prstGeom>
          </p:spPr>
          <p:txBody>
            <a:bodyPr wrap="none">
              <a:spAutoFit/>
            </a:bodyPr>
            <a:lstStyle/>
            <a:p>
              <a:pPr algn="l"/>
              <a:r>
                <a:rPr lang="en-US" dirty="0" smtClean="0">
                  <a:solidFill>
                    <a:srgbClr val="000000"/>
                  </a:solidFill>
                </a:rPr>
                <a:t> F </a:t>
              </a:r>
              <a:endParaRPr lang="en-US" dirty="0">
                <a:solidFill>
                  <a:srgbClr val="000000"/>
                </a:solidFill>
              </a:endParaRPr>
            </a:p>
          </p:txBody>
        </p:sp>
        <p:sp>
          <p:nvSpPr>
            <p:cNvPr id="8" name="Rectangle 7"/>
            <p:cNvSpPr/>
            <p:nvPr/>
          </p:nvSpPr>
          <p:spPr>
            <a:xfrm>
              <a:off x="7935559" y="863577"/>
              <a:ext cx="423514" cy="523220"/>
            </a:xfrm>
            <a:prstGeom prst="rect">
              <a:avLst/>
            </a:prstGeom>
          </p:spPr>
          <p:txBody>
            <a:bodyPr wrap="none">
              <a:spAutoFit/>
            </a:bodyPr>
            <a:lstStyle/>
            <a:p>
              <a:pPr algn="l"/>
              <a:r>
                <a:rPr lang="en-US" dirty="0" smtClean="0">
                  <a:solidFill>
                    <a:srgbClr val="000000"/>
                  </a:solidFill>
                </a:rPr>
                <a:t>A</a:t>
              </a:r>
              <a:endParaRPr lang="en-US" dirty="0">
                <a:solidFill>
                  <a:srgbClr val="000000"/>
                </a:solidFill>
              </a:endParaRPr>
            </a:p>
          </p:txBody>
        </p:sp>
        <p:sp>
          <p:nvSpPr>
            <p:cNvPr id="9" name="Rectangle 8"/>
            <p:cNvSpPr/>
            <p:nvPr/>
          </p:nvSpPr>
          <p:spPr>
            <a:xfrm>
              <a:off x="7128046" y="626071"/>
              <a:ext cx="825803" cy="523220"/>
            </a:xfrm>
            <a:prstGeom prst="rect">
              <a:avLst/>
            </a:prstGeom>
          </p:spPr>
          <p:txBody>
            <a:bodyPr wrap="none">
              <a:spAutoFit/>
            </a:bodyPr>
            <a:lstStyle/>
            <a:p>
              <a:pPr algn="l"/>
              <a:r>
                <a:rPr lang="en-US" dirty="0" smtClean="0">
                  <a:solidFill>
                    <a:srgbClr val="000000"/>
                  </a:solidFill>
                  <a:latin typeface="Arial"/>
                </a:rPr>
                <a:t>P</a:t>
              </a:r>
              <a:r>
                <a:rPr lang="en-US" dirty="0" smtClean="0">
                  <a:solidFill>
                    <a:srgbClr val="000000"/>
                  </a:solidFill>
                </a:rPr>
                <a:t> = </a:t>
              </a:r>
              <a:endParaRPr lang="en-US" dirty="0">
                <a:solidFill>
                  <a:srgbClr val="000000"/>
                </a:solidFill>
              </a:endParaRPr>
            </a:p>
          </p:txBody>
        </p:sp>
        <p:cxnSp>
          <p:nvCxnSpPr>
            <p:cNvPr id="10" name="Straight Connector 9"/>
            <p:cNvCxnSpPr/>
            <p:nvPr/>
          </p:nvCxnSpPr>
          <p:spPr bwMode="auto">
            <a:xfrm>
              <a:off x="7873338" y="890649"/>
              <a:ext cx="534390" cy="0"/>
            </a:xfrm>
            <a:prstGeom prst="line">
              <a:avLst/>
            </a:prstGeom>
            <a:solidFill>
              <a:srgbClr val="00FFFF"/>
            </a:solidFill>
            <a:ln w="22225" cap="flat" cmpd="sng" algn="ctr">
              <a:solidFill>
                <a:schemeClr val="tx1"/>
              </a:solidFill>
              <a:prstDash val="solid"/>
              <a:round/>
              <a:headEnd type="none" w="med" len="med"/>
              <a:tailEnd type="none" w="med" len="med"/>
            </a:ln>
            <a:effectLst/>
          </p:spPr>
        </p:cxnSp>
      </p:grpSp>
      <p:sp>
        <p:nvSpPr>
          <p:cNvPr id="13" name="Rectangle 12"/>
          <p:cNvSpPr/>
          <p:nvPr/>
        </p:nvSpPr>
        <p:spPr>
          <a:xfrm>
            <a:off x="1701026" y="151064"/>
            <a:ext cx="3284874" cy="1384995"/>
          </a:xfrm>
          <a:prstGeom prst="rect">
            <a:avLst/>
          </a:prstGeom>
        </p:spPr>
        <p:txBody>
          <a:bodyPr wrap="none">
            <a:spAutoFit/>
          </a:bodyPr>
          <a:lstStyle/>
          <a:p>
            <a:pPr algn="l"/>
            <a:r>
              <a:rPr lang="en-US" dirty="0">
                <a:solidFill>
                  <a:srgbClr val="000000"/>
                </a:solidFill>
              </a:rPr>
              <a:t>t</a:t>
            </a:r>
            <a:r>
              <a:rPr lang="en-US" dirty="0" smtClean="0">
                <a:solidFill>
                  <a:srgbClr val="000000"/>
                </a:solidFill>
              </a:rPr>
              <a:t>he effect of a force</a:t>
            </a:r>
          </a:p>
          <a:p>
            <a:pPr algn="l"/>
            <a:r>
              <a:rPr lang="en-US" dirty="0" smtClean="0">
                <a:solidFill>
                  <a:srgbClr val="000000"/>
                </a:solidFill>
              </a:rPr>
              <a:t>being distributed</a:t>
            </a:r>
          </a:p>
          <a:p>
            <a:pPr algn="l"/>
            <a:r>
              <a:rPr lang="en-US" dirty="0" smtClean="0">
                <a:solidFill>
                  <a:srgbClr val="000000"/>
                </a:solidFill>
              </a:rPr>
              <a:t>over a surface area</a:t>
            </a:r>
            <a:endParaRPr lang="en-US" dirty="0">
              <a:solidFill>
                <a:srgbClr val="000000"/>
              </a:solidFill>
            </a:endParaRPr>
          </a:p>
        </p:txBody>
      </p:sp>
      <p:sp>
        <p:nvSpPr>
          <p:cNvPr id="14" name="Rectangle 13"/>
          <p:cNvSpPr/>
          <p:nvPr/>
        </p:nvSpPr>
        <p:spPr>
          <a:xfrm>
            <a:off x="1316780" y="2404430"/>
            <a:ext cx="2004075" cy="523220"/>
          </a:xfrm>
          <a:prstGeom prst="rect">
            <a:avLst/>
          </a:prstGeom>
        </p:spPr>
        <p:txBody>
          <a:bodyPr wrap="none">
            <a:spAutoFit/>
          </a:bodyPr>
          <a:lstStyle/>
          <a:p>
            <a:pPr algn="l"/>
            <a:r>
              <a:rPr lang="en-US" dirty="0" err="1" smtClean="0">
                <a:solidFill>
                  <a:srgbClr val="000000"/>
                </a:solidFill>
              </a:rPr>
              <a:t>pascal</a:t>
            </a:r>
            <a:r>
              <a:rPr lang="en-US" dirty="0" smtClean="0">
                <a:solidFill>
                  <a:srgbClr val="000000"/>
                </a:solidFill>
              </a:rPr>
              <a:t> (Pa)</a:t>
            </a:r>
            <a:endParaRPr lang="en-US" dirty="0">
              <a:solidFill>
                <a:srgbClr val="000000"/>
              </a:solidFill>
            </a:endParaRPr>
          </a:p>
        </p:txBody>
      </p:sp>
      <p:grpSp>
        <p:nvGrpSpPr>
          <p:cNvPr id="20" name="Group 19"/>
          <p:cNvGrpSpPr/>
          <p:nvPr/>
        </p:nvGrpSpPr>
        <p:grpSpPr>
          <a:xfrm>
            <a:off x="1264815" y="3081304"/>
            <a:ext cx="2078170" cy="950749"/>
            <a:chOff x="6166115" y="2264854"/>
            <a:chExt cx="2078170" cy="950749"/>
          </a:xfrm>
        </p:grpSpPr>
        <p:grpSp>
          <p:nvGrpSpPr>
            <p:cNvPr id="15" name="Group 14"/>
            <p:cNvGrpSpPr/>
            <p:nvPr/>
          </p:nvGrpSpPr>
          <p:grpSpPr>
            <a:xfrm>
              <a:off x="7591181" y="2264854"/>
              <a:ext cx="653104" cy="950749"/>
              <a:chOff x="3327940" y="436050"/>
              <a:chExt cx="653104" cy="950749"/>
            </a:xfrm>
          </p:grpSpPr>
          <p:sp>
            <p:nvSpPr>
              <p:cNvPr id="16" name="Rectangle 15"/>
              <p:cNvSpPr/>
              <p:nvPr/>
            </p:nvSpPr>
            <p:spPr>
              <a:xfrm>
                <a:off x="3327940" y="436050"/>
                <a:ext cx="643125" cy="523220"/>
              </a:xfrm>
              <a:prstGeom prst="rect">
                <a:avLst/>
              </a:prstGeom>
            </p:spPr>
            <p:txBody>
              <a:bodyPr wrap="none">
                <a:spAutoFit/>
              </a:bodyPr>
              <a:lstStyle/>
              <a:p>
                <a:pPr algn="l"/>
                <a:r>
                  <a:rPr lang="en-US" dirty="0" smtClean="0">
                    <a:solidFill>
                      <a:srgbClr val="000000"/>
                    </a:solidFill>
                  </a:rPr>
                  <a:t> N </a:t>
                </a:r>
                <a:endParaRPr lang="en-US" dirty="0">
                  <a:solidFill>
                    <a:srgbClr val="000000"/>
                  </a:solidFill>
                </a:endParaRPr>
              </a:p>
            </p:txBody>
          </p:sp>
          <p:sp>
            <p:nvSpPr>
              <p:cNvPr id="17" name="Rectangle 16"/>
              <p:cNvSpPr/>
              <p:nvPr/>
            </p:nvSpPr>
            <p:spPr>
              <a:xfrm>
                <a:off x="3363567" y="863579"/>
                <a:ext cx="617477" cy="523220"/>
              </a:xfrm>
              <a:prstGeom prst="rect">
                <a:avLst/>
              </a:prstGeom>
            </p:spPr>
            <p:txBody>
              <a:bodyPr wrap="none">
                <a:spAutoFit/>
              </a:bodyPr>
              <a:lstStyle/>
              <a:p>
                <a:pPr algn="l"/>
                <a:r>
                  <a:rPr lang="en-US" dirty="0" err="1" smtClean="0">
                    <a:solidFill>
                      <a:srgbClr val="000000"/>
                    </a:solidFill>
                  </a:rPr>
                  <a:t>m</a:t>
                </a:r>
                <a:r>
                  <a:rPr lang="en-US" baseline="30000" dirty="0" err="1" smtClean="0">
                    <a:solidFill>
                      <a:srgbClr val="000000"/>
                    </a:solidFill>
                  </a:rPr>
                  <a:t>2</a:t>
                </a:r>
                <a:endParaRPr lang="en-US" baseline="30000" dirty="0">
                  <a:solidFill>
                    <a:srgbClr val="000000"/>
                  </a:solidFill>
                </a:endParaRPr>
              </a:p>
            </p:txBody>
          </p:sp>
          <p:cxnSp>
            <p:nvCxnSpPr>
              <p:cNvPr id="18" name="Straight Connector 17"/>
              <p:cNvCxnSpPr/>
              <p:nvPr/>
            </p:nvCxnSpPr>
            <p:spPr bwMode="auto">
              <a:xfrm>
                <a:off x="3408218" y="926275"/>
                <a:ext cx="457200" cy="0"/>
              </a:xfrm>
              <a:prstGeom prst="line">
                <a:avLst/>
              </a:prstGeom>
              <a:solidFill>
                <a:srgbClr val="00FFFF"/>
              </a:solidFill>
              <a:ln w="22225" cap="flat" cmpd="sng" algn="ctr">
                <a:solidFill>
                  <a:schemeClr val="tx1"/>
                </a:solidFill>
                <a:prstDash val="solid"/>
                <a:round/>
                <a:headEnd type="none" w="med" len="med"/>
                <a:tailEnd type="none" w="med" len="med"/>
              </a:ln>
              <a:effectLst/>
            </p:spPr>
          </p:cxnSp>
        </p:grpSp>
        <p:sp>
          <p:nvSpPr>
            <p:cNvPr id="19" name="Rectangle 18"/>
            <p:cNvSpPr/>
            <p:nvPr/>
          </p:nvSpPr>
          <p:spPr>
            <a:xfrm>
              <a:off x="6166115" y="2502380"/>
              <a:ext cx="1532792" cy="523220"/>
            </a:xfrm>
            <a:prstGeom prst="rect">
              <a:avLst/>
            </a:prstGeom>
          </p:spPr>
          <p:txBody>
            <a:bodyPr wrap="none">
              <a:spAutoFit/>
            </a:bodyPr>
            <a:lstStyle/>
            <a:p>
              <a:pPr algn="l"/>
              <a:r>
                <a:rPr lang="en-US" dirty="0" smtClean="0">
                  <a:solidFill>
                    <a:srgbClr val="000000"/>
                  </a:solidFill>
                </a:rPr>
                <a:t>1 Pa = 1</a:t>
              </a:r>
              <a:endParaRPr lang="en-US" dirty="0">
                <a:solidFill>
                  <a:srgbClr val="000000"/>
                </a:solidFill>
              </a:endParaRPr>
            </a:p>
          </p:txBody>
        </p:sp>
      </p:grpSp>
      <p:sp>
        <p:nvSpPr>
          <p:cNvPr id="21" name="Rectangle 20"/>
          <p:cNvSpPr/>
          <p:nvPr/>
        </p:nvSpPr>
        <p:spPr>
          <a:xfrm>
            <a:off x="860423" y="5267407"/>
            <a:ext cx="2912977" cy="954107"/>
          </a:xfrm>
          <a:prstGeom prst="rect">
            <a:avLst/>
          </a:prstGeom>
        </p:spPr>
        <p:txBody>
          <a:bodyPr wrap="none">
            <a:spAutoFit/>
          </a:bodyPr>
          <a:lstStyle/>
          <a:p>
            <a:r>
              <a:rPr lang="en-US" dirty="0">
                <a:solidFill>
                  <a:srgbClr val="000000"/>
                </a:solidFill>
              </a:rPr>
              <a:t>100,000 </a:t>
            </a:r>
            <a:r>
              <a:rPr lang="en-US" dirty="0" smtClean="0">
                <a:solidFill>
                  <a:srgbClr val="000000"/>
                </a:solidFill>
              </a:rPr>
              <a:t>Pa</a:t>
            </a:r>
          </a:p>
          <a:p>
            <a:r>
              <a:rPr lang="en-US" dirty="0" smtClean="0">
                <a:solidFill>
                  <a:srgbClr val="000000"/>
                </a:solidFill>
              </a:rPr>
              <a:t>(which </a:t>
            </a:r>
            <a:r>
              <a:rPr lang="en-US" dirty="0">
                <a:solidFill>
                  <a:srgbClr val="000000"/>
                </a:solidFill>
              </a:rPr>
              <a:t>is ~1 </a:t>
            </a:r>
            <a:r>
              <a:rPr lang="en-US" dirty="0" err="1">
                <a:solidFill>
                  <a:srgbClr val="000000"/>
                </a:solidFill>
              </a:rPr>
              <a:t>atm</a:t>
            </a:r>
            <a:r>
              <a:rPr lang="en-US" dirty="0">
                <a:solidFill>
                  <a:srgbClr val="000000"/>
                </a:solidFill>
              </a:rPr>
              <a:t>)</a:t>
            </a:r>
          </a:p>
        </p:txBody>
      </p:sp>
      <p:pic>
        <p:nvPicPr>
          <p:cNvPr id="38"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97705" y="1600200"/>
            <a:ext cx="4493896" cy="5105401"/>
          </a:xfrm>
          <a:prstGeom prst="rect">
            <a:avLst/>
          </a:prstGeom>
          <a:noFill/>
          <a:ln w="9525">
            <a:noFill/>
            <a:miter lim="800000"/>
            <a:headEnd/>
            <a:tailEnd/>
          </a:ln>
          <a:effectLst/>
        </p:spPr>
      </p:pic>
    </p:spTree>
    <p:extLst>
      <p:ext uri="{BB962C8B-B14F-4D97-AF65-F5344CB8AC3E}">
        <p14:creationId xmlns:p14="http://schemas.microsoft.com/office/powerpoint/2010/main" val="306207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anim calcmode="lin" valueType="num">
                                      <p:cBhvr>
                                        <p:cTn id="18" dur="2000" fill="hold"/>
                                        <p:tgtEl>
                                          <p:spTgt spid="6"/>
                                        </p:tgtEl>
                                        <p:attrNameLst>
                                          <p:attrName>style.rotation</p:attrName>
                                        </p:attrNameLst>
                                      </p:cBhvr>
                                      <p:tavLst>
                                        <p:tav tm="0">
                                          <p:val>
                                            <p:fltVal val="720"/>
                                          </p:val>
                                        </p:tav>
                                        <p:tav tm="100000">
                                          <p:val>
                                            <p:fltVal val="0"/>
                                          </p:val>
                                        </p:tav>
                                      </p:tavLst>
                                    </p:anim>
                                    <p:anim calcmode="lin" valueType="num">
                                      <p:cBhvr>
                                        <p:cTn id="19" dur="2000" fill="hold"/>
                                        <p:tgtEl>
                                          <p:spTgt spid="6"/>
                                        </p:tgtEl>
                                        <p:attrNameLst>
                                          <p:attrName>ppt_h</p:attrName>
                                        </p:attrNameLst>
                                      </p:cBhvr>
                                      <p:tavLst>
                                        <p:tav tm="0">
                                          <p:val>
                                            <p:fltVal val="0"/>
                                          </p:val>
                                        </p:tav>
                                        <p:tav tm="100000">
                                          <p:val>
                                            <p:strVal val="#ppt_h"/>
                                          </p:val>
                                        </p:tav>
                                      </p:tavLst>
                                    </p:anim>
                                    <p:anim calcmode="lin" valueType="num">
                                      <p:cBhvr>
                                        <p:cTn id="20" dur="2000" fill="hold"/>
                                        <p:tgtEl>
                                          <p:spTgt spid="6"/>
                                        </p:tgtEl>
                                        <p:attrNameLst>
                                          <p:attrName>ppt_w</p:attrName>
                                        </p:attrNameLst>
                                      </p:cBhvr>
                                      <p:tavLst>
                                        <p:tav tm="0">
                                          <p:val>
                                            <p:fltVal val="0"/>
                                          </p:val>
                                        </p:tav>
                                        <p:tav tm="100000">
                                          <p:val>
                                            <p:strVal val="#ppt_w"/>
                                          </p:val>
                                        </p:tav>
                                      </p:tavLst>
                                    </p:anim>
                                  </p:childTnLst>
                                </p:cTn>
                              </p:par>
                            </p:childTnLst>
                          </p:cTn>
                        </p:par>
                        <p:par>
                          <p:cTn id="21" fill="hold">
                            <p:stCondLst>
                              <p:cond delay="2000"/>
                            </p:stCondLst>
                            <p:childTnLst>
                              <p:par>
                                <p:cTn id="22" presetID="9"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ssolve">
                                      <p:cBhvr>
                                        <p:cTn id="24" dur="500"/>
                                        <p:tgtEl>
                                          <p:spTgt spid="12"/>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heel(1)">
                                      <p:cBhvr>
                                        <p:cTn id="42" dur="20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arn(inVertical)">
                                      <p:cBhvr>
                                        <p:cTn id="47" dur="500"/>
                                        <p:tgtEl>
                                          <p:spTgt spid="5"/>
                                        </p:tgtEl>
                                      </p:cBhvr>
                                    </p:animEffect>
                                  </p:childTnLst>
                                </p:cTn>
                              </p:par>
                              <p:par>
                                <p:cTn id="48" presetID="10" presetClass="entr" presetSubtype="0" fill="hold"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500"/>
                                        <p:tgtEl>
                                          <p:spTgt spid="38"/>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ppt_w</p:attrName>
                                        </p:attrNameLst>
                                      </p:cBhvr>
                                      <p:tavLst>
                                        <p:tav tm="0">
                                          <p:val>
                                            <p:fltVal val="0"/>
                                          </p:val>
                                        </p:tav>
                                        <p:tav tm="100000">
                                          <p:val>
                                            <p:strVal val="#ppt_w"/>
                                          </p:val>
                                        </p:tav>
                                      </p:tavLst>
                                    </p:anim>
                                    <p:anim calcmode="lin" valueType="num">
                                      <p:cBhvr>
                                        <p:cTn id="56" dur="500" fill="hold"/>
                                        <p:tgtEl>
                                          <p:spTgt spid="21"/>
                                        </p:tgtEl>
                                        <p:attrNameLst>
                                          <p:attrName>ppt_h</p:attrName>
                                        </p:attrNameLst>
                                      </p:cBhvr>
                                      <p:tavLst>
                                        <p:tav tm="0">
                                          <p:val>
                                            <p:fltVal val="0"/>
                                          </p:val>
                                        </p:tav>
                                        <p:tav tm="100000">
                                          <p:val>
                                            <p:strVal val="#ppt_h"/>
                                          </p:val>
                                        </p:tav>
                                      </p:tavLst>
                                    </p:anim>
                                    <p:animEffect transition="in" filter="fade">
                                      <p:cBhvr>
                                        <p:cTn id="5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3" grpId="0"/>
      <p:bldP spid="4" grpId="0"/>
      <p:bldP spid="5" grpId="0"/>
      <p:bldP spid="13" grpId="0"/>
      <p:bldP spid="14" grpId="0"/>
      <p:bldP spid="2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309"/>
          <p:cNvSpPr>
            <a:spLocks noChangeArrowheads="1"/>
          </p:cNvSpPr>
          <p:nvPr/>
        </p:nvSpPr>
        <p:spPr bwMode="auto">
          <a:xfrm>
            <a:off x="7292514" y="3020532"/>
            <a:ext cx="1482996" cy="593725"/>
          </a:xfrm>
          <a:prstGeom prst="rect">
            <a:avLst/>
          </a:prstGeom>
          <a:solidFill>
            <a:srgbClr val="00FFFF"/>
          </a:solidFill>
          <a:ln w="9525">
            <a:solidFill>
              <a:schemeClr val="tx1"/>
            </a:solidFill>
            <a:miter lim="800000"/>
            <a:headEnd/>
            <a:tailEnd/>
          </a:ln>
        </p:spPr>
        <p:txBody>
          <a:bodyPr wrap="none" anchor="ctr"/>
          <a:lstStyle/>
          <a:p>
            <a:pPr algn="l"/>
            <a:endParaRPr lang="en-US">
              <a:solidFill>
                <a:srgbClr val="000000"/>
              </a:solidFill>
            </a:endParaRPr>
          </a:p>
        </p:txBody>
      </p:sp>
      <p:sp>
        <p:nvSpPr>
          <p:cNvPr id="54" name="Rectangle 309"/>
          <p:cNvSpPr>
            <a:spLocks noChangeArrowheads="1"/>
          </p:cNvSpPr>
          <p:nvPr/>
        </p:nvSpPr>
        <p:spPr bwMode="auto">
          <a:xfrm>
            <a:off x="2706866" y="1532925"/>
            <a:ext cx="1892430" cy="593725"/>
          </a:xfrm>
          <a:prstGeom prst="rect">
            <a:avLst/>
          </a:prstGeom>
          <a:solidFill>
            <a:srgbClr val="00FFFF"/>
          </a:solidFill>
          <a:ln w="9525">
            <a:solidFill>
              <a:schemeClr val="tx1"/>
            </a:solidFill>
            <a:miter lim="800000"/>
            <a:headEnd/>
            <a:tailEnd/>
          </a:ln>
        </p:spPr>
        <p:txBody>
          <a:bodyPr wrap="none" anchor="ctr"/>
          <a:lstStyle/>
          <a:p>
            <a:pPr algn="l"/>
            <a:endParaRPr lang="en-US">
              <a:solidFill>
                <a:srgbClr val="000000"/>
              </a:solidFill>
            </a:endParaRPr>
          </a:p>
        </p:txBody>
      </p:sp>
      <p:sp>
        <p:nvSpPr>
          <p:cNvPr id="55" name="Rectangle 309"/>
          <p:cNvSpPr>
            <a:spLocks noChangeArrowheads="1"/>
          </p:cNvSpPr>
          <p:nvPr/>
        </p:nvSpPr>
        <p:spPr bwMode="auto">
          <a:xfrm>
            <a:off x="2414867" y="6094577"/>
            <a:ext cx="1551236" cy="593725"/>
          </a:xfrm>
          <a:prstGeom prst="rect">
            <a:avLst/>
          </a:prstGeom>
          <a:solidFill>
            <a:srgbClr val="00FFFF"/>
          </a:solidFill>
          <a:ln w="9525">
            <a:solidFill>
              <a:schemeClr val="tx1"/>
            </a:solidFill>
            <a:miter lim="800000"/>
            <a:headEnd/>
            <a:tailEnd/>
          </a:ln>
        </p:spPr>
        <p:txBody>
          <a:bodyPr wrap="none" anchor="ctr"/>
          <a:lstStyle/>
          <a:p>
            <a:pPr algn="l"/>
            <a:endParaRPr lang="en-US">
              <a:solidFill>
                <a:srgbClr val="000000"/>
              </a:solidFill>
            </a:endParaRPr>
          </a:p>
        </p:txBody>
      </p:sp>
      <p:sp>
        <p:nvSpPr>
          <p:cNvPr id="2" name="Rectangle 1"/>
          <p:cNvSpPr/>
          <p:nvPr/>
        </p:nvSpPr>
        <p:spPr>
          <a:xfrm>
            <a:off x="61413" y="73223"/>
            <a:ext cx="9159880" cy="1384995"/>
          </a:xfrm>
          <a:prstGeom prst="rect">
            <a:avLst/>
          </a:prstGeom>
        </p:spPr>
        <p:txBody>
          <a:bodyPr wrap="none">
            <a:spAutoFit/>
          </a:bodyPr>
          <a:lstStyle/>
          <a:p>
            <a:pPr algn="l"/>
            <a:r>
              <a:rPr lang="en-US" dirty="0">
                <a:solidFill>
                  <a:srgbClr val="FF0000"/>
                </a:solidFill>
              </a:rPr>
              <a:t>A floating tree trunk has specific gravity 0.41 and </a:t>
            </a:r>
            <a:r>
              <a:rPr lang="en-US" dirty="0" smtClean="0">
                <a:solidFill>
                  <a:srgbClr val="FF0000"/>
                </a:solidFill>
              </a:rPr>
              <a:t>a </a:t>
            </a:r>
          </a:p>
          <a:p>
            <a:pPr algn="l"/>
            <a:r>
              <a:rPr lang="en-US" dirty="0" smtClean="0">
                <a:solidFill>
                  <a:srgbClr val="FF0000"/>
                </a:solidFill>
              </a:rPr>
              <a:t>volume </a:t>
            </a:r>
            <a:r>
              <a:rPr lang="en-US" dirty="0">
                <a:solidFill>
                  <a:srgbClr val="FF0000"/>
                </a:solidFill>
              </a:rPr>
              <a:t>of 0.79 </a:t>
            </a:r>
            <a:r>
              <a:rPr lang="en-US" dirty="0" err="1">
                <a:solidFill>
                  <a:srgbClr val="FF0000"/>
                </a:solidFill>
              </a:rPr>
              <a:t>m</a:t>
            </a:r>
            <a:r>
              <a:rPr lang="en-US" baseline="30000" dirty="0" err="1">
                <a:solidFill>
                  <a:srgbClr val="FF0000"/>
                </a:solidFill>
              </a:rPr>
              <a:t>3</a:t>
            </a:r>
            <a:r>
              <a:rPr lang="en-US" dirty="0">
                <a:solidFill>
                  <a:srgbClr val="FF0000"/>
                </a:solidFill>
              </a:rPr>
              <a:t>. Find </a:t>
            </a:r>
            <a:r>
              <a:rPr lang="en-US" dirty="0" smtClean="0">
                <a:solidFill>
                  <a:srgbClr val="FF0000"/>
                </a:solidFill>
              </a:rPr>
              <a:t>the log’s </a:t>
            </a:r>
            <a:r>
              <a:rPr lang="en-US" dirty="0">
                <a:solidFill>
                  <a:srgbClr val="FF0000"/>
                </a:solidFill>
              </a:rPr>
              <a:t>apparent weight, the </a:t>
            </a:r>
            <a:endParaRPr lang="en-US" dirty="0" smtClean="0">
              <a:solidFill>
                <a:srgbClr val="FF0000"/>
              </a:solidFill>
            </a:endParaRPr>
          </a:p>
          <a:p>
            <a:pPr algn="l"/>
            <a:r>
              <a:rPr lang="en-US" dirty="0" smtClean="0">
                <a:solidFill>
                  <a:srgbClr val="FF0000"/>
                </a:solidFill>
              </a:rPr>
              <a:t>buoyant </a:t>
            </a:r>
            <a:r>
              <a:rPr lang="en-US" dirty="0">
                <a:solidFill>
                  <a:srgbClr val="FF0000"/>
                </a:solidFill>
              </a:rPr>
              <a:t>force on it, and the volume of water it displaces.</a:t>
            </a:r>
          </a:p>
        </p:txBody>
      </p:sp>
      <p:sp>
        <p:nvSpPr>
          <p:cNvPr id="3" name="Rectangle 2"/>
          <p:cNvSpPr/>
          <p:nvPr/>
        </p:nvSpPr>
        <p:spPr>
          <a:xfrm>
            <a:off x="230499" y="1585308"/>
            <a:ext cx="3748142" cy="523220"/>
          </a:xfrm>
          <a:prstGeom prst="rect">
            <a:avLst/>
          </a:prstGeom>
        </p:spPr>
        <p:txBody>
          <a:bodyPr wrap="none">
            <a:spAutoFit/>
          </a:bodyPr>
          <a:lstStyle/>
          <a:p>
            <a:pPr algn="l"/>
            <a:r>
              <a:rPr lang="en-US" dirty="0" smtClean="0">
                <a:solidFill>
                  <a:srgbClr val="000000"/>
                </a:solidFill>
              </a:rPr>
              <a:t>Log floats, so    </a:t>
            </a:r>
            <a:r>
              <a:rPr lang="en-US" dirty="0" err="1" smtClean="0">
                <a:solidFill>
                  <a:srgbClr val="000000"/>
                </a:solidFill>
              </a:rPr>
              <a:t>F</a:t>
            </a:r>
            <a:r>
              <a:rPr lang="en-US" baseline="-25000" dirty="0" err="1" smtClean="0">
                <a:solidFill>
                  <a:srgbClr val="000000"/>
                </a:solidFill>
              </a:rPr>
              <a:t>app</a:t>
            </a:r>
            <a:r>
              <a:rPr lang="en-US" dirty="0" smtClean="0">
                <a:solidFill>
                  <a:srgbClr val="000000"/>
                </a:solidFill>
              </a:rPr>
              <a:t> = </a:t>
            </a:r>
            <a:endParaRPr lang="en-US" dirty="0">
              <a:solidFill>
                <a:srgbClr val="000000"/>
              </a:solidFill>
            </a:endParaRPr>
          </a:p>
        </p:txBody>
      </p:sp>
      <p:sp>
        <p:nvSpPr>
          <p:cNvPr id="4" name="Rectangle 3"/>
          <p:cNvSpPr/>
          <p:nvPr/>
        </p:nvSpPr>
        <p:spPr>
          <a:xfrm>
            <a:off x="3806194" y="1585308"/>
            <a:ext cx="744114" cy="523220"/>
          </a:xfrm>
          <a:prstGeom prst="rect">
            <a:avLst/>
          </a:prstGeom>
        </p:spPr>
        <p:txBody>
          <a:bodyPr wrap="none">
            <a:spAutoFit/>
          </a:bodyPr>
          <a:lstStyle/>
          <a:p>
            <a:pPr algn="l"/>
            <a:r>
              <a:rPr lang="en-US" dirty="0" smtClean="0">
                <a:solidFill>
                  <a:srgbClr val="000000"/>
                </a:solidFill>
              </a:rPr>
              <a:t>0 N</a:t>
            </a:r>
            <a:endParaRPr lang="en-US" dirty="0">
              <a:solidFill>
                <a:srgbClr val="000000"/>
              </a:solidFill>
            </a:endParaRPr>
          </a:p>
        </p:txBody>
      </p:sp>
      <p:sp>
        <p:nvSpPr>
          <p:cNvPr id="5" name="Rectangle 4"/>
          <p:cNvSpPr/>
          <p:nvPr/>
        </p:nvSpPr>
        <p:spPr>
          <a:xfrm>
            <a:off x="216851" y="2185808"/>
            <a:ext cx="3291286" cy="523220"/>
          </a:xfrm>
          <a:prstGeom prst="rect">
            <a:avLst/>
          </a:prstGeom>
        </p:spPr>
        <p:txBody>
          <a:bodyPr wrap="none">
            <a:spAutoFit/>
          </a:bodyPr>
          <a:lstStyle/>
          <a:p>
            <a:pPr algn="l"/>
            <a:r>
              <a:rPr lang="en-US" dirty="0" smtClean="0">
                <a:solidFill>
                  <a:srgbClr val="000000"/>
                </a:solidFill>
              </a:rPr>
              <a:t>Buoyant force F</a:t>
            </a:r>
            <a:r>
              <a:rPr lang="en-US" baseline="-25000" dirty="0" smtClean="0">
                <a:solidFill>
                  <a:srgbClr val="000000"/>
                </a:solidFill>
              </a:rPr>
              <a:t>B</a:t>
            </a:r>
            <a:r>
              <a:rPr lang="en-US" dirty="0" smtClean="0">
                <a:solidFill>
                  <a:srgbClr val="000000"/>
                </a:solidFill>
              </a:rPr>
              <a:t> = </a:t>
            </a:r>
            <a:endParaRPr lang="en-US" dirty="0">
              <a:solidFill>
                <a:srgbClr val="000000"/>
              </a:solidFill>
            </a:endParaRPr>
          </a:p>
        </p:txBody>
      </p:sp>
      <p:sp>
        <p:nvSpPr>
          <p:cNvPr id="6" name="Rectangle 5"/>
          <p:cNvSpPr/>
          <p:nvPr/>
        </p:nvSpPr>
        <p:spPr>
          <a:xfrm>
            <a:off x="3383115" y="2185808"/>
            <a:ext cx="2204450" cy="523220"/>
          </a:xfrm>
          <a:prstGeom prst="rect">
            <a:avLst/>
          </a:prstGeom>
        </p:spPr>
        <p:txBody>
          <a:bodyPr wrap="none">
            <a:spAutoFit/>
          </a:bodyPr>
          <a:lstStyle/>
          <a:p>
            <a:pPr algn="l"/>
            <a:r>
              <a:rPr lang="en-US" dirty="0" smtClean="0">
                <a:solidFill>
                  <a:srgbClr val="000000"/>
                </a:solidFill>
              </a:rPr>
              <a:t>weight of log</a:t>
            </a:r>
            <a:endParaRPr lang="en-US" dirty="0">
              <a:solidFill>
                <a:srgbClr val="000000"/>
              </a:solidFill>
            </a:endParaRPr>
          </a:p>
        </p:txBody>
      </p:sp>
      <p:sp>
        <p:nvSpPr>
          <p:cNvPr id="7" name="Rectangle 6"/>
          <p:cNvSpPr/>
          <p:nvPr/>
        </p:nvSpPr>
        <p:spPr>
          <a:xfrm>
            <a:off x="5539457" y="2185808"/>
            <a:ext cx="1127232" cy="523220"/>
          </a:xfrm>
          <a:prstGeom prst="rect">
            <a:avLst/>
          </a:prstGeom>
        </p:spPr>
        <p:txBody>
          <a:bodyPr wrap="none">
            <a:spAutoFit/>
          </a:bodyPr>
          <a:lstStyle/>
          <a:p>
            <a:pPr algn="l"/>
            <a:r>
              <a:rPr lang="en-US" dirty="0" smtClean="0">
                <a:solidFill>
                  <a:srgbClr val="000000"/>
                </a:solidFill>
              </a:rPr>
              <a:t>= </a:t>
            </a:r>
            <a:r>
              <a:rPr lang="en-US" dirty="0" err="1" smtClean="0">
                <a:solidFill>
                  <a:srgbClr val="000000"/>
                </a:solidFill>
              </a:rPr>
              <a:t>m</a:t>
            </a:r>
            <a:r>
              <a:rPr lang="en-US" baseline="-25000" dirty="0" err="1" smtClean="0">
                <a:solidFill>
                  <a:srgbClr val="000000"/>
                </a:solidFill>
              </a:rPr>
              <a:t>o</a:t>
            </a:r>
            <a:r>
              <a:rPr lang="en-US" dirty="0" err="1" smtClean="0">
                <a:solidFill>
                  <a:srgbClr val="000000"/>
                </a:solidFill>
              </a:rPr>
              <a:t>g</a:t>
            </a:r>
            <a:endParaRPr lang="en-US" dirty="0">
              <a:solidFill>
                <a:srgbClr val="000000"/>
              </a:solidFill>
            </a:endParaRPr>
          </a:p>
        </p:txBody>
      </p:sp>
      <p:sp>
        <p:nvSpPr>
          <p:cNvPr id="8" name="Rectangle 7"/>
          <p:cNvSpPr/>
          <p:nvPr/>
        </p:nvSpPr>
        <p:spPr>
          <a:xfrm>
            <a:off x="6617627" y="2185808"/>
            <a:ext cx="1376724" cy="523220"/>
          </a:xfrm>
          <a:prstGeom prst="rect">
            <a:avLst/>
          </a:prstGeom>
        </p:spPr>
        <p:txBody>
          <a:bodyPr wrap="none">
            <a:spAutoFit/>
          </a:bodyPr>
          <a:lstStyle/>
          <a:p>
            <a:pPr algn="l"/>
            <a:r>
              <a:rPr lang="en-US" dirty="0" smtClean="0">
                <a:solidFill>
                  <a:srgbClr val="000000"/>
                </a:solidFill>
              </a:rPr>
              <a:t>= </a:t>
            </a:r>
            <a:r>
              <a:rPr lang="en-US" dirty="0" err="1" smtClean="0">
                <a:solidFill>
                  <a:srgbClr val="000000"/>
                </a:solidFill>
                <a:latin typeface="Symbol" pitchFamily="18" charset="2"/>
              </a:rPr>
              <a:t>r</a:t>
            </a:r>
            <a:r>
              <a:rPr lang="en-US" baseline="-25000" dirty="0" err="1" smtClean="0">
                <a:solidFill>
                  <a:srgbClr val="000000"/>
                </a:solidFill>
              </a:rPr>
              <a:t>o</a:t>
            </a:r>
            <a:r>
              <a:rPr lang="en-US" dirty="0" err="1" smtClean="0">
                <a:solidFill>
                  <a:srgbClr val="000000"/>
                </a:solidFill>
              </a:rPr>
              <a:t>V</a:t>
            </a:r>
            <a:r>
              <a:rPr lang="en-US" baseline="-25000" dirty="0" err="1" smtClean="0">
                <a:solidFill>
                  <a:srgbClr val="000000"/>
                </a:solidFill>
              </a:rPr>
              <a:t>o</a:t>
            </a:r>
            <a:r>
              <a:rPr lang="en-US" dirty="0" err="1" smtClean="0">
                <a:solidFill>
                  <a:srgbClr val="000000"/>
                </a:solidFill>
              </a:rPr>
              <a:t>g</a:t>
            </a:r>
            <a:endParaRPr lang="en-US" dirty="0">
              <a:solidFill>
                <a:srgbClr val="000000"/>
              </a:solidFill>
            </a:endParaRPr>
          </a:p>
        </p:txBody>
      </p:sp>
      <p:sp>
        <p:nvSpPr>
          <p:cNvPr id="12" name="Rectangle 11"/>
          <p:cNvSpPr/>
          <p:nvPr/>
        </p:nvSpPr>
        <p:spPr>
          <a:xfrm>
            <a:off x="6849645" y="3045613"/>
            <a:ext cx="1853392" cy="523220"/>
          </a:xfrm>
          <a:prstGeom prst="rect">
            <a:avLst/>
          </a:prstGeom>
        </p:spPr>
        <p:txBody>
          <a:bodyPr wrap="none">
            <a:spAutoFit/>
          </a:bodyPr>
          <a:lstStyle/>
          <a:p>
            <a:pPr algn="l"/>
            <a:r>
              <a:rPr lang="en-US" dirty="0" smtClean="0">
                <a:solidFill>
                  <a:srgbClr val="000000"/>
                </a:solidFill>
              </a:rPr>
              <a:t>=   3200 N</a:t>
            </a:r>
            <a:endParaRPr lang="en-US" dirty="0">
              <a:solidFill>
                <a:srgbClr val="000000"/>
              </a:solidFill>
            </a:endParaRPr>
          </a:p>
        </p:txBody>
      </p:sp>
      <p:grpSp>
        <p:nvGrpSpPr>
          <p:cNvPr id="52" name="Group 51"/>
          <p:cNvGrpSpPr/>
          <p:nvPr/>
        </p:nvGrpSpPr>
        <p:grpSpPr>
          <a:xfrm>
            <a:off x="530747" y="2759012"/>
            <a:ext cx="6420512" cy="1041833"/>
            <a:chOff x="530747" y="2759012"/>
            <a:chExt cx="6420512" cy="1041833"/>
          </a:xfrm>
        </p:grpSpPr>
        <p:sp>
          <p:nvSpPr>
            <p:cNvPr id="9" name="Rectangle 8"/>
            <p:cNvSpPr/>
            <p:nvPr/>
          </p:nvSpPr>
          <p:spPr>
            <a:xfrm>
              <a:off x="530747" y="3045615"/>
              <a:ext cx="2770310" cy="523220"/>
            </a:xfrm>
            <a:prstGeom prst="rect">
              <a:avLst/>
            </a:prstGeom>
          </p:spPr>
          <p:txBody>
            <a:bodyPr wrap="none">
              <a:spAutoFit/>
            </a:bodyPr>
            <a:lstStyle/>
            <a:p>
              <a:pPr algn="l"/>
              <a:r>
                <a:rPr lang="en-US" dirty="0" smtClean="0">
                  <a:solidFill>
                    <a:srgbClr val="000000"/>
                  </a:solidFill>
                </a:rPr>
                <a:t>So…  F</a:t>
              </a:r>
              <a:r>
                <a:rPr lang="en-US" baseline="-25000" dirty="0" smtClean="0">
                  <a:solidFill>
                    <a:srgbClr val="000000"/>
                  </a:solidFill>
                </a:rPr>
                <a:t>B</a:t>
              </a:r>
              <a:r>
                <a:rPr lang="en-US" dirty="0" smtClean="0">
                  <a:solidFill>
                    <a:srgbClr val="000000"/>
                  </a:solidFill>
                </a:rPr>
                <a:t> =  410 </a:t>
              </a:r>
              <a:endParaRPr lang="en-US" dirty="0">
                <a:solidFill>
                  <a:srgbClr val="000000"/>
                </a:solidFill>
              </a:endParaRPr>
            </a:p>
          </p:txBody>
        </p:sp>
        <p:sp>
          <p:nvSpPr>
            <p:cNvPr id="16" name="Rectangle 15"/>
            <p:cNvSpPr/>
            <p:nvPr/>
          </p:nvSpPr>
          <p:spPr>
            <a:xfrm>
              <a:off x="3737973" y="3045615"/>
              <a:ext cx="1657826" cy="523220"/>
            </a:xfrm>
            <a:prstGeom prst="rect">
              <a:avLst/>
            </a:prstGeom>
          </p:spPr>
          <p:txBody>
            <a:bodyPr wrap="none">
              <a:spAutoFit/>
            </a:bodyPr>
            <a:lstStyle/>
            <a:p>
              <a:pPr algn="l"/>
              <a:r>
                <a:rPr lang="en-US" dirty="0" smtClean="0">
                  <a:solidFill>
                    <a:srgbClr val="000000"/>
                  </a:solidFill>
                </a:rPr>
                <a:t>(0.79 </a:t>
              </a:r>
              <a:r>
                <a:rPr lang="en-US" dirty="0" err="1" smtClean="0">
                  <a:solidFill>
                    <a:srgbClr val="000000"/>
                  </a:solidFill>
                </a:rPr>
                <a:t>m</a:t>
              </a:r>
              <a:r>
                <a:rPr lang="en-US" baseline="30000" dirty="0" err="1" smtClean="0">
                  <a:solidFill>
                    <a:srgbClr val="000000"/>
                  </a:solidFill>
                </a:rPr>
                <a:t>3</a:t>
              </a:r>
              <a:r>
                <a:rPr lang="en-US" dirty="0" smtClean="0">
                  <a:solidFill>
                    <a:srgbClr val="000000"/>
                  </a:solidFill>
                </a:rPr>
                <a:t>)</a:t>
              </a:r>
              <a:endParaRPr lang="en-US" dirty="0">
                <a:solidFill>
                  <a:srgbClr val="000000"/>
                </a:solidFill>
              </a:endParaRPr>
            </a:p>
          </p:txBody>
        </p:sp>
        <p:grpSp>
          <p:nvGrpSpPr>
            <p:cNvPr id="23" name="Group 22"/>
            <p:cNvGrpSpPr/>
            <p:nvPr/>
          </p:nvGrpSpPr>
          <p:grpSpPr>
            <a:xfrm>
              <a:off x="5211935" y="2759012"/>
              <a:ext cx="1739324" cy="1041833"/>
              <a:chOff x="6139985" y="3072916"/>
              <a:chExt cx="1739324" cy="1041833"/>
            </a:xfrm>
          </p:grpSpPr>
          <p:sp>
            <p:nvSpPr>
              <p:cNvPr id="17" name="Rectangle 16"/>
              <p:cNvSpPr/>
              <p:nvPr/>
            </p:nvSpPr>
            <p:spPr>
              <a:xfrm>
                <a:off x="7054362" y="3072916"/>
                <a:ext cx="484428" cy="523220"/>
              </a:xfrm>
              <a:prstGeom prst="rect">
                <a:avLst/>
              </a:prstGeom>
            </p:spPr>
            <p:txBody>
              <a:bodyPr wrap="none">
                <a:spAutoFit/>
              </a:bodyPr>
              <a:lstStyle/>
              <a:p>
                <a:pPr algn="l"/>
                <a:r>
                  <a:rPr lang="en-US" dirty="0" smtClean="0">
                    <a:solidFill>
                      <a:srgbClr val="000000"/>
                    </a:solidFill>
                  </a:rPr>
                  <a:t>m</a:t>
                </a:r>
                <a:endParaRPr lang="en-US" dirty="0">
                  <a:solidFill>
                    <a:srgbClr val="000000"/>
                  </a:solidFill>
                </a:endParaRPr>
              </a:p>
            </p:txBody>
          </p:sp>
          <p:sp>
            <p:nvSpPr>
              <p:cNvPr id="18" name="Rectangle 17"/>
              <p:cNvSpPr/>
              <p:nvPr/>
            </p:nvSpPr>
            <p:spPr>
              <a:xfrm>
                <a:off x="7068011" y="3591529"/>
                <a:ext cx="497252" cy="523220"/>
              </a:xfrm>
              <a:prstGeom prst="rect">
                <a:avLst/>
              </a:prstGeom>
            </p:spPr>
            <p:txBody>
              <a:bodyPr wrap="none">
                <a:spAutoFit/>
              </a:bodyPr>
              <a:lstStyle/>
              <a:p>
                <a:pPr algn="l"/>
                <a:r>
                  <a:rPr lang="en-US" dirty="0" err="1" smtClean="0">
                    <a:solidFill>
                      <a:srgbClr val="000000"/>
                    </a:solidFill>
                  </a:rPr>
                  <a:t>s</a:t>
                </a:r>
                <a:r>
                  <a:rPr lang="en-US" baseline="30000" dirty="0" err="1" smtClean="0">
                    <a:solidFill>
                      <a:srgbClr val="000000"/>
                    </a:solidFill>
                  </a:rPr>
                  <a:t>2</a:t>
                </a:r>
                <a:endParaRPr lang="en-US" baseline="30000" dirty="0">
                  <a:solidFill>
                    <a:srgbClr val="000000"/>
                  </a:solidFill>
                </a:endParaRPr>
              </a:p>
            </p:txBody>
          </p:sp>
          <p:cxnSp>
            <p:nvCxnSpPr>
              <p:cNvPr id="19" name="Straight Connector 18"/>
              <p:cNvCxnSpPr/>
              <p:nvPr/>
            </p:nvCxnSpPr>
            <p:spPr bwMode="auto">
              <a:xfrm>
                <a:off x="7124132" y="3630305"/>
                <a:ext cx="464024" cy="0"/>
              </a:xfrm>
              <a:prstGeom prst="line">
                <a:avLst/>
              </a:prstGeom>
              <a:solidFill>
                <a:srgbClr val="00FFFF"/>
              </a:solidFill>
              <a:ln w="22225" cap="flat" cmpd="sng" algn="ctr">
                <a:solidFill>
                  <a:schemeClr val="tx1"/>
                </a:solidFill>
                <a:prstDash val="solid"/>
                <a:round/>
                <a:headEnd type="none" w="med" len="med"/>
                <a:tailEnd type="none" w="med" len="med"/>
              </a:ln>
              <a:effectLst/>
            </p:spPr>
          </p:cxnSp>
          <p:sp>
            <p:nvSpPr>
              <p:cNvPr id="20" name="Rectangle 19"/>
              <p:cNvSpPr/>
              <p:nvPr/>
            </p:nvSpPr>
            <p:spPr>
              <a:xfrm>
                <a:off x="6139985" y="3113858"/>
                <a:ext cx="415498" cy="923330"/>
              </a:xfrm>
              <a:prstGeom prst="rect">
                <a:avLst/>
              </a:prstGeom>
            </p:spPr>
            <p:txBody>
              <a:bodyPr wrap="none">
                <a:spAutoFit/>
              </a:bodyPr>
              <a:lstStyle/>
              <a:p>
                <a:pPr algn="l"/>
                <a:r>
                  <a:rPr lang="en-US" sz="5400" dirty="0" smtClean="0">
                    <a:solidFill>
                      <a:srgbClr val="000000"/>
                    </a:solidFill>
                  </a:rPr>
                  <a:t>(</a:t>
                </a:r>
                <a:endParaRPr lang="en-US" sz="5400" dirty="0">
                  <a:solidFill>
                    <a:srgbClr val="000000"/>
                  </a:solidFill>
                </a:endParaRPr>
              </a:p>
            </p:txBody>
          </p:sp>
          <p:sp>
            <p:nvSpPr>
              <p:cNvPr id="21" name="Rectangle 20"/>
              <p:cNvSpPr/>
              <p:nvPr/>
            </p:nvSpPr>
            <p:spPr>
              <a:xfrm>
                <a:off x="6303751" y="3373167"/>
                <a:ext cx="885179" cy="523220"/>
              </a:xfrm>
              <a:prstGeom prst="rect">
                <a:avLst/>
              </a:prstGeom>
            </p:spPr>
            <p:txBody>
              <a:bodyPr wrap="none">
                <a:spAutoFit/>
              </a:bodyPr>
              <a:lstStyle/>
              <a:p>
                <a:pPr algn="l"/>
                <a:r>
                  <a:rPr lang="en-US" dirty="0" smtClean="0">
                    <a:solidFill>
                      <a:srgbClr val="000000"/>
                    </a:solidFill>
                  </a:rPr>
                  <a:t>9.81</a:t>
                </a:r>
                <a:endParaRPr lang="en-US" dirty="0">
                  <a:solidFill>
                    <a:srgbClr val="000000"/>
                  </a:solidFill>
                </a:endParaRPr>
              </a:p>
            </p:txBody>
          </p:sp>
          <p:sp>
            <p:nvSpPr>
              <p:cNvPr id="22" name="Rectangle 21"/>
              <p:cNvSpPr/>
              <p:nvPr/>
            </p:nvSpPr>
            <p:spPr>
              <a:xfrm>
                <a:off x="7463811" y="3113858"/>
                <a:ext cx="415498" cy="923330"/>
              </a:xfrm>
              <a:prstGeom prst="rect">
                <a:avLst/>
              </a:prstGeom>
            </p:spPr>
            <p:txBody>
              <a:bodyPr wrap="none">
                <a:spAutoFit/>
              </a:bodyPr>
              <a:lstStyle/>
              <a:p>
                <a:pPr algn="l"/>
                <a:r>
                  <a:rPr lang="en-US" sz="5400" dirty="0" smtClean="0">
                    <a:solidFill>
                      <a:srgbClr val="000000"/>
                    </a:solidFill>
                  </a:rPr>
                  <a:t>)</a:t>
                </a:r>
                <a:endParaRPr lang="en-US" sz="5400" dirty="0">
                  <a:solidFill>
                    <a:srgbClr val="000000"/>
                  </a:solidFill>
                </a:endParaRPr>
              </a:p>
            </p:txBody>
          </p:sp>
        </p:grpSp>
        <p:grpSp>
          <p:nvGrpSpPr>
            <p:cNvPr id="27" name="Group 26"/>
            <p:cNvGrpSpPr/>
            <p:nvPr/>
          </p:nvGrpSpPr>
          <p:grpSpPr>
            <a:xfrm>
              <a:off x="2225341" y="2759012"/>
              <a:ext cx="1725686" cy="1041833"/>
              <a:chOff x="2238989" y="3072916"/>
              <a:chExt cx="1725686" cy="1041833"/>
            </a:xfrm>
          </p:grpSpPr>
          <p:sp>
            <p:nvSpPr>
              <p:cNvPr id="11" name="Rectangle 10"/>
              <p:cNvSpPr/>
              <p:nvPr/>
            </p:nvSpPr>
            <p:spPr>
              <a:xfrm>
                <a:off x="3123806" y="3072916"/>
                <a:ext cx="564578" cy="523220"/>
              </a:xfrm>
              <a:prstGeom prst="rect">
                <a:avLst/>
              </a:prstGeom>
            </p:spPr>
            <p:txBody>
              <a:bodyPr wrap="none">
                <a:spAutoFit/>
              </a:bodyPr>
              <a:lstStyle/>
              <a:p>
                <a:pPr algn="l"/>
                <a:r>
                  <a:rPr lang="en-US" dirty="0" smtClean="0">
                    <a:solidFill>
                      <a:srgbClr val="000000"/>
                    </a:solidFill>
                  </a:rPr>
                  <a:t>kg</a:t>
                </a:r>
                <a:endParaRPr lang="en-US" dirty="0">
                  <a:solidFill>
                    <a:srgbClr val="000000"/>
                  </a:solidFill>
                </a:endParaRPr>
              </a:p>
            </p:txBody>
          </p:sp>
          <p:sp>
            <p:nvSpPr>
              <p:cNvPr id="13" name="Rectangle 12"/>
              <p:cNvSpPr/>
              <p:nvPr/>
            </p:nvSpPr>
            <p:spPr>
              <a:xfrm>
                <a:off x="3137455" y="3591529"/>
                <a:ext cx="617477" cy="523220"/>
              </a:xfrm>
              <a:prstGeom prst="rect">
                <a:avLst/>
              </a:prstGeom>
            </p:spPr>
            <p:txBody>
              <a:bodyPr wrap="none">
                <a:spAutoFit/>
              </a:bodyPr>
              <a:lstStyle/>
              <a:p>
                <a:pPr algn="l"/>
                <a:r>
                  <a:rPr lang="en-US" dirty="0" err="1" smtClean="0">
                    <a:solidFill>
                      <a:srgbClr val="000000"/>
                    </a:solidFill>
                  </a:rPr>
                  <a:t>m</a:t>
                </a:r>
                <a:r>
                  <a:rPr lang="en-US" baseline="30000" dirty="0" err="1" smtClean="0">
                    <a:solidFill>
                      <a:srgbClr val="000000"/>
                    </a:solidFill>
                  </a:rPr>
                  <a:t>3</a:t>
                </a:r>
                <a:endParaRPr lang="en-US" baseline="30000" dirty="0">
                  <a:solidFill>
                    <a:srgbClr val="000000"/>
                  </a:solidFill>
                </a:endParaRPr>
              </a:p>
            </p:txBody>
          </p:sp>
          <p:cxnSp>
            <p:nvCxnSpPr>
              <p:cNvPr id="15" name="Straight Connector 14"/>
              <p:cNvCxnSpPr/>
              <p:nvPr/>
            </p:nvCxnSpPr>
            <p:spPr bwMode="auto">
              <a:xfrm>
                <a:off x="3193576" y="3630305"/>
                <a:ext cx="464024" cy="0"/>
              </a:xfrm>
              <a:prstGeom prst="line">
                <a:avLst/>
              </a:prstGeom>
              <a:solidFill>
                <a:srgbClr val="00FFFF"/>
              </a:solidFill>
              <a:ln w="22225" cap="flat" cmpd="sng" algn="ctr">
                <a:solidFill>
                  <a:schemeClr val="tx1"/>
                </a:solidFill>
                <a:prstDash val="solid"/>
                <a:round/>
                <a:headEnd type="none" w="med" len="med"/>
                <a:tailEnd type="none" w="med" len="med"/>
              </a:ln>
              <a:effectLst/>
            </p:spPr>
          </p:cxnSp>
          <p:sp>
            <p:nvSpPr>
              <p:cNvPr id="25" name="Rectangle 24"/>
              <p:cNvSpPr/>
              <p:nvPr/>
            </p:nvSpPr>
            <p:spPr>
              <a:xfrm>
                <a:off x="3549177" y="3116130"/>
                <a:ext cx="415498" cy="923330"/>
              </a:xfrm>
              <a:prstGeom prst="rect">
                <a:avLst/>
              </a:prstGeom>
            </p:spPr>
            <p:txBody>
              <a:bodyPr wrap="none">
                <a:spAutoFit/>
              </a:bodyPr>
              <a:lstStyle/>
              <a:p>
                <a:pPr algn="l"/>
                <a:r>
                  <a:rPr lang="en-US" sz="5400" dirty="0" smtClean="0">
                    <a:solidFill>
                      <a:srgbClr val="000000"/>
                    </a:solidFill>
                  </a:rPr>
                  <a:t>)</a:t>
                </a:r>
                <a:endParaRPr lang="en-US" sz="5400" dirty="0">
                  <a:solidFill>
                    <a:srgbClr val="000000"/>
                  </a:solidFill>
                </a:endParaRPr>
              </a:p>
            </p:txBody>
          </p:sp>
          <p:sp>
            <p:nvSpPr>
              <p:cNvPr id="26" name="Rectangle 25"/>
              <p:cNvSpPr/>
              <p:nvPr/>
            </p:nvSpPr>
            <p:spPr>
              <a:xfrm>
                <a:off x="2238989" y="3116130"/>
                <a:ext cx="415498" cy="923330"/>
              </a:xfrm>
              <a:prstGeom prst="rect">
                <a:avLst/>
              </a:prstGeom>
            </p:spPr>
            <p:txBody>
              <a:bodyPr wrap="none">
                <a:spAutoFit/>
              </a:bodyPr>
              <a:lstStyle/>
              <a:p>
                <a:pPr algn="l"/>
                <a:r>
                  <a:rPr lang="en-US" sz="5400" dirty="0" smtClean="0">
                    <a:solidFill>
                      <a:srgbClr val="000000"/>
                    </a:solidFill>
                  </a:rPr>
                  <a:t>(</a:t>
                </a:r>
                <a:endParaRPr lang="en-US" sz="5400" dirty="0">
                  <a:solidFill>
                    <a:srgbClr val="000000"/>
                  </a:solidFill>
                </a:endParaRPr>
              </a:p>
            </p:txBody>
          </p:sp>
        </p:grpSp>
      </p:grpSp>
      <p:sp>
        <p:nvSpPr>
          <p:cNvPr id="33" name="Rectangle 32"/>
          <p:cNvSpPr/>
          <p:nvPr/>
        </p:nvSpPr>
        <p:spPr>
          <a:xfrm>
            <a:off x="1106644" y="3891228"/>
            <a:ext cx="2435282" cy="400110"/>
          </a:xfrm>
          <a:prstGeom prst="rect">
            <a:avLst/>
          </a:prstGeom>
        </p:spPr>
        <p:txBody>
          <a:bodyPr wrap="none">
            <a:spAutoFit/>
          </a:bodyPr>
          <a:lstStyle/>
          <a:p>
            <a:pPr algn="l"/>
            <a:r>
              <a:rPr lang="en-US" sz="2000" dirty="0" smtClean="0">
                <a:solidFill>
                  <a:srgbClr val="000000"/>
                </a:solidFill>
              </a:rPr>
              <a:t>(Range for answer?</a:t>
            </a:r>
            <a:endParaRPr lang="en-US" sz="2000" dirty="0">
              <a:solidFill>
                <a:srgbClr val="000000"/>
              </a:solidFill>
            </a:endParaRPr>
          </a:p>
        </p:txBody>
      </p:sp>
      <p:sp>
        <p:nvSpPr>
          <p:cNvPr id="49" name="Rectangle 48"/>
          <p:cNvSpPr/>
          <p:nvPr/>
        </p:nvSpPr>
        <p:spPr>
          <a:xfrm>
            <a:off x="1214123" y="6127483"/>
            <a:ext cx="2702984" cy="523220"/>
          </a:xfrm>
          <a:prstGeom prst="rect">
            <a:avLst/>
          </a:prstGeom>
        </p:spPr>
        <p:txBody>
          <a:bodyPr wrap="none">
            <a:spAutoFit/>
          </a:bodyPr>
          <a:lstStyle/>
          <a:p>
            <a:pPr algn="l"/>
            <a:r>
              <a:rPr lang="en-US" dirty="0" err="1" smtClean="0">
                <a:solidFill>
                  <a:srgbClr val="000000"/>
                </a:solidFill>
              </a:rPr>
              <a:t>V</a:t>
            </a:r>
            <a:r>
              <a:rPr lang="en-US" baseline="-25000" dirty="0" err="1" smtClean="0">
                <a:solidFill>
                  <a:srgbClr val="000000"/>
                </a:solidFill>
              </a:rPr>
              <a:t>disp</a:t>
            </a:r>
            <a:r>
              <a:rPr lang="en-US" dirty="0" smtClean="0">
                <a:solidFill>
                  <a:srgbClr val="000000"/>
                </a:solidFill>
              </a:rPr>
              <a:t> =   0.33 m</a:t>
            </a:r>
            <a:r>
              <a:rPr lang="en-US" baseline="30000" dirty="0" smtClean="0">
                <a:solidFill>
                  <a:srgbClr val="000000"/>
                </a:solidFill>
              </a:rPr>
              <a:t>3</a:t>
            </a:r>
            <a:endParaRPr lang="en-US" baseline="30000" dirty="0">
              <a:solidFill>
                <a:srgbClr val="000000"/>
              </a:solidFill>
            </a:endParaRPr>
          </a:p>
        </p:txBody>
      </p:sp>
      <p:sp>
        <p:nvSpPr>
          <p:cNvPr id="56" name="Rectangle 55"/>
          <p:cNvSpPr/>
          <p:nvPr/>
        </p:nvSpPr>
        <p:spPr>
          <a:xfrm>
            <a:off x="1185908" y="4190774"/>
            <a:ext cx="2398413" cy="400110"/>
          </a:xfrm>
          <a:prstGeom prst="rect">
            <a:avLst/>
          </a:prstGeom>
        </p:spPr>
        <p:txBody>
          <a:bodyPr wrap="none">
            <a:spAutoFit/>
          </a:bodyPr>
          <a:lstStyle/>
          <a:p>
            <a:pPr algn="l"/>
            <a:r>
              <a:rPr lang="en-US" sz="2000" dirty="0" smtClean="0">
                <a:solidFill>
                  <a:srgbClr val="000000"/>
                </a:solidFill>
              </a:rPr>
              <a:t>Less than 0.79 </a:t>
            </a:r>
            <a:r>
              <a:rPr lang="en-US" sz="2000" dirty="0" err="1" smtClean="0">
                <a:solidFill>
                  <a:srgbClr val="000000"/>
                </a:solidFill>
              </a:rPr>
              <a:t>m</a:t>
            </a:r>
            <a:r>
              <a:rPr lang="en-US" sz="2000" baseline="30000" dirty="0" err="1" smtClean="0">
                <a:solidFill>
                  <a:srgbClr val="000000"/>
                </a:solidFill>
              </a:rPr>
              <a:t>3</a:t>
            </a:r>
            <a:r>
              <a:rPr lang="en-US" sz="2000" dirty="0" smtClean="0">
                <a:solidFill>
                  <a:srgbClr val="000000"/>
                </a:solidFill>
              </a:rPr>
              <a:t>.)</a:t>
            </a:r>
            <a:endParaRPr lang="en-US" sz="2000" dirty="0">
              <a:solidFill>
                <a:srgbClr val="000000"/>
              </a:solidFill>
            </a:endParaRPr>
          </a:p>
        </p:txBody>
      </p:sp>
      <p:sp>
        <p:nvSpPr>
          <p:cNvPr id="71" name="Rectangle 70"/>
          <p:cNvSpPr/>
          <p:nvPr/>
        </p:nvSpPr>
        <p:spPr>
          <a:xfrm>
            <a:off x="252339" y="5489640"/>
            <a:ext cx="3813865" cy="523220"/>
          </a:xfrm>
          <a:prstGeom prst="rect">
            <a:avLst/>
          </a:prstGeom>
        </p:spPr>
        <p:txBody>
          <a:bodyPr wrap="none">
            <a:spAutoFit/>
          </a:bodyPr>
          <a:lstStyle/>
          <a:p>
            <a:pPr algn="l"/>
            <a:r>
              <a:rPr lang="en-US" dirty="0" smtClean="0">
                <a:solidFill>
                  <a:srgbClr val="000000"/>
                </a:solidFill>
              </a:rPr>
              <a:t>410 (0.79) = 1000 </a:t>
            </a:r>
            <a:r>
              <a:rPr lang="en-US" dirty="0" err="1" smtClean="0">
                <a:solidFill>
                  <a:srgbClr val="000000"/>
                </a:solidFill>
              </a:rPr>
              <a:t>V</a:t>
            </a:r>
            <a:r>
              <a:rPr lang="en-US" baseline="-25000" dirty="0" err="1" smtClean="0">
                <a:solidFill>
                  <a:srgbClr val="000000"/>
                </a:solidFill>
              </a:rPr>
              <a:t>disp</a:t>
            </a:r>
            <a:endParaRPr lang="en-US" baseline="-25000" dirty="0">
              <a:solidFill>
                <a:srgbClr val="000000"/>
              </a:solidFill>
            </a:endParaRPr>
          </a:p>
        </p:txBody>
      </p:sp>
      <p:sp>
        <p:nvSpPr>
          <p:cNvPr id="51" name="Rectangle 50"/>
          <p:cNvSpPr/>
          <p:nvPr/>
        </p:nvSpPr>
        <p:spPr>
          <a:xfrm>
            <a:off x="1080385" y="4699009"/>
            <a:ext cx="2394630" cy="523220"/>
          </a:xfrm>
          <a:prstGeom prst="rect">
            <a:avLst/>
          </a:prstGeom>
        </p:spPr>
        <p:txBody>
          <a:bodyPr wrap="none">
            <a:spAutoFit/>
          </a:bodyPr>
          <a:lstStyle/>
          <a:p>
            <a:pPr algn="l"/>
            <a:r>
              <a:rPr lang="en-US" dirty="0" smtClean="0">
                <a:solidFill>
                  <a:srgbClr val="000000"/>
                </a:solidFill>
                <a:latin typeface="Arial Narrow" pitchFamily="34" charset="0"/>
              </a:rPr>
              <a:t> </a:t>
            </a:r>
            <a:r>
              <a:rPr lang="en-US" dirty="0" err="1" smtClean="0">
                <a:solidFill>
                  <a:srgbClr val="000000"/>
                </a:solidFill>
                <a:latin typeface="Symbol" pitchFamily="18" charset="2"/>
              </a:rPr>
              <a:t>r</a:t>
            </a:r>
            <a:r>
              <a:rPr lang="en-US" baseline="-25000" dirty="0" err="1" smtClean="0">
                <a:solidFill>
                  <a:srgbClr val="000000"/>
                </a:solidFill>
                <a:latin typeface="Arial"/>
              </a:rPr>
              <a:t>o</a:t>
            </a:r>
            <a:r>
              <a:rPr lang="en-US" baseline="-25000" dirty="0" smtClean="0">
                <a:solidFill>
                  <a:srgbClr val="000000"/>
                </a:solidFill>
                <a:latin typeface="Arial"/>
              </a:rPr>
              <a:t> </a:t>
            </a:r>
            <a:r>
              <a:rPr lang="en-US" dirty="0" smtClean="0">
                <a:solidFill>
                  <a:srgbClr val="000000"/>
                </a:solidFill>
                <a:latin typeface="Arial"/>
              </a:rPr>
              <a:t>V</a:t>
            </a:r>
            <a:r>
              <a:rPr lang="en-US" baseline="-25000" dirty="0" smtClean="0">
                <a:solidFill>
                  <a:srgbClr val="000000"/>
                </a:solidFill>
                <a:latin typeface="Arial"/>
              </a:rPr>
              <a:t>o</a:t>
            </a:r>
            <a:r>
              <a:rPr lang="en-US" dirty="0" smtClean="0">
                <a:solidFill>
                  <a:srgbClr val="000000"/>
                </a:solidFill>
                <a:latin typeface="Arial Narrow" pitchFamily="34" charset="0"/>
              </a:rPr>
              <a:t> </a:t>
            </a:r>
            <a:r>
              <a:rPr lang="en-US" dirty="0" smtClean="0">
                <a:solidFill>
                  <a:srgbClr val="000000"/>
                </a:solidFill>
                <a:latin typeface="Arial"/>
              </a:rPr>
              <a:t>=</a:t>
            </a:r>
            <a:r>
              <a:rPr lang="en-US" dirty="0" smtClean="0">
                <a:solidFill>
                  <a:srgbClr val="000000"/>
                </a:solidFill>
                <a:latin typeface="Arial Narrow" pitchFamily="34" charset="0"/>
              </a:rPr>
              <a:t> </a:t>
            </a:r>
            <a:r>
              <a:rPr lang="en-US" dirty="0" err="1" smtClean="0">
                <a:solidFill>
                  <a:srgbClr val="000000"/>
                </a:solidFill>
                <a:latin typeface="Symbol" panose="05050102010706020507" pitchFamily="18" charset="2"/>
              </a:rPr>
              <a:t>r</a:t>
            </a:r>
            <a:r>
              <a:rPr lang="en-US" baseline="-25000" dirty="0" err="1" smtClean="0">
                <a:solidFill>
                  <a:srgbClr val="000000"/>
                </a:solidFill>
                <a:latin typeface="Arial"/>
              </a:rPr>
              <a:t>f</a:t>
            </a:r>
            <a:r>
              <a:rPr lang="en-US" baseline="-25000" dirty="0" smtClean="0">
                <a:solidFill>
                  <a:srgbClr val="000000"/>
                </a:solidFill>
                <a:latin typeface="Arial"/>
              </a:rPr>
              <a:t> </a:t>
            </a:r>
            <a:r>
              <a:rPr lang="en-US" dirty="0" err="1" smtClean="0">
                <a:solidFill>
                  <a:srgbClr val="000000"/>
                </a:solidFill>
                <a:latin typeface="Arial"/>
              </a:rPr>
              <a:t>V</a:t>
            </a:r>
            <a:r>
              <a:rPr lang="en-US" baseline="-25000" dirty="0" err="1" smtClean="0">
                <a:solidFill>
                  <a:srgbClr val="000000"/>
                </a:solidFill>
                <a:latin typeface="Arial"/>
              </a:rPr>
              <a:t>disp</a:t>
            </a:r>
            <a:endParaRPr lang="en-US" baseline="-25000" dirty="0">
              <a:solidFill>
                <a:srgbClr val="000000"/>
              </a:solidFill>
              <a:latin typeface="Arial"/>
            </a:endParaRPr>
          </a:p>
        </p:txBody>
      </p:sp>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r="9246"/>
          <a:stretch/>
        </p:blipFill>
        <p:spPr bwMode="auto">
          <a:xfrm>
            <a:off x="4225980" y="3846786"/>
            <a:ext cx="4776131" cy="2857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062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fade">
                                      <p:cBhvr>
                                        <p:cTn id="29" dur="500"/>
                                        <p:tgtEl>
                                          <p:spTgt spid="5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circle(in)">
                                      <p:cBhvr>
                                        <p:cTn id="39" dur="20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circle(in)">
                                      <p:cBhvr>
                                        <p:cTn id="44" dur="20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circle(in)">
                                      <p:cBhvr>
                                        <p:cTn id="49" dur="20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52"/>
                                        </p:tgtEl>
                                        <p:attrNameLst>
                                          <p:attrName>style.visibility</p:attrName>
                                        </p:attrNameLst>
                                      </p:cBhvr>
                                      <p:to>
                                        <p:strVal val="visible"/>
                                      </p:to>
                                    </p:set>
                                    <p:animEffect transition="in" filter="circle(in)">
                                      <p:cBhvr>
                                        <p:cTn id="54" dur="2000"/>
                                        <p:tgtEl>
                                          <p:spTgt spid="52"/>
                                        </p:tgtEl>
                                      </p:cBhvr>
                                    </p:animEffect>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down)">
                                      <p:cBhvr>
                                        <p:cTn id="59" dur="580">
                                          <p:stCondLst>
                                            <p:cond delay="0"/>
                                          </p:stCondLst>
                                        </p:cTn>
                                        <p:tgtEl>
                                          <p:spTgt spid="12"/>
                                        </p:tgtEl>
                                      </p:cBhvr>
                                    </p:animEffect>
                                    <p:anim calcmode="lin" valueType="num">
                                      <p:cBhvr>
                                        <p:cTn id="6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5" dur="26">
                                          <p:stCondLst>
                                            <p:cond delay="650"/>
                                          </p:stCondLst>
                                        </p:cTn>
                                        <p:tgtEl>
                                          <p:spTgt spid="12"/>
                                        </p:tgtEl>
                                      </p:cBhvr>
                                      <p:to x="100000" y="60000"/>
                                    </p:animScale>
                                    <p:animScale>
                                      <p:cBhvr>
                                        <p:cTn id="66" dur="166" decel="50000">
                                          <p:stCondLst>
                                            <p:cond delay="676"/>
                                          </p:stCondLst>
                                        </p:cTn>
                                        <p:tgtEl>
                                          <p:spTgt spid="12"/>
                                        </p:tgtEl>
                                      </p:cBhvr>
                                      <p:to x="100000" y="100000"/>
                                    </p:animScale>
                                    <p:animScale>
                                      <p:cBhvr>
                                        <p:cTn id="67" dur="26">
                                          <p:stCondLst>
                                            <p:cond delay="1312"/>
                                          </p:stCondLst>
                                        </p:cTn>
                                        <p:tgtEl>
                                          <p:spTgt spid="12"/>
                                        </p:tgtEl>
                                      </p:cBhvr>
                                      <p:to x="100000" y="80000"/>
                                    </p:animScale>
                                    <p:animScale>
                                      <p:cBhvr>
                                        <p:cTn id="68" dur="166" decel="50000">
                                          <p:stCondLst>
                                            <p:cond delay="1338"/>
                                          </p:stCondLst>
                                        </p:cTn>
                                        <p:tgtEl>
                                          <p:spTgt spid="12"/>
                                        </p:tgtEl>
                                      </p:cBhvr>
                                      <p:to x="100000" y="100000"/>
                                    </p:animScale>
                                    <p:animScale>
                                      <p:cBhvr>
                                        <p:cTn id="69" dur="26">
                                          <p:stCondLst>
                                            <p:cond delay="1642"/>
                                          </p:stCondLst>
                                        </p:cTn>
                                        <p:tgtEl>
                                          <p:spTgt spid="12"/>
                                        </p:tgtEl>
                                      </p:cBhvr>
                                      <p:to x="100000" y="90000"/>
                                    </p:animScale>
                                    <p:animScale>
                                      <p:cBhvr>
                                        <p:cTn id="70" dur="166" decel="50000">
                                          <p:stCondLst>
                                            <p:cond delay="1668"/>
                                          </p:stCondLst>
                                        </p:cTn>
                                        <p:tgtEl>
                                          <p:spTgt spid="12"/>
                                        </p:tgtEl>
                                      </p:cBhvr>
                                      <p:to x="100000" y="100000"/>
                                    </p:animScale>
                                    <p:animScale>
                                      <p:cBhvr>
                                        <p:cTn id="71" dur="26">
                                          <p:stCondLst>
                                            <p:cond delay="1808"/>
                                          </p:stCondLst>
                                        </p:cTn>
                                        <p:tgtEl>
                                          <p:spTgt spid="12"/>
                                        </p:tgtEl>
                                      </p:cBhvr>
                                      <p:to x="100000" y="95000"/>
                                    </p:animScale>
                                    <p:animScale>
                                      <p:cBhvr>
                                        <p:cTn id="72" dur="166" decel="50000">
                                          <p:stCondLst>
                                            <p:cond delay="1834"/>
                                          </p:stCondLst>
                                        </p:cTn>
                                        <p:tgtEl>
                                          <p:spTgt spid="12"/>
                                        </p:tgtEl>
                                      </p:cBhvr>
                                      <p:to x="100000" y="100000"/>
                                    </p:animScale>
                                  </p:childTnLst>
                                </p:cTn>
                              </p:par>
                            </p:childTnLst>
                          </p:cTn>
                        </p:par>
                        <p:par>
                          <p:cTn id="73" fill="hold">
                            <p:stCondLst>
                              <p:cond delay="2000"/>
                            </p:stCondLst>
                            <p:childTnLst>
                              <p:par>
                                <p:cTn id="74" presetID="10" presetClass="entr" presetSubtype="0"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fade">
                                      <p:cBhvr>
                                        <p:cTn id="76" dur="500"/>
                                        <p:tgtEl>
                                          <p:spTgt spid="53"/>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grpId="0" nodeType="clickEffect">
                                  <p:stCondLst>
                                    <p:cond delay="0"/>
                                  </p:stCondLst>
                                  <p:childTnLst>
                                    <p:set>
                                      <p:cBhvr>
                                        <p:cTn id="80" dur="1" fill="hold">
                                          <p:stCondLst>
                                            <p:cond delay="0"/>
                                          </p:stCondLst>
                                        </p:cTn>
                                        <p:tgtEl>
                                          <p:spTgt spid="33"/>
                                        </p:tgtEl>
                                        <p:attrNameLst>
                                          <p:attrName>style.visibility</p:attrName>
                                        </p:attrNameLst>
                                      </p:cBhvr>
                                      <p:to>
                                        <p:strVal val="visible"/>
                                      </p:to>
                                    </p:set>
                                    <p:anim calcmode="lin" valueType="num">
                                      <p:cBhvr>
                                        <p:cTn id="81" dur="1000" fill="hold"/>
                                        <p:tgtEl>
                                          <p:spTgt spid="33"/>
                                        </p:tgtEl>
                                        <p:attrNameLst>
                                          <p:attrName>ppt_w</p:attrName>
                                        </p:attrNameLst>
                                      </p:cBhvr>
                                      <p:tavLst>
                                        <p:tav tm="0">
                                          <p:val>
                                            <p:fltVal val="0"/>
                                          </p:val>
                                        </p:tav>
                                        <p:tav tm="100000">
                                          <p:val>
                                            <p:strVal val="#ppt_w"/>
                                          </p:val>
                                        </p:tav>
                                      </p:tavLst>
                                    </p:anim>
                                    <p:anim calcmode="lin" valueType="num">
                                      <p:cBhvr>
                                        <p:cTn id="82" dur="1000" fill="hold"/>
                                        <p:tgtEl>
                                          <p:spTgt spid="33"/>
                                        </p:tgtEl>
                                        <p:attrNameLst>
                                          <p:attrName>ppt_h</p:attrName>
                                        </p:attrNameLst>
                                      </p:cBhvr>
                                      <p:tavLst>
                                        <p:tav tm="0">
                                          <p:val>
                                            <p:fltVal val="0"/>
                                          </p:val>
                                        </p:tav>
                                        <p:tav tm="100000">
                                          <p:val>
                                            <p:strVal val="#ppt_h"/>
                                          </p:val>
                                        </p:tav>
                                      </p:tavLst>
                                    </p:anim>
                                    <p:anim calcmode="lin" valueType="num">
                                      <p:cBhvr>
                                        <p:cTn id="83" dur="1000" fill="hold"/>
                                        <p:tgtEl>
                                          <p:spTgt spid="33"/>
                                        </p:tgtEl>
                                        <p:attrNameLst>
                                          <p:attrName>style.rotation</p:attrName>
                                        </p:attrNameLst>
                                      </p:cBhvr>
                                      <p:tavLst>
                                        <p:tav tm="0">
                                          <p:val>
                                            <p:fltVal val="90"/>
                                          </p:val>
                                        </p:tav>
                                        <p:tav tm="100000">
                                          <p:val>
                                            <p:fltVal val="0"/>
                                          </p:val>
                                        </p:tav>
                                      </p:tavLst>
                                    </p:anim>
                                    <p:animEffect transition="in" filter="fade">
                                      <p:cBhvr>
                                        <p:cTn id="84" dur="1000"/>
                                        <p:tgtEl>
                                          <p:spTgt spid="33"/>
                                        </p:tgtEl>
                                      </p:cBhvr>
                                    </p:animEffect>
                                  </p:childTnLst>
                                </p:cTn>
                              </p:par>
                            </p:childTnLst>
                          </p:cTn>
                        </p:par>
                      </p:childTnLst>
                    </p:cTn>
                  </p:par>
                  <p:par>
                    <p:cTn id="85" fill="hold">
                      <p:stCondLst>
                        <p:cond delay="indefinite"/>
                      </p:stCondLst>
                      <p:childTnLst>
                        <p:par>
                          <p:cTn id="86" fill="hold">
                            <p:stCondLst>
                              <p:cond delay="0"/>
                            </p:stCondLst>
                            <p:childTnLst>
                              <p:par>
                                <p:cTn id="87" presetID="31" presetClass="entr" presetSubtype="0" fill="hold" grpId="0" nodeType="click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 calcmode="lin" valueType="num">
                                      <p:cBhvr>
                                        <p:cTn id="91" dur="1000" fill="hold"/>
                                        <p:tgtEl>
                                          <p:spTgt spid="56"/>
                                        </p:tgtEl>
                                        <p:attrNameLst>
                                          <p:attrName>style.rotation</p:attrName>
                                        </p:attrNameLst>
                                      </p:cBhvr>
                                      <p:tavLst>
                                        <p:tav tm="0">
                                          <p:val>
                                            <p:fltVal val="90"/>
                                          </p:val>
                                        </p:tav>
                                        <p:tav tm="100000">
                                          <p:val>
                                            <p:fltVal val="0"/>
                                          </p:val>
                                        </p:tav>
                                      </p:tavLst>
                                    </p:anim>
                                    <p:animEffect transition="in" filter="fade">
                                      <p:cBhvr>
                                        <p:cTn id="92" dur="1000"/>
                                        <p:tgtEl>
                                          <p:spTgt spid="56"/>
                                        </p:tgtEl>
                                      </p:cBhvr>
                                    </p:animEffect>
                                  </p:childTnLst>
                                </p:cTn>
                              </p:par>
                            </p:childTnLst>
                          </p:cTn>
                        </p:par>
                      </p:childTnLst>
                    </p:cTn>
                  </p:par>
                  <p:par>
                    <p:cTn id="93" fill="hold">
                      <p:stCondLst>
                        <p:cond delay="indefinite"/>
                      </p:stCondLst>
                      <p:childTnLst>
                        <p:par>
                          <p:cTn id="94" fill="hold">
                            <p:stCondLst>
                              <p:cond delay="0"/>
                            </p:stCondLst>
                            <p:childTnLst>
                              <p:par>
                                <p:cTn id="95" presetID="35" presetClass="entr" presetSubtype="0" fill="hold" grpId="0" nodeType="clickEffect">
                                  <p:stCondLst>
                                    <p:cond delay="0"/>
                                  </p:stCondLst>
                                  <p:childTnLst>
                                    <p:set>
                                      <p:cBhvr>
                                        <p:cTn id="96" dur="1" fill="hold">
                                          <p:stCondLst>
                                            <p:cond delay="0"/>
                                          </p:stCondLst>
                                        </p:cTn>
                                        <p:tgtEl>
                                          <p:spTgt spid="51"/>
                                        </p:tgtEl>
                                        <p:attrNameLst>
                                          <p:attrName>style.visibility</p:attrName>
                                        </p:attrNameLst>
                                      </p:cBhvr>
                                      <p:to>
                                        <p:strVal val="visible"/>
                                      </p:to>
                                    </p:set>
                                    <p:animEffect transition="in" filter="fade">
                                      <p:cBhvr>
                                        <p:cTn id="97" dur="2000"/>
                                        <p:tgtEl>
                                          <p:spTgt spid="51"/>
                                        </p:tgtEl>
                                      </p:cBhvr>
                                    </p:animEffect>
                                    <p:anim calcmode="lin" valueType="num">
                                      <p:cBhvr>
                                        <p:cTn id="98" dur="2000" fill="hold"/>
                                        <p:tgtEl>
                                          <p:spTgt spid="51"/>
                                        </p:tgtEl>
                                        <p:attrNameLst>
                                          <p:attrName>style.rotation</p:attrName>
                                        </p:attrNameLst>
                                      </p:cBhvr>
                                      <p:tavLst>
                                        <p:tav tm="0">
                                          <p:val>
                                            <p:fltVal val="720"/>
                                          </p:val>
                                        </p:tav>
                                        <p:tav tm="100000">
                                          <p:val>
                                            <p:fltVal val="0"/>
                                          </p:val>
                                        </p:tav>
                                      </p:tavLst>
                                    </p:anim>
                                    <p:anim calcmode="lin" valueType="num">
                                      <p:cBhvr>
                                        <p:cTn id="99" dur="2000" fill="hold"/>
                                        <p:tgtEl>
                                          <p:spTgt spid="51"/>
                                        </p:tgtEl>
                                        <p:attrNameLst>
                                          <p:attrName>ppt_h</p:attrName>
                                        </p:attrNameLst>
                                      </p:cBhvr>
                                      <p:tavLst>
                                        <p:tav tm="0">
                                          <p:val>
                                            <p:fltVal val="0"/>
                                          </p:val>
                                        </p:tav>
                                        <p:tav tm="100000">
                                          <p:val>
                                            <p:strVal val="#ppt_h"/>
                                          </p:val>
                                        </p:tav>
                                      </p:tavLst>
                                    </p:anim>
                                    <p:anim calcmode="lin" valueType="num">
                                      <p:cBhvr>
                                        <p:cTn id="100" dur="2000" fill="hold"/>
                                        <p:tgtEl>
                                          <p:spTgt spid="51"/>
                                        </p:tgtEl>
                                        <p:attrNameLst>
                                          <p:attrName>ppt_w</p:attrName>
                                        </p:attrNameLst>
                                      </p:cBhvr>
                                      <p:tavLst>
                                        <p:tav tm="0">
                                          <p:val>
                                            <p:fltVal val="0"/>
                                          </p:val>
                                        </p:tav>
                                        <p:tav tm="100000">
                                          <p:val>
                                            <p:strVal val="#ppt_w"/>
                                          </p:val>
                                        </p:tav>
                                      </p:tavLst>
                                    </p:anim>
                                  </p:childTnLst>
                                </p:cTn>
                              </p:par>
                            </p:childTnLst>
                          </p:cTn>
                        </p:par>
                      </p:childTnLst>
                    </p:cTn>
                  </p:par>
                  <p:par>
                    <p:cTn id="101" fill="hold">
                      <p:stCondLst>
                        <p:cond delay="indefinite"/>
                      </p:stCondLst>
                      <p:childTnLst>
                        <p:par>
                          <p:cTn id="102" fill="hold">
                            <p:stCondLst>
                              <p:cond delay="0"/>
                            </p:stCondLst>
                            <p:childTnLst>
                              <p:par>
                                <p:cTn id="103" presetID="6" presetClass="entr" presetSubtype="16" fill="hold" grpId="0" nodeType="clickEffect">
                                  <p:stCondLst>
                                    <p:cond delay="0"/>
                                  </p:stCondLst>
                                  <p:childTnLst>
                                    <p:set>
                                      <p:cBhvr>
                                        <p:cTn id="104" dur="1" fill="hold">
                                          <p:stCondLst>
                                            <p:cond delay="0"/>
                                          </p:stCondLst>
                                        </p:cTn>
                                        <p:tgtEl>
                                          <p:spTgt spid="71"/>
                                        </p:tgtEl>
                                        <p:attrNameLst>
                                          <p:attrName>style.visibility</p:attrName>
                                        </p:attrNameLst>
                                      </p:cBhvr>
                                      <p:to>
                                        <p:strVal val="visible"/>
                                      </p:to>
                                    </p:set>
                                    <p:animEffect transition="in" filter="circle(in)">
                                      <p:cBhvr>
                                        <p:cTn id="105" dur="2000"/>
                                        <p:tgtEl>
                                          <p:spTgt spid="71"/>
                                        </p:tgtEl>
                                      </p:cBhvr>
                                    </p:animEffect>
                                  </p:childTnLst>
                                </p:cTn>
                              </p:par>
                            </p:childTnLst>
                          </p:cTn>
                        </p:par>
                      </p:childTnLst>
                    </p:cTn>
                  </p:par>
                  <p:par>
                    <p:cTn id="106" fill="hold">
                      <p:stCondLst>
                        <p:cond delay="indefinite"/>
                      </p:stCondLst>
                      <p:childTnLst>
                        <p:par>
                          <p:cTn id="107" fill="hold">
                            <p:stCondLst>
                              <p:cond delay="0"/>
                            </p:stCondLst>
                            <p:childTnLst>
                              <p:par>
                                <p:cTn id="108" presetID="6" presetClass="entr" presetSubtype="16" fill="hold" grpId="0" nodeType="clickEffect">
                                  <p:stCondLst>
                                    <p:cond delay="0"/>
                                  </p:stCondLst>
                                  <p:childTnLst>
                                    <p:set>
                                      <p:cBhvr>
                                        <p:cTn id="109" dur="1" fill="hold">
                                          <p:stCondLst>
                                            <p:cond delay="0"/>
                                          </p:stCondLst>
                                        </p:cTn>
                                        <p:tgtEl>
                                          <p:spTgt spid="49"/>
                                        </p:tgtEl>
                                        <p:attrNameLst>
                                          <p:attrName>style.visibility</p:attrName>
                                        </p:attrNameLst>
                                      </p:cBhvr>
                                      <p:to>
                                        <p:strVal val="visible"/>
                                      </p:to>
                                    </p:set>
                                    <p:animEffect transition="in" filter="circle(in)">
                                      <p:cBhvr>
                                        <p:cTn id="110" dur="2000"/>
                                        <p:tgtEl>
                                          <p:spTgt spid="49"/>
                                        </p:tgtEl>
                                      </p:cBhvr>
                                    </p:animEffect>
                                  </p:childTnLst>
                                </p:cTn>
                              </p:par>
                            </p:childTnLst>
                          </p:cTn>
                        </p:par>
                        <p:par>
                          <p:cTn id="111" fill="hold">
                            <p:stCondLst>
                              <p:cond delay="2000"/>
                            </p:stCondLst>
                            <p:childTnLst>
                              <p:par>
                                <p:cTn id="112" presetID="10" presetClass="entr" presetSubtype="0" fill="hold" grpId="0" nodeType="after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3" grpId="0"/>
      <p:bldP spid="4" grpId="0"/>
      <p:bldP spid="5" grpId="0"/>
      <p:bldP spid="6" grpId="0"/>
      <p:bldP spid="7" grpId="0"/>
      <p:bldP spid="8" grpId="0"/>
      <p:bldP spid="12" grpId="0"/>
      <p:bldP spid="33" grpId="0"/>
      <p:bldP spid="49" grpId="0"/>
      <p:bldP spid="56" grpId="0"/>
      <p:bldP spid="71" grpId="0"/>
      <p:bldP spid="5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309"/>
          <p:cNvSpPr>
            <a:spLocks noChangeArrowheads="1"/>
          </p:cNvSpPr>
          <p:nvPr/>
        </p:nvSpPr>
        <p:spPr bwMode="auto">
          <a:xfrm>
            <a:off x="7161276" y="5541261"/>
            <a:ext cx="1551236" cy="593725"/>
          </a:xfrm>
          <a:prstGeom prst="rect">
            <a:avLst/>
          </a:prstGeom>
          <a:solidFill>
            <a:srgbClr val="00FFFF"/>
          </a:solidFill>
          <a:ln w="9525">
            <a:solidFill>
              <a:schemeClr val="tx1"/>
            </a:solidFill>
            <a:miter lim="800000"/>
            <a:headEnd/>
            <a:tailEnd/>
          </a:ln>
        </p:spPr>
        <p:txBody>
          <a:bodyPr wrap="none" anchor="ctr"/>
          <a:lstStyle/>
          <a:p>
            <a:pPr algn="l"/>
            <a:endParaRPr lang="en-US">
              <a:solidFill>
                <a:srgbClr val="000000"/>
              </a:solidFill>
            </a:endParaRPr>
          </a:p>
        </p:txBody>
      </p:sp>
      <p:sp>
        <p:nvSpPr>
          <p:cNvPr id="2" name="Rectangle 1"/>
          <p:cNvSpPr/>
          <p:nvPr/>
        </p:nvSpPr>
        <p:spPr>
          <a:xfrm>
            <a:off x="143301" y="124893"/>
            <a:ext cx="6856364" cy="1384995"/>
          </a:xfrm>
          <a:prstGeom prst="rect">
            <a:avLst/>
          </a:prstGeom>
        </p:spPr>
        <p:txBody>
          <a:bodyPr wrap="none">
            <a:spAutoFit/>
          </a:bodyPr>
          <a:lstStyle/>
          <a:p>
            <a:pPr algn="l"/>
            <a:r>
              <a:rPr lang="en-US" dirty="0">
                <a:solidFill>
                  <a:srgbClr val="FF0000"/>
                </a:solidFill>
              </a:rPr>
              <a:t>A solid copper </a:t>
            </a:r>
            <a:r>
              <a:rPr lang="en-US" dirty="0" smtClean="0">
                <a:solidFill>
                  <a:srgbClr val="FF0000"/>
                </a:solidFill>
              </a:rPr>
              <a:t>cube – 0.112 </a:t>
            </a:r>
            <a:r>
              <a:rPr lang="en-US" dirty="0">
                <a:solidFill>
                  <a:srgbClr val="FF0000"/>
                </a:solidFill>
              </a:rPr>
              <a:t>m on a side </a:t>
            </a:r>
            <a:r>
              <a:rPr lang="en-US" dirty="0" smtClean="0">
                <a:solidFill>
                  <a:srgbClr val="FF0000"/>
                </a:solidFill>
              </a:rPr>
              <a:t>–</a:t>
            </a:r>
          </a:p>
          <a:p>
            <a:pPr algn="l"/>
            <a:r>
              <a:rPr lang="en-US" dirty="0" smtClean="0">
                <a:solidFill>
                  <a:srgbClr val="FF0000"/>
                </a:solidFill>
              </a:rPr>
              <a:t>is under water</a:t>
            </a:r>
            <a:r>
              <a:rPr lang="en-US" dirty="0">
                <a:solidFill>
                  <a:srgbClr val="FF0000"/>
                </a:solidFill>
              </a:rPr>
              <a:t>. </a:t>
            </a:r>
            <a:r>
              <a:rPr lang="en-US" dirty="0" smtClean="0">
                <a:solidFill>
                  <a:srgbClr val="FF0000"/>
                </a:solidFill>
              </a:rPr>
              <a:t>Its apparent weight is </a:t>
            </a:r>
          </a:p>
          <a:p>
            <a:pPr algn="l"/>
            <a:r>
              <a:rPr lang="en-US" dirty="0" smtClean="0">
                <a:solidFill>
                  <a:srgbClr val="FF0000"/>
                </a:solidFill>
              </a:rPr>
              <a:t>109.16 N. Find </a:t>
            </a:r>
            <a:r>
              <a:rPr lang="en-US" dirty="0">
                <a:solidFill>
                  <a:srgbClr val="FF0000"/>
                </a:solidFill>
              </a:rPr>
              <a:t>copper’s specific gravity.</a:t>
            </a:r>
          </a:p>
        </p:txBody>
      </p:sp>
      <p:sp>
        <p:nvSpPr>
          <p:cNvPr id="3" name="Rectangle 2"/>
          <p:cNvSpPr/>
          <p:nvPr/>
        </p:nvSpPr>
        <p:spPr>
          <a:xfrm>
            <a:off x="230499" y="1585308"/>
            <a:ext cx="3728906" cy="523220"/>
          </a:xfrm>
          <a:prstGeom prst="rect">
            <a:avLst/>
          </a:prstGeom>
        </p:spPr>
        <p:txBody>
          <a:bodyPr wrap="none">
            <a:spAutoFit/>
          </a:bodyPr>
          <a:lstStyle/>
          <a:p>
            <a:pPr algn="l"/>
            <a:r>
              <a:rPr lang="en-US" dirty="0" smtClean="0">
                <a:solidFill>
                  <a:srgbClr val="000000"/>
                </a:solidFill>
              </a:rPr>
              <a:t>Cube sinks, so </a:t>
            </a:r>
            <a:r>
              <a:rPr lang="en-US" dirty="0" err="1" smtClean="0">
                <a:solidFill>
                  <a:srgbClr val="000000"/>
                </a:solidFill>
              </a:rPr>
              <a:t>V</a:t>
            </a:r>
            <a:r>
              <a:rPr lang="en-US" baseline="-25000" dirty="0" err="1" smtClean="0">
                <a:solidFill>
                  <a:srgbClr val="000000"/>
                </a:solidFill>
              </a:rPr>
              <a:t>disp</a:t>
            </a:r>
            <a:r>
              <a:rPr lang="en-US" dirty="0" smtClean="0">
                <a:solidFill>
                  <a:srgbClr val="000000"/>
                </a:solidFill>
              </a:rPr>
              <a:t> = </a:t>
            </a:r>
            <a:endParaRPr lang="en-US" dirty="0">
              <a:solidFill>
                <a:srgbClr val="000000"/>
              </a:solidFill>
            </a:endParaRPr>
          </a:p>
        </p:txBody>
      </p:sp>
      <p:sp>
        <p:nvSpPr>
          <p:cNvPr id="4" name="Rectangle 3"/>
          <p:cNvSpPr/>
          <p:nvPr/>
        </p:nvSpPr>
        <p:spPr>
          <a:xfrm>
            <a:off x="3792560" y="1585308"/>
            <a:ext cx="1042273" cy="523220"/>
          </a:xfrm>
          <a:prstGeom prst="rect">
            <a:avLst/>
          </a:prstGeom>
        </p:spPr>
        <p:txBody>
          <a:bodyPr wrap="none">
            <a:spAutoFit/>
          </a:bodyPr>
          <a:lstStyle/>
          <a:p>
            <a:pPr algn="l"/>
            <a:r>
              <a:rPr lang="en-US" dirty="0" err="1" smtClean="0">
                <a:solidFill>
                  <a:srgbClr val="000000"/>
                </a:solidFill>
              </a:rPr>
              <a:t>V</a:t>
            </a:r>
            <a:r>
              <a:rPr lang="en-US" baseline="-25000" dirty="0" err="1" smtClean="0">
                <a:solidFill>
                  <a:srgbClr val="000000"/>
                </a:solidFill>
              </a:rPr>
              <a:t>cube</a:t>
            </a:r>
            <a:r>
              <a:rPr lang="en-US" dirty="0" smtClean="0">
                <a:solidFill>
                  <a:srgbClr val="000000"/>
                </a:solidFill>
              </a:rPr>
              <a:t> </a:t>
            </a:r>
            <a:endParaRPr lang="en-US" dirty="0">
              <a:solidFill>
                <a:srgbClr val="000000"/>
              </a:solidFill>
            </a:endParaRPr>
          </a:p>
        </p:txBody>
      </p:sp>
      <p:sp>
        <p:nvSpPr>
          <p:cNvPr id="5" name="Rectangle 4"/>
          <p:cNvSpPr/>
          <p:nvPr/>
        </p:nvSpPr>
        <p:spPr>
          <a:xfrm>
            <a:off x="4638725" y="1585308"/>
            <a:ext cx="2307619" cy="523220"/>
          </a:xfrm>
          <a:prstGeom prst="rect">
            <a:avLst/>
          </a:prstGeom>
        </p:spPr>
        <p:txBody>
          <a:bodyPr wrap="none">
            <a:spAutoFit/>
          </a:bodyPr>
          <a:lstStyle/>
          <a:p>
            <a:pPr algn="l"/>
            <a:r>
              <a:rPr lang="en-US" dirty="0" smtClean="0">
                <a:solidFill>
                  <a:srgbClr val="000000"/>
                </a:solidFill>
              </a:rPr>
              <a:t>= (0.112 m)</a:t>
            </a:r>
            <a:r>
              <a:rPr lang="en-US" baseline="30000" dirty="0" smtClean="0">
                <a:solidFill>
                  <a:srgbClr val="000000"/>
                </a:solidFill>
              </a:rPr>
              <a:t>3</a:t>
            </a:r>
            <a:r>
              <a:rPr lang="en-US" dirty="0" smtClean="0">
                <a:solidFill>
                  <a:srgbClr val="000000"/>
                </a:solidFill>
              </a:rPr>
              <a:t> </a:t>
            </a:r>
            <a:endParaRPr lang="en-US" dirty="0">
              <a:solidFill>
                <a:srgbClr val="000000"/>
              </a:solidFill>
            </a:endParaRPr>
          </a:p>
        </p:txBody>
      </p:sp>
      <p:sp>
        <p:nvSpPr>
          <p:cNvPr id="6" name="Rectangle 5"/>
          <p:cNvSpPr/>
          <p:nvPr/>
        </p:nvSpPr>
        <p:spPr>
          <a:xfrm>
            <a:off x="4639091" y="2131218"/>
            <a:ext cx="2972289" cy="523220"/>
          </a:xfrm>
          <a:prstGeom prst="rect">
            <a:avLst/>
          </a:prstGeom>
        </p:spPr>
        <p:txBody>
          <a:bodyPr wrap="none">
            <a:spAutoFit/>
          </a:bodyPr>
          <a:lstStyle/>
          <a:p>
            <a:pPr algn="l"/>
            <a:r>
              <a:rPr lang="en-US" dirty="0" smtClean="0">
                <a:solidFill>
                  <a:srgbClr val="000000"/>
                </a:solidFill>
              </a:rPr>
              <a:t>= 1.405 x 10</a:t>
            </a:r>
            <a:r>
              <a:rPr lang="en-US" baseline="30000" dirty="0" smtClean="0">
                <a:solidFill>
                  <a:srgbClr val="000000"/>
                </a:solidFill>
              </a:rPr>
              <a:t>–3</a:t>
            </a:r>
            <a:r>
              <a:rPr lang="en-US" dirty="0" smtClean="0">
                <a:solidFill>
                  <a:srgbClr val="000000"/>
                </a:solidFill>
              </a:rPr>
              <a:t> </a:t>
            </a:r>
            <a:r>
              <a:rPr lang="en-US" dirty="0" err="1" smtClean="0">
                <a:solidFill>
                  <a:srgbClr val="000000"/>
                </a:solidFill>
              </a:rPr>
              <a:t>m</a:t>
            </a:r>
            <a:r>
              <a:rPr lang="en-US" baseline="30000" dirty="0" err="1" smtClean="0">
                <a:solidFill>
                  <a:srgbClr val="000000"/>
                </a:solidFill>
              </a:rPr>
              <a:t>3</a:t>
            </a:r>
            <a:endParaRPr lang="en-US" baseline="30000" dirty="0">
              <a:solidFill>
                <a:srgbClr val="000000"/>
              </a:solidFill>
            </a:endParaRPr>
          </a:p>
        </p:txBody>
      </p:sp>
      <p:sp>
        <p:nvSpPr>
          <p:cNvPr id="8" name="Rectangle 7"/>
          <p:cNvSpPr/>
          <p:nvPr/>
        </p:nvSpPr>
        <p:spPr>
          <a:xfrm>
            <a:off x="230499" y="2636184"/>
            <a:ext cx="1742785" cy="523220"/>
          </a:xfrm>
          <a:prstGeom prst="rect">
            <a:avLst/>
          </a:prstGeom>
        </p:spPr>
        <p:txBody>
          <a:bodyPr wrap="none">
            <a:spAutoFit/>
          </a:bodyPr>
          <a:lstStyle/>
          <a:p>
            <a:pPr algn="l"/>
            <a:r>
              <a:rPr lang="en-US" dirty="0" smtClean="0">
                <a:solidFill>
                  <a:srgbClr val="000000"/>
                </a:solidFill>
              </a:rPr>
              <a:t>So now…</a:t>
            </a:r>
            <a:endParaRPr lang="en-US" dirty="0">
              <a:solidFill>
                <a:srgbClr val="000000"/>
              </a:solidFill>
            </a:endParaRPr>
          </a:p>
        </p:txBody>
      </p:sp>
      <p:sp>
        <p:nvSpPr>
          <p:cNvPr id="9" name="Rectangle 8"/>
          <p:cNvSpPr/>
          <p:nvPr/>
        </p:nvSpPr>
        <p:spPr>
          <a:xfrm>
            <a:off x="1895546" y="2636189"/>
            <a:ext cx="2392001" cy="523220"/>
          </a:xfrm>
          <a:prstGeom prst="rect">
            <a:avLst/>
          </a:prstGeom>
        </p:spPr>
        <p:txBody>
          <a:bodyPr wrap="none">
            <a:spAutoFit/>
          </a:bodyPr>
          <a:lstStyle/>
          <a:p>
            <a:pPr algn="l"/>
            <a:r>
              <a:rPr lang="en-US" dirty="0" smtClean="0">
                <a:solidFill>
                  <a:srgbClr val="000000"/>
                </a:solidFill>
                <a:latin typeface="Arial"/>
              </a:rPr>
              <a:t>F</a:t>
            </a:r>
            <a:r>
              <a:rPr lang="en-US" baseline="-25000" dirty="0" smtClean="0">
                <a:solidFill>
                  <a:srgbClr val="000000"/>
                </a:solidFill>
                <a:latin typeface="Arial"/>
              </a:rPr>
              <a:t>B</a:t>
            </a:r>
            <a:r>
              <a:rPr lang="en-US" dirty="0" smtClean="0">
                <a:solidFill>
                  <a:srgbClr val="000000"/>
                </a:solidFill>
                <a:latin typeface="Arial"/>
              </a:rPr>
              <a:t> = </a:t>
            </a:r>
            <a:r>
              <a:rPr lang="en-US" dirty="0" err="1" smtClean="0">
                <a:solidFill>
                  <a:srgbClr val="000000"/>
                </a:solidFill>
                <a:latin typeface="Symbol" pitchFamily="18" charset="2"/>
              </a:rPr>
              <a:t>r</a:t>
            </a:r>
            <a:r>
              <a:rPr lang="en-US" baseline="-25000" dirty="0" err="1" smtClean="0">
                <a:solidFill>
                  <a:srgbClr val="000000"/>
                </a:solidFill>
              </a:rPr>
              <a:t>f</a:t>
            </a:r>
            <a:r>
              <a:rPr lang="en-US" dirty="0" smtClean="0">
                <a:solidFill>
                  <a:srgbClr val="000000"/>
                </a:solidFill>
              </a:rPr>
              <a:t> </a:t>
            </a:r>
            <a:r>
              <a:rPr lang="en-US" dirty="0" err="1">
                <a:solidFill>
                  <a:srgbClr val="000000"/>
                </a:solidFill>
              </a:rPr>
              <a:t>V</a:t>
            </a:r>
            <a:r>
              <a:rPr lang="en-US" baseline="-25000" dirty="0" err="1">
                <a:solidFill>
                  <a:srgbClr val="000000"/>
                </a:solidFill>
              </a:rPr>
              <a:t>disp</a:t>
            </a:r>
            <a:r>
              <a:rPr lang="en-US" dirty="0">
                <a:solidFill>
                  <a:srgbClr val="000000"/>
                </a:solidFill>
              </a:rPr>
              <a:t> g</a:t>
            </a:r>
          </a:p>
        </p:txBody>
      </p:sp>
      <p:sp>
        <p:nvSpPr>
          <p:cNvPr id="26" name="Rectangle 25"/>
          <p:cNvSpPr/>
          <p:nvPr/>
        </p:nvSpPr>
        <p:spPr>
          <a:xfrm>
            <a:off x="6863679" y="3182094"/>
            <a:ext cx="1754006" cy="523220"/>
          </a:xfrm>
          <a:prstGeom prst="rect">
            <a:avLst/>
          </a:prstGeom>
        </p:spPr>
        <p:txBody>
          <a:bodyPr wrap="none">
            <a:spAutoFit/>
          </a:bodyPr>
          <a:lstStyle/>
          <a:p>
            <a:pPr algn="l"/>
            <a:r>
              <a:rPr lang="en-US" dirty="0" smtClean="0">
                <a:solidFill>
                  <a:srgbClr val="000000"/>
                </a:solidFill>
              </a:rPr>
              <a:t>= 13.78 N</a:t>
            </a:r>
            <a:endParaRPr lang="en-US" baseline="30000" dirty="0">
              <a:solidFill>
                <a:srgbClr val="000000"/>
              </a:solidFill>
            </a:endParaRPr>
          </a:p>
        </p:txBody>
      </p:sp>
      <p:sp>
        <p:nvSpPr>
          <p:cNvPr id="27" name="Rectangle 26"/>
          <p:cNvSpPr/>
          <p:nvPr/>
        </p:nvSpPr>
        <p:spPr>
          <a:xfrm>
            <a:off x="303140" y="4327457"/>
            <a:ext cx="2723823" cy="523220"/>
          </a:xfrm>
          <a:prstGeom prst="rect">
            <a:avLst/>
          </a:prstGeom>
        </p:spPr>
        <p:txBody>
          <a:bodyPr wrap="none">
            <a:spAutoFit/>
          </a:bodyPr>
          <a:lstStyle/>
          <a:p>
            <a:pPr algn="l"/>
            <a:r>
              <a:rPr lang="en-US" dirty="0" err="1">
                <a:solidFill>
                  <a:srgbClr val="000000"/>
                </a:solidFill>
              </a:rPr>
              <a:t>F</a:t>
            </a:r>
            <a:r>
              <a:rPr lang="en-US" baseline="-25000" dirty="0" err="1">
                <a:solidFill>
                  <a:srgbClr val="000000"/>
                </a:solidFill>
              </a:rPr>
              <a:t>app</a:t>
            </a:r>
            <a:r>
              <a:rPr lang="en-US" dirty="0">
                <a:solidFill>
                  <a:srgbClr val="000000"/>
                </a:solidFill>
              </a:rPr>
              <a:t> = </a:t>
            </a:r>
            <a:r>
              <a:rPr lang="en-US" dirty="0" err="1">
                <a:solidFill>
                  <a:srgbClr val="000000"/>
                </a:solidFill>
              </a:rPr>
              <a:t>m</a:t>
            </a:r>
            <a:r>
              <a:rPr lang="en-US" baseline="-25000" dirty="0" err="1">
                <a:solidFill>
                  <a:srgbClr val="000000"/>
                </a:solidFill>
              </a:rPr>
              <a:t>o</a:t>
            </a:r>
            <a:r>
              <a:rPr lang="en-US" dirty="0" err="1">
                <a:solidFill>
                  <a:srgbClr val="000000"/>
                </a:solidFill>
              </a:rPr>
              <a:t>g</a:t>
            </a:r>
            <a:r>
              <a:rPr lang="en-US" dirty="0">
                <a:solidFill>
                  <a:srgbClr val="000000"/>
                </a:solidFill>
              </a:rPr>
              <a:t> – F</a:t>
            </a:r>
            <a:r>
              <a:rPr lang="en-US" baseline="-25000" dirty="0">
                <a:solidFill>
                  <a:srgbClr val="000000"/>
                </a:solidFill>
              </a:rPr>
              <a:t>B</a:t>
            </a:r>
            <a:r>
              <a:rPr lang="en-US" dirty="0">
                <a:solidFill>
                  <a:srgbClr val="000000"/>
                </a:solidFill>
              </a:rPr>
              <a:t> </a:t>
            </a:r>
          </a:p>
        </p:txBody>
      </p:sp>
      <p:grpSp>
        <p:nvGrpSpPr>
          <p:cNvPr id="31" name="Group 30"/>
          <p:cNvGrpSpPr/>
          <p:nvPr/>
        </p:nvGrpSpPr>
        <p:grpSpPr>
          <a:xfrm>
            <a:off x="2823575" y="4069208"/>
            <a:ext cx="3107012" cy="973595"/>
            <a:chOff x="53079" y="5638695"/>
            <a:chExt cx="3107012" cy="973595"/>
          </a:xfrm>
        </p:grpSpPr>
        <p:sp>
          <p:nvSpPr>
            <p:cNvPr id="32" name="Rectangle 31"/>
            <p:cNvSpPr/>
            <p:nvPr/>
          </p:nvSpPr>
          <p:spPr>
            <a:xfrm>
              <a:off x="53079" y="5898006"/>
              <a:ext cx="1476686" cy="523220"/>
            </a:xfrm>
            <a:prstGeom prst="rect">
              <a:avLst/>
            </a:prstGeom>
          </p:spPr>
          <p:txBody>
            <a:bodyPr wrap="none">
              <a:spAutoFit/>
            </a:bodyPr>
            <a:lstStyle/>
            <a:p>
              <a:pPr algn="l"/>
              <a:r>
                <a:rPr lang="en-US" dirty="0" smtClean="0">
                  <a:solidFill>
                    <a:srgbClr val="000000"/>
                  </a:solidFill>
                  <a:sym typeface="Wingdings" pitchFamily="2" charset="2"/>
                </a:rPr>
                <a:t>  </a:t>
              </a:r>
              <a:r>
                <a:rPr lang="en-US" dirty="0" err="1" smtClean="0">
                  <a:solidFill>
                    <a:srgbClr val="000000"/>
                  </a:solidFill>
                </a:rPr>
                <a:t>m</a:t>
              </a:r>
              <a:r>
                <a:rPr lang="en-US" baseline="-25000" dirty="0" err="1" smtClean="0">
                  <a:solidFill>
                    <a:srgbClr val="000000"/>
                  </a:solidFill>
                </a:rPr>
                <a:t>o</a:t>
              </a:r>
              <a:r>
                <a:rPr lang="en-US" dirty="0" smtClean="0">
                  <a:solidFill>
                    <a:srgbClr val="000000"/>
                  </a:solidFill>
                </a:rPr>
                <a:t> =</a:t>
              </a:r>
              <a:endParaRPr lang="en-US" dirty="0">
                <a:solidFill>
                  <a:srgbClr val="000000"/>
                </a:solidFill>
              </a:endParaRPr>
            </a:p>
          </p:txBody>
        </p:sp>
        <p:sp>
          <p:nvSpPr>
            <p:cNvPr id="33" name="Rectangle 32"/>
            <p:cNvSpPr/>
            <p:nvPr/>
          </p:nvSpPr>
          <p:spPr>
            <a:xfrm>
              <a:off x="2059306" y="6089070"/>
              <a:ext cx="484428" cy="523220"/>
            </a:xfrm>
            <a:prstGeom prst="rect">
              <a:avLst/>
            </a:prstGeom>
          </p:spPr>
          <p:txBody>
            <a:bodyPr wrap="none">
              <a:spAutoFit/>
            </a:bodyPr>
            <a:lstStyle/>
            <a:p>
              <a:pPr algn="l"/>
              <a:r>
                <a:rPr lang="en-US" dirty="0" smtClean="0">
                  <a:solidFill>
                    <a:srgbClr val="000000"/>
                  </a:solidFill>
                </a:rPr>
                <a:t> g</a:t>
              </a:r>
              <a:endParaRPr lang="en-US" dirty="0">
                <a:solidFill>
                  <a:srgbClr val="000000"/>
                </a:solidFill>
              </a:endParaRPr>
            </a:p>
          </p:txBody>
        </p:sp>
        <p:sp>
          <p:nvSpPr>
            <p:cNvPr id="34" name="Rectangle 33"/>
            <p:cNvSpPr/>
            <p:nvPr/>
          </p:nvSpPr>
          <p:spPr>
            <a:xfrm>
              <a:off x="1567988" y="5638695"/>
              <a:ext cx="1592103" cy="523220"/>
            </a:xfrm>
            <a:prstGeom prst="rect">
              <a:avLst/>
            </a:prstGeom>
          </p:spPr>
          <p:txBody>
            <a:bodyPr wrap="none">
              <a:spAutoFit/>
            </a:bodyPr>
            <a:lstStyle/>
            <a:p>
              <a:pPr algn="l"/>
              <a:r>
                <a:rPr lang="en-US" dirty="0" err="1" smtClean="0">
                  <a:solidFill>
                    <a:srgbClr val="000000"/>
                  </a:solidFill>
                  <a:latin typeface="Arial"/>
                </a:rPr>
                <a:t>F</a:t>
              </a:r>
              <a:r>
                <a:rPr lang="en-US" baseline="-25000" dirty="0" err="1" smtClean="0">
                  <a:solidFill>
                    <a:srgbClr val="000000"/>
                  </a:solidFill>
                  <a:latin typeface="Arial"/>
                </a:rPr>
                <a:t>app</a:t>
              </a:r>
              <a:r>
                <a:rPr lang="en-US" dirty="0" smtClean="0">
                  <a:solidFill>
                    <a:srgbClr val="000000"/>
                  </a:solidFill>
                  <a:latin typeface="Arial"/>
                </a:rPr>
                <a:t> + F</a:t>
              </a:r>
              <a:r>
                <a:rPr lang="en-US" baseline="-25000" dirty="0" smtClean="0">
                  <a:solidFill>
                    <a:srgbClr val="000000"/>
                  </a:solidFill>
                  <a:latin typeface="Arial"/>
                </a:rPr>
                <a:t>B</a:t>
              </a:r>
              <a:endParaRPr lang="en-US" dirty="0">
                <a:solidFill>
                  <a:srgbClr val="000000"/>
                </a:solidFill>
              </a:endParaRPr>
            </a:p>
          </p:txBody>
        </p:sp>
        <p:cxnSp>
          <p:nvCxnSpPr>
            <p:cNvPr id="35" name="Straight Connector 34"/>
            <p:cNvCxnSpPr/>
            <p:nvPr/>
          </p:nvCxnSpPr>
          <p:spPr bwMode="auto">
            <a:xfrm>
              <a:off x="1530824" y="6184704"/>
              <a:ext cx="1594513" cy="0"/>
            </a:xfrm>
            <a:prstGeom prst="line">
              <a:avLst/>
            </a:prstGeom>
            <a:solidFill>
              <a:srgbClr val="00FFFF"/>
            </a:solidFill>
            <a:ln w="22225" cap="flat" cmpd="sng" algn="ctr">
              <a:solidFill>
                <a:schemeClr val="tx1"/>
              </a:solidFill>
              <a:prstDash val="solid"/>
              <a:round/>
              <a:headEnd type="none" w="med" len="med"/>
              <a:tailEnd type="none" w="med" len="med"/>
            </a:ln>
            <a:effectLst/>
          </p:spPr>
        </p:cxnSp>
      </p:grpSp>
      <p:sp>
        <p:nvSpPr>
          <p:cNvPr id="39" name="Rectangle 38"/>
          <p:cNvSpPr/>
          <p:nvPr/>
        </p:nvSpPr>
        <p:spPr>
          <a:xfrm>
            <a:off x="2386847" y="3182089"/>
            <a:ext cx="4621778" cy="523220"/>
          </a:xfrm>
          <a:prstGeom prst="rect">
            <a:avLst/>
          </a:prstGeom>
        </p:spPr>
        <p:txBody>
          <a:bodyPr wrap="none">
            <a:spAutoFit/>
          </a:bodyPr>
          <a:lstStyle/>
          <a:p>
            <a:pPr algn="l"/>
            <a:r>
              <a:rPr lang="en-US" dirty="0" smtClean="0">
                <a:solidFill>
                  <a:srgbClr val="000000"/>
                </a:solidFill>
              </a:rPr>
              <a:t>= 1000 (1.405 x 10</a:t>
            </a:r>
            <a:r>
              <a:rPr lang="en-US" baseline="30000" dirty="0" smtClean="0">
                <a:solidFill>
                  <a:srgbClr val="000000"/>
                </a:solidFill>
              </a:rPr>
              <a:t>–3</a:t>
            </a:r>
            <a:r>
              <a:rPr lang="en-US" dirty="0" smtClean="0">
                <a:solidFill>
                  <a:srgbClr val="000000"/>
                </a:solidFill>
              </a:rPr>
              <a:t>) (9.81)</a:t>
            </a:r>
            <a:endParaRPr lang="en-US" dirty="0">
              <a:solidFill>
                <a:srgbClr val="000000"/>
              </a:solidFill>
            </a:endParaRPr>
          </a:p>
        </p:txBody>
      </p:sp>
      <p:grpSp>
        <p:nvGrpSpPr>
          <p:cNvPr id="12" name="Group 11"/>
          <p:cNvGrpSpPr/>
          <p:nvPr/>
        </p:nvGrpSpPr>
        <p:grpSpPr>
          <a:xfrm>
            <a:off x="4926842" y="4690567"/>
            <a:ext cx="1192474" cy="549981"/>
            <a:chOff x="4926842" y="4690567"/>
            <a:chExt cx="1192474" cy="549981"/>
          </a:xfrm>
        </p:grpSpPr>
        <p:cxnSp>
          <p:nvCxnSpPr>
            <p:cNvPr id="54" name="Straight Arrow Connector 53"/>
            <p:cNvCxnSpPr/>
            <p:nvPr/>
          </p:nvCxnSpPr>
          <p:spPr bwMode="auto">
            <a:xfrm>
              <a:off x="4926842" y="4690567"/>
              <a:ext cx="464025" cy="304516"/>
            </a:xfrm>
            <a:prstGeom prst="straightConnector1">
              <a:avLst/>
            </a:prstGeom>
            <a:solidFill>
              <a:srgbClr val="00FFFF"/>
            </a:solidFill>
            <a:ln w="22225" cap="flat" cmpd="sng" algn="ctr">
              <a:solidFill>
                <a:srgbClr val="0070C0"/>
              </a:solidFill>
              <a:prstDash val="solid"/>
              <a:round/>
              <a:headEnd type="none" w="med" len="med"/>
              <a:tailEnd type="triangle" w="lg" len="lg"/>
            </a:ln>
            <a:effectLst/>
          </p:spPr>
        </p:cxnSp>
        <p:sp>
          <p:nvSpPr>
            <p:cNvPr id="58" name="Rectangle 57"/>
            <p:cNvSpPr/>
            <p:nvPr/>
          </p:nvSpPr>
          <p:spPr>
            <a:xfrm>
              <a:off x="5335127" y="4778883"/>
              <a:ext cx="784189" cy="461665"/>
            </a:xfrm>
            <a:prstGeom prst="rect">
              <a:avLst/>
            </a:prstGeom>
          </p:spPr>
          <p:txBody>
            <a:bodyPr wrap="none">
              <a:spAutoFit/>
            </a:bodyPr>
            <a:lstStyle/>
            <a:p>
              <a:pPr algn="l"/>
              <a:r>
                <a:rPr lang="en-US" sz="2400" dirty="0" smtClean="0">
                  <a:solidFill>
                    <a:srgbClr val="000000"/>
                  </a:solidFill>
                </a:rPr>
                <a:t>9.81</a:t>
              </a:r>
              <a:endParaRPr lang="en-US" sz="2400" baseline="30000" dirty="0">
                <a:solidFill>
                  <a:srgbClr val="000000"/>
                </a:solidFill>
              </a:endParaRPr>
            </a:p>
          </p:txBody>
        </p:sp>
      </p:grpSp>
      <p:grpSp>
        <p:nvGrpSpPr>
          <p:cNvPr id="11" name="Group 10"/>
          <p:cNvGrpSpPr/>
          <p:nvPr/>
        </p:nvGrpSpPr>
        <p:grpSpPr>
          <a:xfrm>
            <a:off x="5349923" y="3755301"/>
            <a:ext cx="1350348" cy="816702"/>
            <a:chOff x="5349923" y="3755301"/>
            <a:chExt cx="1350348" cy="816702"/>
          </a:xfrm>
        </p:grpSpPr>
        <p:cxnSp>
          <p:nvCxnSpPr>
            <p:cNvPr id="30" name="Straight Arrow Connector 29"/>
            <p:cNvCxnSpPr/>
            <p:nvPr/>
          </p:nvCxnSpPr>
          <p:spPr bwMode="auto">
            <a:xfrm flipV="1">
              <a:off x="5349923" y="4135271"/>
              <a:ext cx="532262" cy="436732"/>
            </a:xfrm>
            <a:prstGeom prst="straightConnector1">
              <a:avLst/>
            </a:prstGeom>
            <a:solidFill>
              <a:srgbClr val="00FFFF"/>
            </a:solidFill>
            <a:ln w="22225" cap="flat" cmpd="sng" algn="ctr">
              <a:solidFill>
                <a:srgbClr val="0070C0"/>
              </a:solidFill>
              <a:prstDash val="solid"/>
              <a:round/>
              <a:headEnd type="none" w="med" len="med"/>
              <a:tailEnd type="triangle" w="lg" len="lg"/>
            </a:ln>
            <a:effectLst/>
          </p:spPr>
        </p:cxnSp>
        <p:sp>
          <p:nvSpPr>
            <p:cNvPr id="59" name="Rectangle 58"/>
            <p:cNvSpPr/>
            <p:nvPr/>
          </p:nvSpPr>
          <p:spPr>
            <a:xfrm>
              <a:off x="5744560" y="3755301"/>
              <a:ext cx="955711" cy="461665"/>
            </a:xfrm>
            <a:prstGeom prst="rect">
              <a:avLst/>
            </a:prstGeom>
          </p:spPr>
          <p:txBody>
            <a:bodyPr wrap="none">
              <a:spAutoFit/>
            </a:bodyPr>
            <a:lstStyle/>
            <a:p>
              <a:pPr algn="l"/>
              <a:r>
                <a:rPr lang="en-US" sz="2400" dirty="0" smtClean="0">
                  <a:solidFill>
                    <a:srgbClr val="000000"/>
                  </a:solidFill>
                </a:rPr>
                <a:t>13.78</a:t>
              </a:r>
              <a:endParaRPr lang="en-US" sz="2400" baseline="30000" dirty="0">
                <a:solidFill>
                  <a:srgbClr val="000000"/>
                </a:solidFill>
              </a:endParaRPr>
            </a:p>
          </p:txBody>
        </p:sp>
      </p:grpSp>
      <p:grpSp>
        <p:nvGrpSpPr>
          <p:cNvPr id="10" name="Group 9"/>
          <p:cNvGrpSpPr/>
          <p:nvPr/>
        </p:nvGrpSpPr>
        <p:grpSpPr>
          <a:xfrm>
            <a:off x="4355911" y="3673414"/>
            <a:ext cx="1342180" cy="859920"/>
            <a:chOff x="4355911" y="3673414"/>
            <a:chExt cx="1342180" cy="859920"/>
          </a:xfrm>
        </p:grpSpPr>
        <p:cxnSp>
          <p:nvCxnSpPr>
            <p:cNvPr id="57" name="Straight Arrow Connector 56"/>
            <p:cNvCxnSpPr/>
            <p:nvPr/>
          </p:nvCxnSpPr>
          <p:spPr bwMode="auto">
            <a:xfrm flipV="1">
              <a:off x="4355911" y="4096602"/>
              <a:ext cx="532262" cy="436732"/>
            </a:xfrm>
            <a:prstGeom prst="straightConnector1">
              <a:avLst/>
            </a:prstGeom>
            <a:solidFill>
              <a:srgbClr val="00FFFF"/>
            </a:solidFill>
            <a:ln w="22225" cap="flat" cmpd="sng" algn="ctr">
              <a:solidFill>
                <a:srgbClr val="0070C0"/>
              </a:solidFill>
              <a:prstDash val="solid"/>
              <a:round/>
              <a:headEnd type="none" w="med" len="med"/>
              <a:tailEnd type="triangle" w="lg" len="lg"/>
            </a:ln>
            <a:effectLst/>
          </p:spPr>
        </p:cxnSp>
        <p:sp>
          <p:nvSpPr>
            <p:cNvPr id="60" name="Rectangle 59"/>
            <p:cNvSpPr/>
            <p:nvPr/>
          </p:nvSpPr>
          <p:spPr>
            <a:xfrm>
              <a:off x="4570859" y="3673414"/>
              <a:ext cx="1127232" cy="461665"/>
            </a:xfrm>
            <a:prstGeom prst="rect">
              <a:avLst/>
            </a:prstGeom>
          </p:spPr>
          <p:txBody>
            <a:bodyPr wrap="none">
              <a:spAutoFit/>
            </a:bodyPr>
            <a:lstStyle/>
            <a:p>
              <a:pPr algn="l"/>
              <a:r>
                <a:rPr lang="en-US" sz="2400" dirty="0" smtClean="0">
                  <a:solidFill>
                    <a:srgbClr val="000000"/>
                  </a:solidFill>
                </a:rPr>
                <a:t>109.16</a:t>
              </a:r>
              <a:endParaRPr lang="en-US" sz="2400" baseline="30000" dirty="0">
                <a:solidFill>
                  <a:srgbClr val="000000"/>
                </a:solidFill>
              </a:endParaRPr>
            </a:p>
          </p:txBody>
        </p:sp>
      </p:grpSp>
      <p:sp>
        <p:nvSpPr>
          <p:cNvPr id="61" name="Rectangle 60"/>
          <p:cNvSpPr/>
          <p:nvPr/>
        </p:nvSpPr>
        <p:spPr>
          <a:xfrm>
            <a:off x="5976571" y="4328507"/>
            <a:ext cx="1874231" cy="523220"/>
          </a:xfrm>
          <a:prstGeom prst="rect">
            <a:avLst/>
          </a:prstGeom>
        </p:spPr>
        <p:txBody>
          <a:bodyPr wrap="none">
            <a:spAutoFit/>
          </a:bodyPr>
          <a:lstStyle/>
          <a:p>
            <a:pPr algn="l"/>
            <a:r>
              <a:rPr lang="en-US" dirty="0" smtClean="0">
                <a:solidFill>
                  <a:srgbClr val="000000"/>
                </a:solidFill>
              </a:rPr>
              <a:t>= 12.53 kg</a:t>
            </a:r>
            <a:endParaRPr lang="en-US" baseline="30000" dirty="0">
              <a:solidFill>
                <a:srgbClr val="000000"/>
              </a:solidFill>
            </a:endParaRPr>
          </a:p>
        </p:txBody>
      </p:sp>
      <p:grpSp>
        <p:nvGrpSpPr>
          <p:cNvPr id="62" name="Group 61"/>
          <p:cNvGrpSpPr/>
          <p:nvPr/>
        </p:nvGrpSpPr>
        <p:grpSpPr>
          <a:xfrm>
            <a:off x="232899" y="5231583"/>
            <a:ext cx="1954106" cy="1021990"/>
            <a:chOff x="1080666" y="2668620"/>
            <a:chExt cx="1954106" cy="1021990"/>
          </a:xfrm>
        </p:grpSpPr>
        <p:sp>
          <p:nvSpPr>
            <p:cNvPr id="63" name="Rectangle 62"/>
            <p:cNvSpPr/>
            <p:nvPr/>
          </p:nvSpPr>
          <p:spPr>
            <a:xfrm>
              <a:off x="2045399" y="2668620"/>
              <a:ext cx="989373" cy="523220"/>
            </a:xfrm>
            <a:prstGeom prst="rect">
              <a:avLst/>
            </a:prstGeom>
          </p:spPr>
          <p:txBody>
            <a:bodyPr wrap="none">
              <a:spAutoFit/>
            </a:bodyPr>
            <a:lstStyle/>
            <a:p>
              <a:pPr algn="l"/>
              <a:r>
                <a:rPr lang="en-US" dirty="0" smtClean="0">
                  <a:solidFill>
                    <a:srgbClr val="000000"/>
                  </a:solidFill>
                </a:rPr>
                <a:t> </a:t>
              </a:r>
              <a:r>
                <a:rPr lang="en-US" dirty="0" err="1" smtClean="0">
                  <a:solidFill>
                    <a:srgbClr val="000000"/>
                  </a:solidFill>
                </a:rPr>
                <a:t>m</a:t>
              </a:r>
              <a:r>
                <a:rPr lang="en-US" baseline="-25000" dirty="0" err="1" smtClean="0">
                  <a:solidFill>
                    <a:srgbClr val="000000"/>
                  </a:solidFill>
                </a:rPr>
                <a:t>Cu</a:t>
              </a:r>
              <a:r>
                <a:rPr lang="en-US" dirty="0" smtClean="0">
                  <a:solidFill>
                    <a:srgbClr val="000000"/>
                  </a:solidFill>
                </a:rPr>
                <a:t> </a:t>
              </a:r>
              <a:endParaRPr lang="en-US" dirty="0">
                <a:solidFill>
                  <a:srgbClr val="000000"/>
                </a:solidFill>
              </a:endParaRPr>
            </a:p>
          </p:txBody>
        </p:sp>
        <p:sp>
          <p:nvSpPr>
            <p:cNvPr id="64" name="Rectangle 63"/>
            <p:cNvSpPr/>
            <p:nvPr/>
          </p:nvSpPr>
          <p:spPr>
            <a:xfrm>
              <a:off x="2187899" y="3167390"/>
              <a:ext cx="729687" cy="523220"/>
            </a:xfrm>
            <a:prstGeom prst="rect">
              <a:avLst/>
            </a:prstGeom>
          </p:spPr>
          <p:txBody>
            <a:bodyPr wrap="none">
              <a:spAutoFit/>
            </a:bodyPr>
            <a:lstStyle/>
            <a:p>
              <a:pPr algn="l"/>
              <a:r>
                <a:rPr lang="en-US" dirty="0" err="1" smtClean="0">
                  <a:solidFill>
                    <a:srgbClr val="000000"/>
                  </a:solidFill>
                </a:rPr>
                <a:t>V</a:t>
              </a:r>
              <a:r>
                <a:rPr lang="en-US" baseline="-25000" dirty="0" err="1" smtClean="0">
                  <a:solidFill>
                    <a:srgbClr val="000000"/>
                  </a:solidFill>
                </a:rPr>
                <a:t>Cu</a:t>
              </a:r>
              <a:endParaRPr lang="en-US" baseline="-25000" dirty="0">
                <a:solidFill>
                  <a:srgbClr val="000000"/>
                </a:solidFill>
              </a:endParaRPr>
            </a:p>
          </p:txBody>
        </p:sp>
        <p:sp>
          <p:nvSpPr>
            <p:cNvPr id="65" name="Rectangle 64"/>
            <p:cNvSpPr/>
            <p:nvPr/>
          </p:nvSpPr>
          <p:spPr>
            <a:xfrm>
              <a:off x="1080666" y="2929884"/>
              <a:ext cx="1096775" cy="523220"/>
            </a:xfrm>
            <a:prstGeom prst="rect">
              <a:avLst/>
            </a:prstGeom>
          </p:spPr>
          <p:txBody>
            <a:bodyPr wrap="none">
              <a:spAutoFit/>
            </a:bodyPr>
            <a:lstStyle/>
            <a:p>
              <a:pPr algn="l"/>
              <a:r>
                <a:rPr lang="en-US" dirty="0" err="1" smtClean="0">
                  <a:solidFill>
                    <a:srgbClr val="000000"/>
                  </a:solidFill>
                  <a:latin typeface="Symbol" pitchFamily="18" charset="2"/>
                </a:rPr>
                <a:t>r</a:t>
              </a:r>
              <a:r>
                <a:rPr lang="en-US" baseline="-25000" dirty="0" err="1" smtClean="0">
                  <a:solidFill>
                    <a:srgbClr val="000000"/>
                  </a:solidFill>
                </a:rPr>
                <a:t>Cu</a:t>
              </a:r>
              <a:r>
                <a:rPr lang="en-US" dirty="0" smtClean="0">
                  <a:solidFill>
                    <a:srgbClr val="000000"/>
                  </a:solidFill>
                </a:rPr>
                <a:t> = </a:t>
              </a:r>
              <a:endParaRPr lang="en-US" dirty="0">
                <a:solidFill>
                  <a:srgbClr val="000000"/>
                </a:solidFill>
              </a:endParaRPr>
            </a:p>
          </p:txBody>
        </p:sp>
        <p:cxnSp>
          <p:nvCxnSpPr>
            <p:cNvPr id="66" name="Straight Connector 65"/>
            <p:cNvCxnSpPr/>
            <p:nvPr/>
          </p:nvCxnSpPr>
          <p:spPr bwMode="auto">
            <a:xfrm>
              <a:off x="2099953" y="3204358"/>
              <a:ext cx="822960" cy="0"/>
            </a:xfrm>
            <a:prstGeom prst="line">
              <a:avLst/>
            </a:prstGeom>
            <a:solidFill>
              <a:srgbClr val="00FFFF"/>
            </a:solidFill>
            <a:ln w="22225" cap="flat" cmpd="sng" algn="ctr">
              <a:solidFill>
                <a:schemeClr val="tx1"/>
              </a:solidFill>
              <a:prstDash val="solid"/>
              <a:round/>
              <a:headEnd type="none" w="med" len="med"/>
              <a:tailEnd type="none" w="med" len="med"/>
            </a:ln>
            <a:effectLst/>
          </p:spPr>
        </p:cxnSp>
      </p:grpSp>
      <p:grpSp>
        <p:nvGrpSpPr>
          <p:cNvPr id="74" name="Group 73"/>
          <p:cNvGrpSpPr/>
          <p:nvPr/>
        </p:nvGrpSpPr>
        <p:grpSpPr>
          <a:xfrm>
            <a:off x="2102642" y="5313470"/>
            <a:ext cx="2974768" cy="998568"/>
            <a:chOff x="2648556" y="5231583"/>
            <a:chExt cx="2974768" cy="998568"/>
          </a:xfrm>
        </p:grpSpPr>
        <p:sp>
          <p:nvSpPr>
            <p:cNvPr id="68" name="Rectangle 67"/>
            <p:cNvSpPr/>
            <p:nvPr/>
          </p:nvSpPr>
          <p:spPr>
            <a:xfrm>
              <a:off x="3449513" y="5231583"/>
              <a:ext cx="1664238" cy="523220"/>
            </a:xfrm>
            <a:prstGeom prst="rect">
              <a:avLst/>
            </a:prstGeom>
          </p:spPr>
          <p:txBody>
            <a:bodyPr wrap="none">
              <a:spAutoFit/>
            </a:bodyPr>
            <a:lstStyle/>
            <a:p>
              <a:pPr algn="l"/>
              <a:r>
                <a:rPr lang="en-US" dirty="0" smtClean="0">
                  <a:solidFill>
                    <a:srgbClr val="000000"/>
                  </a:solidFill>
                </a:rPr>
                <a:t> 12.53 kg</a:t>
              </a:r>
              <a:endParaRPr lang="en-US" dirty="0">
                <a:solidFill>
                  <a:srgbClr val="000000"/>
                </a:solidFill>
              </a:endParaRPr>
            </a:p>
          </p:txBody>
        </p:sp>
        <p:sp>
          <p:nvSpPr>
            <p:cNvPr id="70" name="Rectangle 69"/>
            <p:cNvSpPr/>
            <p:nvPr/>
          </p:nvSpPr>
          <p:spPr>
            <a:xfrm>
              <a:off x="2648556" y="5451903"/>
              <a:ext cx="494046" cy="523220"/>
            </a:xfrm>
            <a:prstGeom prst="rect">
              <a:avLst/>
            </a:prstGeom>
          </p:spPr>
          <p:txBody>
            <a:bodyPr wrap="none">
              <a:spAutoFit/>
            </a:bodyPr>
            <a:lstStyle/>
            <a:p>
              <a:pPr algn="l"/>
              <a:r>
                <a:rPr lang="en-US" dirty="0" smtClean="0">
                  <a:solidFill>
                    <a:srgbClr val="000000"/>
                  </a:solidFill>
                </a:rPr>
                <a:t>= </a:t>
              </a:r>
              <a:endParaRPr lang="en-US" dirty="0">
                <a:solidFill>
                  <a:srgbClr val="000000"/>
                </a:solidFill>
              </a:endParaRPr>
            </a:p>
          </p:txBody>
        </p:sp>
        <p:cxnSp>
          <p:nvCxnSpPr>
            <p:cNvPr id="71" name="Straight Connector 70"/>
            <p:cNvCxnSpPr/>
            <p:nvPr/>
          </p:nvCxnSpPr>
          <p:spPr bwMode="auto">
            <a:xfrm>
              <a:off x="3108285" y="5726377"/>
              <a:ext cx="2364467" cy="0"/>
            </a:xfrm>
            <a:prstGeom prst="line">
              <a:avLst/>
            </a:prstGeom>
            <a:solidFill>
              <a:srgbClr val="00FFFF"/>
            </a:solidFill>
            <a:ln w="22225" cap="flat" cmpd="sng" algn="ctr">
              <a:solidFill>
                <a:schemeClr val="tx1"/>
              </a:solidFill>
              <a:prstDash val="solid"/>
              <a:round/>
              <a:headEnd type="none" w="med" len="med"/>
              <a:tailEnd type="none" w="med" len="med"/>
            </a:ln>
            <a:effectLst/>
          </p:spPr>
        </p:cxnSp>
        <p:sp>
          <p:nvSpPr>
            <p:cNvPr id="72" name="Rectangle 71"/>
            <p:cNvSpPr/>
            <p:nvPr/>
          </p:nvSpPr>
          <p:spPr>
            <a:xfrm>
              <a:off x="2960416" y="5706931"/>
              <a:ext cx="2662908" cy="523220"/>
            </a:xfrm>
            <a:prstGeom prst="rect">
              <a:avLst/>
            </a:prstGeom>
          </p:spPr>
          <p:txBody>
            <a:bodyPr wrap="none">
              <a:spAutoFit/>
            </a:bodyPr>
            <a:lstStyle/>
            <a:p>
              <a:pPr algn="l"/>
              <a:r>
                <a:rPr lang="en-US" dirty="0" smtClean="0">
                  <a:solidFill>
                    <a:srgbClr val="000000"/>
                  </a:solidFill>
                </a:rPr>
                <a:t>1.405 x 10</a:t>
              </a:r>
              <a:r>
                <a:rPr lang="en-US" baseline="30000" dirty="0" smtClean="0">
                  <a:solidFill>
                    <a:srgbClr val="000000"/>
                  </a:solidFill>
                </a:rPr>
                <a:t>–3</a:t>
              </a:r>
              <a:r>
                <a:rPr lang="en-US" dirty="0" smtClean="0">
                  <a:solidFill>
                    <a:srgbClr val="000000"/>
                  </a:solidFill>
                </a:rPr>
                <a:t> </a:t>
              </a:r>
              <a:r>
                <a:rPr lang="en-US" dirty="0" err="1" smtClean="0">
                  <a:solidFill>
                    <a:srgbClr val="000000"/>
                  </a:solidFill>
                </a:rPr>
                <a:t>m</a:t>
              </a:r>
              <a:r>
                <a:rPr lang="en-US" baseline="30000" dirty="0" err="1" smtClean="0">
                  <a:solidFill>
                    <a:srgbClr val="000000"/>
                  </a:solidFill>
                </a:rPr>
                <a:t>3</a:t>
              </a:r>
              <a:endParaRPr lang="en-US" baseline="30000" dirty="0">
                <a:solidFill>
                  <a:srgbClr val="000000"/>
                </a:solidFill>
              </a:endParaRPr>
            </a:p>
          </p:txBody>
        </p:sp>
      </p:grpSp>
      <p:grpSp>
        <p:nvGrpSpPr>
          <p:cNvPr id="75" name="Group 74"/>
          <p:cNvGrpSpPr/>
          <p:nvPr/>
        </p:nvGrpSpPr>
        <p:grpSpPr>
          <a:xfrm>
            <a:off x="4955018" y="5313470"/>
            <a:ext cx="1830105" cy="957624"/>
            <a:chOff x="1884268" y="5231583"/>
            <a:chExt cx="1830105" cy="957624"/>
          </a:xfrm>
        </p:grpSpPr>
        <p:sp>
          <p:nvSpPr>
            <p:cNvPr id="76" name="Rectangle 75"/>
            <p:cNvSpPr/>
            <p:nvPr/>
          </p:nvSpPr>
          <p:spPr>
            <a:xfrm>
              <a:off x="3026425" y="5231583"/>
              <a:ext cx="663964" cy="523220"/>
            </a:xfrm>
            <a:prstGeom prst="rect">
              <a:avLst/>
            </a:prstGeom>
          </p:spPr>
          <p:txBody>
            <a:bodyPr wrap="none">
              <a:spAutoFit/>
            </a:bodyPr>
            <a:lstStyle/>
            <a:p>
              <a:pPr algn="l"/>
              <a:r>
                <a:rPr lang="en-US" dirty="0" smtClean="0">
                  <a:solidFill>
                    <a:srgbClr val="000000"/>
                  </a:solidFill>
                </a:rPr>
                <a:t> kg</a:t>
              </a:r>
              <a:endParaRPr lang="en-US" dirty="0">
                <a:solidFill>
                  <a:srgbClr val="000000"/>
                </a:solidFill>
              </a:endParaRPr>
            </a:p>
          </p:txBody>
        </p:sp>
        <p:sp>
          <p:nvSpPr>
            <p:cNvPr id="77" name="Rectangle 76"/>
            <p:cNvSpPr/>
            <p:nvPr/>
          </p:nvSpPr>
          <p:spPr>
            <a:xfrm>
              <a:off x="1884268" y="5451903"/>
              <a:ext cx="1394934" cy="523220"/>
            </a:xfrm>
            <a:prstGeom prst="rect">
              <a:avLst/>
            </a:prstGeom>
          </p:spPr>
          <p:txBody>
            <a:bodyPr wrap="none">
              <a:spAutoFit/>
            </a:bodyPr>
            <a:lstStyle/>
            <a:p>
              <a:pPr algn="l"/>
              <a:r>
                <a:rPr lang="en-US" dirty="0" smtClean="0">
                  <a:solidFill>
                    <a:srgbClr val="000000"/>
                  </a:solidFill>
                </a:rPr>
                <a:t>= 8920 </a:t>
              </a:r>
              <a:endParaRPr lang="en-US" dirty="0">
                <a:solidFill>
                  <a:srgbClr val="000000"/>
                </a:solidFill>
              </a:endParaRPr>
            </a:p>
          </p:txBody>
        </p:sp>
        <p:cxnSp>
          <p:nvCxnSpPr>
            <p:cNvPr id="78" name="Straight Connector 77"/>
            <p:cNvCxnSpPr/>
            <p:nvPr/>
          </p:nvCxnSpPr>
          <p:spPr bwMode="auto">
            <a:xfrm>
              <a:off x="3108285" y="5726377"/>
              <a:ext cx="548640" cy="0"/>
            </a:xfrm>
            <a:prstGeom prst="line">
              <a:avLst/>
            </a:prstGeom>
            <a:solidFill>
              <a:srgbClr val="00FFFF"/>
            </a:solidFill>
            <a:ln w="22225" cap="flat" cmpd="sng" algn="ctr">
              <a:solidFill>
                <a:schemeClr val="tx1"/>
              </a:solidFill>
              <a:prstDash val="solid"/>
              <a:round/>
              <a:headEnd type="none" w="med" len="med"/>
              <a:tailEnd type="none" w="med" len="med"/>
            </a:ln>
            <a:effectLst/>
          </p:spPr>
        </p:cxnSp>
        <p:sp>
          <p:nvSpPr>
            <p:cNvPr id="79" name="Rectangle 78"/>
            <p:cNvSpPr/>
            <p:nvPr/>
          </p:nvSpPr>
          <p:spPr>
            <a:xfrm>
              <a:off x="3096896" y="5665987"/>
              <a:ext cx="617477" cy="523220"/>
            </a:xfrm>
            <a:prstGeom prst="rect">
              <a:avLst/>
            </a:prstGeom>
          </p:spPr>
          <p:txBody>
            <a:bodyPr wrap="none">
              <a:spAutoFit/>
            </a:bodyPr>
            <a:lstStyle/>
            <a:p>
              <a:pPr algn="l"/>
              <a:r>
                <a:rPr lang="en-US" dirty="0" err="1" smtClean="0">
                  <a:solidFill>
                    <a:srgbClr val="000000"/>
                  </a:solidFill>
                </a:rPr>
                <a:t>m</a:t>
              </a:r>
              <a:r>
                <a:rPr lang="en-US" baseline="30000" dirty="0" err="1" smtClean="0">
                  <a:solidFill>
                    <a:srgbClr val="000000"/>
                  </a:solidFill>
                </a:rPr>
                <a:t>3</a:t>
              </a:r>
              <a:endParaRPr lang="en-US" baseline="30000" dirty="0">
                <a:solidFill>
                  <a:srgbClr val="000000"/>
                </a:solidFill>
              </a:endParaRPr>
            </a:p>
          </p:txBody>
        </p:sp>
      </p:grpSp>
      <p:sp>
        <p:nvSpPr>
          <p:cNvPr id="80" name="Rectangle 79"/>
          <p:cNvSpPr/>
          <p:nvPr/>
        </p:nvSpPr>
        <p:spPr>
          <a:xfrm>
            <a:off x="7232168" y="5570454"/>
            <a:ext cx="1494320" cy="523220"/>
          </a:xfrm>
          <a:prstGeom prst="rect">
            <a:avLst/>
          </a:prstGeom>
        </p:spPr>
        <p:txBody>
          <a:bodyPr wrap="none">
            <a:spAutoFit/>
          </a:bodyPr>
          <a:lstStyle/>
          <a:p>
            <a:pPr algn="l"/>
            <a:r>
              <a:rPr lang="en-US" dirty="0" smtClean="0">
                <a:solidFill>
                  <a:srgbClr val="000000"/>
                </a:solidFill>
                <a:latin typeface="Symbol" pitchFamily="18" charset="2"/>
              </a:rPr>
              <a:t>g</a:t>
            </a:r>
            <a:r>
              <a:rPr lang="en-US" dirty="0" smtClean="0">
                <a:solidFill>
                  <a:srgbClr val="000000"/>
                </a:solidFill>
              </a:rPr>
              <a:t> = 8.92</a:t>
            </a:r>
            <a:endParaRPr lang="en-US" baseline="30000" dirty="0">
              <a:solidFill>
                <a:srgbClr val="000000"/>
              </a:solidFill>
            </a:endParaRPr>
          </a:p>
        </p:txBody>
      </p:sp>
      <p:pic>
        <p:nvPicPr>
          <p:cNvPr id="18434" name="Picture 2" descr="http://www.franontheedge.com/CopperCube.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095105" y="132649"/>
            <a:ext cx="1942017" cy="1779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76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par>
                          <p:cTn id="30" fill="hold">
                            <p:stCondLst>
                              <p:cond delay="2000"/>
                            </p:stCondLst>
                            <p:childTnLst>
                              <p:par>
                                <p:cTn id="31" presetID="35"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2000"/>
                                        <p:tgtEl>
                                          <p:spTgt spid="9"/>
                                        </p:tgtEl>
                                      </p:cBhvr>
                                    </p:animEffect>
                                    <p:anim calcmode="lin" valueType="num">
                                      <p:cBhvr>
                                        <p:cTn id="34" dur="2000" fill="hold"/>
                                        <p:tgtEl>
                                          <p:spTgt spid="9"/>
                                        </p:tgtEl>
                                        <p:attrNameLst>
                                          <p:attrName>style.rotation</p:attrName>
                                        </p:attrNameLst>
                                      </p:cBhvr>
                                      <p:tavLst>
                                        <p:tav tm="0">
                                          <p:val>
                                            <p:fltVal val="720"/>
                                          </p:val>
                                        </p:tav>
                                        <p:tav tm="100000">
                                          <p:val>
                                            <p:fltVal val="0"/>
                                          </p:val>
                                        </p:tav>
                                      </p:tavLst>
                                    </p:anim>
                                    <p:anim calcmode="lin" valueType="num">
                                      <p:cBhvr>
                                        <p:cTn id="35" dur="2000" fill="hold"/>
                                        <p:tgtEl>
                                          <p:spTgt spid="9"/>
                                        </p:tgtEl>
                                        <p:attrNameLst>
                                          <p:attrName>ppt_h</p:attrName>
                                        </p:attrNameLst>
                                      </p:cBhvr>
                                      <p:tavLst>
                                        <p:tav tm="0">
                                          <p:val>
                                            <p:fltVal val="0"/>
                                          </p:val>
                                        </p:tav>
                                        <p:tav tm="100000">
                                          <p:val>
                                            <p:strVal val="#ppt_h"/>
                                          </p:val>
                                        </p:tav>
                                      </p:tavLst>
                                    </p:anim>
                                    <p:anim calcmode="lin" valueType="num">
                                      <p:cBhvr>
                                        <p:cTn id="36" dur="2000" fill="hold"/>
                                        <p:tgtEl>
                                          <p:spTgt spid="9"/>
                                        </p:tgtEl>
                                        <p:attrNameLst>
                                          <p:attrName>ppt_w</p:attrName>
                                        </p:attrNameLst>
                                      </p:cBhvr>
                                      <p:tavLst>
                                        <p:tav tm="0">
                                          <p:val>
                                            <p:fltVal val="0"/>
                                          </p:val>
                                        </p:tav>
                                        <p:tav tm="100000">
                                          <p:val>
                                            <p:strVal val="#ppt_w"/>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1000"/>
                                        <p:tgtEl>
                                          <p:spTgt spid="39"/>
                                        </p:tgtEl>
                                      </p:cBhvr>
                                    </p:animEffect>
                                    <p:anim calcmode="lin" valueType="num">
                                      <p:cBhvr>
                                        <p:cTn id="42" dur="1000" fill="hold"/>
                                        <p:tgtEl>
                                          <p:spTgt spid="39"/>
                                        </p:tgtEl>
                                        <p:attrNameLst>
                                          <p:attrName>ppt_x</p:attrName>
                                        </p:attrNameLst>
                                      </p:cBhvr>
                                      <p:tavLst>
                                        <p:tav tm="0">
                                          <p:val>
                                            <p:strVal val="#ppt_x"/>
                                          </p:val>
                                        </p:tav>
                                        <p:tav tm="100000">
                                          <p:val>
                                            <p:strVal val="#ppt_x"/>
                                          </p:val>
                                        </p:tav>
                                      </p:tavLst>
                                    </p:anim>
                                    <p:anim calcmode="lin" valueType="num">
                                      <p:cBhvr>
                                        <p:cTn id="4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1" presetClass="entr" presetSubtype="0" fill="hold" grpId="0" nodeType="clickEffect">
                                  <p:stCondLst>
                                    <p:cond delay="0"/>
                                  </p:stCondLst>
                                  <p:iterate type="lt">
                                    <p:tmPct val="10000"/>
                                  </p:iterate>
                                  <p:childTnLst>
                                    <p:set>
                                      <p:cBhvr>
                                        <p:cTn id="47" dur="1" fill="hold">
                                          <p:stCondLst>
                                            <p:cond delay="0"/>
                                          </p:stCondLst>
                                        </p:cTn>
                                        <p:tgtEl>
                                          <p:spTgt spid="26"/>
                                        </p:tgtEl>
                                        <p:attrNameLst>
                                          <p:attrName>style.visibility</p:attrName>
                                        </p:attrNameLst>
                                      </p:cBhvr>
                                      <p:to>
                                        <p:strVal val="visible"/>
                                      </p:to>
                                    </p:set>
                                    <p:anim calcmode="lin" valueType="num">
                                      <p:cBhvr>
                                        <p:cTn id="48"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26"/>
                                        </p:tgtEl>
                                        <p:attrNameLst>
                                          <p:attrName>ppt_y</p:attrName>
                                        </p:attrNameLst>
                                      </p:cBhvr>
                                      <p:tavLst>
                                        <p:tav tm="0">
                                          <p:val>
                                            <p:strVal val="#ppt_y"/>
                                          </p:val>
                                        </p:tav>
                                        <p:tav tm="100000">
                                          <p:val>
                                            <p:strVal val="#ppt_y"/>
                                          </p:val>
                                        </p:tav>
                                      </p:tavLst>
                                    </p:anim>
                                    <p:anim calcmode="lin" valueType="num">
                                      <p:cBhvr>
                                        <p:cTn id="50"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35" presetClass="entr" presetSubtype="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2000"/>
                                        <p:tgtEl>
                                          <p:spTgt spid="27"/>
                                        </p:tgtEl>
                                      </p:cBhvr>
                                    </p:animEffect>
                                    <p:anim calcmode="lin" valueType="num">
                                      <p:cBhvr>
                                        <p:cTn id="58" dur="2000" fill="hold"/>
                                        <p:tgtEl>
                                          <p:spTgt spid="27"/>
                                        </p:tgtEl>
                                        <p:attrNameLst>
                                          <p:attrName>style.rotation</p:attrName>
                                        </p:attrNameLst>
                                      </p:cBhvr>
                                      <p:tavLst>
                                        <p:tav tm="0">
                                          <p:val>
                                            <p:fltVal val="720"/>
                                          </p:val>
                                        </p:tav>
                                        <p:tav tm="100000">
                                          <p:val>
                                            <p:fltVal val="0"/>
                                          </p:val>
                                        </p:tav>
                                      </p:tavLst>
                                    </p:anim>
                                    <p:anim calcmode="lin" valueType="num">
                                      <p:cBhvr>
                                        <p:cTn id="59" dur="2000" fill="hold"/>
                                        <p:tgtEl>
                                          <p:spTgt spid="27"/>
                                        </p:tgtEl>
                                        <p:attrNameLst>
                                          <p:attrName>ppt_h</p:attrName>
                                        </p:attrNameLst>
                                      </p:cBhvr>
                                      <p:tavLst>
                                        <p:tav tm="0">
                                          <p:val>
                                            <p:fltVal val="0"/>
                                          </p:val>
                                        </p:tav>
                                        <p:tav tm="100000">
                                          <p:val>
                                            <p:strVal val="#ppt_h"/>
                                          </p:val>
                                        </p:tav>
                                      </p:tavLst>
                                    </p:anim>
                                    <p:anim calcmode="lin" valueType="num">
                                      <p:cBhvr>
                                        <p:cTn id="60" dur="2000" fill="hold"/>
                                        <p:tgtEl>
                                          <p:spTgt spid="27"/>
                                        </p:tgtEl>
                                        <p:attrNameLst>
                                          <p:attrName>ppt_w</p:attrName>
                                        </p:attrNameLst>
                                      </p:cBhvr>
                                      <p:tavLst>
                                        <p:tav tm="0">
                                          <p:val>
                                            <p:fltVal val="0"/>
                                          </p:val>
                                        </p:tav>
                                        <p:tav tm="100000">
                                          <p:val>
                                            <p:strVal val="#ppt_w"/>
                                          </p:val>
                                        </p:tav>
                                      </p:tavLst>
                                    </p:anim>
                                  </p:childTnLst>
                                </p:cTn>
                              </p:par>
                            </p:childTnLst>
                          </p:cTn>
                        </p:par>
                      </p:childTnLst>
                    </p:cTn>
                  </p:par>
                  <p:par>
                    <p:cTn id="61" fill="hold">
                      <p:stCondLst>
                        <p:cond delay="indefinite"/>
                      </p:stCondLst>
                      <p:childTnLst>
                        <p:par>
                          <p:cTn id="62" fill="hold">
                            <p:stCondLst>
                              <p:cond delay="0"/>
                            </p:stCondLst>
                            <p:childTnLst>
                              <p:par>
                                <p:cTn id="63" presetID="47" presetClass="entr" presetSubtype="0" fill="hold" nodeType="click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wipe(down)">
                                      <p:cBhvr>
                                        <p:cTn id="72" dur="3000"/>
                                        <p:tgtEl>
                                          <p:spTgt spid="1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wipe(down)">
                                      <p:cBhvr>
                                        <p:cTn id="77" dur="3000"/>
                                        <p:tgtEl>
                                          <p:spTgt spid="11"/>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nodeType="click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up)">
                                      <p:cBhvr>
                                        <p:cTn id="82" dur="3000"/>
                                        <p:tgtEl>
                                          <p:spTgt spid="12"/>
                                        </p:tgtEl>
                                      </p:cBhvr>
                                    </p:animEffect>
                                  </p:childTnLst>
                                </p:cTn>
                              </p:par>
                            </p:childTnLst>
                          </p:cTn>
                        </p:par>
                      </p:childTnLst>
                    </p:cTn>
                  </p:par>
                  <p:par>
                    <p:cTn id="83" fill="hold">
                      <p:stCondLst>
                        <p:cond delay="indefinite"/>
                      </p:stCondLst>
                      <p:childTnLst>
                        <p:par>
                          <p:cTn id="84" fill="hold">
                            <p:stCondLst>
                              <p:cond delay="0"/>
                            </p:stCondLst>
                            <p:childTnLst>
                              <p:par>
                                <p:cTn id="85" presetID="41" presetClass="entr" presetSubtype="0" fill="hold" grpId="0" nodeType="clickEffect">
                                  <p:stCondLst>
                                    <p:cond delay="0"/>
                                  </p:stCondLst>
                                  <p:iterate type="lt">
                                    <p:tmPct val="10000"/>
                                  </p:iterate>
                                  <p:childTnLst>
                                    <p:set>
                                      <p:cBhvr>
                                        <p:cTn id="86" dur="1" fill="hold">
                                          <p:stCondLst>
                                            <p:cond delay="0"/>
                                          </p:stCondLst>
                                        </p:cTn>
                                        <p:tgtEl>
                                          <p:spTgt spid="61"/>
                                        </p:tgtEl>
                                        <p:attrNameLst>
                                          <p:attrName>style.visibility</p:attrName>
                                        </p:attrNameLst>
                                      </p:cBhvr>
                                      <p:to>
                                        <p:strVal val="visible"/>
                                      </p:to>
                                    </p:set>
                                    <p:anim calcmode="lin" valueType="num">
                                      <p:cBhvr>
                                        <p:cTn id="87" dur="500" fill="hold"/>
                                        <p:tgtEl>
                                          <p:spTgt spid="61"/>
                                        </p:tgtEl>
                                        <p:attrNameLst>
                                          <p:attrName>ppt_x</p:attrName>
                                        </p:attrNameLst>
                                      </p:cBhvr>
                                      <p:tavLst>
                                        <p:tav tm="0">
                                          <p:val>
                                            <p:strVal val="#ppt_x"/>
                                          </p:val>
                                        </p:tav>
                                        <p:tav tm="50000">
                                          <p:val>
                                            <p:strVal val="#ppt_x+.1"/>
                                          </p:val>
                                        </p:tav>
                                        <p:tav tm="100000">
                                          <p:val>
                                            <p:strVal val="#ppt_x"/>
                                          </p:val>
                                        </p:tav>
                                      </p:tavLst>
                                    </p:anim>
                                    <p:anim calcmode="lin" valueType="num">
                                      <p:cBhvr>
                                        <p:cTn id="88" dur="500" fill="hold"/>
                                        <p:tgtEl>
                                          <p:spTgt spid="61"/>
                                        </p:tgtEl>
                                        <p:attrNameLst>
                                          <p:attrName>ppt_y</p:attrName>
                                        </p:attrNameLst>
                                      </p:cBhvr>
                                      <p:tavLst>
                                        <p:tav tm="0">
                                          <p:val>
                                            <p:strVal val="#ppt_y"/>
                                          </p:val>
                                        </p:tav>
                                        <p:tav tm="100000">
                                          <p:val>
                                            <p:strVal val="#ppt_y"/>
                                          </p:val>
                                        </p:tav>
                                      </p:tavLst>
                                    </p:anim>
                                    <p:anim calcmode="lin" valueType="num">
                                      <p:cBhvr>
                                        <p:cTn id="89" dur="500" fill="hold"/>
                                        <p:tgtEl>
                                          <p:spTgt spid="61"/>
                                        </p:tgtEl>
                                        <p:attrNameLst>
                                          <p:attrName>ppt_h</p:attrName>
                                        </p:attrNameLst>
                                      </p:cBhvr>
                                      <p:tavLst>
                                        <p:tav tm="0">
                                          <p:val>
                                            <p:strVal val="#ppt_h/10"/>
                                          </p:val>
                                        </p:tav>
                                        <p:tav tm="50000">
                                          <p:val>
                                            <p:strVal val="#ppt_h+.01"/>
                                          </p:val>
                                        </p:tav>
                                        <p:tav tm="100000">
                                          <p:val>
                                            <p:strVal val="#ppt_h"/>
                                          </p:val>
                                        </p:tav>
                                      </p:tavLst>
                                    </p:anim>
                                    <p:anim calcmode="lin" valueType="num">
                                      <p:cBhvr>
                                        <p:cTn id="90" dur="500" fill="hold"/>
                                        <p:tgtEl>
                                          <p:spTgt spid="61"/>
                                        </p:tgtEl>
                                        <p:attrNameLst>
                                          <p:attrName>ppt_w</p:attrName>
                                        </p:attrNameLst>
                                      </p:cBhvr>
                                      <p:tavLst>
                                        <p:tav tm="0">
                                          <p:val>
                                            <p:strVal val="#ppt_w/10"/>
                                          </p:val>
                                        </p:tav>
                                        <p:tav tm="50000">
                                          <p:val>
                                            <p:strVal val="#ppt_w+.01"/>
                                          </p:val>
                                        </p:tav>
                                        <p:tav tm="100000">
                                          <p:val>
                                            <p:strVal val="#ppt_w"/>
                                          </p:val>
                                        </p:tav>
                                      </p:tavLst>
                                    </p:anim>
                                    <p:animEffect transition="in" filter="fade">
                                      <p:cBhvr>
                                        <p:cTn id="91" dur="500" tmFilter="0,0; .5, 1; 1, 1"/>
                                        <p:tgtEl>
                                          <p:spTgt spid="61"/>
                                        </p:tgtEl>
                                      </p:cBhvr>
                                    </p:animEffect>
                                  </p:childTnLst>
                                </p:cTn>
                              </p:par>
                            </p:childTnLst>
                          </p:cTn>
                        </p:par>
                      </p:childTnLst>
                    </p:cTn>
                  </p:par>
                  <p:par>
                    <p:cTn id="92" fill="hold">
                      <p:stCondLst>
                        <p:cond delay="indefinite"/>
                      </p:stCondLst>
                      <p:childTnLst>
                        <p:par>
                          <p:cTn id="93" fill="hold">
                            <p:stCondLst>
                              <p:cond delay="0"/>
                            </p:stCondLst>
                            <p:childTnLst>
                              <p:par>
                                <p:cTn id="94" presetID="6" presetClass="entr" presetSubtype="16" fill="hold" nodeType="clickEffect">
                                  <p:stCondLst>
                                    <p:cond delay="0"/>
                                  </p:stCondLst>
                                  <p:childTnLst>
                                    <p:set>
                                      <p:cBhvr>
                                        <p:cTn id="95" dur="1" fill="hold">
                                          <p:stCondLst>
                                            <p:cond delay="0"/>
                                          </p:stCondLst>
                                        </p:cTn>
                                        <p:tgtEl>
                                          <p:spTgt spid="62"/>
                                        </p:tgtEl>
                                        <p:attrNameLst>
                                          <p:attrName>style.visibility</p:attrName>
                                        </p:attrNameLst>
                                      </p:cBhvr>
                                      <p:to>
                                        <p:strVal val="visible"/>
                                      </p:to>
                                    </p:set>
                                    <p:animEffect transition="in" filter="circle(in)">
                                      <p:cBhvr>
                                        <p:cTn id="96" dur="2000"/>
                                        <p:tgtEl>
                                          <p:spTgt spid="62"/>
                                        </p:tgtEl>
                                      </p:cBhvr>
                                    </p:animEffect>
                                  </p:childTnLst>
                                </p:cTn>
                              </p:par>
                            </p:childTnLst>
                          </p:cTn>
                        </p:par>
                      </p:childTnLst>
                    </p:cTn>
                  </p:par>
                  <p:par>
                    <p:cTn id="97" fill="hold">
                      <p:stCondLst>
                        <p:cond delay="indefinite"/>
                      </p:stCondLst>
                      <p:childTnLst>
                        <p:par>
                          <p:cTn id="98" fill="hold">
                            <p:stCondLst>
                              <p:cond delay="0"/>
                            </p:stCondLst>
                            <p:childTnLst>
                              <p:par>
                                <p:cTn id="99" presetID="55" presetClass="entr" presetSubtype="0" fill="hold" nodeType="clickEffect">
                                  <p:stCondLst>
                                    <p:cond delay="0"/>
                                  </p:stCondLst>
                                  <p:childTnLst>
                                    <p:set>
                                      <p:cBhvr>
                                        <p:cTn id="100" dur="1" fill="hold">
                                          <p:stCondLst>
                                            <p:cond delay="0"/>
                                          </p:stCondLst>
                                        </p:cTn>
                                        <p:tgtEl>
                                          <p:spTgt spid="74"/>
                                        </p:tgtEl>
                                        <p:attrNameLst>
                                          <p:attrName>style.visibility</p:attrName>
                                        </p:attrNameLst>
                                      </p:cBhvr>
                                      <p:to>
                                        <p:strVal val="visible"/>
                                      </p:to>
                                    </p:set>
                                    <p:anim calcmode="lin" valueType="num">
                                      <p:cBhvr>
                                        <p:cTn id="101" dur="1000" fill="hold"/>
                                        <p:tgtEl>
                                          <p:spTgt spid="74"/>
                                        </p:tgtEl>
                                        <p:attrNameLst>
                                          <p:attrName>ppt_w</p:attrName>
                                        </p:attrNameLst>
                                      </p:cBhvr>
                                      <p:tavLst>
                                        <p:tav tm="0">
                                          <p:val>
                                            <p:strVal val="#ppt_w*0.70"/>
                                          </p:val>
                                        </p:tav>
                                        <p:tav tm="100000">
                                          <p:val>
                                            <p:strVal val="#ppt_w"/>
                                          </p:val>
                                        </p:tav>
                                      </p:tavLst>
                                    </p:anim>
                                    <p:anim calcmode="lin" valueType="num">
                                      <p:cBhvr>
                                        <p:cTn id="102" dur="1000" fill="hold"/>
                                        <p:tgtEl>
                                          <p:spTgt spid="74"/>
                                        </p:tgtEl>
                                        <p:attrNameLst>
                                          <p:attrName>ppt_h</p:attrName>
                                        </p:attrNameLst>
                                      </p:cBhvr>
                                      <p:tavLst>
                                        <p:tav tm="0">
                                          <p:val>
                                            <p:strVal val="#ppt_h"/>
                                          </p:val>
                                        </p:tav>
                                        <p:tav tm="100000">
                                          <p:val>
                                            <p:strVal val="#ppt_h"/>
                                          </p:val>
                                        </p:tav>
                                      </p:tavLst>
                                    </p:anim>
                                    <p:animEffect transition="in" filter="fade">
                                      <p:cBhvr>
                                        <p:cTn id="103" dur="1000"/>
                                        <p:tgtEl>
                                          <p:spTgt spid="74"/>
                                        </p:tgtEl>
                                      </p:cBhvr>
                                    </p:animEffect>
                                  </p:childTnLst>
                                </p:cTn>
                              </p:par>
                            </p:childTnLst>
                          </p:cTn>
                        </p:par>
                      </p:childTnLst>
                    </p:cTn>
                  </p:par>
                  <p:par>
                    <p:cTn id="104" fill="hold">
                      <p:stCondLst>
                        <p:cond delay="indefinite"/>
                      </p:stCondLst>
                      <p:childTnLst>
                        <p:par>
                          <p:cTn id="105" fill="hold">
                            <p:stCondLst>
                              <p:cond delay="0"/>
                            </p:stCondLst>
                            <p:childTnLst>
                              <p:par>
                                <p:cTn id="106" presetID="6" presetClass="entr" presetSubtype="16" fill="hold" nodeType="clickEffect">
                                  <p:stCondLst>
                                    <p:cond delay="0"/>
                                  </p:stCondLst>
                                  <p:childTnLst>
                                    <p:set>
                                      <p:cBhvr>
                                        <p:cTn id="107" dur="1" fill="hold">
                                          <p:stCondLst>
                                            <p:cond delay="0"/>
                                          </p:stCondLst>
                                        </p:cTn>
                                        <p:tgtEl>
                                          <p:spTgt spid="75"/>
                                        </p:tgtEl>
                                        <p:attrNameLst>
                                          <p:attrName>style.visibility</p:attrName>
                                        </p:attrNameLst>
                                      </p:cBhvr>
                                      <p:to>
                                        <p:strVal val="visible"/>
                                      </p:to>
                                    </p:set>
                                    <p:animEffect transition="in" filter="circle(in)">
                                      <p:cBhvr>
                                        <p:cTn id="108" dur="2000"/>
                                        <p:tgtEl>
                                          <p:spTgt spid="75"/>
                                        </p:tgtEl>
                                      </p:cBhvr>
                                    </p:animEffect>
                                  </p:childTnLst>
                                </p:cTn>
                              </p:par>
                            </p:childTnLst>
                          </p:cTn>
                        </p:par>
                      </p:childTnLst>
                    </p:cTn>
                  </p:par>
                  <p:par>
                    <p:cTn id="109" fill="hold">
                      <p:stCondLst>
                        <p:cond delay="indefinite"/>
                      </p:stCondLst>
                      <p:childTnLst>
                        <p:par>
                          <p:cTn id="110" fill="hold">
                            <p:stCondLst>
                              <p:cond delay="0"/>
                            </p:stCondLst>
                            <p:childTnLst>
                              <p:par>
                                <p:cTn id="111" presetID="41" presetClass="entr" presetSubtype="0" fill="hold" grpId="0" nodeType="clickEffect">
                                  <p:stCondLst>
                                    <p:cond delay="0"/>
                                  </p:stCondLst>
                                  <p:iterate type="lt">
                                    <p:tmPct val="10000"/>
                                  </p:iterate>
                                  <p:childTnLst>
                                    <p:set>
                                      <p:cBhvr>
                                        <p:cTn id="112" dur="1" fill="hold">
                                          <p:stCondLst>
                                            <p:cond delay="0"/>
                                          </p:stCondLst>
                                        </p:cTn>
                                        <p:tgtEl>
                                          <p:spTgt spid="80"/>
                                        </p:tgtEl>
                                        <p:attrNameLst>
                                          <p:attrName>style.visibility</p:attrName>
                                        </p:attrNameLst>
                                      </p:cBhvr>
                                      <p:to>
                                        <p:strVal val="visible"/>
                                      </p:to>
                                    </p:set>
                                    <p:anim calcmode="lin" valueType="num">
                                      <p:cBhvr>
                                        <p:cTn id="113" dur="500" fill="hold"/>
                                        <p:tgtEl>
                                          <p:spTgt spid="80"/>
                                        </p:tgtEl>
                                        <p:attrNameLst>
                                          <p:attrName>ppt_x</p:attrName>
                                        </p:attrNameLst>
                                      </p:cBhvr>
                                      <p:tavLst>
                                        <p:tav tm="0">
                                          <p:val>
                                            <p:strVal val="#ppt_x"/>
                                          </p:val>
                                        </p:tav>
                                        <p:tav tm="50000">
                                          <p:val>
                                            <p:strVal val="#ppt_x+.1"/>
                                          </p:val>
                                        </p:tav>
                                        <p:tav tm="100000">
                                          <p:val>
                                            <p:strVal val="#ppt_x"/>
                                          </p:val>
                                        </p:tav>
                                      </p:tavLst>
                                    </p:anim>
                                    <p:anim calcmode="lin" valueType="num">
                                      <p:cBhvr>
                                        <p:cTn id="114" dur="500" fill="hold"/>
                                        <p:tgtEl>
                                          <p:spTgt spid="80"/>
                                        </p:tgtEl>
                                        <p:attrNameLst>
                                          <p:attrName>ppt_y</p:attrName>
                                        </p:attrNameLst>
                                      </p:cBhvr>
                                      <p:tavLst>
                                        <p:tav tm="0">
                                          <p:val>
                                            <p:strVal val="#ppt_y"/>
                                          </p:val>
                                        </p:tav>
                                        <p:tav tm="100000">
                                          <p:val>
                                            <p:strVal val="#ppt_y"/>
                                          </p:val>
                                        </p:tav>
                                      </p:tavLst>
                                    </p:anim>
                                    <p:anim calcmode="lin" valueType="num">
                                      <p:cBhvr>
                                        <p:cTn id="115" dur="500" fill="hold"/>
                                        <p:tgtEl>
                                          <p:spTgt spid="80"/>
                                        </p:tgtEl>
                                        <p:attrNameLst>
                                          <p:attrName>ppt_h</p:attrName>
                                        </p:attrNameLst>
                                      </p:cBhvr>
                                      <p:tavLst>
                                        <p:tav tm="0">
                                          <p:val>
                                            <p:strVal val="#ppt_h/10"/>
                                          </p:val>
                                        </p:tav>
                                        <p:tav tm="50000">
                                          <p:val>
                                            <p:strVal val="#ppt_h+.01"/>
                                          </p:val>
                                        </p:tav>
                                        <p:tav tm="100000">
                                          <p:val>
                                            <p:strVal val="#ppt_h"/>
                                          </p:val>
                                        </p:tav>
                                      </p:tavLst>
                                    </p:anim>
                                    <p:anim calcmode="lin" valueType="num">
                                      <p:cBhvr>
                                        <p:cTn id="116" dur="500" fill="hold"/>
                                        <p:tgtEl>
                                          <p:spTgt spid="80"/>
                                        </p:tgtEl>
                                        <p:attrNameLst>
                                          <p:attrName>ppt_w</p:attrName>
                                        </p:attrNameLst>
                                      </p:cBhvr>
                                      <p:tavLst>
                                        <p:tav tm="0">
                                          <p:val>
                                            <p:strVal val="#ppt_w/10"/>
                                          </p:val>
                                        </p:tav>
                                        <p:tav tm="50000">
                                          <p:val>
                                            <p:strVal val="#ppt_w+.01"/>
                                          </p:val>
                                        </p:tav>
                                        <p:tav tm="100000">
                                          <p:val>
                                            <p:strVal val="#ppt_w"/>
                                          </p:val>
                                        </p:tav>
                                      </p:tavLst>
                                    </p:anim>
                                    <p:animEffect transition="in" filter="fade">
                                      <p:cBhvr>
                                        <p:cTn id="117" dur="500" tmFilter="0,0; .5, 1; 1, 1"/>
                                        <p:tgtEl>
                                          <p:spTgt spid="80"/>
                                        </p:tgtEl>
                                      </p:cBhvr>
                                    </p:animEffect>
                                  </p:childTnLst>
                                </p:cTn>
                              </p:par>
                            </p:childTnLst>
                          </p:cTn>
                        </p:par>
                        <p:par>
                          <p:cTn id="118" fill="hold">
                            <p:stCondLst>
                              <p:cond delay="750"/>
                            </p:stCondLst>
                            <p:childTnLst>
                              <p:par>
                                <p:cTn id="119" presetID="10" presetClass="entr" presetSubtype="0" fill="hold" grpId="0" nodeType="afterEffect">
                                  <p:stCondLst>
                                    <p:cond delay="0"/>
                                  </p:stCondLst>
                                  <p:childTnLst>
                                    <p:set>
                                      <p:cBhvr>
                                        <p:cTn id="120" dur="1" fill="hold">
                                          <p:stCondLst>
                                            <p:cond delay="0"/>
                                          </p:stCondLst>
                                        </p:cTn>
                                        <p:tgtEl>
                                          <p:spTgt spid="81"/>
                                        </p:tgtEl>
                                        <p:attrNameLst>
                                          <p:attrName>style.visibility</p:attrName>
                                        </p:attrNameLst>
                                      </p:cBhvr>
                                      <p:to>
                                        <p:strVal val="visible"/>
                                      </p:to>
                                    </p:set>
                                    <p:animEffect transition="in" filter="fade">
                                      <p:cBhvr>
                                        <p:cTn id="121"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3" grpId="0"/>
      <p:bldP spid="4" grpId="0"/>
      <p:bldP spid="5" grpId="0"/>
      <p:bldP spid="6" grpId="0"/>
      <p:bldP spid="8" grpId="0"/>
      <p:bldP spid="9" grpId="0"/>
      <p:bldP spid="26" grpId="0"/>
      <p:bldP spid="27" grpId="0"/>
      <p:bldP spid="39" grpId="0"/>
      <p:bldP spid="61" grpId="0"/>
      <p:bldP spid="8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9357" y="217323"/>
            <a:ext cx="3226653" cy="523220"/>
          </a:xfrm>
          <a:prstGeom prst="rect">
            <a:avLst/>
          </a:prstGeom>
        </p:spPr>
        <p:txBody>
          <a:bodyPr wrap="none">
            <a:spAutoFit/>
          </a:bodyPr>
          <a:lstStyle/>
          <a:p>
            <a:r>
              <a:rPr lang="en-US" b="1" dirty="0">
                <a:solidFill>
                  <a:srgbClr val="FF0000"/>
                </a:solidFill>
              </a:rPr>
              <a:t>Pascal’s Principle</a:t>
            </a:r>
            <a:endParaRPr lang="en-US" dirty="0">
              <a:solidFill>
                <a:srgbClr val="FF0000"/>
              </a:solidFill>
            </a:endParaRPr>
          </a:p>
        </p:txBody>
      </p:sp>
      <p:sp>
        <p:nvSpPr>
          <p:cNvPr id="3" name="Rectangle 2"/>
          <p:cNvSpPr/>
          <p:nvPr/>
        </p:nvSpPr>
        <p:spPr>
          <a:xfrm>
            <a:off x="276447" y="1331388"/>
            <a:ext cx="5729454" cy="1384995"/>
          </a:xfrm>
          <a:prstGeom prst="rect">
            <a:avLst/>
          </a:prstGeom>
        </p:spPr>
        <p:txBody>
          <a:bodyPr wrap="none">
            <a:spAutoFit/>
          </a:bodyPr>
          <a:lstStyle/>
          <a:p>
            <a:pPr algn="l"/>
            <a:r>
              <a:rPr lang="en-US" dirty="0">
                <a:solidFill>
                  <a:srgbClr val="FF0000"/>
                </a:solidFill>
              </a:rPr>
              <a:t>External pressure applied to a </a:t>
            </a:r>
            <a:endParaRPr lang="en-US" dirty="0" smtClean="0">
              <a:solidFill>
                <a:srgbClr val="FF0000"/>
              </a:solidFill>
            </a:endParaRPr>
          </a:p>
          <a:p>
            <a:pPr algn="l"/>
            <a:r>
              <a:rPr lang="en-US" dirty="0" smtClean="0">
                <a:solidFill>
                  <a:srgbClr val="FF0000"/>
                </a:solidFill>
              </a:rPr>
              <a:t>confined </a:t>
            </a:r>
            <a:r>
              <a:rPr lang="en-US" dirty="0">
                <a:solidFill>
                  <a:srgbClr val="FF0000"/>
                </a:solidFill>
              </a:rPr>
              <a:t>fluid is transmitted </a:t>
            </a:r>
            <a:endParaRPr lang="en-US" dirty="0" smtClean="0">
              <a:solidFill>
                <a:srgbClr val="FF0000"/>
              </a:solidFill>
            </a:endParaRPr>
          </a:p>
          <a:p>
            <a:pPr algn="l"/>
            <a:r>
              <a:rPr lang="en-US" dirty="0" smtClean="0">
                <a:solidFill>
                  <a:srgbClr val="FF0000"/>
                </a:solidFill>
              </a:rPr>
              <a:t>equally </a:t>
            </a:r>
            <a:r>
              <a:rPr lang="en-US" dirty="0">
                <a:solidFill>
                  <a:srgbClr val="FF0000"/>
                </a:solidFill>
              </a:rPr>
              <a:t>to </a:t>
            </a:r>
            <a:r>
              <a:rPr lang="en-US" dirty="0" smtClean="0">
                <a:solidFill>
                  <a:srgbClr val="FF0000"/>
                </a:solidFill>
              </a:rPr>
              <a:t>every </a:t>
            </a:r>
            <a:r>
              <a:rPr lang="en-US" dirty="0">
                <a:solidFill>
                  <a:srgbClr val="FF0000"/>
                </a:solidFill>
              </a:rPr>
              <a:t>point in the fluid. </a:t>
            </a:r>
          </a:p>
        </p:txBody>
      </p:sp>
      <p:sp>
        <p:nvSpPr>
          <p:cNvPr id="5" name="Rectangle 4"/>
          <p:cNvSpPr/>
          <p:nvPr/>
        </p:nvSpPr>
        <p:spPr>
          <a:xfrm>
            <a:off x="713333" y="2973084"/>
            <a:ext cx="883575" cy="523220"/>
          </a:xfrm>
          <a:prstGeom prst="rect">
            <a:avLst/>
          </a:prstGeom>
        </p:spPr>
        <p:txBody>
          <a:bodyPr wrap="none">
            <a:spAutoFit/>
          </a:bodyPr>
          <a:lstStyle/>
          <a:p>
            <a:pPr algn="l"/>
            <a:r>
              <a:rPr lang="en-US" dirty="0" smtClean="0">
                <a:solidFill>
                  <a:srgbClr val="FF0000"/>
                </a:solidFill>
              </a:rPr>
              <a:t>e.g.,</a:t>
            </a:r>
            <a:endParaRPr lang="en-US" dirty="0">
              <a:solidFill>
                <a:srgbClr val="FF0000"/>
              </a:solidFill>
            </a:endParaRPr>
          </a:p>
        </p:txBody>
      </p:sp>
      <p:sp>
        <p:nvSpPr>
          <p:cNvPr id="6" name="Rectangle 5"/>
          <p:cNvSpPr/>
          <p:nvPr/>
        </p:nvSpPr>
        <p:spPr>
          <a:xfrm>
            <a:off x="1436360" y="2973083"/>
            <a:ext cx="3445174" cy="1384995"/>
          </a:xfrm>
          <a:prstGeom prst="rect">
            <a:avLst/>
          </a:prstGeom>
        </p:spPr>
        <p:txBody>
          <a:bodyPr wrap="none">
            <a:spAutoFit/>
          </a:bodyPr>
          <a:lstStyle/>
          <a:p>
            <a:pPr algn="l"/>
            <a:r>
              <a:rPr lang="en-US" dirty="0" smtClean="0">
                <a:solidFill>
                  <a:srgbClr val="000000"/>
                </a:solidFill>
              </a:rPr>
              <a:t>squeezing tube of </a:t>
            </a:r>
          </a:p>
          <a:p>
            <a:pPr algn="l"/>
            <a:r>
              <a:rPr lang="en-US" dirty="0" smtClean="0">
                <a:solidFill>
                  <a:srgbClr val="000000"/>
                </a:solidFill>
              </a:rPr>
              <a:t>toothpaste; pumping</a:t>
            </a:r>
          </a:p>
          <a:p>
            <a:pPr algn="l"/>
            <a:r>
              <a:rPr lang="en-US" dirty="0" smtClean="0">
                <a:solidFill>
                  <a:srgbClr val="000000"/>
                </a:solidFill>
              </a:rPr>
              <a:t>air into a ball or tire</a:t>
            </a:r>
            <a:endParaRPr lang="en-US" dirty="0">
              <a:solidFill>
                <a:srgbClr val="000000"/>
              </a:solidFill>
            </a:endParaRPr>
          </a:p>
        </p:txBody>
      </p:sp>
      <p:grpSp>
        <p:nvGrpSpPr>
          <p:cNvPr id="11" name="Group 10"/>
          <p:cNvGrpSpPr/>
          <p:nvPr/>
        </p:nvGrpSpPr>
        <p:grpSpPr>
          <a:xfrm>
            <a:off x="6050081" y="108406"/>
            <a:ext cx="2970053" cy="3474826"/>
            <a:chOff x="6050081" y="108406"/>
            <a:chExt cx="2970053" cy="3474826"/>
          </a:xfrm>
        </p:grpSpPr>
        <p:pic>
          <p:nvPicPr>
            <p:cNvPr id="19458" name="Picture 2" descr="http://www.gradeamathhelp.com/images/blaise-pascal.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50081" y="108406"/>
              <a:ext cx="2970053" cy="2706048"/>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6618697" y="2814985"/>
              <a:ext cx="1884035" cy="768247"/>
              <a:chOff x="6084307" y="3016860"/>
              <a:chExt cx="1884035" cy="768247"/>
            </a:xfrm>
          </p:grpSpPr>
          <p:sp>
            <p:nvSpPr>
              <p:cNvPr id="4" name="Rectangle 3"/>
              <p:cNvSpPr/>
              <p:nvPr/>
            </p:nvSpPr>
            <p:spPr>
              <a:xfrm>
                <a:off x="6084307" y="3016860"/>
                <a:ext cx="1527982" cy="400110"/>
              </a:xfrm>
              <a:prstGeom prst="rect">
                <a:avLst/>
              </a:prstGeom>
            </p:spPr>
            <p:txBody>
              <a:bodyPr wrap="none">
                <a:spAutoFit/>
              </a:bodyPr>
              <a:lstStyle/>
              <a:p>
                <a:pPr algn="l"/>
                <a:r>
                  <a:rPr lang="en-US" sz="2000" b="1" dirty="0" err="1" smtClean="0">
                    <a:solidFill>
                      <a:srgbClr val="000000"/>
                    </a:solidFill>
                    <a:latin typeface="Arial Narrow" pitchFamily="34" charset="0"/>
                  </a:rPr>
                  <a:t>Blaise</a:t>
                </a:r>
                <a:r>
                  <a:rPr lang="en-US" sz="2000" b="1" dirty="0" smtClean="0">
                    <a:solidFill>
                      <a:srgbClr val="000000"/>
                    </a:solidFill>
                    <a:latin typeface="Arial Narrow" pitchFamily="34" charset="0"/>
                  </a:rPr>
                  <a:t> Pascal</a:t>
                </a:r>
                <a:endParaRPr lang="en-US" sz="2000" b="1" dirty="0">
                  <a:solidFill>
                    <a:srgbClr val="000000"/>
                  </a:solidFill>
                  <a:latin typeface="Arial Narrow" pitchFamily="34" charset="0"/>
                </a:endParaRPr>
              </a:p>
            </p:txBody>
          </p:sp>
          <p:sp>
            <p:nvSpPr>
              <p:cNvPr id="10" name="Rectangle 9"/>
              <p:cNvSpPr/>
              <p:nvPr/>
            </p:nvSpPr>
            <p:spPr>
              <a:xfrm>
                <a:off x="6488073" y="3384997"/>
                <a:ext cx="1353256" cy="400110"/>
              </a:xfrm>
              <a:prstGeom prst="rect">
                <a:avLst/>
              </a:prstGeom>
            </p:spPr>
            <p:txBody>
              <a:bodyPr wrap="none">
                <a:spAutoFit/>
              </a:bodyPr>
              <a:lstStyle/>
              <a:p>
                <a:pPr algn="l"/>
                <a:r>
                  <a:rPr lang="en-US" sz="2000" b="1" dirty="0" smtClean="0">
                    <a:solidFill>
                      <a:srgbClr val="000000"/>
                    </a:solidFill>
                    <a:latin typeface="Arial Narrow" pitchFamily="34" charset="0"/>
                  </a:rPr>
                  <a:t>1623 – 1662</a:t>
                </a:r>
                <a:endParaRPr lang="en-US" sz="2000" b="1" dirty="0">
                  <a:solidFill>
                    <a:srgbClr val="000000"/>
                  </a:solidFill>
                  <a:latin typeface="Arial Narrow" pitchFamily="34" charset="0"/>
                </a:endParaRPr>
              </a:p>
            </p:txBody>
          </p:sp>
          <p:pic>
            <p:nvPicPr>
              <p:cNvPr id="19460" name="Picture 4" descr="http://images.vector-images.com/137/f1343_france.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13278" y="3103439"/>
                <a:ext cx="355064" cy="236118"/>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19462" name="Picture 6" descr="http://www.creationscience.com/onlinebook/webpictures/trenches-toothpaste_flow.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1203" y="4776511"/>
            <a:ext cx="3316560" cy="1956771"/>
          </a:xfrm>
          <a:prstGeom prst="rect">
            <a:avLst/>
          </a:prstGeom>
          <a:noFill/>
          <a:extLst>
            <a:ext uri="{909E8E84-426E-40DD-AFC4-6F175D3DCCD1}">
              <a14:hiddenFill xmlns:a14="http://schemas.microsoft.com/office/drawing/2010/main">
                <a:solidFill>
                  <a:srgbClr val="FFFFFF"/>
                </a:solidFill>
              </a14:hiddenFill>
            </a:ext>
          </a:extLst>
        </p:spPr>
      </p:pic>
      <p:pic>
        <p:nvPicPr>
          <p:cNvPr id="19464" name="Picture 8" descr="http://mtobikes.com/wp-content/pumping-up-mountain-bike-tire.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24546" y="4829405"/>
            <a:ext cx="2553197" cy="1914898"/>
          </a:xfrm>
          <a:prstGeom prst="rect">
            <a:avLst/>
          </a:prstGeom>
          <a:noFill/>
          <a:extLst>
            <a:ext uri="{909E8E84-426E-40DD-AFC4-6F175D3DCCD1}">
              <a14:hiddenFill xmlns:a14="http://schemas.microsoft.com/office/drawing/2010/main">
                <a:solidFill>
                  <a:srgbClr val="FFFFFF"/>
                </a:solidFill>
              </a14:hiddenFill>
            </a:ext>
          </a:extLst>
        </p:spPr>
      </p:pic>
      <p:pic>
        <p:nvPicPr>
          <p:cNvPr id="19466" name="Picture 10" descr="http://images1.americanlisted.com/nlarge/spalding_basketball_hand_pump_10_um_central_campus_8592322.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693224" y="4816005"/>
            <a:ext cx="2556370" cy="191727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1079160" y="765304"/>
            <a:ext cx="4002039" cy="681838"/>
            <a:chOff x="1436360" y="779592"/>
            <a:chExt cx="4002039" cy="681838"/>
          </a:xfrm>
        </p:grpSpPr>
        <p:sp>
          <p:nvSpPr>
            <p:cNvPr id="15" name="Rectangle 14"/>
            <p:cNvSpPr/>
            <p:nvPr/>
          </p:nvSpPr>
          <p:spPr>
            <a:xfrm>
              <a:off x="2022079" y="779592"/>
              <a:ext cx="3416320" cy="523220"/>
            </a:xfrm>
            <a:prstGeom prst="rect">
              <a:avLst/>
            </a:prstGeom>
          </p:spPr>
          <p:txBody>
            <a:bodyPr wrap="none">
              <a:spAutoFit/>
            </a:bodyPr>
            <a:lstStyle/>
            <a:p>
              <a:pPr algn="l"/>
              <a:r>
                <a:rPr lang="en-US" dirty="0" smtClean="0">
                  <a:solidFill>
                    <a:srgbClr val="000000"/>
                  </a:solidFill>
                </a:rPr>
                <a:t>i.e., a CHANGE in P</a:t>
              </a:r>
              <a:endParaRPr lang="en-US" dirty="0">
                <a:solidFill>
                  <a:srgbClr val="000000"/>
                </a:solidFill>
              </a:endParaRPr>
            </a:p>
          </p:txBody>
        </p:sp>
        <p:cxnSp>
          <p:nvCxnSpPr>
            <p:cNvPr id="8" name="Straight Connector 7"/>
            <p:cNvCxnSpPr/>
            <p:nvPr/>
          </p:nvCxnSpPr>
          <p:spPr bwMode="auto">
            <a:xfrm flipH="1">
              <a:off x="1600225" y="1084066"/>
              <a:ext cx="403532" cy="0"/>
            </a:xfrm>
            <a:prstGeom prst="line">
              <a:avLst/>
            </a:prstGeom>
            <a:solidFill>
              <a:srgbClr val="00FFFF"/>
            </a:solidFill>
            <a:ln w="22225" cap="flat" cmpd="sng" algn="ctr">
              <a:solidFill>
                <a:schemeClr val="tx1"/>
              </a:solidFill>
              <a:prstDash val="solid"/>
              <a:round/>
              <a:headEnd type="none" w="med" len="med"/>
              <a:tailEnd type="none" w="med" len="med"/>
            </a:ln>
            <a:effectLst/>
          </p:spPr>
        </p:cxnSp>
        <p:cxnSp>
          <p:nvCxnSpPr>
            <p:cNvPr id="13" name="Straight Arrow Connector 12"/>
            <p:cNvCxnSpPr/>
            <p:nvPr/>
          </p:nvCxnSpPr>
          <p:spPr bwMode="auto">
            <a:xfrm flipH="1">
              <a:off x="1436360" y="1084066"/>
              <a:ext cx="163866" cy="377364"/>
            </a:xfrm>
            <a:prstGeom prst="straightConnector1">
              <a:avLst/>
            </a:prstGeom>
            <a:solidFill>
              <a:srgbClr val="00FFFF"/>
            </a:solidFill>
            <a:ln w="22225" cap="flat" cmpd="sng" algn="ctr">
              <a:solidFill>
                <a:schemeClr val="tx1"/>
              </a:solidFill>
              <a:prstDash val="solid"/>
              <a:round/>
              <a:headEnd type="none" w="med" len="med"/>
              <a:tailEnd type="triangle" w="lg" len="lg"/>
            </a:ln>
            <a:effectLst/>
          </p:spPr>
        </p:cxnSp>
      </p:grpSp>
    </p:spTree>
    <p:extLst>
      <p:ext uri="{BB962C8B-B14F-4D97-AF65-F5344CB8AC3E}">
        <p14:creationId xmlns:p14="http://schemas.microsoft.com/office/powerpoint/2010/main" val="381280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6"/>
                                        </p:tgtEl>
                                        <p:attrNameLst>
                                          <p:attrName>ppt_y</p:attrName>
                                        </p:attrNameLst>
                                      </p:cBhvr>
                                      <p:tavLst>
                                        <p:tav tm="0">
                                          <p:val>
                                            <p:strVal val="#ppt_y"/>
                                          </p:val>
                                        </p:tav>
                                        <p:tav tm="100000">
                                          <p:val>
                                            <p:strVal val="#ppt_y"/>
                                          </p:val>
                                        </p:tav>
                                      </p:tavLst>
                                    </p:anim>
                                    <p:anim calcmode="lin" valueType="num">
                                      <p:cBhvr>
                                        <p:cTn id="21"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6"/>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19462"/>
                                        </p:tgtEl>
                                        <p:attrNameLst>
                                          <p:attrName>style.visibility</p:attrName>
                                        </p:attrNameLst>
                                      </p:cBhvr>
                                      <p:to>
                                        <p:strVal val="visible"/>
                                      </p:to>
                                    </p:set>
                                    <p:animEffect transition="in" filter="fade">
                                      <p:cBhvr>
                                        <p:cTn id="27" dur="500"/>
                                        <p:tgtEl>
                                          <p:spTgt spid="19462"/>
                                        </p:tgtEl>
                                      </p:cBhvr>
                                    </p:animEffect>
                                  </p:childTnLst>
                                </p:cTn>
                              </p:par>
                              <p:par>
                                <p:cTn id="28" presetID="10" presetClass="entr" presetSubtype="0" fill="hold" nodeType="withEffect">
                                  <p:stCondLst>
                                    <p:cond delay="0"/>
                                  </p:stCondLst>
                                  <p:childTnLst>
                                    <p:set>
                                      <p:cBhvr>
                                        <p:cTn id="29" dur="1" fill="hold">
                                          <p:stCondLst>
                                            <p:cond delay="0"/>
                                          </p:stCondLst>
                                        </p:cTn>
                                        <p:tgtEl>
                                          <p:spTgt spid="19466"/>
                                        </p:tgtEl>
                                        <p:attrNameLst>
                                          <p:attrName>style.visibility</p:attrName>
                                        </p:attrNameLst>
                                      </p:cBhvr>
                                      <p:to>
                                        <p:strVal val="visible"/>
                                      </p:to>
                                    </p:set>
                                    <p:animEffect transition="in" filter="fade">
                                      <p:cBhvr>
                                        <p:cTn id="30" dur="500"/>
                                        <p:tgtEl>
                                          <p:spTgt spid="19466"/>
                                        </p:tgtEl>
                                      </p:cBhvr>
                                    </p:animEffect>
                                  </p:childTnLst>
                                </p:cTn>
                              </p:par>
                              <p:par>
                                <p:cTn id="31" presetID="10" presetClass="entr" presetSubtype="0" fill="hold" nodeType="withEffect">
                                  <p:stCondLst>
                                    <p:cond delay="0"/>
                                  </p:stCondLst>
                                  <p:childTnLst>
                                    <p:set>
                                      <p:cBhvr>
                                        <p:cTn id="32" dur="1" fill="hold">
                                          <p:stCondLst>
                                            <p:cond delay="0"/>
                                          </p:stCondLst>
                                        </p:cTn>
                                        <p:tgtEl>
                                          <p:spTgt spid="19464"/>
                                        </p:tgtEl>
                                        <p:attrNameLst>
                                          <p:attrName>style.visibility</p:attrName>
                                        </p:attrNameLst>
                                      </p:cBhvr>
                                      <p:to>
                                        <p:strVal val="visible"/>
                                      </p:to>
                                    </p:set>
                                    <p:animEffect transition="in" filter="fade">
                                      <p:cBhvr>
                                        <p:cTn id="33" dur="500"/>
                                        <p:tgtEl>
                                          <p:spTgt spid="19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ectangle 129"/>
          <p:cNvSpPr>
            <a:spLocks noChangeArrowheads="1"/>
          </p:cNvSpPr>
          <p:nvPr/>
        </p:nvSpPr>
        <p:spPr bwMode="auto">
          <a:xfrm>
            <a:off x="6329548" y="201881"/>
            <a:ext cx="1975027" cy="1328509"/>
          </a:xfrm>
          <a:prstGeom prst="rect">
            <a:avLst/>
          </a:prstGeom>
          <a:solidFill>
            <a:srgbClr val="FFFF00"/>
          </a:solidFill>
          <a:ln w="9525">
            <a:solidFill>
              <a:schemeClr val="tx1"/>
            </a:solidFill>
            <a:miter lim="800000"/>
            <a:headEnd/>
            <a:tailEnd/>
          </a:ln>
        </p:spPr>
        <p:txBody>
          <a:bodyPr wrap="none" anchor="ctr"/>
          <a:lstStyle/>
          <a:p>
            <a:endParaRPr lang="en-US">
              <a:solidFill>
                <a:srgbClr val="000000"/>
              </a:solidFill>
            </a:endParaRPr>
          </a:p>
        </p:txBody>
      </p:sp>
      <p:sp>
        <p:nvSpPr>
          <p:cNvPr id="16" name="Rectangle 129"/>
          <p:cNvSpPr>
            <a:spLocks noChangeArrowheads="1"/>
          </p:cNvSpPr>
          <p:nvPr/>
        </p:nvSpPr>
        <p:spPr bwMode="auto">
          <a:xfrm>
            <a:off x="6422839" y="300836"/>
            <a:ext cx="1774858" cy="1134551"/>
          </a:xfrm>
          <a:prstGeom prst="rect">
            <a:avLst/>
          </a:prstGeom>
          <a:solidFill>
            <a:srgbClr val="FFFF00"/>
          </a:solidFill>
          <a:ln w="9525">
            <a:solidFill>
              <a:schemeClr val="tx1"/>
            </a:solidFill>
            <a:miter lim="800000"/>
            <a:headEnd/>
            <a:tailEnd/>
          </a:ln>
        </p:spPr>
        <p:txBody>
          <a:bodyPr wrap="none" anchor="ctr"/>
          <a:lstStyle/>
          <a:p>
            <a:endParaRPr lang="en-US">
              <a:solidFill>
                <a:srgbClr val="000000"/>
              </a:solidFill>
            </a:endParaRPr>
          </a:p>
        </p:txBody>
      </p:sp>
      <p:sp>
        <p:nvSpPr>
          <p:cNvPr id="2" name="Rectangle 1"/>
          <p:cNvSpPr/>
          <p:nvPr/>
        </p:nvSpPr>
        <p:spPr>
          <a:xfrm>
            <a:off x="106319" y="54296"/>
            <a:ext cx="3844322" cy="1815882"/>
          </a:xfrm>
          <a:prstGeom prst="rect">
            <a:avLst/>
          </a:prstGeom>
        </p:spPr>
        <p:txBody>
          <a:bodyPr wrap="none">
            <a:spAutoFit/>
          </a:bodyPr>
          <a:lstStyle/>
          <a:p>
            <a:pPr algn="l"/>
            <a:r>
              <a:rPr lang="en-US" dirty="0">
                <a:solidFill>
                  <a:srgbClr val="FF0000"/>
                </a:solidFill>
              </a:rPr>
              <a:t>A </a:t>
            </a:r>
            <a:r>
              <a:rPr lang="en-US" u="sng" dirty="0">
                <a:solidFill>
                  <a:srgbClr val="FF0000"/>
                </a:solidFill>
              </a:rPr>
              <a:t>hydraulic lift</a:t>
            </a:r>
            <a:r>
              <a:rPr lang="en-US" dirty="0">
                <a:solidFill>
                  <a:srgbClr val="FF0000"/>
                </a:solidFill>
              </a:rPr>
              <a:t> has two </a:t>
            </a:r>
            <a:endParaRPr lang="en-US" dirty="0" smtClean="0">
              <a:solidFill>
                <a:srgbClr val="FF0000"/>
              </a:solidFill>
            </a:endParaRPr>
          </a:p>
          <a:p>
            <a:pPr algn="l"/>
            <a:r>
              <a:rPr lang="en-US" dirty="0" smtClean="0">
                <a:solidFill>
                  <a:srgbClr val="FF0000"/>
                </a:solidFill>
              </a:rPr>
              <a:t>pistons</a:t>
            </a:r>
            <a:r>
              <a:rPr lang="en-US" dirty="0">
                <a:solidFill>
                  <a:srgbClr val="FF0000"/>
                </a:solidFill>
              </a:rPr>
              <a:t>, one that </a:t>
            </a:r>
            <a:r>
              <a:rPr lang="en-US" dirty="0" smtClean="0">
                <a:solidFill>
                  <a:srgbClr val="FF0000"/>
                </a:solidFill>
              </a:rPr>
              <a:t>is</a:t>
            </a:r>
          </a:p>
          <a:p>
            <a:pPr algn="l"/>
            <a:r>
              <a:rPr lang="en-US" dirty="0">
                <a:solidFill>
                  <a:srgbClr val="FF0000"/>
                </a:solidFill>
              </a:rPr>
              <a:t>much </a:t>
            </a:r>
            <a:r>
              <a:rPr lang="en-US" dirty="0" smtClean="0">
                <a:solidFill>
                  <a:srgbClr val="FF0000"/>
                </a:solidFill>
              </a:rPr>
              <a:t>larger in </a:t>
            </a:r>
            <a:r>
              <a:rPr lang="en-US" dirty="0">
                <a:solidFill>
                  <a:srgbClr val="FF0000"/>
                </a:solidFill>
              </a:rPr>
              <a:t>surface </a:t>
            </a:r>
            <a:endParaRPr lang="en-US" dirty="0" smtClean="0">
              <a:solidFill>
                <a:srgbClr val="FF0000"/>
              </a:solidFill>
            </a:endParaRPr>
          </a:p>
          <a:p>
            <a:pPr algn="l"/>
            <a:r>
              <a:rPr lang="en-US" dirty="0" smtClean="0">
                <a:solidFill>
                  <a:srgbClr val="FF0000"/>
                </a:solidFill>
              </a:rPr>
              <a:t>area than </a:t>
            </a:r>
            <a:r>
              <a:rPr lang="en-US" dirty="0">
                <a:solidFill>
                  <a:srgbClr val="FF0000"/>
                </a:solidFill>
              </a:rPr>
              <a:t>the other.</a:t>
            </a:r>
          </a:p>
        </p:txBody>
      </p:sp>
      <p:sp>
        <p:nvSpPr>
          <p:cNvPr id="3" name="Rectangle 2"/>
          <p:cNvSpPr/>
          <p:nvPr/>
        </p:nvSpPr>
        <p:spPr>
          <a:xfrm>
            <a:off x="4432218" y="604935"/>
            <a:ext cx="1704313" cy="523220"/>
          </a:xfrm>
          <a:prstGeom prst="rect">
            <a:avLst/>
          </a:prstGeom>
        </p:spPr>
        <p:txBody>
          <a:bodyPr wrap="none">
            <a:spAutoFit/>
          </a:bodyPr>
          <a:lstStyle/>
          <a:p>
            <a:pPr algn="l"/>
            <a:r>
              <a:rPr lang="en-US" dirty="0">
                <a:solidFill>
                  <a:srgbClr val="FF0000"/>
                </a:solidFill>
              </a:rPr>
              <a:t>Equation:</a:t>
            </a:r>
          </a:p>
        </p:txBody>
      </p:sp>
      <p:grpSp>
        <p:nvGrpSpPr>
          <p:cNvPr id="14" name="Group 13"/>
          <p:cNvGrpSpPr/>
          <p:nvPr/>
        </p:nvGrpSpPr>
        <p:grpSpPr>
          <a:xfrm>
            <a:off x="6454862" y="316157"/>
            <a:ext cx="1614334" cy="1033581"/>
            <a:chOff x="2690942" y="3325179"/>
            <a:chExt cx="1614334" cy="1033581"/>
          </a:xfrm>
        </p:grpSpPr>
        <p:sp>
          <p:nvSpPr>
            <p:cNvPr id="5" name="Rectangle 4"/>
            <p:cNvSpPr/>
            <p:nvPr/>
          </p:nvSpPr>
          <p:spPr>
            <a:xfrm>
              <a:off x="3647874" y="3325179"/>
              <a:ext cx="636713" cy="523220"/>
            </a:xfrm>
            <a:prstGeom prst="rect">
              <a:avLst/>
            </a:prstGeom>
          </p:spPr>
          <p:txBody>
            <a:bodyPr wrap="none">
              <a:spAutoFit/>
            </a:bodyPr>
            <a:lstStyle/>
            <a:p>
              <a:pPr algn="l"/>
              <a:r>
                <a:rPr lang="en-US" dirty="0" smtClean="0">
                  <a:solidFill>
                    <a:srgbClr val="000000"/>
                  </a:solidFill>
                </a:rPr>
                <a:t> </a:t>
              </a:r>
              <a:r>
                <a:rPr lang="en-US" dirty="0" err="1" smtClean="0">
                  <a:solidFill>
                    <a:srgbClr val="000000"/>
                  </a:solidFill>
                </a:rPr>
                <a:t>F</a:t>
              </a:r>
              <a:r>
                <a:rPr lang="en-US" baseline="-25000" dirty="0" err="1" smtClean="0">
                  <a:solidFill>
                    <a:srgbClr val="000000"/>
                  </a:solidFill>
                </a:rPr>
                <a:t>2</a:t>
              </a:r>
              <a:endParaRPr lang="en-US" baseline="-25000" dirty="0">
                <a:solidFill>
                  <a:srgbClr val="000000"/>
                </a:solidFill>
              </a:endParaRPr>
            </a:p>
          </p:txBody>
        </p:sp>
        <p:sp>
          <p:nvSpPr>
            <p:cNvPr id="6" name="Rectangle 5"/>
            <p:cNvSpPr/>
            <p:nvPr/>
          </p:nvSpPr>
          <p:spPr>
            <a:xfrm>
              <a:off x="3346652" y="3598664"/>
              <a:ext cx="494046" cy="523220"/>
            </a:xfrm>
            <a:prstGeom prst="rect">
              <a:avLst/>
            </a:prstGeom>
          </p:spPr>
          <p:txBody>
            <a:bodyPr wrap="none">
              <a:spAutoFit/>
            </a:bodyPr>
            <a:lstStyle/>
            <a:p>
              <a:pPr algn="l"/>
              <a:r>
                <a:rPr lang="en-US" dirty="0" smtClean="0">
                  <a:solidFill>
                    <a:srgbClr val="000000"/>
                  </a:solidFill>
                </a:rPr>
                <a:t>= </a:t>
              </a:r>
              <a:endParaRPr lang="en-US" dirty="0">
                <a:solidFill>
                  <a:srgbClr val="000000"/>
                </a:solidFill>
              </a:endParaRPr>
            </a:p>
          </p:txBody>
        </p:sp>
        <p:cxnSp>
          <p:nvCxnSpPr>
            <p:cNvPr id="7" name="Straight Connector 6"/>
            <p:cNvCxnSpPr/>
            <p:nvPr/>
          </p:nvCxnSpPr>
          <p:spPr bwMode="auto">
            <a:xfrm>
              <a:off x="3753217" y="3873138"/>
              <a:ext cx="542337" cy="0"/>
            </a:xfrm>
            <a:prstGeom prst="line">
              <a:avLst/>
            </a:prstGeom>
            <a:solidFill>
              <a:srgbClr val="00FFFF"/>
            </a:solidFill>
            <a:ln w="22225" cap="flat" cmpd="sng" algn="ctr">
              <a:solidFill>
                <a:schemeClr val="tx1"/>
              </a:solidFill>
              <a:prstDash val="solid"/>
              <a:round/>
              <a:headEnd type="none" w="med" len="med"/>
              <a:tailEnd type="none" w="med" len="med"/>
            </a:ln>
            <a:effectLst/>
          </p:spPr>
        </p:cxnSp>
        <p:sp>
          <p:nvSpPr>
            <p:cNvPr id="9" name="Rectangle 8"/>
            <p:cNvSpPr/>
            <p:nvPr/>
          </p:nvSpPr>
          <p:spPr>
            <a:xfrm>
              <a:off x="3669140" y="3835540"/>
              <a:ext cx="636136" cy="523220"/>
            </a:xfrm>
            <a:prstGeom prst="rect">
              <a:avLst/>
            </a:prstGeom>
          </p:spPr>
          <p:txBody>
            <a:bodyPr wrap="none">
              <a:spAutoFit/>
            </a:bodyPr>
            <a:lstStyle/>
            <a:p>
              <a:pPr algn="l"/>
              <a:r>
                <a:rPr lang="en-US" dirty="0" smtClean="0">
                  <a:solidFill>
                    <a:srgbClr val="000000"/>
                  </a:solidFill>
                </a:rPr>
                <a:t> </a:t>
              </a:r>
              <a:r>
                <a:rPr lang="en-US" dirty="0" err="1" smtClean="0">
                  <a:solidFill>
                    <a:srgbClr val="000000"/>
                  </a:solidFill>
                </a:rPr>
                <a:t>A</a:t>
              </a:r>
              <a:r>
                <a:rPr lang="en-US" baseline="-25000" dirty="0" err="1" smtClean="0">
                  <a:solidFill>
                    <a:srgbClr val="000000"/>
                  </a:solidFill>
                </a:rPr>
                <a:t>2</a:t>
              </a:r>
              <a:endParaRPr lang="en-US" baseline="-25000" dirty="0">
                <a:solidFill>
                  <a:srgbClr val="000000"/>
                </a:solidFill>
              </a:endParaRPr>
            </a:p>
          </p:txBody>
        </p:sp>
        <p:sp>
          <p:nvSpPr>
            <p:cNvPr id="11" name="Rectangle 10"/>
            <p:cNvSpPr/>
            <p:nvPr/>
          </p:nvSpPr>
          <p:spPr>
            <a:xfrm>
              <a:off x="2690942" y="3325179"/>
              <a:ext cx="636713" cy="523220"/>
            </a:xfrm>
            <a:prstGeom prst="rect">
              <a:avLst/>
            </a:prstGeom>
          </p:spPr>
          <p:txBody>
            <a:bodyPr wrap="none">
              <a:spAutoFit/>
            </a:bodyPr>
            <a:lstStyle/>
            <a:p>
              <a:pPr algn="l"/>
              <a:r>
                <a:rPr lang="en-US" dirty="0" smtClean="0">
                  <a:solidFill>
                    <a:srgbClr val="000000"/>
                  </a:solidFill>
                </a:rPr>
                <a:t> </a:t>
              </a:r>
              <a:r>
                <a:rPr lang="en-US" dirty="0" err="1" smtClean="0">
                  <a:solidFill>
                    <a:srgbClr val="000000"/>
                  </a:solidFill>
                </a:rPr>
                <a:t>F</a:t>
              </a:r>
              <a:r>
                <a:rPr lang="en-US" baseline="-25000" dirty="0" err="1" smtClean="0">
                  <a:solidFill>
                    <a:srgbClr val="000000"/>
                  </a:solidFill>
                </a:rPr>
                <a:t>1</a:t>
              </a:r>
              <a:endParaRPr lang="en-US" baseline="-25000" dirty="0">
                <a:solidFill>
                  <a:srgbClr val="000000"/>
                </a:solidFill>
              </a:endParaRPr>
            </a:p>
          </p:txBody>
        </p:sp>
        <p:cxnSp>
          <p:nvCxnSpPr>
            <p:cNvPr id="12" name="Straight Connector 11"/>
            <p:cNvCxnSpPr/>
            <p:nvPr/>
          </p:nvCxnSpPr>
          <p:spPr bwMode="auto">
            <a:xfrm>
              <a:off x="2796285" y="3873138"/>
              <a:ext cx="542337" cy="0"/>
            </a:xfrm>
            <a:prstGeom prst="line">
              <a:avLst/>
            </a:prstGeom>
            <a:solidFill>
              <a:srgbClr val="00FFFF"/>
            </a:solidFill>
            <a:ln w="22225" cap="flat" cmpd="sng" algn="ctr">
              <a:solidFill>
                <a:schemeClr val="tx1"/>
              </a:solidFill>
              <a:prstDash val="solid"/>
              <a:round/>
              <a:headEnd type="none" w="med" len="med"/>
              <a:tailEnd type="none" w="med" len="med"/>
            </a:ln>
            <a:effectLst/>
          </p:spPr>
        </p:cxnSp>
        <p:sp>
          <p:nvSpPr>
            <p:cNvPr id="13" name="Rectangle 12"/>
            <p:cNvSpPr/>
            <p:nvPr/>
          </p:nvSpPr>
          <p:spPr>
            <a:xfrm>
              <a:off x="2712208" y="3835540"/>
              <a:ext cx="636136" cy="523220"/>
            </a:xfrm>
            <a:prstGeom prst="rect">
              <a:avLst/>
            </a:prstGeom>
          </p:spPr>
          <p:txBody>
            <a:bodyPr wrap="none">
              <a:spAutoFit/>
            </a:bodyPr>
            <a:lstStyle/>
            <a:p>
              <a:pPr algn="l"/>
              <a:r>
                <a:rPr lang="en-US" dirty="0" smtClean="0">
                  <a:solidFill>
                    <a:srgbClr val="000000"/>
                  </a:solidFill>
                </a:rPr>
                <a:t> A</a:t>
              </a:r>
              <a:r>
                <a:rPr lang="en-US" baseline="-25000" dirty="0" smtClean="0">
                  <a:solidFill>
                    <a:srgbClr val="000000"/>
                  </a:solidFill>
                </a:rPr>
                <a:t>1</a:t>
              </a:r>
              <a:endParaRPr lang="en-US" baseline="-25000" dirty="0">
                <a:solidFill>
                  <a:srgbClr val="000000"/>
                </a:solidFill>
              </a:endParaRPr>
            </a:p>
          </p:txBody>
        </p:sp>
      </p:grpSp>
      <p:grpSp>
        <p:nvGrpSpPr>
          <p:cNvPr id="96" name="Group 95"/>
          <p:cNvGrpSpPr/>
          <p:nvPr/>
        </p:nvGrpSpPr>
        <p:grpSpPr>
          <a:xfrm>
            <a:off x="839969" y="1733069"/>
            <a:ext cx="7070651" cy="2987748"/>
            <a:chOff x="925033" y="2658140"/>
            <a:chExt cx="7070651" cy="2987748"/>
          </a:xfrm>
        </p:grpSpPr>
        <p:sp>
          <p:nvSpPr>
            <p:cNvPr id="17" name="Rounded Rectangle 16"/>
            <p:cNvSpPr/>
            <p:nvPr/>
          </p:nvSpPr>
          <p:spPr>
            <a:xfrm>
              <a:off x="1180214" y="2828260"/>
              <a:ext cx="6453963" cy="2817628"/>
            </a:xfrm>
            <a:prstGeom prst="roundRect">
              <a:avLst/>
            </a:prstGeom>
            <a:solidFill>
              <a:srgbClr val="FFCC00"/>
            </a:solidFill>
            <a:ln w="28575">
              <a:solidFill>
                <a:schemeClr val="tx1"/>
              </a:solidFill>
            </a:ln>
          </p:spPr>
          <p:txBody>
            <a:bodyPr wrap="none" rtlCol="0" anchor="ctr">
              <a:spAutoFit/>
            </a:bodyPr>
            <a:lstStyle/>
            <a:p>
              <a:pPr algn="l"/>
              <a:endParaRPr lang="en-US" dirty="0">
                <a:solidFill>
                  <a:srgbClr val="000000"/>
                </a:solidFill>
              </a:endParaRPr>
            </a:p>
          </p:txBody>
        </p:sp>
        <p:sp>
          <p:nvSpPr>
            <p:cNvPr id="18" name="Rounded Rectangle 17"/>
            <p:cNvSpPr/>
            <p:nvPr/>
          </p:nvSpPr>
          <p:spPr>
            <a:xfrm>
              <a:off x="3753291" y="2846515"/>
              <a:ext cx="3700131" cy="2650520"/>
            </a:xfrm>
            <a:prstGeom prst="roundRect">
              <a:avLst/>
            </a:prstGeom>
            <a:solidFill>
              <a:schemeClr val="bg1"/>
            </a:solidFill>
            <a:ln w="28575">
              <a:solidFill>
                <a:schemeClr val="tx1"/>
              </a:solidFill>
            </a:ln>
          </p:spPr>
          <p:txBody>
            <a:bodyPr wrap="square" rtlCol="0" anchor="ctr">
              <a:spAutoFit/>
            </a:bodyPr>
            <a:lstStyle/>
            <a:p>
              <a:pPr algn="l"/>
              <a:endParaRPr lang="en-US" dirty="0">
                <a:solidFill>
                  <a:srgbClr val="000000"/>
                </a:solidFill>
              </a:endParaRPr>
            </a:p>
          </p:txBody>
        </p:sp>
        <p:sp>
          <p:nvSpPr>
            <p:cNvPr id="19" name="Rectangle 18"/>
            <p:cNvSpPr/>
            <p:nvPr/>
          </p:nvSpPr>
          <p:spPr>
            <a:xfrm>
              <a:off x="925033" y="2658140"/>
              <a:ext cx="7070651" cy="627320"/>
            </a:xfrm>
            <a:prstGeom prst="rect">
              <a:avLst/>
            </a:prstGeom>
            <a:solidFill>
              <a:schemeClr val="bg1"/>
            </a:solidFill>
            <a:ln w="22225">
              <a:noFill/>
            </a:ln>
          </p:spPr>
          <p:txBody>
            <a:bodyPr wrap="none" rtlCol="0" anchor="ctr">
              <a:spAutoFit/>
            </a:bodyPr>
            <a:lstStyle/>
            <a:p>
              <a:pPr algn="l"/>
              <a:endParaRPr lang="en-US" dirty="0">
                <a:solidFill>
                  <a:srgbClr val="000000"/>
                </a:solidFill>
              </a:endParaRPr>
            </a:p>
          </p:txBody>
        </p:sp>
        <p:sp>
          <p:nvSpPr>
            <p:cNvPr id="20" name="Rectangle 19"/>
            <p:cNvSpPr/>
            <p:nvPr/>
          </p:nvSpPr>
          <p:spPr>
            <a:xfrm>
              <a:off x="1169607" y="3551295"/>
              <a:ext cx="2578608" cy="274320"/>
            </a:xfrm>
            <a:prstGeom prst="rect">
              <a:avLst/>
            </a:prstGeom>
            <a:solidFill>
              <a:schemeClr val="tx1"/>
            </a:solidFill>
            <a:ln w="22225">
              <a:noFill/>
            </a:ln>
          </p:spPr>
          <p:txBody>
            <a:bodyPr wrap="square" rtlCol="0" anchor="ctr">
              <a:spAutoFit/>
            </a:bodyPr>
            <a:lstStyle/>
            <a:p>
              <a:pPr algn="l"/>
              <a:endParaRPr lang="en-US" dirty="0">
                <a:solidFill>
                  <a:srgbClr val="000000"/>
                </a:solidFill>
              </a:endParaRPr>
            </a:p>
          </p:txBody>
        </p:sp>
        <p:sp>
          <p:nvSpPr>
            <p:cNvPr id="21" name="Rectangle 20"/>
            <p:cNvSpPr/>
            <p:nvPr/>
          </p:nvSpPr>
          <p:spPr>
            <a:xfrm>
              <a:off x="7442790" y="3551282"/>
              <a:ext cx="202033" cy="274320"/>
            </a:xfrm>
            <a:prstGeom prst="rect">
              <a:avLst/>
            </a:prstGeom>
            <a:solidFill>
              <a:schemeClr val="tx1"/>
            </a:solidFill>
            <a:ln w="22225">
              <a:noFill/>
            </a:ln>
          </p:spPr>
          <p:txBody>
            <a:bodyPr wrap="square" rtlCol="0" anchor="ctr">
              <a:spAutoFit/>
            </a:bodyPr>
            <a:lstStyle/>
            <a:p>
              <a:pPr algn="l"/>
              <a:endParaRPr lang="en-US" dirty="0">
                <a:solidFill>
                  <a:srgbClr val="000000"/>
                </a:solidFill>
              </a:endParaRPr>
            </a:p>
          </p:txBody>
        </p:sp>
        <p:sp>
          <p:nvSpPr>
            <p:cNvPr id="23" name="Rectangle 22"/>
            <p:cNvSpPr/>
            <p:nvPr/>
          </p:nvSpPr>
          <p:spPr>
            <a:xfrm>
              <a:off x="1201480" y="3072808"/>
              <a:ext cx="2530547" cy="478465"/>
            </a:xfrm>
            <a:prstGeom prst="rect">
              <a:avLst/>
            </a:prstGeom>
            <a:solidFill>
              <a:schemeClr val="bg1"/>
            </a:solidFill>
            <a:ln w="22225">
              <a:noFill/>
            </a:ln>
          </p:spPr>
          <p:txBody>
            <a:bodyPr wrap="square" rtlCol="0" anchor="ctr">
              <a:spAutoFit/>
            </a:bodyPr>
            <a:lstStyle/>
            <a:p>
              <a:pPr algn="l"/>
              <a:endParaRPr lang="en-US" dirty="0">
                <a:solidFill>
                  <a:srgbClr val="000000"/>
                </a:solidFill>
              </a:endParaRPr>
            </a:p>
          </p:txBody>
        </p:sp>
        <p:sp>
          <p:nvSpPr>
            <p:cNvPr id="24" name="Rectangle 23"/>
            <p:cNvSpPr/>
            <p:nvPr/>
          </p:nvSpPr>
          <p:spPr>
            <a:xfrm>
              <a:off x="7474688" y="3072808"/>
              <a:ext cx="148855" cy="478465"/>
            </a:xfrm>
            <a:prstGeom prst="rect">
              <a:avLst/>
            </a:prstGeom>
            <a:solidFill>
              <a:schemeClr val="bg1"/>
            </a:solidFill>
            <a:ln w="22225">
              <a:noFill/>
            </a:ln>
          </p:spPr>
          <p:txBody>
            <a:bodyPr wrap="square" rtlCol="0" anchor="ctr">
              <a:spAutoFit/>
            </a:bodyPr>
            <a:lstStyle/>
            <a:p>
              <a:pPr algn="l"/>
              <a:endParaRPr lang="en-US" dirty="0">
                <a:solidFill>
                  <a:srgbClr val="000000"/>
                </a:solidFill>
              </a:endParaRPr>
            </a:p>
          </p:txBody>
        </p:sp>
      </p:grpSp>
      <p:sp>
        <p:nvSpPr>
          <p:cNvPr id="25" name="Rectangle 24"/>
          <p:cNvSpPr/>
          <p:nvPr/>
        </p:nvSpPr>
        <p:spPr>
          <a:xfrm>
            <a:off x="2456140" y="1776738"/>
            <a:ext cx="822661" cy="830997"/>
          </a:xfrm>
          <a:prstGeom prst="rect">
            <a:avLst/>
          </a:prstGeom>
        </p:spPr>
        <p:txBody>
          <a:bodyPr wrap="none">
            <a:spAutoFit/>
          </a:bodyPr>
          <a:lstStyle/>
          <a:p>
            <a:pPr algn="l"/>
            <a:r>
              <a:rPr lang="en-US" sz="4800" dirty="0" smtClean="0">
                <a:solidFill>
                  <a:srgbClr val="000000"/>
                </a:solidFill>
              </a:rPr>
              <a:t>A</a:t>
            </a:r>
            <a:r>
              <a:rPr lang="en-US" sz="4800" baseline="-25000" dirty="0" smtClean="0">
                <a:solidFill>
                  <a:srgbClr val="000000"/>
                </a:solidFill>
              </a:rPr>
              <a:t>1</a:t>
            </a:r>
            <a:endParaRPr lang="en-US" sz="4800" baseline="-25000" dirty="0">
              <a:solidFill>
                <a:srgbClr val="000000"/>
              </a:solidFill>
            </a:endParaRPr>
          </a:p>
        </p:txBody>
      </p:sp>
      <p:sp>
        <p:nvSpPr>
          <p:cNvPr id="26" name="Rectangle 25"/>
          <p:cNvSpPr/>
          <p:nvPr/>
        </p:nvSpPr>
        <p:spPr>
          <a:xfrm>
            <a:off x="7913740" y="2258545"/>
            <a:ext cx="396262" cy="338554"/>
          </a:xfrm>
          <a:prstGeom prst="rect">
            <a:avLst/>
          </a:prstGeom>
        </p:spPr>
        <p:txBody>
          <a:bodyPr wrap="none">
            <a:spAutoFit/>
          </a:bodyPr>
          <a:lstStyle/>
          <a:p>
            <a:pPr algn="l"/>
            <a:r>
              <a:rPr lang="en-US" sz="1600" dirty="0" err="1" smtClean="0">
                <a:solidFill>
                  <a:srgbClr val="000000"/>
                </a:solidFill>
              </a:rPr>
              <a:t>A</a:t>
            </a:r>
            <a:r>
              <a:rPr lang="en-US" sz="1600" baseline="-25000" dirty="0" err="1" smtClean="0">
                <a:solidFill>
                  <a:srgbClr val="000000"/>
                </a:solidFill>
              </a:rPr>
              <a:t>2</a:t>
            </a:r>
            <a:endParaRPr lang="en-US" sz="1600" baseline="-25000" dirty="0">
              <a:solidFill>
                <a:srgbClr val="000000"/>
              </a:solidFill>
            </a:endParaRPr>
          </a:p>
        </p:txBody>
      </p:sp>
      <p:grpSp>
        <p:nvGrpSpPr>
          <p:cNvPr id="93" name="Group 92"/>
          <p:cNvGrpSpPr/>
          <p:nvPr/>
        </p:nvGrpSpPr>
        <p:grpSpPr>
          <a:xfrm>
            <a:off x="1190841" y="2959989"/>
            <a:ext cx="6447296" cy="1807184"/>
            <a:chOff x="1275905" y="3885060"/>
            <a:chExt cx="6447296" cy="1807184"/>
          </a:xfrm>
        </p:grpSpPr>
        <p:sp>
          <p:nvSpPr>
            <p:cNvPr id="38" name="Rectangle 37"/>
            <p:cNvSpPr/>
            <p:nvPr/>
          </p:nvSpPr>
          <p:spPr>
            <a:xfrm>
              <a:off x="1275905" y="3913920"/>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11" name="Rectangle 110"/>
            <p:cNvSpPr/>
            <p:nvPr/>
          </p:nvSpPr>
          <p:spPr>
            <a:xfrm>
              <a:off x="1705020" y="4014917"/>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12" name="Rectangle 111"/>
            <p:cNvSpPr/>
            <p:nvPr/>
          </p:nvSpPr>
          <p:spPr>
            <a:xfrm>
              <a:off x="1400945" y="4372300"/>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13" name="Rectangle 112"/>
            <p:cNvSpPr/>
            <p:nvPr/>
          </p:nvSpPr>
          <p:spPr>
            <a:xfrm>
              <a:off x="1871806" y="4372300"/>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14" name="Rectangle 113"/>
            <p:cNvSpPr/>
            <p:nvPr/>
          </p:nvSpPr>
          <p:spPr>
            <a:xfrm>
              <a:off x="2045892" y="3931227"/>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15" name="Rectangle 114"/>
            <p:cNvSpPr/>
            <p:nvPr/>
          </p:nvSpPr>
          <p:spPr>
            <a:xfrm>
              <a:off x="2292667" y="4304780"/>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16" name="Rectangle 115"/>
            <p:cNvSpPr/>
            <p:nvPr/>
          </p:nvSpPr>
          <p:spPr>
            <a:xfrm>
              <a:off x="2604362" y="3933413"/>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17" name="Rectangle 116"/>
            <p:cNvSpPr/>
            <p:nvPr/>
          </p:nvSpPr>
          <p:spPr>
            <a:xfrm>
              <a:off x="3015693" y="3915803"/>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18" name="Rectangle 117"/>
            <p:cNvSpPr/>
            <p:nvPr/>
          </p:nvSpPr>
          <p:spPr>
            <a:xfrm>
              <a:off x="2704275" y="4205430"/>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19" name="Rectangle 118"/>
            <p:cNvSpPr/>
            <p:nvPr/>
          </p:nvSpPr>
          <p:spPr>
            <a:xfrm>
              <a:off x="3328237" y="4237074"/>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20" name="Rectangle 119"/>
            <p:cNvSpPr/>
            <p:nvPr/>
          </p:nvSpPr>
          <p:spPr>
            <a:xfrm>
              <a:off x="2980065" y="4503640"/>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21" name="Rectangle 120"/>
            <p:cNvSpPr/>
            <p:nvPr/>
          </p:nvSpPr>
          <p:spPr>
            <a:xfrm>
              <a:off x="3332564" y="4627387"/>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22" name="Rectangle 121"/>
            <p:cNvSpPr/>
            <p:nvPr/>
          </p:nvSpPr>
          <p:spPr>
            <a:xfrm>
              <a:off x="2778448" y="4861174"/>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23" name="Rectangle 122"/>
            <p:cNvSpPr/>
            <p:nvPr/>
          </p:nvSpPr>
          <p:spPr>
            <a:xfrm>
              <a:off x="2550130" y="4504276"/>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24" name="Rectangle 123"/>
            <p:cNvSpPr/>
            <p:nvPr/>
          </p:nvSpPr>
          <p:spPr>
            <a:xfrm>
              <a:off x="2394064" y="4873608"/>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25" name="Rectangle 124"/>
            <p:cNvSpPr/>
            <p:nvPr/>
          </p:nvSpPr>
          <p:spPr>
            <a:xfrm>
              <a:off x="2045892" y="4693610"/>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26" name="Rectangle 125"/>
            <p:cNvSpPr/>
            <p:nvPr/>
          </p:nvSpPr>
          <p:spPr>
            <a:xfrm>
              <a:off x="1400945" y="4750497"/>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27" name="Rectangle 126"/>
            <p:cNvSpPr/>
            <p:nvPr/>
          </p:nvSpPr>
          <p:spPr>
            <a:xfrm>
              <a:off x="1454058" y="5107395"/>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28" name="Rectangle 127"/>
            <p:cNvSpPr/>
            <p:nvPr/>
          </p:nvSpPr>
          <p:spPr>
            <a:xfrm>
              <a:off x="1939458" y="5012666"/>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29" name="Rectangle 128"/>
            <p:cNvSpPr/>
            <p:nvPr/>
          </p:nvSpPr>
          <p:spPr>
            <a:xfrm>
              <a:off x="1765372" y="5329744"/>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30" name="Rectangle 129"/>
            <p:cNvSpPr/>
            <p:nvPr/>
          </p:nvSpPr>
          <p:spPr>
            <a:xfrm>
              <a:off x="2206974" y="5186954"/>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31" name="Rectangle 130"/>
            <p:cNvSpPr/>
            <p:nvPr/>
          </p:nvSpPr>
          <p:spPr>
            <a:xfrm>
              <a:off x="2581127" y="5271905"/>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32" name="Rectangle 131"/>
            <p:cNvSpPr/>
            <p:nvPr/>
          </p:nvSpPr>
          <p:spPr>
            <a:xfrm>
              <a:off x="3031003" y="5083523"/>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33" name="Rectangle 132"/>
            <p:cNvSpPr/>
            <p:nvPr/>
          </p:nvSpPr>
          <p:spPr>
            <a:xfrm>
              <a:off x="3356541" y="4935143"/>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34" name="Rectangle 133"/>
            <p:cNvSpPr/>
            <p:nvPr/>
          </p:nvSpPr>
          <p:spPr>
            <a:xfrm>
              <a:off x="2866349" y="5328362"/>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35" name="Rectangle 134"/>
            <p:cNvSpPr/>
            <p:nvPr/>
          </p:nvSpPr>
          <p:spPr>
            <a:xfrm>
              <a:off x="3356541" y="5293733"/>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36" name="Rectangle 135"/>
            <p:cNvSpPr/>
            <p:nvPr/>
          </p:nvSpPr>
          <p:spPr>
            <a:xfrm>
              <a:off x="3758202" y="5424384"/>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37" name="Rectangle 136"/>
            <p:cNvSpPr/>
            <p:nvPr/>
          </p:nvSpPr>
          <p:spPr>
            <a:xfrm>
              <a:off x="4233109" y="5433195"/>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38" name="Rectangle 137"/>
            <p:cNvSpPr/>
            <p:nvPr/>
          </p:nvSpPr>
          <p:spPr>
            <a:xfrm>
              <a:off x="4696546" y="5433195"/>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39" name="Rectangle 138"/>
            <p:cNvSpPr/>
            <p:nvPr/>
          </p:nvSpPr>
          <p:spPr>
            <a:xfrm>
              <a:off x="5188763" y="5433195"/>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40" name="Rectangle 139"/>
            <p:cNvSpPr/>
            <p:nvPr/>
          </p:nvSpPr>
          <p:spPr>
            <a:xfrm>
              <a:off x="5622161" y="5433195"/>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41" name="Rectangle 140"/>
            <p:cNvSpPr/>
            <p:nvPr/>
          </p:nvSpPr>
          <p:spPr>
            <a:xfrm>
              <a:off x="6083501" y="5433195"/>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42" name="Rectangle 141"/>
            <p:cNvSpPr/>
            <p:nvPr/>
          </p:nvSpPr>
          <p:spPr>
            <a:xfrm>
              <a:off x="6531088" y="5446023"/>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43" name="Rectangle 142"/>
            <p:cNvSpPr/>
            <p:nvPr/>
          </p:nvSpPr>
          <p:spPr>
            <a:xfrm>
              <a:off x="6881208" y="5446023"/>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44" name="Rectangle 143"/>
            <p:cNvSpPr/>
            <p:nvPr/>
          </p:nvSpPr>
          <p:spPr>
            <a:xfrm>
              <a:off x="7169952" y="5330368"/>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45" name="Rectangle 144"/>
            <p:cNvSpPr/>
            <p:nvPr/>
          </p:nvSpPr>
          <p:spPr>
            <a:xfrm>
              <a:off x="7357363" y="5061800"/>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46" name="Rectangle 145"/>
            <p:cNvSpPr/>
            <p:nvPr/>
          </p:nvSpPr>
          <p:spPr>
            <a:xfrm>
              <a:off x="7359261" y="4770539"/>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47" name="Rectangle 146"/>
            <p:cNvSpPr/>
            <p:nvPr/>
          </p:nvSpPr>
          <p:spPr>
            <a:xfrm>
              <a:off x="7375029" y="4410323"/>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48" name="Rectangle 147"/>
            <p:cNvSpPr/>
            <p:nvPr/>
          </p:nvSpPr>
          <p:spPr>
            <a:xfrm>
              <a:off x="7375029" y="4125181"/>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49" name="Rectangle 148"/>
            <p:cNvSpPr/>
            <p:nvPr/>
          </p:nvSpPr>
          <p:spPr>
            <a:xfrm>
              <a:off x="7360741" y="3885060"/>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grpSp>
      <p:sp>
        <p:nvSpPr>
          <p:cNvPr id="97" name="Rectangle 96"/>
          <p:cNvSpPr/>
          <p:nvPr/>
        </p:nvSpPr>
        <p:spPr>
          <a:xfrm>
            <a:off x="265815" y="4929068"/>
            <a:ext cx="8744702" cy="1384995"/>
          </a:xfrm>
          <a:prstGeom prst="rect">
            <a:avLst/>
          </a:prstGeom>
        </p:spPr>
        <p:txBody>
          <a:bodyPr wrap="none">
            <a:spAutoFit/>
          </a:bodyPr>
          <a:lstStyle/>
          <a:p>
            <a:pPr algn="l"/>
            <a:r>
              <a:rPr lang="en-US" dirty="0">
                <a:solidFill>
                  <a:srgbClr val="FF0000"/>
                </a:solidFill>
              </a:rPr>
              <a:t>The effect of a hydraulic lift is that we get to input a </a:t>
            </a:r>
            <a:endParaRPr lang="en-US" dirty="0" smtClean="0">
              <a:solidFill>
                <a:srgbClr val="FF0000"/>
              </a:solidFill>
            </a:endParaRPr>
          </a:p>
          <a:p>
            <a:pPr algn="l"/>
            <a:r>
              <a:rPr lang="en-US" dirty="0" smtClean="0">
                <a:solidFill>
                  <a:srgbClr val="FF0000"/>
                </a:solidFill>
              </a:rPr>
              <a:t>small </a:t>
            </a:r>
            <a:r>
              <a:rPr lang="en-US" dirty="0">
                <a:solidFill>
                  <a:srgbClr val="FF0000"/>
                </a:solidFill>
              </a:rPr>
              <a:t>force and transform it into </a:t>
            </a:r>
            <a:r>
              <a:rPr lang="en-US" dirty="0" smtClean="0">
                <a:solidFill>
                  <a:srgbClr val="FF0000"/>
                </a:solidFill>
              </a:rPr>
              <a:t>a larger </a:t>
            </a:r>
            <a:r>
              <a:rPr lang="en-US" dirty="0">
                <a:solidFill>
                  <a:srgbClr val="FF0000"/>
                </a:solidFill>
              </a:rPr>
              <a:t>one, but the </a:t>
            </a:r>
            <a:endParaRPr lang="en-US" dirty="0" smtClean="0">
              <a:solidFill>
                <a:srgbClr val="FF0000"/>
              </a:solidFill>
            </a:endParaRPr>
          </a:p>
          <a:p>
            <a:pPr algn="l"/>
            <a:r>
              <a:rPr lang="en-US" dirty="0" smtClean="0">
                <a:solidFill>
                  <a:srgbClr val="FF0000"/>
                </a:solidFill>
              </a:rPr>
              <a:t>price </a:t>
            </a:r>
            <a:r>
              <a:rPr lang="en-US" dirty="0">
                <a:solidFill>
                  <a:srgbClr val="FF0000"/>
                </a:solidFill>
              </a:rPr>
              <a:t>we pay is that…</a:t>
            </a:r>
          </a:p>
        </p:txBody>
      </p:sp>
      <p:sp>
        <p:nvSpPr>
          <p:cNvPr id="98" name="Rectangle 97"/>
          <p:cNvSpPr/>
          <p:nvPr/>
        </p:nvSpPr>
        <p:spPr>
          <a:xfrm>
            <a:off x="251456" y="5779676"/>
            <a:ext cx="8024954" cy="954107"/>
          </a:xfrm>
          <a:prstGeom prst="rect">
            <a:avLst/>
          </a:prstGeom>
        </p:spPr>
        <p:txBody>
          <a:bodyPr wrap="none">
            <a:spAutoFit/>
          </a:bodyPr>
          <a:lstStyle/>
          <a:p>
            <a:pPr algn="l"/>
            <a:r>
              <a:rPr lang="en-US" dirty="0" smtClean="0">
                <a:solidFill>
                  <a:srgbClr val="000000"/>
                </a:solidFill>
              </a:rPr>
              <a:t>			       the </a:t>
            </a:r>
            <a:r>
              <a:rPr lang="en-US" dirty="0">
                <a:solidFill>
                  <a:srgbClr val="000000"/>
                </a:solidFill>
              </a:rPr>
              <a:t>small force must </a:t>
            </a:r>
            <a:r>
              <a:rPr lang="en-US" dirty="0" smtClean="0">
                <a:solidFill>
                  <a:srgbClr val="000000"/>
                </a:solidFill>
              </a:rPr>
              <a:t>travel</a:t>
            </a:r>
          </a:p>
          <a:p>
            <a:pPr algn="l"/>
            <a:r>
              <a:rPr lang="en-US" dirty="0" smtClean="0">
                <a:solidFill>
                  <a:srgbClr val="000000"/>
                </a:solidFill>
              </a:rPr>
              <a:t>through a larger distance </a:t>
            </a:r>
            <a:r>
              <a:rPr lang="en-US" dirty="0">
                <a:solidFill>
                  <a:srgbClr val="000000"/>
                </a:solidFill>
              </a:rPr>
              <a:t>than the big force does.</a:t>
            </a:r>
          </a:p>
        </p:txBody>
      </p:sp>
      <p:sp>
        <p:nvSpPr>
          <p:cNvPr id="99" name="Rectangle 98"/>
          <p:cNvSpPr/>
          <p:nvPr/>
        </p:nvSpPr>
        <p:spPr>
          <a:xfrm>
            <a:off x="1658692" y="1766102"/>
            <a:ext cx="960519" cy="830997"/>
          </a:xfrm>
          <a:prstGeom prst="rect">
            <a:avLst/>
          </a:prstGeom>
        </p:spPr>
        <p:txBody>
          <a:bodyPr wrap="none">
            <a:spAutoFit/>
          </a:bodyPr>
          <a:lstStyle/>
          <a:p>
            <a:pPr algn="l"/>
            <a:r>
              <a:rPr lang="en-US" sz="4800" dirty="0" err="1" smtClean="0">
                <a:solidFill>
                  <a:srgbClr val="000000"/>
                </a:solidFill>
              </a:rPr>
              <a:t>F</a:t>
            </a:r>
            <a:r>
              <a:rPr lang="en-US" sz="4800" baseline="-25000" dirty="0" err="1" smtClean="0">
                <a:solidFill>
                  <a:srgbClr val="000000"/>
                </a:solidFill>
              </a:rPr>
              <a:t>1</a:t>
            </a:r>
            <a:r>
              <a:rPr lang="en-US" sz="4800" dirty="0" smtClean="0">
                <a:solidFill>
                  <a:srgbClr val="000000"/>
                </a:solidFill>
              </a:rPr>
              <a:t>,</a:t>
            </a:r>
            <a:endParaRPr lang="en-US" sz="4800" baseline="-25000" dirty="0">
              <a:solidFill>
                <a:srgbClr val="000000"/>
              </a:solidFill>
            </a:endParaRPr>
          </a:p>
        </p:txBody>
      </p:sp>
      <p:sp>
        <p:nvSpPr>
          <p:cNvPr id="100" name="Rectangle 99"/>
          <p:cNvSpPr/>
          <p:nvPr/>
        </p:nvSpPr>
        <p:spPr>
          <a:xfrm>
            <a:off x="7614790" y="2266767"/>
            <a:ext cx="442750" cy="338554"/>
          </a:xfrm>
          <a:prstGeom prst="rect">
            <a:avLst/>
          </a:prstGeom>
        </p:spPr>
        <p:txBody>
          <a:bodyPr wrap="none">
            <a:spAutoFit/>
          </a:bodyPr>
          <a:lstStyle/>
          <a:p>
            <a:pPr algn="l"/>
            <a:r>
              <a:rPr lang="en-US" sz="1600" dirty="0" err="1" smtClean="0">
                <a:solidFill>
                  <a:srgbClr val="000000"/>
                </a:solidFill>
              </a:rPr>
              <a:t>F</a:t>
            </a:r>
            <a:r>
              <a:rPr lang="en-US" sz="1600" baseline="-25000" dirty="0" err="1" smtClean="0">
                <a:solidFill>
                  <a:srgbClr val="000000"/>
                </a:solidFill>
              </a:rPr>
              <a:t>2</a:t>
            </a:r>
            <a:r>
              <a:rPr lang="en-US" sz="1600" dirty="0" smtClean="0">
                <a:solidFill>
                  <a:srgbClr val="000000"/>
                </a:solidFill>
              </a:rPr>
              <a:t>,</a:t>
            </a:r>
            <a:endParaRPr lang="en-US" sz="1600" baseline="-25000" dirty="0">
              <a:solidFill>
                <a:srgbClr val="000000"/>
              </a:solidFill>
            </a:endParaRPr>
          </a:p>
        </p:txBody>
      </p:sp>
      <p:grpSp>
        <p:nvGrpSpPr>
          <p:cNvPr id="109" name="Group 108"/>
          <p:cNvGrpSpPr/>
          <p:nvPr/>
        </p:nvGrpSpPr>
        <p:grpSpPr>
          <a:xfrm>
            <a:off x="4615828" y="2572473"/>
            <a:ext cx="1978148" cy="1690765"/>
            <a:chOff x="7632160" y="3783760"/>
            <a:chExt cx="1978148" cy="1690765"/>
          </a:xfrm>
        </p:grpSpPr>
        <p:sp>
          <p:nvSpPr>
            <p:cNvPr id="15" name="Rectangle 252"/>
            <p:cNvSpPr>
              <a:spLocks noChangeArrowheads="1"/>
            </p:cNvSpPr>
            <p:nvPr/>
          </p:nvSpPr>
          <p:spPr bwMode="auto">
            <a:xfrm>
              <a:off x="7632160" y="3848615"/>
              <a:ext cx="1978148" cy="1625910"/>
            </a:xfrm>
            <a:prstGeom prst="rect">
              <a:avLst/>
            </a:prstGeom>
            <a:solidFill>
              <a:schemeClr val="bg1">
                <a:lumMod val="75000"/>
              </a:schemeClr>
            </a:solidFill>
            <a:ln w="9525">
              <a:solidFill>
                <a:schemeClr val="tx1"/>
              </a:solidFill>
              <a:miter lim="800000"/>
              <a:headEnd/>
              <a:tailEnd/>
            </a:ln>
          </p:spPr>
          <p:txBody>
            <a:bodyPr wrap="none" anchor="ctr"/>
            <a:lstStyle/>
            <a:p>
              <a:endParaRPr lang="en-US">
                <a:solidFill>
                  <a:srgbClr val="000000"/>
                </a:solidFill>
              </a:endParaRPr>
            </a:p>
          </p:txBody>
        </p:sp>
        <p:grpSp>
          <p:nvGrpSpPr>
            <p:cNvPr id="101" name="Group 100"/>
            <p:cNvGrpSpPr/>
            <p:nvPr/>
          </p:nvGrpSpPr>
          <p:grpSpPr>
            <a:xfrm>
              <a:off x="7639932" y="3783760"/>
              <a:ext cx="1868353" cy="1638233"/>
              <a:chOff x="372226" y="1503700"/>
              <a:chExt cx="1868353" cy="1638233"/>
            </a:xfrm>
            <a:noFill/>
          </p:grpSpPr>
          <p:sp>
            <p:nvSpPr>
              <p:cNvPr id="102" name="Rectangle 101"/>
              <p:cNvSpPr/>
              <p:nvPr/>
            </p:nvSpPr>
            <p:spPr>
              <a:xfrm>
                <a:off x="1699774" y="2014327"/>
                <a:ext cx="442750" cy="338554"/>
              </a:xfrm>
              <a:prstGeom prst="rect">
                <a:avLst/>
              </a:prstGeom>
              <a:grpFill/>
            </p:spPr>
            <p:txBody>
              <a:bodyPr wrap="none">
                <a:spAutoFit/>
              </a:bodyPr>
              <a:lstStyle/>
              <a:p>
                <a:pPr algn="l"/>
                <a:r>
                  <a:rPr lang="en-US" sz="1600" dirty="0" smtClean="0">
                    <a:solidFill>
                      <a:srgbClr val="000000"/>
                    </a:solidFill>
                  </a:rPr>
                  <a:t> </a:t>
                </a:r>
                <a:r>
                  <a:rPr lang="en-US" sz="1600" dirty="0" err="1" smtClean="0">
                    <a:solidFill>
                      <a:srgbClr val="000000"/>
                    </a:solidFill>
                  </a:rPr>
                  <a:t>F</a:t>
                </a:r>
                <a:r>
                  <a:rPr lang="en-US" sz="1600" baseline="-25000" dirty="0" err="1" smtClean="0">
                    <a:solidFill>
                      <a:srgbClr val="000000"/>
                    </a:solidFill>
                  </a:rPr>
                  <a:t>2</a:t>
                </a:r>
                <a:endParaRPr lang="en-US" sz="1600" baseline="-25000" dirty="0">
                  <a:solidFill>
                    <a:srgbClr val="000000"/>
                  </a:solidFill>
                </a:endParaRPr>
              </a:p>
            </p:txBody>
          </p:sp>
          <p:sp>
            <p:nvSpPr>
              <p:cNvPr id="103" name="Rectangle 102"/>
              <p:cNvSpPr/>
              <p:nvPr/>
            </p:nvSpPr>
            <p:spPr>
              <a:xfrm>
                <a:off x="1291677" y="2109687"/>
                <a:ext cx="494046" cy="523220"/>
              </a:xfrm>
              <a:prstGeom prst="rect">
                <a:avLst/>
              </a:prstGeom>
              <a:grpFill/>
            </p:spPr>
            <p:txBody>
              <a:bodyPr wrap="none">
                <a:spAutoFit/>
              </a:bodyPr>
              <a:lstStyle/>
              <a:p>
                <a:pPr algn="l"/>
                <a:r>
                  <a:rPr lang="en-US" dirty="0" smtClean="0">
                    <a:solidFill>
                      <a:srgbClr val="000000"/>
                    </a:solidFill>
                  </a:rPr>
                  <a:t>= </a:t>
                </a:r>
                <a:endParaRPr lang="en-US" dirty="0">
                  <a:solidFill>
                    <a:srgbClr val="000000"/>
                  </a:solidFill>
                </a:endParaRPr>
              </a:p>
            </p:txBody>
          </p:sp>
          <p:cxnSp>
            <p:nvCxnSpPr>
              <p:cNvPr id="104" name="Straight Connector 103"/>
              <p:cNvCxnSpPr/>
              <p:nvPr/>
            </p:nvCxnSpPr>
            <p:spPr bwMode="auto">
              <a:xfrm>
                <a:off x="1698242" y="2384161"/>
                <a:ext cx="542337" cy="0"/>
              </a:xfrm>
              <a:prstGeom prst="line">
                <a:avLst/>
              </a:prstGeom>
              <a:grpFill/>
              <a:ln w="22225" cap="flat" cmpd="sng" algn="ctr">
                <a:solidFill>
                  <a:schemeClr val="tx1"/>
                </a:solidFill>
                <a:prstDash val="solid"/>
                <a:round/>
                <a:headEnd type="none" w="med" len="med"/>
                <a:tailEnd type="none" w="med" len="med"/>
              </a:ln>
              <a:effectLst/>
            </p:spPr>
          </p:cxnSp>
          <p:sp>
            <p:nvSpPr>
              <p:cNvPr id="105" name="Rectangle 104"/>
              <p:cNvSpPr/>
              <p:nvPr/>
            </p:nvSpPr>
            <p:spPr>
              <a:xfrm>
                <a:off x="1721040" y="2370313"/>
                <a:ext cx="442622" cy="338554"/>
              </a:xfrm>
              <a:prstGeom prst="rect">
                <a:avLst/>
              </a:prstGeom>
              <a:grpFill/>
            </p:spPr>
            <p:txBody>
              <a:bodyPr wrap="none">
                <a:spAutoFit/>
              </a:bodyPr>
              <a:lstStyle/>
              <a:p>
                <a:pPr algn="l"/>
                <a:r>
                  <a:rPr lang="en-US" sz="1600" dirty="0" smtClean="0">
                    <a:solidFill>
                      <a:srgbClr val="000000"/>
                    </a:solidFill>
                  </a:rPr>
                  <a:t> </a:t>
                </a:r>
                <a:r>
                  <a:rPr lang="en-US" sz="1600" dirty="0" err="1" smtClean="0">
                    <a:solidFill>
                      <a:srgbClr val="000000"/>
                    </a:solidFill>
                  </a:rPr>
                  <a:t>A</a:t>
                </a:r>
                <a:r>
                  <a:rPr lang="en-US" sz="1600" baseline="-25000" dirty="0" err="1" smtClean="0">
                    <a:solidFill>
                      <a:srgbClr val="000000"/>
                    </a:solidFill>
                  </a:rPr>
                  <a:t>2</a:t>
                </a:r>
                <a:endParaRPr lang="en-US" sz="1600" baseline="-25000" dirty="0">
                  <a:solidFill>
                    <a:srgbClr val="000000"/>
                  </a:solidFill>
                </a:endParaRPr>
              </a:p>
            </p:txBody>
          </p:sp>
          <p:sp>
            <p:nvSpPr>
              <p:cNvPr id="106" name="Rectangle 105"/>
              <p:cNvSpPr/>
              <p:nvPr/>
            </p:nvSpPr>
            <p:spPr>
              <a:xfrm>
                <a:off x="386586" y="1503700"/>
                <a:ext cx="960519" cy="830997"/>
              </a:xfrm>
              <a:prstGeom prst="rect">
                <a:avLst/>
              </a:prstGeom>
              <a:grpFill/>
            </p:spPr>
            <p:txBody>
              <a:bodyPr wrap="none">
                <a:spAutoFit/>
              </a:bodyPr>
              <a:lstStyle/>
              <a:p>
                <a:pPr algn="l"/>
                <a:r>
                  <a:rPr lang="en-US" sz="4800" dirty="0" smtClean="0">
                    <a:solidFill>
                      <a:srgbClr val="000000"/>
                    </a:solidFill>
                  </a:rPr>
                  <a:t> </a:t>
                </a:r>
                <a:r>
                  <a:rPr lang="en-US" sz="4800" dirty="0" err="1" smtClean="0">
                    <a:solidFill>
                      <a:srgbClr val="000000"/>
                    </a:solidFill>
                  </a:rPr>
                  <a:t>F</a:t>
                </a:r>
                <a:r>
                  <a:rPr lang="en-US" sz="4800" baseline="-25000" dirty="0" err="1" smtClean="0">
                    <a:solidFill>
                      <a:srgbClr val="000000"/>
                    </a:solidFill>
                  </a:rPr>
                  <a:t>1</a:t>
                </a:r>
                <a:endParaRPr lang="en-US" sz="4800" baseline="-25000" dirty="0">
                  <a:solidFill>
                    <a:srgbClr val="000000"/>
                  </a:solidFill>
                </a:endParaRPr>
              </a:p>
            </p:txBody>
          </p:sp>
          <p:cxnSp>
            <p:nvCxnSpPr>
              <p:cNvPr id="107" name="Straight Connector 106"/>
              <p:cNvCxnSpPr/>
              <p:nvPr/>
            </p:nvCxnSpPr>
            <p:spPr bwMode="auto">
              <a:xfrm>
                <a:off x="515678" y="2372284"/>
                <a:ext cx="731520" cy="0"/>
              </a:xfrm>
              <a:prstGeom prst="line">
                <a:avLst/>
              </a:prstGeom>
              <a:grpFill/>
              <a:ln w="22225" cap="flat" cmpd="sng" algn="ctr">
                <a:solidFill>
                  <a:schemeClr val="tx1"/>
                </a:solidFill>
                <a:prstDash val="solid"/>
                <a:round/>
                <a:headEnd type="none" w="med" len="med"/>
                <a:tailEnd type="none" w="med" len="med"/>
              </a:ln>
              <a:effectLst/>
            </p:spPr>
          </p:cxnSp>
          <p:sp>
            <p:nvSpPr>
              <p:cNvPr id="108" name="Rectangle 107"/>
              <p:cNvSpPr/>
              <p:nvPr/>
            </p:nvSpPr>
            <p:spPr>
              <a:xfrm>
                <a:off x="372226" y="2310936"/>
                <a:ext cx="960199" cy="830997"/>
              </a:xfrm>
              <a:prstGeom prst="rect">
                <a:avLst/>
              </a:prstGeom>
              <a:grpFill/>
            </p:spPr>
            <p:txBody>
              <a:bodyPr wrap="none">
                <a:spAutoFit/>
              </a:bodyPr>
              <a:lstStyle/>
              <a:p>
                <a:pPr algn="l"/>
                <a:r>
                  <a:rPr lang="en-US" sz="4800" dirty="0" smtClean="0">
                    <a:solidFill>
                      <a:srgbClr val="000000"/>
                    </a:solidFill>
                  </a:rPr>
                  <a:t> A</a:t>
                </a:r>
                <a:r>
                  <a:rPr lang="en-US" sz="4800" baseline="-25000" dirty="0" smtClean="0">
                    <a:solidFill>
                      <a:srgbClr val="000000"/>
                    </a:solidFill>
                  </a:rPr>
                  <a:t>1</a:t>
                </a:r>
                <a:endParaRPr lang="en-US" sz="4800" baseline="-25000" dirty="0">
                  <a:solidFill>
                    <a:srgbClr val="000000"/>
                  </a:solidFill>
                </a:endParaRPr>
              </a:p>
            </p:txBody>
          </p:sp>
        </p:grpSp>
      </p:grpSp>
    </p:spTree>
    <p:extLst>
      <p:ext uri="{BB962C8B-B14F-4D97-AF65-F5344CB8AC3E}">
        <p14:creationId xmlns:p14="http://schemas.microsoft.com/office/powerpoint/2010/main" val="283013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500"/>
                                        <p:tgtEl>
                                          <p:spTgt spid="9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80">
                                          <p:stCondLst>
                                            <p:cond delay="0"/>
                                          </p:stCondLst>
                                        </p:cTn>
                                        <p:tgtEl>
                                          <p:spTgt spid="25"/>
                                        </p:tgtEl>
                                      </p:cBhvr>
                                    </p:animEffect>
                                    <p:anim calcmode="lin" valueType="num">
                                      <p:cBhvr>
                                        <p:cTn id="13"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8" dur="26">
                                          <p:stCondLst>
                                            <p:cond delay="650"/>
                                          </p:stCondLst>
                                        </p:cTn>
                                        <p:tgtEl>
                                          <p:spTgt spid="25"/>
                                        </p:tgtEl>
                                      </p:cBhvr>
                                      <p:to x="100000" y="60000"/>
                                    </p:animScale>
                                    <p:animScale>
                                      <p:cBhvr>
                                        <p:cTn id="19" dur="166" decel="50000">
                                          <p:stCondLst>
                                            <p:cond delay="676"/>
                                          </p:stCondLst>
                                        </p:cTn>
                                        <p:tgtEl>
                                          <p:spTgt spid="25"/>
                                        </p:tgtEl>
                                      </p:cBhvr>
                                      <p:to x="100000" y="100000"/>
                                    </p:animScale>
                                    <p:animScale>
                                      <p:cBhvr>
                                        <p:cTn id="20" dur="26">
                                          <p:stCondLst>
                                            <p:cond delay="1312"/>
                                          </p:stCondLst>
                                        </p:cTn>
                                        <p:tgtEl>
                                          <p:spTgt spid="25"/>
                                        </p:tgtEl>
                                      </p:cBhvr>
                                      <p:to x="100000" y="80000"/>
                                    </p:animScale>
                                    <p:animScale>
                                      <p:cBhvr>
                                        <p:cTn id="21" dur="166" decel="50000">
                                          <p:stCondLst>
                                            <p:cond delay="1338"/>
                                          </p:stCondLst>
                                        </p:cTn>
                                        <p:tgtEl>
                                          <p:spTgt spid="25"/>
                                        </p:tgtEl>
                                      </p:cBhvr>
                                      <p:to x="100000" y="100000"/>
                                    </p:animScale>
                                    <p:animScale>
                                      <p:cBhvr>
                                        <p:cTn id="22" dur="26">
                                          <p:stCondLst>
                                            <p:cond delay="1642"/>
                                          </p:stCondLst>
                                        </p:cTn>
                                        <p:tgtEl>
                                          <p:spTgt spid="25"/>
                                        </p:tgtEl>
                                      </p:cBhvr>
                                      <p:to x="100000" y="90000"/>
                                    </p:animScale>
                                    <p:animScale>
                                      <p:cBhvr>
                                        <p:cTn id="23" dur="166" decel="50000">
                                          <p:stCondLst>
                                            <p:cond delay="1668"/>
                                          </p:stCondLst>
                                        </p:cTn>
                                        <p:tgtEl>
                                          <p:spTgt spid="25"/>
                                        </p:tgtEl>
                                      </p:cBhvr>
                                      <p:to x="100000" y="100000"/>
                                    </p:animScale>
                                    <p:animScale>
                                      <p:cBhvr>
                                        <p:cTn id="24" dur="26">
                                          <p:stCondLst>
                                            <p:cond delay="1808"/>
                                          </p:stCondLst>
                                        </p:cTn>
                                        <p:tgtEl>
                                          <p:spTgt spid="25"/>
                                        </p:tgtEl>
                                      </p:cBhvr>
                                      <p:to x="100000" y="95000"/>
                                    </p:animScale>
                                    <p:animScale>
                                      <p:cBhvr>
                                        <p:cTn id="25" dur="166" decel="50000">
                                          <p:stCondLst>
                                            <p:cond delay="1834"/>
                                          </p:stCondLst>
                                        </p:cTn>
                                        <p:tgtEl>
                                          <p:spTgt spid="25"/>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80">
                                          <p:stCondLst>
                                            <p:cond delay="0"/>
                                          </p:stCondLst>
                                        </p:cTn>
                                        <p:tgtEl>
                                          <p:spTgt spid="26"/>
                                        </p:tgtEl>
                                      </p:cBhvr>
                                    </p:animEffect>
                                    <p:anim calcmode="lin" valueType="num">
                                      <p:cBhvr>
                                        <p:cTn id="29"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34" dur="26">
                                          <p:stCondLst>
                                            <p:cond delay="650"/>
                                          </p:stCondLst>
                                        </p:cTn>
                                        <p:tgtEl>
                                          <p:spTgt spid="26"/>
                                        </p:tgtEl>
                                      </p:cBhvr>
                                      <p:to x="100000" y="60000"/>
                                    </p:animScale>
                                    <p:animScale>
                                      <p:cBhvr>
                                        <p:cTn id="35" dur="166" decel="50000">
                                          <p:stCondLst>
                                            <p:cond delay="676"/>
                                          </p:stCondLst>
                                        </p:cTn>
                                        <p:tgtEl>
                                          <p:spTgt spid="26"/>
                                        </p:tgtEl>
                                      </p:cBhvr>
                                      <p:to x="100000" y="100000"/>
                                    </p:animScale>
                                    <p:animScale>
                                      <p:cBhvr>
                                        <p:cTn id="36" dur="26">
                                          <p:stCondLst>
                                            <p:cond delay="1312"/>
                                          </p:stCondLst>
                                        </p:cTn>
                                        <p:tgtEl>
                                          <p:spTgt spid="26"/>
                                        </p:tgtEl>
                                      </p:cBhvr>
                                      <p:to x="100000" y="80000"/>
                                    </p:animScale>
                                    <p:animScale>
                                      <p:cBhvr>
                                        <p:cTn id="37" dur="166" decel="50000">
                                          <p:stCondLst>
                                            <p:cond delay="1338"/>
                                          </p:stCondLst>
                                        </p:cTn>
                                        <p:tgtEl>
                                          <p:spTgt spid="26"/>
                                        </p:tgtEl>
                                      </p:cBhvr>
                                      <p:to x="100000" y="100000"/>
                                    </p:animScale>
                                    <p:animScale>
                                      <p:cBhvr>
                                        <p:cTn id="38" dur="26">
                                          <p:stCondLst>
                                            <p:cond delay="1642"/>
                                          </p:stCondLst>
                                        </p:cTn>
                                        <p:tgtEl>
                                          <p:spTgt spid="26"/>
                                        </p:tgtEl>
                                      </p:cBhvr>
                                      <p:to x="100000" y="90000"/>
                                    </p:animScale>
                                    <p:animScale>
                                      <p:cBhvr>
                                        <p:cTn id="39" dur="166" decel="50000">
                                          <p:stCondLst>
                                            <p:cond delay="1668"/>
                                          </p:stCondLst>
                                        </p:cTn>
                                        <p:tgtEl>
                                          <p:spTgt spid="26"/>
                                        </p:tgtEl>
                                      </p:cBhvr>
                                      <p:to x="100000" y="100000"/>
                                    </p:animScale>
                                    <p:animScale>
                                      <p:cBhvr>
                                        <p:cTn id="40" dur="26">
                                          <p:stCondLst>
                                            <p:cond delay="1808"/>
                                          </p:stCondLst>
                                        </p:cTn>
                                        <p:tgtEl>
                                          <p:spTgt spid="26"/>
                                        </p:tgtEl>
                                      </p:cBhvr>
                                      <p:to x="100000" y="95000"/>
                                    </p:animScale>
                                    <p:animScale>
                                      <p:cBhvr>
                                        <p:cTn id="41" dur="166" decel="50000">
                                          <p:stCondLst>
                                            <p:cond delay="1834"/>
                                          </p:stCondLst>
                                        </p:cTn>
                                        <p:tgtEl>
                                          <p:spTgt spid="26"/>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100"/>
                                        </p:tgtEl>
                                        <p:attrNameLst>
                                          <p:attrName>style.visibility</p:attrName>
                                        </p:attrNameLst>
                                      </p:cBhvr>
                                      <p:to>
                                        <p:strVal val="visible"/>
                                      </p:to>
                                    </p:set>
                                    <p:animEffect transition="in" filter="wipe(down)">
                                      <p:cBhvr>
                                        <p:cTn id="46" dur="580">
                                          <p:stCondLst>
                                            <p:cond delay="0"/>
                                          </p:stCondLst>
                                        </p:cTn>
                                        <p:tgtEl>
                                          <p:spTgt spid="100"/>
                                        </p:tgtEl>
                                      </p:cBhvr>
                                    </p:animEffect>
                                    <p:anim calcmode="lin" valueType="num">
                                      <p:cBhvr>
                                        <p:cTn id="47" dur="1822" tmFilter="0,0; 0.14,0.36; 0.43,0.73; 0.71,0.91; 1.0,1.0">
                                          <p:stCondLst>
                                            <p:cond delay="0"/>
                                          </p:stCondLst>
                                        </p:cTn>
                                        <p:tgtEl>
                                          <p:spTgt spid="100"/>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00"/>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00"/>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00"/>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00"/>
                                        </p:tgtEl>
                                        <p:attrNameLst>
                                          <p:attrName>ppt_y</p:attrName>
                                        </p:attrNameLst>
                                      </p:cBhvr>
                                      <p:tavLst>
                                        <p:tav tm="0" fmla="#ppt_y-sin(pi*$)/81">
                                          <p:val>
                                            <p:fltVal val="0"/>
                                          </p:val>
                                        </p:tav>
                                        <p:tav tm="100000">
                                          <p:val>
                                            <p:fltVal val="1"/>
                                          </p:val>
                                        </p:tav>
                                      </p:tavLst>
                                    </p:anim>
                                    <p:animScale>
                                      <p:cBhvr>
                                        <p:cTn id="52" dur="26">
                                          <p:stCondLst>
                                            <p:cond delay="650"/>
                                          </p:stCondLst>
                                        </p:cTn>
                                        <p:tgtEl>
                                          <p:spTgt spid="100"/>
                                        </p:tgtEl>
                                      </p:cBhvr>
                                      <p:to x="100000" y="60000"/>
                                    </p:animScale>
                                    <p:animScale>
                                      <p:cBhvr>
                                        <p:cTn id="53" dur="166" decel="50000">
                                          <p:stCondLst>
                                            <p:cond delay="676"/>
                                          </p:stCondLst>
                                        </p:cTn>
                                        <p:tgtEl>
                                          <p:spTgt spid="100"/>
                                        </p:tgtEl>
                                      </p:cBhvr>
                                      <p:to x="100000" y="100000"/>
                                    </p:animScale>
                                    <p:animScale>
                                      <p:cBhvr>
                                        <p:cTn id="54" dur="26">
                                          <p:stCondLst>
                                            <p:cond delay="1312"/>
                                          </p:stCondLst>
                                        </p:cTn>
                                        <p:tgtEl>
                                          <p:spTgt spid="100"/>
                                        </p:tgtEl>
                                      </p:cBhvr>
                                      <p:to x="100000" y="80000"/>
                                    </p:animScale>
                                    <p:animScale>
                                      <p:cBhvr>
                                        <p:cTn id="55" dur="166" decel="50000">
                                          <p:stCondLst>
                                            <p:cond delay="1338"/>
                                          </p:stCondLst>
                                        </p:cTn>
                                        <p:tgtEl>
                                          <p:spTgt spid="100"/>
                                        </p:tgtEl>
                                      </p:cBhvr>
                                      <p:to x="100000" y="100000"/>
                                    </p:animScale>
                                    <p:animScale>
                                      <p:cBhvr>
                                        <p:cTn id="56" dur="26">
                                          <p:stCondLst>
                                            <p:cond delay="1642"/>
                                          </p:stCondLst>
                                        </p:cTn>
                                        <p:tgtEl>
                                          <p:spTgt spid="100"/>
                                        </p:tgtEl>
                                      </p:cBhvr>
                                      <p:to x="100000" y="90000"/>
                                    </p:animScale>
                                    <p:animScale>
                                      <p:cBhvr>
                                        <p:cTn id="57" dur="166" decel="50000">
                                          <p:stCondLst>
                                            <p:cond delay="1668"/>
                                          </p:stCondLst>
                                        </p:cTn>
                                        <p:tgtEl>
                                          <p:spTgt spid="100"/>
                                        </p:tgtEl>
                                      </p:cBhvr>
                                      <p:to x="100000" y="100000"/>
                                    </p:animScale>
                                    <p:animScale>
                                      <p:cBhvr>
                                        <p:cTn id="58" dur="26">
                                          <p:stCondLst>
                                            <p:cond delay="1808"/>
                                          </p:stCondLst>
                                        </p:cTn>
                                        <p:tgtEl>
                                          <p:spTgt spid="100"/>
                                        </p:tgtEl>
                                      </p:cBhvr>
                                      <p:to x="100000" y="95000"/>
                                    </p:animScale>
                                    <p:animScale>
                                      <p:cBhvr>
                                        <p:cTn id="59" dur="166" decel="50000">
                                          <p:stCondLst>
                                            <p:cond delay="1834"/>
                                          </p:stCondLst>
                                        </p:cTn>
                                        <p:tgtEl>
                                          <p:spTgt spid="100"/>
                                        </p:tgtEl>
                                      </p:cBhvr>
                                      <p:to x="100000" y="100000"/>
                                    </p:animScale>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93"/>
                                        </p:tgtEl>
                                        <p:attrNameLst>
                                          <p:attrName>style.visibility</p:attrName>
                                        </p:attrNameLst>
                                      </p:cBhvr>
                                      <p:to>
                                        <p:strVal val="visible"/>
                                      </p:to>
                                    </p:set>
                                    <p:animEffect transition="in" filter="fade">
                                      <p:cBhvr>
                                        <p:cTn id="64" dur="500"/>
                                        <p:tgtEl>
                                          <p:spTgt spid="93"/>
                                        </p:tgtEl>
                                      </p:cBhvr>
                                    </p:animEffect>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99"/>
                                        </p:tgtEl>
                                        <p:attrNameLst>
                                          <p:attrName>style.visibility</p:attrName>
                                        </p:attrNameLst>
                                      </p:cBhvr>
                                      <p:to>
                                        <p:strVal val="visible"/>
                                      </p:to>
                                    </p:set>
                                    <p:animEffect transition="in" filter="wipe(down)">
                                      <p:cBhvr>
                                        <p:cTn id="69" dur="580">
                                          <p:stCondLst>
                                            <p:cond delay="0"/>
                                          </p:stCondLst>
                                        </p:cTn>
                                        <p:tgtEl>
                                          <p:spTgt spid="99"/>
                                        </p:tgtEl>
                                      </p:cBhvr>
                                    </p:animEffect>
                                    <p:anim calcmode="lin" valueType="num">
                                      <p:cBhvr>
                                        <p:cTn id="70" dur="1822" tmFilter="0,0; 0.14,0.36; 0.43,0.73; 0.71,0.91; 1.0,1.0">
                                          <p:stCondLst>
                                            <p:cond delay="0"/>
                                          </p:stCondLst>
                                        </p:cTn>
                                        <p:tgtEl>
                                          <p:spTgt spid="99"/>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99"/>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99"/>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99"/>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99"/>
                                        </p:tgtEl>
                                        <p:attrNameLst>
                                          <p:attrName>ppt_y</p:attrName>
                                        </p:attrNameLst>
                                      </p:cBhvr>
                                      <p:tavLst>
                                        <p:tav tm="0" fmla="#ppt_y-sin(pi*$)/81">
                                          <p:val>
                                            <p:fltVal val="0"/>
                                          </p:val>
                                        </p:tav>
                                        <p:tav tm="100000">
                                          <p:val>
                                            <p:fltVal val="1"/>
                                          </p:val>
                                        </p:tav>
                                      </p:tavLst>
                                    </p:anim>
                                    <p:animScale>
                                      <p:cBhvr>
                                        <p:cTn id="75" dur="26">
                                          <p:stCondLst>
                                            <p:cond delay="650"/>
                                          </p:stCondLst>
                                        </p:cTn>
                                        <p:tgtEl>
                                          <p:spTgt spid="99"/>
                                        </p:tgtEl>
                                      </p:cBhvr>
                                      <p:to x="100000" y="60000"/>
                                    </p:animScale>
                                    <p:animScale>
                                      <p:cBhvr>
                                        <p:cTn id="76" dur="166" decel="50000">
                                          <p:stCondLst>
                                            <p:cond delay="676"/>
                                          </p:stCondLst>
                                        </p:cTn>
                                        <p:tgtEl>
                                          <p:spTgt spid="99"/>
                                        </p:tgtEl>
                                      </p:cBhvr>
                                      <p:to x="100000" y="100000"/>
                                    </p:animScale>
                                    <p:animScale>
                                      <p:cBhvr>
                                        <p:cTn id="77" dur="26">
                                          <p:stCondLst>
                                            <p:cond delay="1312"/>
                                          </p:stCondLst>
                                        </p:cTn>
                                        <p:tgtEl>
                                          <p:spTgt spid="99"/>
                                        </p:tgtEl>
                                      </p:cBhvr>
                                      <p:to x="100000" y="80000"/>
                                    </p:animScale>
                                    <p:animScale>
                                      <p:cBhvr>
                                        <p:cTn id="78" dur="166" decel="50000">
                                          <p:stCondLst>
                                            <p:cond delay="1338"/>
                                          </p:stCondLst>
                                        </p:cTn>
                                        <p:tgtEl>
                                          <p:spTgt spid="99"/>
                                        </p:tgtEl>
                                      </p:cBhvr>
                                      <p:to x="100000" y="100000"/>
                                    </p:animScale>
                                    <p:animScale>
                                      <p:cBhvr>
                                        <p:cTn id="79" dur="26">
                                          <p:stCondLst>
                                            <p:cond delay="1642"/>
                                          </p:stCondLst>
                                        </p:cTn>
                                        <p:tgtEl>
                                          <p:spTgt spid="99"/>
                                        </p:tgtEl>
                                      </p:cBhvr>
                                      <p:to x="100000" y="90000"/>
                                    </p:animScale>
                                    <p:animScale>
                                      <p:cBhvr>
                                        <p:cTn id="80" dur="166" decel="50000">
                                          <p:stCondLst>
                                            <p:cond delay="1668"/>
                                          </p:stCondLst>
                                        </p:cTn>
                                        <p:tgtEl>
                                          <p:spTgt spid="99"/>
                                        </p:tgtEl>
                                      </p:cBhvr>
                                      <p:to x="100000" y="100000"/>
                                    </p:animScale>
                                    <p:animScale>
                                      <p:cBhvr>
                                        <p:cTn id="81" dur="26">
                                          <p:stCondLst>
                                            <p:cond delay="1808"/>
                                          </p:stCondLst>
                                        </p:cTn>
                                        <p:tgtEl>
                                          <p:spTgt spid="99"/>
                                        </p:tgtEl>
                                      </p:cBhvr>
                                      <p:to x="100000" y="95000"/>
                                    </p:animScale>
                                    <p:animScale>
                                      <p:cBhvr>
                                        <p:cTn id="82" dur="166" decel="50000">
                                          <p:stCondLst>
                                            <p:cond delay="1834"/>
                                          </p:stCondLst>
                                        </p:cTn>
                                        <p:tgtEl>
                                          <p:spTgt spid="99"/>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45" presetClass="entr" presetSubtype="0" fill="hold" nodeType="clickEffect">
                                  <p:stCondLst>
                                    <p:cond delay="0"/>
                                  </p:stCondLst>
                                  <p:childTnLst>
                                    <p:set>
                                      <p:cBhvr>
                                        <p:cTn id="86" dur="1" fill="hold">
                                          <p:stCondLst>
                                            <p:cond delay="0"/>
                                          </p:stCondLst>
                                        </p:cTn>
                                        <p:tgtEl>
                                          <p:spTgt spid="109"/>
                                        </p:tgtEl>
                                        <p:attrNameLst>
                                          <p:attrName>style.visibility</p:attrName>
                                        </p:attrNameLst>
                                      </p:cBhvr>
                                      <p:to>
                                        <p:strVal val="visible"/>
                                      </p:to>
                                    </p:set>
                                    <p:animEffect transition="in" filter="fade">
                                      <p:cBhvr>
                                        <p:cTn id="87" dur="2000"/>
                                        <p:tgtEl>
                                          <p:spTgt spid="109"/>
                                        </p:tgtEl>
                                      </p:cBhvr>
                                    </p:animEffect>
                                    <p:anim calcmode="lin" valueType="num">
                                      <p:cBhvr>
                                        <p:cTn id="88" dur="2000" fill="hold"/>
                                        <p:tgtEl>
                                          <p:spTgt spid="109"/>
                                        </p:tgtEl>
                                        <p:attrNameLst>
                                          <p:attrName>ppt_w</p:attrName>
                                        </p:attrNameLst>
                                      </p:cBhvr>
                                      <p:tavLst>
                                        <p:tav tm="0" fmla="#ppt_w*sin(2.5*pi*$)">
                                          <p:val>
                                            <p:fltVal val="0"/>
                                          </p:val>
                                        </p:tav>
                                        <p:tav tm="100000">
                                          <p:val>
                                            <p:fltVal val="1"/>
                                          </p:val>
                                        </p:tav>
                                      </p:tavLst>
                                    </p:anim>
                                    <p:anim calcmode="lin" valueType="num">
                                      <p:cBhvr>
                                        <p:cTn id="89" dur="2000" fill="hold"/>
                                        <p:tgtEl>
                                          <p:spTgt spid="109"/>
                                        </p:tgtEl>
                                        <p:attrNameLst>
                                          <p:attrName>ppt_h</p:attrName>
                                        </p:attrNameLst>
                                      </p:cBhvr>
                                      <p:tavLst>
                                        <p:tav tm="0">
                                          <p:val>
                                            <p:strVal val="#ppt_h"/>
                                          </p:val>
                                        </p:tav>
                                        <p:tav tm="100000">
                                          <p:val>
                                            <p:strVal val="#ppt_h"/>
                                          </p:val>
                                        </p:tav>
                                      </p:tavLst>
                                    </p:anim>
                                  </p:childTnLst>
                                </p:cTn>
                              </p:par>
                            </p:childTnLst>
                          </p:cTn>
                        </p:par>
                      </p:childTnLst>
                    </p:cTn>
                  </p:par>
                  <p:par>
                    <p:cTn id="90" fill="hold">
                      <p:stCondLst>
                        <p:cond delay="indefinite"/>
                      </p:stCondLst>
                      <p:childTnLst>
                        <p:par>
                          <p:cTn id="91" fill="hold">
                            <p:stCondLst>
                              <p:cond delay="0"/>
                            </p:stCondLst>
                            <p:childTnLst>
                              <p:par>
                                <p:cTn id="92" presetID="35" presetClass="entr" presetSubtype="0" fill="hold" nodeType="clickEffect">
                                  <p:stCondLst>
                                    <p:cond delay="0"/>
                                  </p:stCondLst>
                                  <p:childTnLst>
                                    <p:set>
                                      <p:cBhvr>
                                        <p:cTn id="93" dur="1" fill="hold">
                                          <p:stCondLst>
                                            <p:cond delay="0"/>
                                          </p:stCondLst>
                                        </p:cTn>
                                        <p:tgtEl>
                                          <p:spTgt spid="14"/>
                                        </p:tgtEl>
                                        <p:attrNameLst>
                                          <p:attrName>style.visibility</p:attrName>
                                        </p:attrNameLst>
                                      </p:cBhvr>
                                      <p:to>
                                        <p:strVal val="visible"/>
                                      </p:to>
                                    </p:set>
                                    <p:animEffect transition="in" filter="fade">
                                      <p:cBhvr>
                                        <p:cTn id="94" dur="2000"/>
                                        <p:tgtEl>
                                          <p:spTgt spid="14"/>
                                        </p:tgtEl>
                                      </p:cBhvr>
                                    </p:animEffect>
                                    <p:anim calcmode="lin" valueType="num">
                                      <p:cBhvr>
                                        <p:cTn id="95" dur="2000" fill="hold"/>
                                        <p:tgtEl>
                                          <p:spTgt spid="14"/>
                                        </p:tgtEl>
                                        <p:attrNameLst>
                                          <p:attrName>style.rotation</p:attrName>
                                        </p:attrNameLst>
                                      </p:cBhvr>
                                      <p:tavLst>
                                        <p:tav tm="0">
                                          <p:val>
                                            <p:fltVal val="720"/>
                                          </p:val>
                                        </p:tav>
                                        <p:tav tm="100000">
                                          <p:val>
                                            <p:fltVal val="0"/>
                                          </p:val>
                                        </p:tav>
                                      </p:tavLst>
                                    </p:anim>
                                    <p:anim calcmode="lin" valueType="num">
                                      <p:cBhvr>
                                        <p:cTn id="96" dur="2000" fill="hold"/>
                                        <p:tgtEl>
                                          <p:spTgt spid="14"/>
                                        </p:tgtEl>
                                        <p:attrNameLst>
                                          <p:attrName>ppt_h</p:attrName>
                                        </p:attrNameLst>
                                      </p:cBhvr>
                                      <p:tavLst>
                                        <p:tav tm="0">
                                          <p:val>
                                            <p:fltVal val="0"/>
                                          </p:val>
                                        </p:tav>
                                        <p:tav tm="100000">
                                          <p:val>
                                            <p:strVal val="#ppt_h"/>
                                          </p:val>
                                        </p:tav>
                                      </p:tavLst>
                                    </p:anim>
                                    <p:anim calcmode="lin" valueType="num">
                                      <p:cBhvr>
                                        <p:cTn id="97" dur="2000" fill="hold"/>
                                        <p:tgtEl>
                                          <p:spTgt spid="14"/>
                                        </p:tgtEl>
                                        <p:attrNameLst>
                                          <p:attrName>ppt_w</p:attrName>
                                        </p:attrNameLst>
                                      </p:cBhvr>
                                      <p:tavLst>
                                        <p:tav tm="0">
                                          <p:val>
                                            <p:fltVal val="0"/>
                                          </p:val>
                                        </p:tav>
                                        <p:tav tm="100000">
                                          <p:val>
                                            <p:strVal val="#ppt_w"/>
                                          </p:val>
                                        </p:tav>
                                      </p:tavLst>
                                    </p:anim>
                                  </p:childTnLst>
                                </p:cTn>
                              </p:par>
                            </p:childTnLst>
                          </p:cTn>
                        </p:par>
                        <p:par>
                          <p:cTn id="98" fill="hold">
                            <p:stCondLst>
                              <p:cond delay="2000"/>
                            </p:stCondLst>
                            <p:childTnLst>
                              <p:par>
                                <p:cTn id="99" presetID="9"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dissolve">
                                      <p:cBhvr>
                                        <p:cTn id="101" dur="500"/>
                                        <p:tgtEl>
                                          <p:spTgt spid="16"/>
                                        </p:tgtEl>
                                      </p:cBhvr>
                                    </p:animEffect>
                                  </p:childTnLst>
                                </p:cTn>
                              </p:par>
                              <p:par>
                                <p:cTn id="102" presetID="9"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dissolve">
                                      <p:cBhvr>
                                        <p:cTn id="104" dur="500"/>
                                        <p:tgtEl>
                                          <p:spTgt spid="110"/>
                                        </p:tgtEl>
                                      </p:cBhvr>
                                    </p:animEffect>
                                  </p:childTnLst>
                                </p:cTn>
                              </p:par>
                            </p:childTnLst>
                          </p:cTn>
                        </p:par>
                      </p:childTnLst>
                    </p:cTn>
                  </p:par>
                  <p:par>
                    <p:cTn id="105" fill="hold">
                      <p:stCondLst>
                        <p:cond delay="indefinite"/>
                      </p:stCondLst>
                      <p:childTnLst>
                        <p:par>
                          <p:cTn id="106" fill="hold">
                            <p:stCondLst>
                              <p:cond delay="0"/>
                            </p:stCondLst>
                            <p:childTnLst>
                              <p:par>
                                <p:cTn id="107" presetID="16" presetClass="entr" presetSubtype="21" fill="hold" grpId="0" nodeType="clickEffect">
                                  <p:stCondLst>
                                    <p:cond delay="0"/>
                                  </p:stCondLst>
                                  <p:childTnLst>
                                    <p:set>
                                      <p:cBhvr>
                                        <p:cTn id="108" dur="1" fill="hold">
                                          <p:stCondLst>
                                            <p:cond delay="0"/>
                                          </p:stCondLst>
                                        </p:cTn>
                                        <p:tgtEl>
                                          <p:spTgt spid="97"/>
                                        </p:tgtEl>
                                        <p:attrNameLst>
                                          <p:attrName>style.visibility</p:attrName>
                                        </p:attrNameLst>
                                      </p:cBhvr>
                                      <p:to>
                                        <p:strVal val="visible"/>
                                      </p:to>
                                    </p:set>
                                    <p:animEffect transition="in" filter="barn(inVertical)">
                                      <p:cBhvr>
                                        <p:cTn id="109" dur="500"/>
                                        <p:tgtEl>
                                          <p:spTgt spid="97"/>
                                        </p:tgtEl>
                                      </p:cBhvr>
                                    </p:animEffect>
                                  </p:childTnLst>
                                </p:cTn>
                              </p:par>
                            </p:childTnLst>
                          </p:cTn>
                        </p:par>
                      </p:childTnLst>
                    </p:cTn>
                  </p:par>
                  <p:par>
                    <p:cTn id="110" fill="hold">
                      <p:stCondLst>
                        <p:cond delay="indefinite"/>
                      </p:stCondLst>
                      <p:childTnLst>
                        <p:par>
                          <p:cTn id="111" fill="hold">
                            <p:stCondLst>
                              <p:cond delay="0"/>
                            </p:stCondLst>
                            <p:childTnLst>
                              <p:par>
                                <p:cTn id="112" presetID="21" presetClass="entr" presetSubtype="1" fill="hold" grpId="0" nodeType="clickEffect">
                                  <p:stCondLst>
                                    <p:cond delay="0"/>
                                  </p:stCondLst>
                                  <p:childTnLst>
                                    <p:set>
                                      <p:cBhvr>
                                        <p:cTn id="113" dur="1" fill="hold">
                                          <p:stCondLst>
                                            <p:cond delay="0"/>
                                          </p:stCondLst>
                                        </p:cTn>
                                        <p:tgtEl>
                                          <p:spTgt spid="98"/>
                                        </p:tgtEl>
                                        <p:attrNameLst>
                                          <p:attrName>style.visibility</p:attrName>
                                        </p:attrNameLst>
                                      </p:cBhvr>
                                      <p:to>
                                        <p:strVal val="visible"/>
                                      </p:to>
                                    </p:set>
                                    <p:animEffect transition="in" filter="wheel(1)">
                                      <p:cBhvr>
                                        <p:cTn id="114" dur="20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6" grpId="0" animBg="1"/>
      <p:bldP spid="25" grpId="0"/>
      <p:bldP spid="26" grpId="0"/>
      <p:bldP spid="97" grpId="0"/>
      <p:bldP spid="98" grpId="0"/>
      <p:bldP spid="99" grpId="0"/>
      <p:bldP spid="10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02019" y="248485"/>
            <a:ext cx="6138219" cy="954107"/>
          </a:xfrm>
          <a:prstGeom prst="rect">
            <a:avLst/>
          </a:prstGeom>
        </p:spPr>
        <p:txBody>
          <a:bodyPr wrap="none">
            <a:spAutoFit/>
          </a:bodyPr>
          <a:lstStyle/>
          <a:p>
            <a:pPr algn="l"/>
            <a:r>
              <a:rPr lang="en-US" dirty="0">
                <a:solidFill>
                  <a:srgbClr val="FF0000"/>
                </a:solidFill>
              </a:rPr>
              <a:t>** In physics, this is analogous to </a:t>
            </a:r>
            <a:r>
              <a:rPr lang="en-US" dirty="0" smtClean="0">
                <a:solidFill>
                  <a:srgbClr val="FF0000"/>
                </a:solidFill>
              </a:rPr>
              <a:t>the </a:t>
            </a:r>
          </a:p>
          <a:p>
            <a:pPr algn="l"/>
            <a:r>
              <a:rPr lang="en-US" dirty="0">
                <a:solidFill>
                  <a:srgbClr val="FF0000"/>
                </a:solidFill>
              </a:rPr>
              <a:t> </a:t>
            </a:r>
            <a:r>
              <a:rPr lang="en-US" dirty="0" smtClean="0">
                <a:solidFill>
                  <a:srgbClr val="FF0000"/>
                </a:solidFill>
              </a:rPr>
              <a:t>   behavior </a:t>
            </a:r>
            <a:r>
              <a:rPr lang="en-US" dirty="0">
                <a:solidFill>
                  <a:srgbClr val="FF0000"/>
                </a:solidFill>
              </a:rPr>
              <a:t>exhibited by…</a:t>
            </a:r>
          </a:p>
        </p:txBody>
      </p:sp>
      <p:sp>
        <p:nvSpPr>
          <p:cNvPr id="3" name="Rectangle 2"/>
          <p:cNvSpPr/>
          <p:nvPr/>
        </p:nvSpPr>
        <p:spPr>
          <a:xfrm>
            <a:off x="4311387" y="679369"/>
            <a:ext cx="1244250" cy="523220"/>
          </a:xfrm>
          <a:prstGeom prst="rect">
            <a:avLst/>
          </a:prstGeom>
        </p:spPr>
        <p:txBody>
          <a:bodyPr wrap="none">
            <a:spAutoFit/>
          </a:bodyPr>
          <a:lstStyle/>
          <a:p>
            <a:pPr algn="l"/>
            <a:r>
              <a:rPr lang="en-US" dirty="0">
                <a:solidFill>
                  <a:srgbClr val="000000"/>
                </a:solidFill>
              </a:rPr>
              <a:t>levers.</a:t>
            </a:r>
          </a:p>
        </p:txBody>
      </p:sp>
      <p:sp>
        <p:nvSpPr>
          <p:cNvPr id="6" name="Rectangle 5"/>
          <p:cNvSpPr/>
          <p:nvPr/>
        </p:nvSpPr>
        <p:spPr>
          <a:xfrm>
            <a:off x="2133834" y="5248190"/>
            <a:ext cx="5101076" cy="1384995"/>
          </a:xfrm>
          <a:prstGeom prst="rect">
            <a:avLst/>
          </a:prstGeom>
          <a:solidFill>
            <a:schemeClr val="tx1"/>
          </a:solidFill>
        </p:spPr>
        <p:txBody>
          <a:bodyPr wrap="none">
            <a:spAutoFit/>
          </a:bodyPr>
          <a:lstStyle/>
          <a:p>
            <a:r>
              <a:rPr lang="en-US" b="1" dirty="0" smtClean="0">
                <a:solidFill>
                  <a:srgbClr val="FFFFFF">
                    <a:lumMod val="85000"/>
                  </a:srgbClr>
                </a:solidFill>
                <a:latin typeface="Arial Narrow" pitchFamily="34" charset="0"/>
              </a:rPr>
              <a:t>Would the TYPE of liquid in a </a:t>
            </a:r>
          </a:p>
          <a:p>
            <a:r>
              <a:rPr lang="en-US" b="1" dirty="0" smtClean="0">
                <a:solidFill>
                  <a:srgbClr val="FFFFFF">
                    <a:lumMod val="85000"/>
                  </a:srgbClr>
                </a:solidFill>
                <a:latin typeface="Arial Narrow" pitchFamily="34" charset="0"/>
              </a:rPr>
              <a:t>hydraulic device affect the amount </a:t>
            </a:r>
          </a:p>
          <a:p>
            <a:r>
              <a:rPr lang="en-US" b="1" dirty="0" smtClean="0">
                <a:solidFill>
                  <a:srgbClr val="FFFFFF">
                    <a:lumMod val="85000"/>
                  </a:srgbClr>
                </a:solidFill>
                <a:latin typeface="Arial Narrow" pitchFamily="34" charset="0"/>
              </a:rPr>
              <a:t>by which the force was multiplied?</a:t>
            </a:r>
            <a:endParaRPr lang="en-US" b="1" dirty="0">
              <a:solidFill>
                <a:srgbClr val="FFFFFF">
                  <a:lumMod val="85000"/>
                </a:srgbClr>
              </a:solidFill>
              <a:latin typeface="Arial Narrow" pitchFamily="34" charset="0"/>
            </a:endParaRPr>
          </a:p>
        </p:txBody>
      </p:sp>
      <p:grpSp>
        <p:nvGrpSpPr>
          <p:cNvPr id="8" name="Group 7"/>
          <p:cNvGrpSpPr/>
          <p:nvPr/>
        </p:nvGrpSpPr>
        <p:grpSpPr>
          <a:xfrm>
            <a:off x="7576460" y="4760977"/>
            <a:ext cx="1297265" cy="1995308"/>
            <a:chOff x="5607874" y="2540627"/>
            <a:chExt cx="772030" cy="1187450"/>
          </a:xfrm>
        </p:grpSpPr>
        <p:pic>
          <p:nvPicPr>
            <p:cNvPr id="9" name="Picture 37" descr="bd09359_[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r="96327"/>
            <a:stretch/>
          </p:blipFill>
          <p:spPr bwMode="auto">
            <a:xfrm>
              <a:off x="5607874" y="2540627"/>
              <a:ext cx="45719" cy="1187450"/>
            </a:xfrm>
            <a:prstGeom prst="rect">
              <a:avLst/>
            </a:prstGeom>
            <a:noFill/>
            <a:ln w="9525">
              <a:noFill/>
              <a:miter lim="800000"/>
              <a:headEnd/>
              <a:tailEnd/>
            </a:ln>
          </p:spPr>
        </p:pic>
        <p:pic>
          <p:nvPicPr>
            <p:cNvPr id="10" name="Picture 37" descr="bd09359_[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41303"/>
            <a:stretch/>
          </p:blipFill>
          <p:spPr bwMode="auto">
            <a:xfrm>
              <a:off x="5649362" y="2540627"/>
              <a:ext cx="730542" cy="1187450"/>
            </a:xfrm>
            <a:prstGeom prst="rect">
              <a:avLst/>
            </a:prstGeom>
            <a:noFill/>
            <a:ln w="9525">
              <a:noFill/>
              <a:miter lim="800000"/>
              <a:headEnd/>
              <a:tailEnd/>
            </a:ln>
          </p:spPr>
        </p:pic>
      </p:grpSp>
      <p:pic>
        <p:nvPicPr>
          <p:cNvPr id="20486" name="Picture 6" descr="http://www.northerntool.com/images/product/images/143809_l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323" y="1436913"/>
            <a:ext cx="2254332" cy="2254332"/>
          </a:xfrm>
          <a:prstGeom prst="rect">
            <a:avLst/>
          </a:prstGeom>
          <a:noFill/>
          <a:extLst>
            <a:ext uri="{909E8E84-426E-40DD-AFC4-6F175D3DCCD1}">
              <a14:hiddenFill xmlns:a14="http://schemas.microsoft.com/office/drawing/2010/main">
                <a:solidFill>
                  <a:srgbClr val="FFFFFF"/>
                </a:solidFill>
              </a14:hiddenFill>
            </a:ext>
          </a:extLst>
        </p:spPr>
      </p:pic>
      <p:pic>
        <p:nvPicPr>
          <p:cNvPr id="20490" name="Picture 10" descr="http://www.rotarylift.com/uploadedImages/Products/Heavy_Duty_Lifts_-_Over_14,000_lbs/MCH41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68807" y="2268187"/>
            <a:ext cx="3231164" cy="2427741"/>
          </a:xfrm>
          <a:prstGeom prst="rect">
            <a:avLst/>
          </a:prstGeom>
          <a:noFill/>
          <a:extLst>
            <a:ext uri="{909E8E84-426E-40DD-AFC4-6F175D3DCCD1}">
              <a14:hiddenFill xmlns:a14="http://schemas.microsoft.com/office/drawing/2010/main">
                <a:solidFill>
                  <a:srgbClr val="FFFFFF"/>
                </a:solidFill>
              </a14:hiddenFill>
            </a:ext>
          </a:extLst>
        </p:spPr>
      </p:pic>
      <p:pic>
        <p:nvPicPr>
          <p:cNvPr id="20492" name="Picture 12" descr="http://www.atlanticsupply.com/resize/pictures/%7B36B6C01F-E8D1-4AFE-8F7D-52BC5C7FB031%7D_CM-4000%20Series.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83131" y="3847613"/>
            <a:ext cx="1947551" cy="2921323"/>
          </a:xfrm>
          <a:prstGeom prst="rect">
            <a:avLst/>
          </a:prstGeom>
          <a:noFill/>
          <a:extLst>
            <a:ext uri="{909E8E84-426E-40DD-AFC4-6F175D3DCCD1}">
              <a14:hiddenFill xmlns:a14="http://schemas.microsoft.com/office/drawing/2010/main">
                <a:solidFill>
                  <a:srgbClr val="FFFFFF"/>
                </a:solidFill>
              </a14:hiddenFill>
            </a:ext>
          </a:extLst>
        </p:spPr>
      </p:pic>
      <p:pic>
        <p:nvPicPr>
          <p:cNvPr id="20494" name="Picture 14" descr="Figure 1-13. Automobile hydraulic-brake system.&lt;br&gt;&#10;1) Brake pedal; 2) piston; 3) master cylinder; 4) hydraulic line; 5) brake cylinder; 6) brake piston; 7) brake band; 8) wheel; 9) return spri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295123" y="127822"/>
            <a:ext cx="2670744" cy="193675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images.tutorvista.com/content/solids-and-fluids/hydraulic-press.jpe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4416136" y="1432230"/>
            <a:ext cx="1592414" cy="82365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2576962" y="1412134"/>
            <a:ext cx="3431969" cy="3563622"/>
            <a:chOff x="2576962" y="1412134"/>
            <a:chExt cx="3431969" cy="3563622"/>
          </a:xfrm>
        </p:grpSpPr>
        <p:pic>
          <p:nvPicPr>
            <p:cNvPr id="20484" name="Picture 4" descr="http://images.tutorvista.com/content/solids-and-fluids/hydraulic-press.jpe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4335517" y="2254468"/>
              <a:ext cx="1673414" cy="272128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ttp://images.tutorvista.com/content/solids-and-fluids/hydraulic-press.jpeg"/>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2576962" y="1412134"/>
              <a:ext cx="1758555" cy="356362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4126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492"/>
                                        </p:tgtEl>
                                        <p:attrNameLst>
                                          <p:attrName>style.visibility</p:attrName>
                                        </p:attrNameLst>
                                      </p:cBhvr>
                                      <p:to>
                                        <p:strVal val="visible"/>
                                      </p:to>
                                    </p:set>
                                    <p:animEffect transition="in" filter="fade">
                                      <p:cBhvr>
                                        <p:cTn id="22" dur="500"/>
                                        <p:tgtEl>
                                          <p:spTgt spid="20492"/>
                                        </p:tgtEl>
                                      </p:cBhvr>
                                    </p:animEffect>
                                  </p:childTnLst>
                                </p:cTn>
                              </p:par>
                              <p:par>
                                <p:cTn id="23" presetID="10" presetClass="entr" presetSubtype="0" fill="hold" nodeType="withEffect">
                                  <p:stCondLst>
                                    <p:cond delay="0"/>
                                  </p:stCondLst>
                                  <p:childTnLst>
                                    <p:set>
                                      <p:cBhvr>
                                        <p:cTn id="24" dur="1" fill="hold">
                                          <p:stCondLst>
                                            <p:cond delay="0"/>
                                          </p:stCondLst>
                                        </p:cTn>
                                        <p:tgtEl>
                                          <p:spTgt spid="20486"/>
                                        </p:tgtEl>
                                        <p:attrNameLst>
                                          <p:attrName>style.visibility</p:attrName>
                                        </p:attrNameLst>
                                      </p:cBhvr>
                                      <p:to>
                                        <p:strVal val="visible"/>
                                      </p:to>
                                    </p:set>
                                    <p:animEffect transition="in" filter="fade">
                                      <p:cBhvr>
                                        <p:cTn id="25" dur="500"/>
                                        <p:tgtEl>
                                          <p:spTgt spid="20486"/>
                                        </p:tgtEl>
                                      </p:cBhvr>
                                    </p:animEffect>
                                  </p:childTnLst>
                                </p:cTn>
                              </p:par>
                              <p:par>
                                <p:cTn id="26" presetID="10" presetClass="entr" presetSubtype="0" fill="hold" nodeType="withEffect">
                                  <p:stCondLst>
                                    <p:cond delay="0"/>
                                  </p:stCondLst>
                                  <p:childTnLst>
                                    <p:set>
                                      <p:cBhvr>
                                        <p:cTn id="27" dur="1" fill="hold">
                                          <p:stCondLst>
                                            <p:cond delay="0"/>
                                          </p:stCondLst>
                                        </p:cTn>
                                        <p:tgtEl>
                                          <p:spTgt spid="20490"/>
                                        </p:tgtEl>
                                        <p:attrNameLst>
                                          <p:attrName>style.visibility</p:attrName>
                                        </p:attrNameLst>
                                      </p:cBhvr>
                                      <p:to>
                                        <p:strVal val="visible"/>
                                      </p:to>
                                    </p:set>
                                    <p:animEffect transition="in" filter="fade">
                                      <p:cBhvr>
                                        <p:cTn id="28" dur="500"/>
                                        <p:tgtEl>
                                          <p:spTgt spid="20490"/>
                                        </p:tgtEl>
                                      </p:cBhvr>
                                    </p:animEffect>
                                  </p:childTnLst>
                                </p:cTn>
                              </p:par>
                              <p:par>
                                <p:cTn id="29" presetID="10" presetClass="entr" presetSubtype="0" fill="hold" nodeType="withEffect">
                                  <p:stCondLst>
                                    <p:cond delay="0"/>
                                  </p:stCondLst>
                                  <p:childTnLst>
                                    <p:set>
                                      <p:cBhvr>
                                        <p:cTn id="30" dur="1" fill="hold">
                                          <p:stCondLst>
                                            <p:cond delay="0"/>
                                          </p:stCondLst>
                                        </p:cTn>
                                        <p:tgtEl>
                                          <p:spTgt spid="20494"/>
                                        </p:tgtEl>
                                        <p:attrNameLst>
                                          <p:attrName>style.visibility</p:attrName>
                                        </p:attrNameLst>
                                      </p:cBhvr>
                                      <p:to>
                                        <p:strVal val="visible"/>
                                      </p:to>
                                    </p:set>
                                    <p:animEffect transition="in" filter="fade">
                                      <p:cBhvr>
                                        <p:cTn id="31" dur="500"/>
                                        <p:tgtEl>
                                          <p:spTgt spid="20494"/>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circle(in)">
                                      <p:cBhvr>
                                        <p:cTn id="36" dur="20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1000" fill="hold"/>
                                        <p:tgtEl>
                                          <p:spTgt spid="8"/>
                                        </p:tgtEl>
                                        <p:attrNameLst>
                                          <p:attrName>ppt_w</p:attrName>
                                        </p:attrNameLst>
                                      </p:cBhvr>
                                      <p:tavLst>
                                        <p:tav tm="0">
                                          <p:val>
                                            <p:fltVal val="0"/>
                                          </p:val>
                                        </p:tav>
                                        <p:tav tm="100000">
                                          <p:val>
                                            <p:strVal val="#ppt_w"/>
                                          </p:val>
                                        </p:tav>
                                      </p:tavLst>
                                    </p:anim>
                                    <p:anim calcmode="lin" valueType="num">
                                      <p:cBhvr>
                                        <p:cTn id="42" dur="1000" fill="hold"/>
                                        <p:tgtEl>
                                          <p:spTgt spid="8"/>
                                        </p:tgtEl>
                                        <p:attrNameLst>
                                          <p:attrName>ppt_h</p:attrName>
                                        </p:attrNameLst>
                                      </p:cBhvr>
                                      <p:tavLst>
                                        <p:tav tm="0">
                                          <p:val>
                                            <p:fltVal val="0"/>
                                          </p:val>
                                        </p:tav>
                                        <p:tav tm="100000">
                                          <p:val>
                                            <p:strVal val="#ppt_h"/>
                                          </p:val>
                                        </p:tav>
                                      </p:tavLst>
                                    </p:anim>
                                    <p:anim calcmode="lin" valueType="num">
                                      <p:cBhvr>
                                        <p:cTn id="43" dur="1000" fill="hold"/>
                                        <p:tgtEl>
                                          <p:spTgt spid="8"/>
                                        </p:tgtEl>
                                        <p:attrNameLst>
                                          <p:attrName>style.rotation</p:attrName>
                                        </p:attrNameLst>
                                      </p:cBhvr>
                                      <p:tavLst>
                                        <p:tav tm="0">
                                          <p:val>
                                            <p:fltVal val="90"/>
                                          </p:val>
                                        </p:tav>
                                        <p:tav tm="100000">
                                          <p:val>
                                            <p:fltVal val="0"/>
                                          </p:val>
                                        </p:tav>
                                      </p:tavLst>
                                    </p:anim>
                                    <p:animEffect transition="in" filter="fade">
                                      <p:cBhvr>
                                        <p:cTn id="4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ectangle 129"/>
          <p:cNvSpPr>
            <a:spLocks noChangeArrowheads="1"/>
          </p:cNvSpPr>
          <p:nvPr/>
        </p:nvSpPr>
        <p:spPr bwMode="auto">
          <a:xfrm>
            <a:off x="4180114" y="1638785"/>
            <a:ext cx="1975027" cy="1328509"/>
          </a:xfrm>
          <a:prstGeom prst="rect">
            <a:avLst/>
          </a:prstGeom>
          <a:solidFill>
            <a:srgbClr val="FFFF00"/>
          </a:solidFill>
          <a:ln w="9525">
            <a:solidFill>
              <a:schemeClr val="tx1"/>
            </a:solidFill>
            <a:miter lim="800000"/>
            <a:headEnd/>
            <a:tailEnd/>
          </a:ln>
        </p:spPr>
        <p:txBody>
          <a:bodyPr wrap="none" anchor="ctr"/>
          <a:lstStyle/>
          <a:p>
            <a:endParaRPr lang="en-US">
              <a:solidFill>
                <a:srgbClr val="000000"/>
              </a:solidFill>
            </a:endParaRPr>
          </a:p>
        </p:txBody>
      </p:sp>
      <p:sp>
        <p:nvSpPr>
          <p:cNvPr id="16" name="Rectangle 129"/>
          <p:cNvSpPr>
            <a:spLocks noChangeArrowheads="1"/>
          </p:cNvSpPr>
          <p:nvPr/>
        </p:nvSpPr>
        <p:spPr bwMode="auto">
          <a:xfrm>
            <a:off x="4273405" y="1737740"/>
            <a:ext cx="1774858" cy="1134551"/>
          </a:xfrm>
          <a:prstGeom prst="rect">
            <a:avLst/>
          </a:prstGeom>
          <a:solidFill>
            <a:srgbClr val="FFFF00"/>
          </a:solidFill>
          <a:ln w="9525">
            <a:solidFill>
              <a:schemeClr val="tx1"/>
            </a:solidFill>
            <a:miter lim="800000"/>
            <a:headEnd/>
            <a:tailEnd/>
          </a:ln>
        </p:spPr>
        <p:txBody>
          <a:bodyPr wrap="none" anchor="ctr"/>
          <a:lstStyle/>
          <a:p>
            <a:endParaRPr lang="en-US">
              <a:solidFill>
                <a:srgbClr val="000000"/>
              </a:solidFill>
            </a:endParaRPr>
          </a:p>
        </p:txBody>
      </p:sp>
      <p:sp>
        <p:nvSpPr>
          <p:cNvPr id="3" name="Rectangle 2"/>
          <p:cNvSpPr/>
          <p:nvPr/>
        </p:nvSpPr>
        <p:spPr>
          <a:xfrm>
            <a:off x="2282784" y="2041839"/>
            <a:ext cx="1704313" cy="523220"/>
          </a:xfrm>
          <a:prstGeom prst="rect">
            <a:avLst/>
          </a:prstGeom>
        </p:spPr>
        <p:txBody>
          <a:bodyPr wrap="none">
            <a:spAutoFit/>
          </a:bodyPr>
          <a:lstStyle/>
          <a:p>
            <a:pPr algn="l"/>
            <a:r>
              <a:rPr lang="en-US" dirty="0">
                <a:solidFill>
                  <a:srgbClr val="0070C0"/>
                </a:solidFill>
              </a:rPr>
              <a:t>Equation:</a:t>
            </a:r>
          </a:p>
        </p:txBody>
      </p:sp>
      <p:grpSp>
        <p:nvGrpSpPr>
          <p:cNvPr id="14" name="Group 13"/>
          <p:cNvGrpSpPr/>
          <p:nvPr/>
        </p:nvGrpSpPr>
        <p:grpSpPr>
          <a:xfrm>
            <a:off x="4305428" y="1753061"/>
            <a:ext cx="1614334" cy="1033581"/>
            <a:chOff x="2690942" y="3325179"/>
            <a:chExt cx="1614334" cy="1033581"/>
          </a:xfrm>
        </p:grpSpPr>
        <p:sp>
          <p:nvSpPr>
            <p:cNvPr id="5" name="Rectangle 4"/>
            <p:cNvSpPr/>
            <p:nvPr/>
          </p:nvSpPr>
          <p:spPr>
            <a:xfrm>
              <a:off x="3647874" y="3325179"/>
              <a:ext cx="636713" cy="523220"/>
            </a:xfrm>
            <a:prstGeom prst="rect">
              <a:avLst/>
            </a:prstGeom>
          </p:spPr>
          <p:txBody>
            <a:bodyPr wrap="none">
              <a:spAutoFit/>
            </a:bodyPr>
            <a:lstStyle/>
            <a:p>
              <a:pPr algn="l"/>
              <a:r>
                <a:rPr lang="en-US" dirty="0" smtClean="0">
                  <a:solidFill>
                    <a:srgbClr val="000000"/>
                  </a:solidFill>
                </a:rPr>
                <a:t> </a:t>
              </a:r>
              <a:r>
                <a:rPr lang="en-US" dirty="0" err="1" smtClean="0">
                  <a:solidFill>
                    <a:srgbClr val="000000"/>
                  </a:solidFill>
                </a:rPr>
                <a:t>F</a:t>
              </a:r>
              <a:r>
                <a:rPr lang="en-US" baseline="-25000" dirty="0" err="1" smtClean="0">
                  <a:solidFill>
                    <a:srgbClr val="000000"/>
                  </a:solidFill>
                </a:rPr>
                <a:t>2</a:t>
              </a:r>
              <a:endParaRPr lang="en-US" baseline="-25000" dirty="0">
                <a:solidFill>
                  <a:srgbClr val="000000"/>
                </a:solidFill>
              </a:endParaRPr>
            </a:p>
          </p:txBody>
        </p:sp>
        <p:sp>
          <p:nvSpPr>
            <p:cNvPr id="6" name="Rectangle 5"/>
            <p:cNvSpPr/>
            <p:nvPr/>
          </p:nvSpPr>
          <p:spPr>
            <a:xfrm>
              <a:off x="3346652" y="3598664"/>
              <a:ext cx="494046" cy="523220"/>
            </a:xfrm>
            <a:prstGeom prst="rect">
              <a:avLst/>
            </a:prstGeom>
          </p:spPr>
          <p:txBody>
            <a:bodyPr wrap="none">
              <a:spAutoFit/>
            </a:bodyPr>
            <a:lstStyle/>
            <a:p>
              <a:pPr algn="l"/>
              <a:r>
                <a:rPr lang="en-US" dirty="0" smtClean="0">
                  <a:solidFill>
                    <a:srgbClr val="000000"/>
                  </a:solidFill>
                </a:rPr>
                <a:t>= </a:t>
              </a:r>
              <a:endParaRPr lang="en-US" dirty="0">
                <a:solidFill>
                  <a:srgbClr val="000000"/>
                </a:solidFill>
              </a:endParaRPr>
            </a:p>
          </p:txBody>
        </p:sp>
        <p:cxnSp>
          <p:nvCxnSpPr>
            <p:cNvPr id="7" name="Straight Connector 6"/>
            <p:cNvCxnSpPr/>
            <p:nvPr/>
          </p:nvCxnSpPr>
          <p:spPr bwMode="auto">
            <a:xfrm>
              <a:off x="3753217" y="3873138"/>
              <a:ext cx="542337" cy="0"/>
            </a:xfrm>
            <a:prstGeom prst="line">
              <a:avLst/>
            </a:prstGeom>
            <a:solidFill>
              <a:srgbClr val="00FFFF"/>
            </a:solidFill>
            <a:ln w="22225" cap="flat" cmpd="sng" algn="ctr">
              <a:solidFill>
                <a:schemeClr val="tx1"/>
              </a:solidFill>
              <a:prstDash val="solid"/>
              <a:round/>
              <a:headEnd type="none" w="med" len="med"/>
              <a:tailEnd type="none" w="med" len="med"/>
            </a:ln>
            <a:effectLst/>
          </p:spPr>
        </p:cxnSp>
        <p:sp>
          <p:nvSpPr>
            <p:cNvPr id="9" name="Rectangle 8"/>
            <p:cNvSpPr/>
            <p:nvPr/>
          </p:nvSpPr>
          <p:spPr>
            <a:xfrm>
              <a:off x="3669140" y="3835540"/>
              <a:ext cx="636136" cy="523220"/>
            </a:xfrm>
            <a:prstGeom prst="rect">
              <a:avLst/>
            </a:prstGeom>
          </p:spPr>
          <p:txBody>
            <a:bodyPr wrap="none">
              <a:spAutoFit/>
            </a:bodyPr>
            <a:lstStyle/>
            <a:p>
              <a:pPr algn="l"/>
              <a:r>
                <a:rPr lang="en-US" dirty="0" smtClean="0">
                  <a:solidFill>
                    <a:srgbClr val="000000"/>
                  </a:solidFill>
                </a:rPr>
                <a:t> </a:t>
              </a:r>
              <a:r>
                <a:rPr lang="en-US" dirty="0" err="1" smtClean="0">
                  <a:solidFill>
                    <a:srgbClr val="000000"/>
                  </a:solidFill>
                </a:rPr>
                <a:t>A</a:t>
              </a:r>
              <a:r>
                <a:rPr lang="en-US" baseline="-25000" dirty="0" err="1" smtClean="0">
                  <a:solidFill>
                    <a:srgbClr val="000000"/>
                  </a:solidFill>
                </a:rPr>
                <a:t>2</a:t>
              </a:r>
              <a:endParaRPr lang="en-US" baseline="-25000" dirty="0">
                <a:solidFill>
                  <a:srgbClr val="000000"/>
                </a:solidFill>
              </a:endParaRPr>
            </a:p>
          </p:txBody>
        </p:sp>
        <p:sp>
          <p:nvSpPr>
            <p:cNvPr id="11" name="Rectangle 10"/>
            <p:cNvSpPr/>
            <p:nvPr/>
          </p:nvSpPr>
          <p:spPr>
            <a:xfrm>
              <a:off x="2690942" y="3325179"/>
              <a:ext cx="636713" cy="523220"/>
            </a:xfrm>
            <a:prstGeom prst="rect">
              <a:avLst/>
            </a:prstGeom>
          </p:spPr>
          <p:txBody>
            <a:bodyPr wrap="none">
              <a:spAutoFit/>
            </a:bodyPr>
            <a:lstStyle/>
            <a:p>
              <a:pPr algn="l"/>
              <a:r>
                <a:rPr lang="en-US" dirty="0" smtClean="0">
                  <a:solidFill>
                    <a:srgbClr val="000000"/>
                  </a:solidFill>
                </a:rPr>
                <a:t> </a:t>
              </a:r>
              <a:r>
                <a:rPr lang="en-US" dirty="0" err="1" smtClean="0">
                  <a:solidFill>
                    <a:srgbClr val="000000"/>
                  </a:solidFill>
                </a:rPr>
                <a:t>F</a:t>
              </a:r>
              <a:r>
                <a:rPr lang="en-US" baseline="-25000" dirty="0" err="1" smtClean="0">
                  <a:solidFill>
                    <a:srgbClr val="000000"/>
                  </a:solidFill>
                </a:rPr>
                <a:t>1</a:t>
              </a:r>
              <a:endParaRPr lang="en-US" baseline="-25000" dirty="0">
                <a:solidFill>
                  <a:srgbClr val="000000"/>
                </a:solidFill>
              </a:endParaRPr>
            </a:p>
          </p:txBody>
        </p:sp>
        <p:cxnSp>
          <p:nvCxnSpPr>
            <p:cNvPr id="12" name="Straight Connector 11"/>
            <p:cNvCxnSpPr/>
            <p:nvPr/>
          </p:nvCxnSpPr>
          <p:spPr bwMode="auto">
            <a:xfrm>
              <a:off x="2796285" y="3873138"/>
              <a:ext cx="542337" cy="0"/>
            </a:xfrm>
            <a:prstGeom prst="line">
              <a:avLst/>
            </a:prstGeom>
            <a:solidFill>
              <a:srgbClr val="00FFFF"/>
            </a:solidFill>
            <a:ln w="22225" cap="flat" cmpd="sng" algn="ctr">
              <a:solidFill>
                <a:schemeClr val="tx1"/>
              </a:solidFill>
              <a:prstDash val="solid"/>
              <a:round/>
              <a:headEnd type="none" w="med" len="med"/>
              <a:tailEnd type="none" w="med" len="med"/>
            </a:ln>
            <a:effectLst/>
          </p:spPr>
        </p:cxnSp>
        <p:sp>
          <p:nvSpPr>
            <p:cNvPr id="13" name="Rectangle 12"/>
            <p:cNvSpPr/>
            <p:nvPr/>
          </p:nvSpPr>
          <p:spPr>
            <a:xfrm>
              <a:off x="2712208" y="3835540"/>
              <a:ext cx="636136" cy="523220"/>
            </a:xfrm>
            <a:prstGeom prst="rect">
              <a:avLst/>
            </a:prstGeom>
          </p:spPr>
          <p:txBody>
            <a:bodyPr wrap="none">
              <a:spAutoFit/>
            </a:bodyPr>
            <a:lstStyle/>
            <a:p>
              <a:pPr algn="l"/>
              <a:r>
                <a:rPr lang="en-US" dirty="0" smtClean="0">
                  <a:solidFill>
                    <a:srgbClr val="000000"/>
                  </a:solidFill>
                </a:rPr>
                <a:t> A</a:t>
              </a:r>
              <a:r>
                <a:rPr lang="en-US" baseline="-25000" dirty="0" smtClean="0">
                  <a:solidFill>
                    <a:srgbClr val="000000"/>
                  </a:solidFill>
                </a:rPr>
                <a:t>1</a:t>
              </a:r>
              <a:endParaRPr lang="en-US" baseline="-25000" dirty="0">
                <a:solidFill>
                  <a:srgbClr val="000000"/>
                </a:solidFill>
              </a:endParaRPr>
            </a:p>
          </p:txBody>
        </p:sp>
      </p:grpSp>
      <p:grpSp>
        <p:nvGrpSpPr>
          <p:cNvPr id="96" name="Group 95"/>
          <p:cNvGrpSpPr/>
          <p:nvPr/>
        </p:nvGrpSpPr>
        <p:grpSpPr>
          <a:xfrm>
            <a:off x="839969" y="2991859"/>
            <a:ext cx="7070651" cy="2987748"/>
            <a:chOff x="925033" y="2658140"/>
            <a:chExt cx="7070651" cy="2987748"/>
          </a:xfrm>
        </p:grpSpPr>
        <p:sp>
          <p:nvSpPr>
            <p:cNvPr id="17" name="Rounded Rectangle 16"/>
            <p:cNvSpPr/>
            <p:nvPr/>
          </p:nvSpPr>
          <p:spPr>
            <a:xfrm>
              <a:off x="1180214" y="2828260"/>
              <a:ext cx="6453963" cy="2817628"/>
            </a:xfrm>
            <a:prstGeom prst="roundRect">
              <a:avLst/>
            </a:prstGeom>
            <a:solidFill>
              <a:srgbClr val="FFCC00"/>
            </a:solidFill>
            <a:ln w="28575">
              <a:solidFill>
                <a:schemeClr val="tx1"/>
              </a:solidFill>
            </a:ln>
          </p:spPr>
          <p:txBody>
            <a:bodyPr wrap="none" rtlCol="0" anchor="ctr">
              <a:spAutoFit/>
            </a:bodyPr>
            <a:lstStyle/>
            <a:p>
              <a:pPr algn="l"/>
              <a:endParaRPr lang="en-US" dirty="0">
                <a:solidFill>
                  <a:srgbClr val="000000"/>
                </a:solidFill>
              </a:endParaRPr>
            </a:p>
          </p:txBody>
        </p:sp>
        <p:sp>
          <p:nvSpPr>
            <p:cNvPr id="18" name="Rounded Rectangle 17"/>
            <p:cNvSpPr/>
            <p:nvPr/>
          </p:nvSpPr>
          <p:spPr>
            <a:xfrm>
              <a:off x="3753291" y="2846515"/>
              <a:ext cx="3700131" cy="2650520"/>
            </a:xfrm>
            <a:prstGeom prst="roundRect">
              <a:avLst/>
            </a:prstGeom>
            <a:solidFill>
              <a:schemeClr val="bg1"/>
            </a:solidFill>
            <a:ln w="28575">
              <a:solidFill>
                <a:schemeClr val="tx1"/>
              </a:solidFill>
            </a:ln>
          </p:spPr>
          <p:txBody>
            <a:bodyPr wrap="square" rtlCol="0" anchor="ctr">
              <a:spAutoFit/>
            </a:bodyPr>
            <a:lstStyle/>
            <a:p>
              <a:pPr algn="l"/>
              <a:endParaRPr lang="en-US" dirty="0">
                <a:solidFill>
                  <a:srgbClr val="000000"/>
                </a:solidFill>
              </a:endParaRPr>
            </a:p>
          </p:txBody>
        </p:sp>
        <p:sp>
          <p:nvSpPr>
            <p:cNvPr id="19" name="Rectangle 18"/>
            <p:cNvSpPr/>
            <p:nvPr/>
          </p:nvSpPr>
          <p:spPr>
            <a:xfrm>
              <a:off x="925033" y="2658140"/>
              <a:ext cx="7070651" cy="627320"/>
            </a:xfrm>
            <a:prstGeom prst="rect">
              <a:avLst/>
            </a:prstGeom>
            <a:solidFill>
              <a:schemeClr val="bg1"/>
            </a:solidFill>
            <a:ln w="22225">
              <a:noFill/>
            </a:ln>
          </p:spPr>
          <p:txBody>
            <a:bodyPr wrap="none" rtlCol="0" anchor="ctr">
              <a:spAutoFit/>
            </a:bodyPr>
            <a:lstStyle/>
            <a:p>
              <a:pPr algn="l"/>
              <a:endParaRPr lang="en-US" dirty="0">
                <a:solidFill>
                  <a:srgbClr val="000000"/>
                </a:solidFill>
              </a:endParaRPr>
            </a:p>
          </p:txBody>
        </p:sp>
        <p:sp>
          <p:nvSpPr>
            <p:cNvPr id="20" name="Rectangle 19"/>
            <p:cNvSpPr/>
            <p:nvPr/>
          </p:nvSpPr>
          <p:spPr>
            <a:xfrm>
              <a:off x="1169607" y="3551295"/>
              <a:ext cx="2578608" cy="274320"/>
            </a:xfrm>
            <a:prstGeom prst="rect">
              <a:avLst/>
            </a:prstGeom>
            <a:solidFill>
              <a:schemeClr val="tx1"/>
            </a:solidFill>
            <a:ln w="22225">
              <a:noFill/>
            </a:ln>
          </p:spPr>
          <p:txBody>
            <a:bodyPr wrap="square" rtlCol="0" anchor="ctr">
              <a:spAutoFit/>
            </a:bodyPr>
            <a:lstStyle/>
            <a:p>
              <a:pPr algn="l"/>
              <a:endParaRPr lang="en-US" dirty="0">
                <a:solidFill>
                  <a:srgbClr val="000000"/>
                </a:solidFill>
              </a:endParaRPr>
            </a:p>
          </p:txBody>
        </p:sp>
        <p:sp>
          <p:nvSpPr>
            <p:cNvPr id="21" name="Rectangle 20"/>
            <p:cNvSpPr/>
            <p:nvPr/>
          </p:nvSpPr>
          <p:spPr>
            <a:xfrm>
              <a:off x="7442790" y="3551282"/>
              <a:ext cx="202033" cy="274320"/>
            </a:xfrm>
            <a:prstGeom prst="rect">
              <a:avLst/>
            </a:prstGeom>
            <a:solidFill>
              <a:schemeClr val="tx1"/>
            </a:solidFill>
            <a:ln w="22225">
              <a:noFill/>
            </a:ln>
          </p:spPr>
          <p:txBody>
            <a:bodyPr wrap="square" rtlCol="0" anchor="ctr">
              <a:spAutoFit/>
            </a:bodyPr>
            <a:lstStyle/>
            <a:p>
              <a:pPr algn="l"/>
              <a:endParaRPr lang="en-US" dirty="0">
                <a:solidFill>
                  <a:srgbClr val="000000"/>
                </a:solidFill>
              </a:endParaRPr>
            </a:p>
          </p:txBody>
        </p:sp>
        <p:sp>
          <p:nvSpPr>
            <p:cNvPr id="23" name="Rectangle 22"/>
            <p:cNvSpPr/>
            <p:nvPr/>
          </p:nvSpPr>
          <p:spPr>
            <a:xfrm>
              <a:off x="1201480" y="3072808"/>
              <a:ext cx="2530547" cy="478465"/>
            </a:xfrm>
            <a:prstGeom prst="rect">
              <a:avLst/>
            </a:prstGeom>
            <a:solidFill>
              <a:schemeClr val="bg1"/>
            </a:solidFill>
            <a:ln w="22225">
              <a:noFill/>
            </a:ln>
          </p:spPr>
          <p:txBody>
            <a:bodyPr wrap="square" rtlCol="0" anchor="ctr">
              <a:spAutoFit/>
            </a:bodyPr>
            <a:lstStyle/>
            <a:p>
              <a:pPr algn="l"/>
              <a:endParaRPr lang="en-US" dirty="0">
                <a:solidFill>
                  <a:srgbClr val="000000"/>
                </a:solidFill>
              </a:endParaRPr>
            </a:p>
          </p:txBody>
        </p:sp>
        <p:sp>
          <p:nvSpPr>
            <p:cNvPr id="24" name="Rectangle 23"/>
            <p:cNvSpPr/>
            <p:nvPr/>
          </p:nvSpPr>
          <p:spPr>
            <a:xfrm>
              <a:off x="7474688" y="3072808"/>
              <a:ext cx="148855" cy="478465"/>
            </a:xfrm>
            <a:prstGeom prst="rect">
              <a:avLst/>
            </a:prstGeom>
            <a:solidFill>
              <a:schemeClr val="bg1"/>
            </a:solidFill>
            <a:ln w="22225">
              <a:noFill/>
            </a:ln>
          </p:spPr>
          <p:txBody>
            <a:bodyPr wrap="square" rtlCol="0" anchor="ctr">
              <a:spAutoFit/>
            </a:bodyPr>
            <a:lstStyle/>
            <a:p>
              <a:pPr algn="l"/>
              <a:endParaRPr lang="en-US" dirty="0">
                <a:solidFill>
                  <a:srgbClr val="000000"/>
                </a:solidFill>
              </a:endParaRPr>
            </a:p>
          </p:txBody>
        </p:sp>
      </p:grpSp>
      <p:sp>
        <p:nvSpPr>
          <p:cNvPr id="25" name="Rectangle 24"/>
          <p:cNvSpPr/>
          <p:nvPr/>
        </p:nvSpPr>
        <p:spPr>
          <a:xfrm>
            <a:off x="2456140" y="3035528"/>
            <a:ext cx="822661" cy="830997"/>
          </a:xfrm>
          <a:prstGeom prst="rect">
            <a:avLst/>
          </a:prstGeom>
        </p:spPr>
        <p:txBody>
          <a:bodyPr wrap="none">
            <a:spAutoFit/>
          </a:bodyPr>
          <a:lstStyle/>
          <a:p>
            <a:pPr algn="l"/>
            <a:r>
              <a:rPr lang="en-US" sz="4800" dirty="0" smtClean="0">
                <a:solidFill>
                  <a:srgbClr val="000000"/>
                </a:solidFill>
              </a:rPr>
              <a:t>A</a:t>
            </a:r>
            <a:r>
              <a:rPr lang="en-US" sz="4800" baseline="-25000" dirty="0" smtClean="0">
                <a:solidFill>
                  <a:srgbClr val="000000"/>
                </a:solidFill>
              </a:rPr>
              <a:t>1</a:t>
            </a:r>
            <a:endParaRPr lang="en-US" sz="4800" baseline="-25000" dirty="0">
              <a:solidFill>
                <a:srgbClr val="000000"/>
              </a:solidFill>
            </a:endParaRPr>
          </a:p>
        </p:txBody>
      </p:sp>
      <p:sp>
        <p:nvSpPr>
          <p:cNvPr id="26" name="Rectangle 25"/>
          <p:cNvSpPr/>
          <p:nvPr/>
        </p:nvSpPr>
        <p:spPr>
          <a:xfrm>
            <a:off x="7913740" y="3517335"/>
            <a:ext cx="396262" cy="338554"/>
          </a:xfrm>
          <a:prstGeom prst="rect">
            <a:avLst/>
          </a:prstGeom>
        </p:spPr>
        <p:txBody>
          <a:bodyPr wrap="none">
            <a:spAutoFit/>
          </a:bodyPr>
          <a:lstStyle/>
          <a:p>
            <a:pPr algn="l"/>
            <a:r>
              <a:rPr lang="en-US" sz="1600" dirty="0" err="1" smtClean="0">
                <a:solidFill>
                  <a:srgbClr val="000000"/>
                </a:solidFill>
              </a:rPr>
              <a:t>A</a:t>
            </a:r>
            <a:r>
              <a:rPr lang="en-US" sz="1600" baseline="-25000" dirty="0" err="1" smtClean="0">
                <a:solidFill>
                  <a:srgbClr val="000000"/>
                </a:solidFill>
              </a:rPr>
              <a:t>2</a:t>
            </a:r>
            <a:endParaRPr lang="en-US" sz="1600" baseline="-25000" dirty="0">
              <a:solidFill>
                <a:srgbClr val="000000"/>
              </a:solidFill>
            </a:endParaRPr>
          </a:p>
        </p:txBody>
      </p:sp>
      <p:grpSp>
        <p:nvGrpSpPr>
          <p:cNvPr id="93" name="Group 92"/>
          <p:cNvGrpSpPr/>
          <p:nvPr/>
        </p:nvGrpSpPr>
        <p:grpSpPr>
          <a:xfrm>
            <a:off x="1190841" y="4218779"/>
            <a:ext cx="6447296" cy="1807184"/>
            <a:chOff x="1275905" y="3885060"/>
            <a:chExt cx="6447296" cy="1807184"/>
          </a:xfrm>
        </p:grpSpPr>
        <p:sp>
          <p:nvSpPr>
            <p:cNvPr id="38" name="Rectangle 37"/>
            <p:cNvSpPr/>
            <p:nvPr/>
          </p:nvSpPr>
          <p:spPr>
            <a:xfrm>
              <a:off x="1275905" y="3913920"/>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11" name="Rectangle 110"/>
            <p:cNvSpPr/>
            <p:nvPr/>
          </p:nvSpPr>
          <p:spPr>
            <a:xfrm>
              <a:off x="1705020" y="4014917"/>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12" name="Rectangle 111"/>
            <p:cNvSpPr/>
            <p:nvPr/>
          </p:nvSpPr>
          <p:spPr>
            <a:xfrm>
              <a:off x="1400945" y="4372300"/>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13" name="Rectangle 112"/>
            <p:cNvSpPr/>
            <p:nvPr/>
          </p:nvSpPr>
          <p:spPr>
            <a:xfrm>
              <a:off x="1871806" y="4372300"/>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14" name="Rectangle 113"/>
            <p:cNvSpPr/>
            <p:nvPr/>
          </p:nvSpPr>
          <p:spPr>
            <a:xfrm>
              <a:off x="2045892" y="3931227"/>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15" name="Rectangle 114"/>
            <p:cNvSpPr/>
            <p:nvPr/>
          </p:nvSpPr>
          <p:spPr>
            <a:xfrm>
              <a:off x="2292667" y="4304780"/>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16" name="Rectangle 115"/>
            <p:cNvSpPr/>
            <p:nvPr/>
          </p:nvSpPr>
          <p:spPr>
            <a:xfrm>
              <a:off x="2604362" y="3933413"/>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17" name="Rectangle 116"/>
            <p:cNvSpPr/>
            <p:nvPr/>
          </p:nvSpPr>
          <p:spPr>
            <a:xfrm>
              <a:off x="3015693" y="3915803"/>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18" name="Rectangle 117"/>
            <p:cNvSpPr/>
            <p:nvPr/>
          </p:nvSpPr>
          <p:spPr>
            <a:xfrm>
              <a:off x="2704275" y="4205430"/>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19" name="Rectangle 118"/>
            <p:cNvSpPr/>
            <p:nvPr/>
          </p:nvSpPr>
          <p:spPr>
            <a:xfrm>
              <a:off x="3328237" y="4237074"/>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20" name="Rectangle 119"/>
            <p:cNvSpPr/>
            <p:nvPr/>
          </p:nvSpPr>
          <p:spPr>
            <a:xfrm>
              <a:off x="2980065" y="4503640"/>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21" name="Rectangle 120"/>
            <p:cNvSpPr/>
            <p:nvPr/>
          </p:nvSpPr>
          <p:spPr>
            <a:xfrm>
              <a:off x="3332564" y="4627387"/>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22" name="Rectangle 121"/>
            <p:cNvSpPr/>
            <p:nvPr/>
          </p:nvSpPr>
          <p:spPr>
            <a:xfrm>
              <a:off x="2778448" y="4861174"/>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23" name="Rectangle 122"/>
            <p:cNvSpPr/>
            <p:nvPr/>
          </p:nvSpPr>
          <p:spPr>
            <a:xfrm>
              <a:off x="2550130" y="4504276"/>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24" name="Rectangle 123"/>
            <p:cNvSpPr/>
            <p:nvPr/>
          </p:nvSpPr>
          <p:spPr>
            <a:xfrm>
              <a:off x="2394064" y="4873608"/>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25" name="Rectangle 124"/>
            <p:cNvSpPr/>
            <p:nvPr/>
          </p:nvSpPr>
          <p:spPr>
            <a:xfrm>
              <a:off x="2045892" y="4693610"/>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26" name="Rectangle 125"/>
            <p:cNvSpPr/>
            <p:nvPr/>
          </p:nvSpPr>
          <p:spPr>
            <a:xfrm>
              <a:off x="1400945" y="4750497"/>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27" name="Rectangle 126"/>
            <p:cNvSpPr/>
            <p:nvPr/>
          </p:nvSpPr>
          <p:spPr>
            <a:xfrm>
              <a:off x="1454058" y="5107395"/>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28" name="Rectangle 127"/>
            <p:cNvSpPr/>
            <p:nvPr/>
          </p:nvSpPr>
          <p:spPr>
            <a:xfrm>
              <a:off x="1939458" y="5012666"/>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29" name="Rectangle 128"/>
            <p:cNvSpPr/>
            <p:nvPr/>
          </p:nvSpPr>
          <p:spPr>
            <a:xfrm>
              <a:off x="1765372" y="5329744"/>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30" name="Rectangle 129"/>
            <p:cNvSpPr/>
            <p:nvPr/>
          </p:nvSpPr>
          <p:spPr>
            <a:xfrm>
              <a:off x="2206974" y="5186954"/>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31" name="Rectangle 130"/>
            <p:cNvSpPr/>
            <p:nvPr/>
          </p:nvSpPr>
          <p:spPr>
            <a:xfrm>
              <a:off x="2581127" y="5271905"/>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32" name="Rectangle 131"/>
            <p:cNvSpPr/>
            <p:nvPr/>
          </p:nvSpPr>
          <p:spPr>
            <a:xfrm>
              <a:off x="3031003" y="5083523"/>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33" name="Rectangle 132"/>
            <p:cNvSpPr/>
            <p:nvPr/>
          </p:nvSpPr>
          <p:spPr>
            <a:xfrm>
              <a:off x="3356541" y="4935143"/>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34" name="Rectangle 133"/>
            <p:cNvSpPr/>
            <p:nvPr/>
          </p:nvSpPr>
          <p:spPr>
            <a:xfrm>
              <a:off x="2866349" y="5328362"/>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35" name="Rectangle 134"/>
            <p:cNvSpPr/>
            <p:nvPr/>
          </p:nvSpPr>
          <p:spPr>
            <a:xfrm>
              <a:off x="3356541" y="5293733"/>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36" name="Rectangle 135"/>
            <p:cNvSpPr/>
            <p:nvPr/>
          </p:nvSpPr>
          <p:spPr>
            <a:xfrm>
              <a:off x="3758202" y="5424384"/>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37" name="Rectangle 136"/>
            <p:cNvSpPr/>
            <p:nvPr/>
          </p:nvSpPr>
          <p:spPr>
            <a:xfrm>
              <a:off x="4233109" y="5433195"/>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38" name="Rectangle 137"/>
            <p:cNvSpPr/>
            <p:nvPr/>
          </p:nvSpPr>
          <p:spPr>
            <a:xfrm>
              <a:off x="4696546" y="5433195"/>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39" name="Rectangle 138"/>
            <p:cNvSpPr/>
            <p:nvPr/>
          </p:nvSpPr>
          <p:spPr>
            <a:xfrm>
              <a:off x="5188763" y="5433195"/>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40" name="Rectangle 139"/>
            <p:cNvSpPr/>
            <p:nvPr/>
          </p:nvSpPr>
          <p:spPr>
            <a:xfrm>
              <a:off x="5622161" y="5433195"/>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41" name="Rectangle 140"/>
            <p:cNvSpPr/>
            <p:nvPr/>
          </p:nvSpPr>
          <p:spPr>
            <a:xfrm>
              <a:off x="6083501" y="5433195"/>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42" name="Rectangle 141"/>
            <p:cNvSpPr/>
            <p:nvPr/>
          </p:nvSpPr>
          <p:spPr>
            <a:xfrm>
              <a:off x="6531088" y="5446023"/>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43" name="Rectangle 142"/>
            <p:cNvSpPr/>
            <p:nvPr/>
          </p:nvSpPr>
          <p:spPr>
            <a:xfrm>
              <a:off x="6881208" y="5446023"/>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44" name="Rectangle 143"/>
            <p:cNvSpPr/>
            <p:nvPr/>
          </p:nvSpPr>
          <p:spPr>
            <a:xfrm>
              <a:off x="7169952" y="5330368"/>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45" name="Rectangle 144"/>
            <p:cNvSpPr/>
            <p:nvPr/>
          </p:nvSpPr>
          <p:spPr>
            <a:xfrm>
              <a:off x="7357363" y="5061800"/>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46" name="Rectangle 145"/>
            <p:cNvSpPr/>
            <p:nvPr/>
          </p:nvSpPr>
          <p:spPr>
            <a:xfrm>
              <a:off x="7359261" y="4770539"/>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47" name="Rectangle 146"/>
            <p:cNvSpPr/>
            <p:nvPr/>
          </p:nvSpPr>
          <p:spPr>
            <a:xfrm>
              <a:off x="7375029" y="4410323"/>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48" name="Rectangle 147"/>
            <p:cNvSpPr/>
            <p:nvPr/>
          </p:nvSpPr>
          <p:spPr>
            <a:xfrm>
              <a:off x="7375029" y="4125181"/>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sp>
          <p:nvSpPr>
            <p:cNvPr id="149" name="Rectangle 148"/>
            <p:cNvSpPr/>
            <p:nvPr/>
          </p:nvSpPr>
          <p:spPr>
            <a:xfrm>
              <a:off x="7360741" y="3885060"/>
              <a:ext cx="348172" cy="246221"/>
            </a:xfrm>
            <a:prstGeom prst="rect">
              <a:avLst/>
            </a:prstGeom>
          </p:spPr>
          <p:txBody>
            <a:bodyPr wrap="none">
              <a:spAutoFit/>
            </a:bodyPr>
            <a:lstStyle/>
            <a:p>
              <a:pPr algn="l"/>
              <a:r>
                <a:rPr lang="en-US" sz="1000" dirty="0" smtClean="0">
                  <a:solidFill>
                    <a:srgbClr val="000000"/>
                  </a:solidFill>
                  <a:latin typeface="Symbol" pitchFamily="18" charset="2"/>
                </a:rPr>
                <a:t>D</a:t>
              </a:r>
              <a:r>
                <a:rPr lang="en-US" sz="1000" dirty="0" smtClean="0">
                  <a:solidFill>
                    <a:srgbClr val="000000"/>
                  </a:solidFill>
                </a:rPr>
                <a:t>P</a:t>
              </a:r>
              <a:endParaRPr lang="en-US" sz="1000" baseline="-25000" dirty="0">
                <a:solidFill>
                  <a:srgbClr val="000000"/>
                </a:solidFill>
              </a:endParaRPr>
            </a:p>
          </p:txBody>
        </p:sp>
      </p:grpSp>
      <p:sp>
        <p:nvSpPr>
          <p:cNvPr id="99" name="Rectangle 98"/>
          <p:cNvSpPr/>
          <p:nvPr/>
        </p:nvSpPr>
        <p:spPr>
          <a:xfrm>
            <a:off x="1658692" y="3024892"/>
            <a:ext cx="960519" cy="830997"/>
          </a:xfrm>
          <a:prstGeom prst="rect">
            <a:avLst/>
          </a:prstGeom>
        </p:spPr>
        <p:txBody>
          <a:bodyPr wrap="none">
            <a:spAutoFit/>
          </a:bodyPr>
          <a:lstStyle/>
          <a:p>
            <a:pPr algn="l"/>
            <a:r>
              <a:rPr lang="en-US" sz="4800" dirty="0" err="1" smtClean="0">
                <a:solidFill>
                  <a:srgbClr val="000000"/>
                </a:solidFill>
              </a:rPr>
              <a:t>F</a:t>
            </a:r>
            <a:r>
              <a:rPr lang="en-US" sz="4800" baseline="-25000" dirty="0" err="1" smtClean="0">
                <a:solidFill>
                  <a:srgbClr val="000000"/>
                </a:solidFill>
              </a:rPr>
              <a:t>1</a:t>
            </a:r>
            <a:r>
              <a:rPr lang="en-US" sz="4800" dirty="0" smtClean="0">
                <a:solidFill>
                  <a:srgbClr val="000000"/>
                </a:solidFill>
              </a:rPr>
              <a:t>,</a:t>
            </a:r>
            <a:endParaRPr lang="en-US" sz="4800" baseline="-25000" dirty="0">
              <a:solidFill>
                <a:srgbClr val="000000"/>
              </a:solidFill>
            </a:endParaRPr>
          </a:p>
        </p:txBody>
      </p:sp>
      <p:sp>
        <p:nvSpPr>
          <p:cNvPr id="100" name="Rectangle 99"/>
          <p:cNvSpPr/>
          <p:nvPr/>
        </p:nvSpPr>
        <p:spPr>
          <a:xfrm>
            <a:off x="7614790" y="3525557"/>
            <a:ext cx="442750" cy="338554"/>
          </a:xfrm>
          <a:prstGeom prst="rect">
            <a:avLst/>
          </a:prstGeom>
        </p:spPr>
        <p:txBody>
          <a:bodyPr wrap="none">
            <a:spAutoFit/>
          </a:bodyPr>
          <a:lstStyle/>
          <a:p>
            <a:pPr algn="l"/>
            <a:r>
              <a:rPr lang="en-US" sz="1600" dirty="0" err="1" smtClean="0">
                <a:solidFill>
                  <a:srgbClr val="000000"/>
                </a:solidFill>
              </a:rPr>
              <a:t>F</a:t>
            </a:r>
            <a:r>
              <a:rPr lang="en-US" sz="1600" baseline="-25000" dirty="0" err="1" smtClean="0">
                <a:solidFill>
                  <a:srgbClr val="000000"/>
                </a:solidFill>
              </a:rPr>
              <a:t>2</a:t>
            </a:r>
            <a:r>
              <a:rPr lang="en-US" sz="1600" dirty="0" smtClean="0">
                <a:solidFill>
                  <a:srgbClr val="000000"/>
                </a:solidFill>
              </a:rPr>
              <a:t>,</a:t>
            </a:r>
            <a:endParaRPr lang="en-US" sz="1600" baseline="-25000" dirty="0">
              <a:solidFill>
                <a:srgbClr val="000000"/>
              </a:solidFill>
            </a:endParaRPr>
          </a:p>
        </p:txBody>
      </p:sp>
      <p:grpSp>
        <p:nvGrpSpPr>
          <p:cNvPr id="109" name="Group 108"/>
          <p:cNvGrpSpPr/>
          <p:nvPr/>
        </p:nvGrpSpPr>
        <p:grpSpPr>
          <a:xfrm>
            <a:off x="4615828" y="3831263"/>
            <a:ext cx="1978148" cy="1690765"/>
            <a:chOff x="7632160" y="3783760"/>
            <a:chExt cx="1978148" cy="1690765"/>
          </a:xfrm>
        </p:grpSpPr>
        <p:sp>
          <p:nvSpPr>
            <p:cNvPr id="15" name="Rectangle 252"/>
            <p:cNvSpPr>
              <a:spLocks noChangeArrowheads="1"/>
            </p:cNvSpPr>
            <p:nvPr/>
          </p:nvSpPr>
          <p:spPr bwMode="auto">
            <a:xfrm>
              <a:off x="7632160" y="3848615"/>
              <a:ext cx="1978148" cy="1625910"/>
            </a:xfrm>
            <a:prstGeom prst="rect">
              <a:avLst/>
            </a:prstGeom>
            <a:solidFill>
              <a:schemeClr val="bg1">
                <a:lumMod val="75000"/>
              </a:schemeClr>
            </a:solidFill>
            <a:ln w="9525">
              <a:solidFill>
                <a:schemeClr val="tx1"/>
              </a:solidFill>
              <a:miter lim="800000"/>
              <a:headEnd/>
              <a:tailEnd/>
            </a:ln>
          </p:spPr>
          <p:txBody>
            <a:bodyPr wrap="none" anchor="ctr"/>
            <a:lstStyle/>
            <a:p>
              <a:endParaRPr lang="en-US">
                <a:solidFill>
                  <a:srgbClr val="000000"/>
                </a:solidFill>
              </a:endParaRPr>
            </a:p>
          </p:txBody>
        </p:sp>
        <p:grpSp>
          <p:nvGrpSpPr>
            <p:cNvPr id="101" name="Group 100"/>
            <p:cNvGrpSpPr/>
            <p:nvPr/>
          </p:nvGrpSpPr>
          <p:grpSpPr>
            <a:xfrm>
              <a:off x="7639932" y="3783760"/>
              <a:ext cx="1868353" cy="1638233"/>
              <a:chOff x="372226" y="1503700"/>
              <a:chExt cx="1868353" cy="1638233"/>
            </a:xfrm>
            <a:noFill/>
          </p:grpSpPr>
          <p:sp>
            <p:nvSpPr>
              <p:cNvPr id="102" name="Rectangle 101"/>
              <p:cNvSpPr/>
              <p:nvPr/>
            </p:nvSpPr>
            <p:spPr>
              <a:xfrm>
                <a:off x="1699774" y="2014327"/>
                <a:ext cx="442750" cy="338554"/>
              </a:xfrm>
              <a:prstGeom prst="rect">
                <a:avLst/>
              </a:prstGeom>
              <a:grpFill/>
            </p:spPr>
            <p:txBody>
              <a:bodyPr wrap="none">
                <a:spAutoFit/>
              </a:bodyPr>
              <a:lstStyle/>
              <a:p>
                <a:pPr algn="l"/>
                <a:r>
                  <a:rPr lang="en-US" sz="1600" dirty="0" smtClean="0">
                    <a:solidFill>
                      <a:srgbClr val="000000"/>
                    </a:solidFill>
                  </a:rPr>
                  <a:t> </a:t>
                </a:r>
                <a:r>
                  <a:rPr lang="en-US" sz="1600" dirty="0" err="1" smtClean="0">
                    <a:solidFill>
                      <a:srgbClr val="000000"/>
                    </a:solidFill>
                  </a:rPr>
                  <a:t>F</a:t>
                </a:r>
                <a:r>
                  <a:rPr lang="en-US" sz="1600" baseline="-25000" dirty="0" err="1" smtClean="0">
                    <a:solidFill>
                      <a:srgbClr val="000000"/>
                    </a:solidFill>
                  </a:rPr>
                  <a:t>2</a:t>
                </a:r>
                <a:endParaRPr lang="en-US" sz="1600" baseline="-25000" dirty="0">
                  <a:solidFill>
                    <a:srgbClr val="000000"/>
                  </a:solidFill>
                </a:endParaRPr>
              </a:p>
            </p:txBody>
          </p:sp>
          <p:sp>
            <p:nvSpPr>
              <p:cNvPr id="103" name="Rectangle 102"/>
              <p:cNvSpPr/>
              <p:nvPr/>
            </p:nvSpPr>
            <p:spPr>
              <a:xfrm>
                <a:off x="1291677" y="2109687"/>
                <a:ext cx="494046" cy="523220"/>
              </a:xfrm>
              <a:prstGeom prst="rect">
                <a:avLst/>
              </a:prstGeom>
              <a:grpFill/>
            </p:spPr>
            <p:txBody>
              <a:bodyPr wrap="none">
                <a:spAutoFit/>
              </a:bodyPr>
              <a:lstStyle/>
              <a:p>
                <a:pPr algn="l"/>
                <a:r>
                  <a:rPr lang="en-US" dirty="0" smtClean="0">
                    <a:solidFill>
                      <a:srgbClr val="000000"/>
                    </a:solidFill>
                  </a:rPr>
                  <a:t>= </a:t>
                </a:r>
                <a:endParaRPr lang="en-US" dirty="0">
                  <a:solidFill>
                    <a:srgbClr val="000000"/>
                  </a:solidFill>
                </a:endParaRPr>
              </a:p>
            </p:txBody>
          </p:sp>
          <p:cxnSp>
            <p:nvCxnSpPr>
              <p:cNvPr id="104" name="Straight Connector 103"/>
              <p:cNvCxnSpPr/>
              <p:nvPr/>
            </p:nvCxnSpPr>
            <p:spPr bwMode="auto">
              <a:xfrm>
                <a:off x="1698242" y="2384161"/>
                <a:ext cx="542337" cy="0"/>
              </a:xfrm>
              <a:prstGeom prst="line">
                <a:avLst/>
              </a:prstGeom>
              <a:grpFill/>
              <a:ln w="22225" cap="flat" cmpd="sng" algn="ctr">
                <a:solidFill>
                  <a:schemeClr val="tx1"/>
                </a:solidFill>
                <a:prstDash val="solid"/>
                <a:round/>
                <a:headEnd type="none" w="med" len="med"/>
                <a:tailEnd type="none" w="med" len="med"/>
              </a:ln>
              <a:effectLst/>
            </p:spPr>
          </p:cxnSp>
          <p:sp>
            <p:nvSpPr>
              <p:cNvPr id="105" name="Rectangle 104"/>
              <p:cNvSpPr/>
              <p:nvPr/>
            </p:nvSpPr>
            <p:spPr>
              <a:xfrm>
                <a:off x="1721040" y="2370313"/>
                <a:ext cx="442622" cy="338554"/>
              </a:xfrm>
              <a:prstGeom prst="rect">
                <a:avLst/>
              </a:prstGeom>
              <a:grpFill/>
            </p:spPr>
            <p:txBody>
              <a:bodyPr wrap="none">
                <a:spAutoFit/>
              </a:bodyPr>
              <a:lstStyle/>
              <a:p>
                <a:pPr algn="l"/>
                <a:r>
                  <a:rPr lang="en-US" sz="1600" dirty="0" smtClean="0">
                    <a:solidFill>
                      <a:srgbClr val="000000"/>
                    </a:solidFill>
                  </a:rPr>
                  <a:t> </a:t>
                </a:r>
                <a:r>
                  <a:rPr lang="en-US" sz="1600" dirty="0" err="1" smtClean="0">
                    <a:solidFill>
                      <a:srgbClr val="000000"/>
                    </a:solidFill>
                  </a:rPr>
                  <a:t>A</a:t>
                </a:r>
                <a:r>
                  <a:rPr lang="en-US" sz="1600" baseline="-25000" dirty="0" err="1" smtClean="0">
                    <a:solidFill>
                      <a:srgbClr val="000000"/>
                    </a:solidFill>
                  </a:rPr>
                  <a:t>2</a:t>
                </a:r>
                <a:endParaRPr lang="en-US" sz="1600" baseline="-25000" dirty="0">
                  <a:solidFill>
                    <a:srgbClr val="000000"/>
                  </a:solidFill>
                </a:endParaRPr>
              </a:p>
            </p:txBody>
          </p:sp>
          <p:sp>
            <p:nvSpPr>
              <p:cNvPr id="106" name="Rectangle 105"/>
              <p:cNvSpPr/>
              <p:nvPr/>
            </p:nvSpPr>
            <p:spPr>
              <a:xfrm>
                <a:off x="386586" y="1503700"/>
                <a:ext cx="960519" cy="830997"/>
              </a:xfrm>
              <a:prstGeom prst="rect">
                <a:avLst/>
              </a:prstGeom>
              <a:grpFill/>
            </p:spPr>
            <p:txBody>
              <a:bodyPr wrap="none">
                <a:spAutoFit/>
              </a:bodyPr>
              <a:lstStyle/>
              <a:p>
                <a:pPr algn="l"/>
                <a:r>
                  <a:rPr lang="en-US" sz="4800" dirty="0" smtClean="0">
                    <a:solidFill>
                      <a:srgbClr val="000000"/>
                    </a:solidFill>
                  </a:rPr>
                  <a:t> </a:t>
                </a:r>
                <a:r>
                  <a:rPr lang="en-US" sz="4800" dirty="0" err="1" smtClean="0">
                    <a:solidFill>
                      <a:srgbClr val="000000"/>
                    </a:solidFill>
                  </a:rPr>
                  <a:t>F</a:t>
                </a:r>
                <a:r>
                  <a:rPr lang="en-US" sz="4800" baseline="-25000" dirty="0" err="1" smtClean="0">
                    <a:solidFill>
                      <a:srgbClr val="000000"/>
                    </a:solidFill>
                  </a:rPr>
                  <a:t>1</a:t>
                </a:r>
                <a:endParaRPr lang="en-US" sz="4800" baseline="-25000" dirty="0">
                  <a:solidFill>
                    <a:srgbClr val="000000"/>
                  </a:solidFill>
                </a:endParaRPr>
              </a:p>
            </p:txBody>
          </p:sp>
          <p:cxnSp>
            <p:nvCxnSpPr>
              <p:cNvPr id="107" name="Straight Connector 106"/>
              <p:cNvCxnSpPr/>
              <p:nvPr/>
            </p:nvCxnSpPr>
            <p:spPr bwMode="auto">
              <a:xfrm>
                <a:off x="515678" y="2372284"/>
                <a:ext cx="731520" cy="0"/>
              </a:xfrm>
              <a:prstGeom prst="line">
                <a:avLst/>
              </a:prstGeom>
              <a:grpFill/>
              <a:ln w="22225" cap="flat" cmpd="sng" algn="ctr">
                <a:solidFill>
                  <a:schemeClr val="tx1"/>
                </a:solidFill>
                <a:prstDash val="solid"/>
                <a:round/>
                <a:headEnd type="none" w="med" len="med"/>
                <a:tailEnd type="none" w="med" len="med"/>
              </a:ln>
              <a:effectLst/>
            </p:spPr>
          </p:cxnSp>
          <p:sp>
            <p:nvSpPr>
              <p:cNvPr id="108" name="Rectangle 107"/>
              <p:cNvSpPr/>
              <p:nvPr/>
            </p:nvSpPr>
            <p:spPr>
              <a:xfrm>
                <a:off x="372226" y="2310936"/>
                <a:ext cx="960199" cy="830997"/>
              </a:xfrm>
              <a:prstGeom prst="rect">
                <a:avLst/>
              </a:prstGeom>
              <a:grpFill/>
            </p:spPr>
            <p:txBody>
              <a:bodyPr wrap="none">
                <a:spAutoFit/>
              </a:bodyPr>
              <a:lstStyle/>
              <a:p>
                <a:pPr algn="l"/>
                <a:r>
                  <a:rPr lang="en-US" sz="4800" dirty="0" smtClean="0">
                    <a:solidFill>
                      <a:srgbClr val="000000"/>
                    </a:solidFill>
                  </a:rPr>
                  <a:t> A</a:t>
                </a:r>
                <a:r>
                  <a:rPr lang="en-US" sz="4800" baseline="-25000" dirty="0" smtClean="0">
                    <a:solidFill>
                      <a:srgbClr val="000000"/>
                    </a:solidFill>
                  </a:rPr>
                  <a:t>1</a:t>
                </a:r>
                <a:endParaRPr lang="en-US" sz="4800" baseline="-25000" dirty="0">
                  <a:solidFill>
                    <a:srgbClr val="000000"/>
                  </a:solidFill>
                </a:endParaRPr>
              </a:p>
            </p:txBody>
          </p:sp>
        </p:grpSp>
      </p:grpSp>
      <p:sp>
        <p:nvSpPr>
          <p:cNvPr id="79" name="Rectangle 78"/>
          <p:cNvSpPr/>
          <p:nvPr/>
        </p:nvSpPr>
        <p:spPr>
          <a:xfrm>
            <a:off x="2152155" y="521799"/>
            <a:ext cx="4853636" cy="523220"/>
          </a:xfrm>
          <a:prstGeom prst="rect">
            <a:avLst/>
          </a:prstGeom>
          <a:solidFill>
            <a:srgbClr val="FFFF00"/>
          </a:solidFill>
          <a:ln w="19050">
            <a:solidFill>
              <a:srgbClr val="0070C0"/>
            </a:solidFill>
          </a:ln>
        </p:spPr>
        <p:txBody>
          <a:bodyPr wrap="none">
            <a:spAutoFit/>
          </a:bodyPr>
          <a:lstStyle/>
          <a:p>
            <a:pPr algn="l"/>
            <a:r>
              <a:rPr lang="en-US" b="1" dirty="0" smtClean="0">
                <a:solidFill>
                  <a:srgbClr val="0070C0"/>
                </a:solidFill>
              </a:rPr>
              <a:t>REVIEW: </a:t>
            </a:r>
            <a:r>
              <a:rPr lang="en-US" b="1" u="sng" dirty="0" smtClean="0">
                <a:solidFill>
                  <a:srgbClr val="0070C0"/>
                </a:solidFill>
              </a:rPr>
              <a:t>Pascal’s Principle</a:t>
            </a:r>
            <a:endParaRPr lang="en-US" b="1" u="sng" dirty="0">
              <a:solidFill>
                <a:srgbClr val="0070C0"/>
              </a:solidFill>
            </a:endParaRPr>
          </a:p>
        </p:txBody>
      </p:sp>
    </p:spTree>
    <p:extLst>
      <p:ext uri="{BB962C8B-B14F-4D97-AF65-F5344CB8AC3E}">
        <p14:creationId xmlns:p14="http://schemas.microsoft.com/office/powerpoint/2010/main" val="4065094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309"/>
          <p:cNvSpPr>
            <a:spLocks noChangeArrowheads="1"/>
          </p:cNvSpPr>
          <p:nvPr/>
        </p:nvSpPr>
        <p:spPr bwMode="auto">
          <a:xfrm>
            <a:off x="1187532" y="5682371"/>
            <a:ext cx="1638795" cy="593725"/>
          </a:xfrm>
          <a:prstGeom prst="rect">
            <a:avLst/>
          </a:prstGeom>
          <a:solidFill>
            <a:srgbClr val="00FFFF"/>
          </a:solidFill>
          <a:ln w="9525">
            <a:solidFill>
              <a:schemeClr val="tx1"/>
            </a:solidFill>
            <a:miter lim="800000"/>
            <a:headEnd/>
            <a:tailEnd/>
          </a:ln>
        </p:spPr>
        <p:txBody>
          <a:bodyPr wrap="none" anchor="ctr"/>
          <a:lstStyle/>
          <a:p>
            <a:pPr algn="l"/>
            <a:endParaRPr lang="en-US">
              <a:solidFill>
                <a:srgbClr val="000000"/>
              </a:solidFill>
            </a:endParaRPr>
          </a:p>
        </p:txBody>
      </p:sp>
      <p:sp>
        <p:nvSpPr>
          <p:cNvPr id="49" name="Rectangle 309"/>
          <p:cNvSpPr>
            <a:spLocks noChangeArrowheads="1"/>
          </p:cNvSpPr>
          <p:nvPr/>
        </p:nvSpPr>
        <p:spPr bwMode="auto">
          <a:xfrm>
            <a:off x="6887689" y="5682371"/>
            <a:ext cx="1638794" cy="593725"/>
          </a:xfrm>
          <a:prstGeom prst="rect">
            <a:avLst/>
          </a:prstGeom>
          <a:solidFill>
            <a:srgbClr val="00FFFF"/>
          </a:solidFill>
          <a:ln w="9525">
            <a:solidFill>
              <a:schemeClr val="tx1"/>
            </a:solidFill>
            <a:miter lim="800000"/>
            <a:headEnd/>
            <a:tailEnd/>
          </a:ln>
        </p:spPr>
        <p:txBody>
          <a:bodyPr wrap="none" anchor="ctr"/>
          <a:lstStyle/>
          <a:p>
            <a:pPr algn="l"/>
            <a:endParaRPr lang="en-US">
              <a:solidFill>
                <a:srgbClr val="000000"/>
              </a:solidFill>
            </a:endParaRPr>
          </a:p>
        </p:txBody>
      </p:sp>
      <p:sp>
        <p:nvSpPr>
          <p:cNvPr id="27" name="Rectangle 309"/>
          <p:cNvSpPr>
            <a:spLocks noChangeArrowheads="1"/>
          </p:cNvSpPr>
          <p:nvPr/>
        </p:nvSpPr>
        <p:spPr bwMode="auto">
          <a:xfrm>
            <a:off x="6139543" y="2714940"/>
            <a:ext cx="1294409" cy="593725"/>
          </a:xfrm>
          <a:prstGeom prst="rect">
            <a:avLst/>
          </a:prstGeom>
          <a:solidFill>
            <a:srgbClr val="00FFFF"/>
          </a:solidFill>
          <a:ln w="9525">
            <a:solidFill>
              <a:schemeClr val="tx1"/>
            </a:solidFill>
            <a:miter lim="800000"/>
            <a:headEnd/>
            <a:tailEnd/>
          </a:ln>
        </p:spPr>
        <p:txBody>
          <a:bodyPr wrap="none" anchor="ctr"/>
          <a:lstStyle/>
          <a:p>
            <a:pPr algn="l"/>
            <a:endParaRPr lang="en-US">
              <a:solidFill>
                <a:srgbClr val="000000"/>
              </a:solidFill>
            </a:endParaRPr>
          </a:p>
        </p:txBody>
      </p:sp>
      <p:sp>
        <p:nvSpPr>
          <p:cNvPr id="5" name="Rectangle 4"/>
          <p:cNvSpPr/>
          <p:nvPr/>
        </p:nvSpPr>
        <p:spPr>
          <a:xfrm>
            <a:off x="172191" y="151120"/>
            <a:ext cx="8741496" cy="1384995"/>
          </a:xfrm>
          <a:prstGeom prst="rect">
            <a:avLst/>
          </a:prstGeom>
        </p:spPr>
        <p:txBody>
          <a:bodyPr wrap="none">
            <a:spAutoFit/>
          </a:bodyPr>
          <a:lstStyle/>
          <a:p>
            <a:pPr algn="l"/>
            <a:r>
              <a:rPr lang="en-US" dirty="0">
                <a:solidFill>
                  <a:srgbClr val="FF0000"/>
                </a:solidFill>
              </a:rPr>
              <a:t>A hydraulic lift’s pistons have areas of 0.0254 </a:t>
            </a:r>
            <a:r>
              <a:rPr lang="en-US" dirty="0" err="1">
                <a:solidFill>
                  <a:srgbClr val="FF0000"/>
                </a:solidFill>
              </a:rPr>
              <a:t>m</a:t>
            </a:r>
            <a:r>
              <a:rPr lang="en-US" baseline="30000" dirty="0" err="1">
                <a:solidFill>
                  <a:srgbClr val="FF0000"/>
                </a:solidFill>
              </a:rPr>
              <a:t>2</a:t>
            </a:r>
            <a:r>
              <a:rPr lang="en-US" dirty="0">
                <a:solidFill>
                  <a:srgbClr val="FF0000"/>
                </a:solidFill>
              </a:rPr>
              <a:t> and </a:t>
            </a:r>
            <a:endParaRPr lang="en-US" dirty="0" smtClean="0">
              <a:solidFill>
                <a:srgbClr val="FF0000"/>
              </a:solidFill>
            </a:endParaRPr>
          </a:p>
          <a:p>
            <a:pPr algn="l"/>
            <a:r>
              <a:rPr lang="en-US" dirty="0" smtClean="0">
                <a:solidFill>
                  <a:srgbClr val="FF0000"/>
                </a:solidFill>
              </a:rPr>
              <a:t>1.33 </a:t>
            </a:r>
            <a:r>
              <a:rPr lang="en-US" dirty="0" err="1">
                <a:solidFill>
                  <a:srgbClr val="FF0000"/>
                </a:solidFill>
              </a:rPr>
              <a:t>m</a:t>
            </a:r>
            <a:r>
              <a:rPr lang="en-US" baseline="30000" dirty="0" err="1">
                <a:solidFill>
                  <a:srgbClr val="FF0000"/>
                </a:solidFill>
              </a:rPr>
              <a:t>2</a:t>
            </a:r>
            <a:r>
              <a:rPr lang="en-US" dirty="0">
                <a:solidFill>
                  <a:srgbClr val="FF0000"/>
                </a:solidFill>
              </a:rPr>
              <a:t>. What minimum force </a:t>
            </a:r>
            <a:r>
              <a:rPr lang="en-US" dirty="0" smtClean="0">
                <a:solidFill>
                  <a:srgbClr val="FF0000"/>
                </a:solidFill>
              </a:rPr>
              <a:t>is </a:t>
            </a:r>
            <a:r>
              <a:rPr lang="en-US" dirty="0">
                <a:solidFill>
                  <a:srgbClr val="FF0000"/>
                </a:solidFill>
              </a:rPr>
              <a:t>needed for us to </a:t>
            </a:r>
            <a:endParaRPr lang="en-US" dirty="0" smtClean="0">
              <a:solidFill>
                <a:srgbClr val="FF0000"/>
              </a:solidFill>
            </a:endParaRPr>
          </a:p>
          <a:p>
            <a:pPr algn="l"/>
            <a:r>
              <a:rPr lang="en-US" dirty="0" smtClean="0">
                <a:solidFill>
                  <a:srgbClr val="FF0000"/>
                </a:solidFill>
              </a:rPr>
              <a:t>elevate </a:t>
            </a:r>
            <a:r>
              <a:rPr lang="en-US" dirty="0">
                <a:solidFill>
                  <a:srgbClr val="FF0000"/>
                </a:solidFill>
              </a:rPr>
              <a:t>a 1420 kg car with the aid of the hydraulic lift?</a:t>
            </a:r>
          </a:p>
        </p:txBody>
      </p:sp>
      <p:grpSp>
        <p:nvGrpSpPr>
          <p:cNvPr id="6" name="Group 5"/>
          <p:cNvGrpSpPr/>
          <p:nvPr/>
        </p:nvGrpSpPr>
        <p:grpSpPr>
          <a:xfrm>
            <a:off x="980354" y="1622450"/>
            <a:ext cx="1614334" cy="1033581"/>
            <a:chOff x="2690942" y="3325179"/>
            <a:chExt cx="1614334" cy="1033581"/>
          </a:xfrm>
        </p:grpSpPr>
        <p:sp>
          <p:nvSpPr>
            <p:cNvPr id="7" name="Rectangle 6"/>
            <p:cNvSpPr/>
            <p:nvPr/>
          </p:nvSpPr>
          <p:spPr>
            <a:xfrm>
              <a:off x="3647874" y="3325179"/>
              <a:ext cx="636713" cy="523220"/>
            </a:xfrm>
            <a:prstGeom prst="rect">
              <a:avLst/>
            </a:prstGeom>
          </p:spPr>
          <p:txBody>
            <a:bodyPr wrap="none">
              <a:spAutoFit/>
            </a:bodyPr>
            <a:lstStyle/>
            <a:p>
              <a:pPr algn="l"/>
              <a:r>
                <a:rPr lang="en-US" dirty="0" smtClean="0">
                  <a:solidFill>
                    <a:srgbClr val="000000"/>
                  </a:solidFill>
                </a:rPr>
                <a:t> </a:t>
              </a:r>
              <a:r>
                <a:rPr lang="en-US" dirty="0" err="1" smtClean="0">
                  <a:solidFill>
                    <a:srgbClr val="000000"/>
                  </a:solidFill>
                </a:rPr>
                <a:t>F</a:t>
              </a:r>
              <a:r>
                <a:rPr lang="en-US" baseline="-25000" dirty="0" err="1" smtClean="0">
                  <a:solidFill>
                    <a:srgbClr val="000000"/>
                  </a:solidFill>
                </a:rPr>
                <a:t>2</a:t>
              </a:r>
              <a:endParaRPr lang="en-US" baseline="-25000" dirty="0">
                <a:solidFill>
                  <a:srgbClr val="000000"/>
                </a:solidFill>
              </a:endParaRPr>
            </a:p>
          </p:txBody>
        </p:sp>
        <p:sp>
          <p:nvSpPr>
            <p:cNvPr id="8" name="Rectangle 7"/>
            <p:cNvSpPr/>
            <p:nvPr/>
          </p:nvSpPr>
          <p:spPr>
            <a:xfrm>
              <a:off x="3346652" y="3598664"/>
              <a:ext cx="494046" cy="523220"/>
            </a:xfrm>
            <a:prstGeom prst="rect">
              <a:avLst/>
            </a:prstGeom>
          </p:spPr>
          <p:txBody>
            <a:bodyPr wrap="none">
              <a:spAutoFit/>
            </a:bodyPr>
            <a:lstStyle/>
            <a:p>
              <a:pPr algn="l"/>
              <a:r>
                <a:rPr lang="en-US" dirty="0" smtClean="0">
                  <a:solidFill>
                    <a:srgbClr val="000000"/>
                  </a:solidFill>
                </a:rPr>
                <a:t>= </a:t>
              </a:r>
              <a:endParaRPr lang="en-US" dirty="0">
                <a:solidFill>
                  <a:srgbClr val="000000"/>
                </a:solidFill>
              </a:endParaRPr>
            </a:p>
          </p:txBody>
        </p:sp>
        <p:cxnSp>
          <p:nvCxnSpPr>
            <p:cNvPr id="9" name="Straight Connector 8"/>
            <p:cNvCxnSpPr/>
            <p:nvPr/>
          </p:nvCxnSpPr>
          <p:spPr bwMode="auto">
            <a:xfrm>
              <a:off x="3753217" y="3873138"/>
              <a:ext cx="542337" cy="0"/>
            </a:xfrm>
            <a:prstGeom prst="line">
              <a:avLst/>
            </a:prstGeom>
            <a:solidFill>
              <a:srgbClr val="00FFFF"/>
            </a:solidFill>
            <a:ln w="22225" cap="flat" cmpd="sng" algn="ctr">
              <a:solidFill>
                <a:schemeClr val="tx1"/>
              </a:solidFill>
              <a:prstDash val="solid"/>
              <a:round/>
              <a:headEnd type="none" w="med" len="med"/>
              <a:tailEnd type="none" w="med" len="med"/>
            </a:ln>
            <a:effectLst/>
          </p:spPr>
        </p:cxnSp>
        <p:sp>
          <p:nvSpPr>
            <p:cNvPr id="10" name="Rectangle 9"/>
            <p:cNvSpPr/>
            <p:nvPr/>
          </p:nvSpPr>
          <p:spPr>
            <a:xfrm>
              <a:off x="3669140" y="3835540"/>
              <a:ext cx="636136" cy="523220"/>
            </a:xfrm>
            <a:prstGeom prst="rect">
              <a:avLst/>
            </a:prstGeom>
          </p:spPr>
          <p:txBody>
            <a:bodyPr wrap="none">
              <a:spAutoFit/>
            </a:bodyPr>
            <a:lstStyle/>
            <a:p>
              <a:pPr algn="l"/>
              <a:r>
                <a:rPr lang="en-US" dirty="0" smtClean="0">
                  <a:solidFill>
                    <a:srgbClr val="000000"/>
                  </a:solidFill>
                </a:rPr>
                <a:t> </a:t>
              </a:r>
              <a:r>
                <a:rPr lang="en-US" dirty="0" err="1" smtClean="0">
                  <a:solidFill>
                    <a:srgbClr val="000000"/>
                  </a:solidFill>
                </a:rPr>
                <a:t>A</a:t>
              </a:r>
              <a:r>
                <a:rPr lang="en-US" baseline="-25000" dirty="0" err="1" smtClean="0">
                  <a:solidFill>
                    <a:srgbClr val="000000"/>
                  </a:solidFill>
                </a:rPr>
                <a:t>2</a:t>
              </a:r>
              <a:endParaRPr lang="en-US" baseline="-25000" dirty="0">
                <a:solidFill>
                  <a:srgbClr val="000000"/>
                </a:solidFill>
              </a:endParaRPr>
            </a:p>
          </p:txBody>
        </p:sp>
        <p:sp>
          <p:nvSpPr>
            <p:cNvPr id="11" name="Rectangle 10"/>
            <p:cNvSpPr/>
            <p:nvPr/>
          </p:nvSpPr>
          <p:spPr>
            <a:xfrm>
              <a:off x="2690942" y="3325179"/>
              <a:ext cx="636713" cy="523220"/>
            </a:xfrm>
            <a:prstGeom prst="rect">
              <a:avLst/>
            </a:prstGeom>
          </p:spPr>
          <p:txBody>
            <a:bodyPr wrap="none">
              <a:spAutoFit/>
            </a:bodyPr>
            <a:lstStyle/>
            <a:p>
              <a:pPr algn="l"/>
              <a:r>
                <a:rPr lang="en-US" dirty="0" smtClean="0">
                  <a:solidFill>
                    <a:srgbClr val="000000"/>
                  </a:solidFill>
                </a:rPr>
                <a:t> </a:t>
              </a:r>
              <a:r>
                <a:rPr lang="en-US" dirty="0" err="1" smtClean="0">
                  <a:solidFill>
                    <a:srgbClr val="000000"/>
                  </a:solidFill>
                </a:rPr>
                <a:t>F</a:t>
              </a:r>
              <a:r>
                <a:rPr lang="en-US" baseline="-25000" dirty="0" err="1" smtClean="0">
                  <a:solidFill>
                    <a:srgbClr val="000000"/>
                  </a:solidFill>
                </a:rPr>
                <a:t>1</a:t>
              </a:r>
              <a:endParaRPr lang="en-US" baseline="-25000" dirty="0">
                <a:solidFill>
                  <a:srgbClr val="000000"/>
                </a:solidFill>
              </a:endParaRPr>
            </a:p>
          </p:txBody>
        </p:sp>
        <p:cxnSp>
          <p:nvCxnSpPr>
            <p:cNvPr id="12" name="Straight Connector 11"/>
            <p:cNvCxnSpPr/>
            <p:nvPr/>
          </p:nvCxnSpPr>
          <p:spPr bwMode="auto">
            <a:xfrm>
              <a:off x="2796285" y="3873138"/>
              <a:ext cx="542337" cy="0"/>
            </a:xfrm>
            <a:prstGeom prst="line">
              <a:avLst/>
            </a:prstGeom>
            <a:solidFill>
              <a:srgbClr val="00FFFF"/>
            </a:solidFill>
            <a:ln w="22225" cap="flat" cmpd="sng" algn="ctr">
              <a:solidFill>
                <a:schemeClr val="tx1"/>
              </a:solidFill>
              <a:prstDash val="solid"/>
              <a:round/>
              <a:headEnd type="none" w="med" len="med"/>
              <a:tailEnd type="none" w="med" len="med"/>
            </a:ln>
            <a:effectLst/>
          </p:spPr>
        </p:cxnSp>
        <p:sp>
          <p:nvSpPr>
            <p:cNvPr id="13" name="Rectangle 12"/>
            <p:cNvSpPr/>
            <p:nvPr/>
          </p:nvSpPr>
          <p:spPr>
            <a:xfrm>
              <a:off x="2712208" y="3835540"/>
              <a:ext cx="636136" cy="523220"/>
            </a:xfrm>
            <a:prstGeom prst="rect">
              <a:avLst/>
            </a:prstGeom>
          </p:spPr>
          <p:txBody>
            <a:bodyPr wrap="none">
              <a:spAutoFit/>
            </a:bodyPr>
            <a:lstStyle/>
            <a:p>
              <a:pPr algn="l"/>
              <a:r>
                <a:rPr lang="en-US" dirty="0" smtClean="0">
                  <a:solidFill>
                    <a:srgbClr val="000000"/>
                  </a:solidFill>
                </a:rPr>
                <a:t> A</a:t>
              </a:r>
              <a:r>
                <a:rPr lang="en-US" baseline="-25000" dirty="0" smtClean="0">
                  <a:solidFill>
                    <a:srgbClr val="000000"/>
                  </a:solidFill>
                </a:rPr>
                <a:t>1</a:t>
              </a:r>
              <a:endParaRPr lang="en-US" baseline="-25000" dirty="0">
                <a:solidFill>
                  <a:srgbClr val="000000"/>
                </a:solidFill>
              </a:endParaRPr>
            </a:p>
          </p:txBody>
        </p:sp>
      </p:grpSp>
      <p:sp>
        <p:nvSpPr>
          <p:cNvPr id="14" name="Rectangle 13"/>
          <p:cNvSpPr/>
          <p:nvPr/>
        </p:nvSpPr>
        <p:spPr>
          <a:xfrm>
            <a:off x="2962891" y="1908672"/>
            <a:ext cx="535724" cy="523220"/>
          </a:xfrm>
          <a:prstGeom prst="rect">
            <a:avLst/>
          </a:prstGeom>
        </p:spPr>
        <p:txBody>
          <a:bodyPr wrap="none">
            <a:spAutoFit/>
          </a:bodyPr>
          <a:lstStyle/>
          <a:p>
            <a:pPr algn="l"/>
            <a:r>
              <a:rPr lang="en-US" dirty="0" smtClean="0">
                <a:solidFill>
                  <a:srgbClr val="000000"/>
                </a:solidFill>
                <a:sym typeface="Wingdings" pitchFamily="2" charset="2"/>
              </a:rPr>
              <a:t></a:t>
            </a:r>
            <a:endParaRPr lang="en-US" dirty="0">
              <a:solidFill>
                <a:srgbClr val="000000"/>
              </a:solidFill>
            </a:endParaRPr>
          </a:p>
        </p:txBody>
      </p:sp>
      <p:sp>
        <p:nvSpPr>
          <p:cNvPr id="16" name="Rectangle 15"/>
          <p:cNvSpPr/>
          <p:nvPr/>
        </p:nvSpPr>
        <p:spPr>
          <a:xfrm>
            <a:off x="5784883" y="1646203"/>
            <a:ext cx="2125903" cy="523220"/>
          </a:xfrm>
          <a:prstGeom prst="rect">
            <a:avLst/>
          </a:prstGeom>
        </p:spPr>
        <p:txBody>
          <a:bodyPr wrap="none">
            <a:spAutoFit/>
          </a:bodyPr>
          <a:lstStyle/>
          <a:p>
            <a:pPr algn="l"/>
            <a:r>
              <a:rPr lang="en-US" dirty="0" smtClean="0">
                <a:solidFill>
                  <a:srgbClr val="000000"/>
                </a:solidFill>
              </a:rPr>
              <a:t> 1420 (9.81)</a:t>
            </a:r>
            <a:endParaRPr lang="en-US" baseline="-25000" dirty="0">
              <a:solidFill>
                <a:srgbClr val="000000"/>
              </a:solidFill>
            </a:endParaRPr>
          </a:p>
        </p:txBody>
      </p:sp>
      <p:grpSp>
        <p:nvGrpSpPr>
          <p:cNvPr id="25" name="Group 24"/>
          <p:cNvGrpSpPr/>
          <p:nvPr/>
        </p:nvGrpSpPr>
        <p:grpSpPr>
          <a:xfrm>
            <a:off x="5937725" y="2156564"/>
            <a:ext cx="1920240" cy="523220"/>
            <a:chOff x="4441438" y="4448494"/>
            <a:chExt cx="1920240" cy="523220"/>
          </a:xfrm>
        </p:grpSpPr>
        <p:cxnSp>
          <p:nvCxnSpPr>
            <p:cNvPr id="18" name="Straight Connector 17"/>
            <p:cNvCxnSpPr/>
            <p:nvPr/>
          </p:nvCxnSpPr>
          <p:spPr bwMode="auto">
            <a:xfrm>
              <a:off x="4441438" y="4486092"/>
              <a:ext cx="1920240" cy="0"/>
            </a:xfrm>
            <a:prstGeom prst="line">
              <a:avLst/>
            </a:prstGeom>
            <a:solidFill>
              <a:srgbClr val="00FFFF"/>
            </a:solidFill>
            <a:ln w="22225" cap="flat" cmpd="sng" algn="ctr">
              <a:solidFill>
                <a:schemeClr val="tx1"/>
              </a:solidFill>
              <a:prstDash val="solid"/>
              <a:round/>
              <a:headEnd type="none" w="med" len="med"/>
              <a:tailEnd type="none" w="med" len="med"/>
            </a:ln>
            <a:effectLst/>
          </p:spPr>
        </p:cxnSp>
        <p:sp>
          <p:nvSpPr>
            <p:cNvPr id="19" name="Rectangle 18"/>
            <p:cNvSpPr/>
            <p:nvPr/>
          </p:nvSpPr>
          <p:spPr>
            <a:xfrm>
              <a:off x="4535493" y="4448494"/>
              <a:ext cx="1516762" cy="523220"/>
            </a:xfrm>
            <a:prstGeom prst="rect">
              <a:avLst/>
            </a:prstGeom>
          </p:spPr>
          <p:txBody>
            <a:bodyPr wrap="none">
              <a:spAutoFit/>
            </a:bodyPr>
            <a:lstStyle/>
            <a:p>
              <a:pPr algn="l"/>
              <a:r>
                <a:rPr lang="en-US" dirty="0" smtClean="0">
                  <a:solidFill>
                    <a:srgbClr val="000000"/>
                  </a:solidFill>
                </a:rPr>
                <a:t> 1.33 </a:t>
              </a:r>
              <a:r>
                <a:rPr lang="en-US" dirty="0" err="1" smtClean="0">
                  <a:solidFill>
                    <a:srgbClr val="000000"/>
                  </a:solidFill>
                </a:rPr>
                <a:t>m</a:t>
              </a:r>
              <a:r>
                <a:rPr lang="en-US" baseline="30000" dirty="0" err="1" smtClean="0">
                  <a:solidFill>
                    <a:srgbClr val="000000"/>
                  </a:solidFill>
                </a:rPr>
                <a:t>2</a:t>
              </a:r>
              <a:endParaRPr lang="en-US" baseline="30000" dirty="0">
                <a:solidFill>
                  <a:srgbClr val="000000"/>
                </a:solidFill>
              </a:endParaRPr>
            </a:p>
          </p:txBody>
        </p:sp>
      </p:grpSp>
      <p:grpSp>
        <p:nvGrpSpPr>
          <p:cNvPr id="24" name="Group 23"/>
          <p:cNvGrpSpPr/>
          <p:nvPr/>
        </p:nvGrpSpPr>
        <p:grpSpPr>
          <a:xfrm>
            <a:off x="3817017" y="1646203"/>
            <a:ext cx="2208190" cy="796705"/>
            <a:chOff x="2320730" y="3938133"/>
            <a:chExt cx="2208190" cy="796705"/>
          </a:xfrm>
        </p:grpSpPr>
        <p:sp>
          <p:nvSpPr>
            <p:cNvPr id="17" name="Rectangle 16"/>
            <p:cNvSpPr/>
            <p:nvPr/>
          </p:nvSpPr>
          <p:spPr>
            <a:xfrm>
              <a:off x="4034874" y="4211618"/>
              <a:ext cx="494046" cy="523220"/>
            </a:xfrm>
            <a:prstGeom prst="rect">
              <a:avLst/>
            </a:prstGeom>
          </p:spPr>
          <p:txBody>
            <a:bodyPr wrap="none">
              <a:spAutoFit/>
            </a:bodyPr>
            <a:lstStyle/>
            <a:p>
              <a:pPr algn="l"/>
              <a:r>
                <a:rPr lang="en-US" dirty="0" smtClean="0">
                  <a:solidFill>
                    <a:srgbClr val="000000"/>
                  </a:solidFill>
                </a:rPr>
                <a:t>= </a:t>
              </a:r>
              <a:endParaRPr lang="en-US" dirty="0">
                <a:solidFill>
                  <a:srgbClr val="000000"/>
                </a:solidFill>
              </a:endParaRPr>
            </a:p>
          </p:txBody>
        </p:sp>
        <p:sp>
          <p:nvSpPr>
            <p:cNvPr id="20" name="Rectangle 19"/>
            <p:cNvSpPr/>
            <p:nvPr/>
          </p:nvSpPr>
          <p:spPr>
            <a:xfrm>
              <a:off x="2856638" y="3938133"/>
              <a:ext cx="636713" cy="523220"/>
            </a:xfrm>
            <a:prstGeom prst="rect">
              <a:avLst/>
            </a:prstGeom>
          </p:spPr>
          <p:txBody>
            <a:bodyPr wrap="none">
              <a:spAutoFit/>
            </a:bodyPr>
            <a:lstStyle/>
            <a:p>
              <a:pPr algn="l"/>
              <a:r>
                <a:rPr lang="en-US" dirty="0" smtClean="0">
                  <a:solidFill>
                    <a:srgbClr val="000000"/>
                  </a:solidFill>
                </a:rPr>
                <a:t> </a:t>
              </a:r>
              <a:r>
                <a:rPr lang="en-US" dirty="0" err="1" smtClean="0">
                  <a:solidFill>
                    <a:srgbClr val="000000"/>
                  </a:solidFill>
                </a:rPr>
                <a:t>F</a:t>
              </a:r>
              <a:r>
                <a:rPr lang="en-US" baseline="-25000" dirty="0" err="1" smtClean="0">
                  <a:solidFill>
                    <a:srgbClr val="000000"/>
                  </a:solidFill>
                </a:rPr>
                <a:t>1</a:t>
              </a:r>
              <a:endParaRPr lang="en-US" baseline="-25000" dirty="0">
                <a:solidFill>
                  <a:srgbClr val="000000"/>
                </a:solidFill>
              </a:endParaRPr>
            </a:p>
          </p:txBody>
        </p:sp>
        <p:cxnSp>
          <p:nvCxnSpPr>
            <p:cNvPr id="21" name="Straight Connector 20"/>
            <p:cNvCxnSpPr/>
            <p:nvPr/>
          </p:nvCxnSpPr>
          <p:spPr bwMode="auto">
            <a:xfrm>
              <a:off x="2320730" y="4486092"/>
              <a:ext cx="1645920" cy="0"/>
            </a:xfrm>
            <a:prstGeom prst="line">
              <a:avLst/>
            </a:prstGeom>
            <a:solidFill>
              <a:srgbClr val="00FFFF"/>
            </a:solidFill>
            <a:ln w="22225" cap="flat" cmpd="sng" algn="ctr">
              <a:solidFill>
                <a:schemeClr val="tx1"/>
              </a:solidFill>
              <a:prstDash val="solid"/>
              <a:round/>
              <a:headEnd type="none" w="med" len="med"/>
              <a:tailEnd type="none" w="med" len="med"/>
            </a:ln>
            <a:effectLst/>
          </p:spPr>
        </p:cxnSp>
      </p:grpSp>
      <p:sp>
        <p:nvSpPr>
          <p:cNvPr id="22" name="Rectangle 21"/>
          <p:cNvSpPr/>
          <p:nvPr/>
        </p:nvSpPr>
        <p:spPr>
          <a:xfrm>
            <a:off x="3637947" y="2156564"/>
            <a:ext cx="1917513" cy="523220"/>
          </a:xfrm>
          <a:prstGeom prst="rect">
            <a:avLst/>
          </a:prstGeom>
        </p:spPr>
        <p:txBody>
          <a:bodyPr wrap="none">
            <a:spAutoFit/>
          </a:bodyPr>
          <a:lstStyle/>
          <a:p>
            <a:pPr algn="l"/>
            <a:r>
              <a:rPr lang="en-US" dirty="0" smtClean="0">
                <a:solidFill>
                  <a:srgbClr val="000000"/>
                </a:solidFill>
              </a:rPr>
              <a:t> 0.0254 </a:t>
            </a:r>
            <a:r>
              <a:rPr lang="en-US" dirty="0" err="1" smtClean="0">
                <a:solidFill>
                  <a:srgbClr val="000000"/>
                </a:solidFill>
              </a:rPr>
              <a:t>m</a:t>
            </a:r>
            <a:r>
              <a:rPr lang="en-US" baseline="30000" dirty="0" err="1" smtClean="0">
                <a:solidFill>
                  <a:srgbClr val="000000"/>
                </a:solidFill>
              </a:rPr>
              <a:t>2</a:t>
            </a:r>
            <a:endParaRPr lang="en-US" baseline="-25000" dirty="0">
              <a:solidFill>
                <a:srgbClr val="000000"/>
              </a:solidFill>
            </a:endParaRPr>
          </a:p>
        </p:txBody>
      </p:sp>
      <p:sp>
        <p:nvSpPr>
          <p:cNvPr id="26" name="Rectangle 25"/>
          <p:cNvSpPr/>
          <p:nvPr/>
        </p:nvSpPr>
        <p:spPr>
          <a:xfrm>
            <a:off x="4965489" y="2774358"/>
            <a:ext cx="2403222" cy="523220"/>
          </a:xfrm>
          <a:prstGeom prst="rect">
            <a:avLst/>
          </a:prstGeom>
        </p:spPr>
        <p:txBody>
          <a:bodyPr wrap="none">
            <a:spAutoFit/>
          </a:bodyPr>
          <a:lstStyle/>
          <a:p>
            <a:pPr algn="l"/>
            <a:r>
              <a:rPr lang="en-US" dirty="0" smtClean="0">
                <a:solidFill>
                  <a:srgbClr val="000000"/>
                </a:solidFill>
              </a:rPr>
              <a:t> </a:t>
            </a:r>
            <a:r>
              <a:rPr lang="en-US" dirty="0" err="1" smtClean="0">
                <a:solidFill>
                  <a:srgbClr val="000000"/>
                </a:solidFill>
              </a:rPr>
              <a:t>F</a:t>
            </a:r>
            <a:r>
              <a:rPr lang="en-US" baseline="-25000" dirty="0" err="1" smtClean="0">
                <a:solidFill>
                  <a:srgbClr val="000000"/>
                </a:solidFill>
              </a:rPr>
              <a:t>1</a:t>
            </a:r>
            <a:r>
              <a:rPr lang="en-US" dirty="0" smtClean="0">
                <a:solidFill>
                  <a:srgbClr val="000000"/>
                </a:solidFill>
              </a:rPr>
              <a:t> =     266 N</a:t>
            </a:r>
            <a:endParaRPr lang="en-US" baseline="-25000" dirty="0">
              <a:solidFill>
                <a:srgbClr val="000000"/>
              </a:solidFill>
            </a:endParaRPr>
          </a:p>
        </p:txBody>
      </p:sp>
      <p:sp>
        <p:nvSpPr>
          <p:cNvPr id="28" name="Rectangle 27"/>
          <p:cNvSpPr/>
          <p:nvPr/>
        </p:nvSpPr>
        <p:spPr>
          <a:xfrm>
            <a:off x="765949" y="3520277"/>
            <a:ext cx="4724370" cy="954107"/>
          </a:xfrm>
          <a:prstGeom prst="rect">
            <a:avLst/>
          </a:prstGeom>
        </p:spPr>
        <p:txBody>
          <a:bodyPr wrap="none">
            <a:spAutoFit/>
          </a:bodyPr>
          <a:lstStyle/>
          <a:p>
            <a:pPr algn="l"/>
            <a:r>
              <a:rPr lang="en-US" dirty="0">
                <a:solidFill>
                  <a:srgbClr val="FF0000"/>
                </a:solidFill>
              </a:rPr>
              <a:t>For the problem above, </a:t>
            </a:r>
            <a:r>
              <a:rPr lang="en-US" dirty="0" smtClean="0">
                <a:solidFill>
                  <a:srgbClr val="FF0000"/>
                </a:solidFill>
              </a:rPr>
              <a:t>find</a:t>
            </a:r>
          </a:p>
          <a:p>
            <a:pPr algn="l"/>
            <a:r>
              <a:rPr lang="en-US" dirty="0" smtClean="0">
                <a:solidFill>
                  <a:srgbClr val="FF0000"/>
                </a:solidFill>
              </a:rPr>
              <a:t>the pressure </a:t>
            </a:r>
            <a:r>
              <a:rPr lang="en-US" dirty="0">
                <a:solidFill>
                  <a:srgbClr val="FF0000"/>
                </a:solidFill>
              </a:rPr>
              <a:t>on each piston.</a:t>
            </a:r>
          </a:p>
        </p:txBody>
      </p:sp>
      <p:grpSp>
        <p:nvGrpSpPr>
          <p:cNvPr id="29" name="Group 28"/>
          <p:cNvGrpSpPr/>
          <p:nvPr/>
        </p:nvGrpSpPr>
        <p:grpSpPr>
          <a:xfrm>
            <a:off x="5964243" y="3511785"/>
            <a:ext cx="1339315" cy="998238"/>
            <a:chOff x="7128046" y="388559"/>
            <a:chExt cx="1339315" cy="998238"/>
          </a:xfrm>
        </p:grpSpPr>
        <p:sp>
          <p:nvSpPr>
            <p:cNvPr id="30" name="Rectangle 29"/>
            <p:cNvSpPr/>
            <p:nvPr/>
          </p:nvSpPr>
          <p:spPr>
            <a:xfrm>
              <a:off x="7864311" y="388559"/>
              <a:ext cx="603050" cy="523220"/>
            </a:xfrm>
            <a:prstGeom prst="rect">
              <a:avLst/>
            </a:prstGeom>
          </p:spPr>
          <p:txBody>
            <a:bodyPr wrap="none">
              <a:spAutoFit/>
            </a:bodyPr>
            <a:lstStyle/>
            <a:p>
              <a:pPr algn="l"/>
              <a:r>
                <a:rPr lang="en-US" dirty="0" smtClean="0">
                  <a:solidFill>
                    <a:srgbClr val="000000"/>
                  </a:solidFill>
                </a:rPr>
                <a:t> F </a:t>
              </a:r>
              <a:endParaRPr lang="en-US" dirty="0">
                <a:solidFill>
                  <a:srgbClr val="000000"/>
                </a:solidFill>
              </a:endParaRPr>
            </a:p>
          </p:txBody>
        </p:sp>
        <p:sp>
          <p:nvSpPr>
            <p:cNvPr id="31" name="Rectangle 30"/>
            <p:cNvSpPr/>
            <p:nvPr/>
          </p:nvSpPr>
          <p:spPr>
            <a:xfrm>
              <a:off x="7935559" y="863577"/>
              <a:ext cx="423514" cy="523220"/>
            </a:xfrm>
            <a:prstGeom prst="rect">
              <a:avLst/>
            </a:prstGeom>
          </p:spPr>
          <p:txBody>
            <a:bodyPr wrap="none">
              <a:spAutoFit/>
            </a:bodyPr>
            <a:lstStyle/>
            <a:p>
              <a:pPr algn="l"/>
              <a:r>
                <a:rPr lang="en-US" dirty="0" smtClean="0">
                  <a:solidFill>
                    <a:srgbClr val="000000"/>
                  </a:solidFill>
                </a:rPr>
                <a:t>A</a:t>
              </a:r>
              <a:endParaRPr lang="en-US" dirty="0">
                <a:solidFill>
                  <a:srgbClr val="000000"/>
                </a:solidFill>
              </a:endParaRPr>
            </a:p>
          </p:txBody>
        </p:sp>
        <p:sp>
          <p:nvSpPr>
            <p:cNvPr id="32" name="Rectangle 31"/>
            <p:cNvSpPr/>
            <p:nvPr/>
          </p:nvSpPr>
          <p:spPr>
            <a:xfrm>
              <a:off x="7128046" y="626071"/>
              <a:ext cx="825803" cy="523220"/>
            </a:xfrm>
            <a:prstGeom prst="rect">
              <a:avLst/>
            </a:prstGeom>
          </p:spPr>
          <p:txBody>
            <a:bodyPr wrap="none">
              <a:spAutoFit/>
            </a:bodyPr>
            <a:lstStyle/>
            <a:p>
              <a:pPr algn="l"/>
              <a:r>
                <a:rPr lang="en-US" dirty="0" smtClean="0">
                  <a:solidFill>
                    <a:srgbClr val="000000"/>
                  </a:solidFill>
                  <a:latin typeface="Arial"/>
                </a:rPr>
                <a:t>P</a:t>
              </a:r>
              <a:r>
                <a:rPr lang="en-US" dirty="0" smtClean="0">
                  <a:solidFill>
                    <a:srgbClr val="000000"/>
                  </a:solidFill>
                </a:rPr>
                <a:t> = </a:t>
              </a:r>
              <a:endParaRPr lang="en-US" dirty="0">
                <a:solidFill>
                  <a:srgbClr val="000000"/>
                </a:solidFill>
              </a:endParaRPr>
            </a:p>
          </p:txBody>
        </p:sp>
        <p:cxnSp>
          <p:nvCxnSpPr>
            <p:cNvPr id="33" name="Straight Connector 32"/>
            <p:cNvCxnSpPr/>
            <p:nvPr/>
          </p:nvCxnSpPr>
          <p:spPr bwMode="auto">
            <a:xfrm>
              <a:off x="7873338" y="890649"/>
              <a:ext cx="534390" cy="0"/>
            </a:xfrm>
            <a:prstGeom prst="line">
              <a:avLst/>
            </a:prstGeom>
            <a:solidFill>
              <a:srgbClr val="00FFFF"/>
            </a:solidFill>
            <a:ln w="22225" cap="flat" cmpd="sng" algn="ctr">
              <a:solidFill>
                <a:schemeClr val="tx1"/>
              </a:solidFill>
              <a:prstDash val="solid"/>
              <a:round/>
              <a:headEnd type="none" w="med" len="med"/>
              <a:tailEnd type="none" w="med" len="med"/>
            </a:ln>
            <a:effectLst/>
          </p:spPr>
        </p:cxnSp>
      </p:grpSp>
      <p:grpSp>
        <p:nvGrpSpPr>
          <p:cNvPr id="46" name="Group 45"/>
          <p:cNvGrpSpPr/>
          <p:nvPr/>
        </p:nvGrpSpPr>
        <p:grpSpPr>
          <a:xfrm>
            <a:off x="430364" y="4604312"/>
            <a:ext cx="2578137" cy="998238"/>
            <a:chOff x="430364" y="4865562"/>
            <a:chExt cx="2578137" cy="998238"/>
          </a:xfrm>
        </p:grpSpPr>
        <p:sp>
          <p:nvSpPr>
            <p:cNvPr id="35" name="Rectangle 34"/>
            <p:cNvSpPr/>
            <p:nvPr/>
          </p:nvSpPr>
          <p:spPr>
            <a:xfrm>
              <a:off x="1392252" y="4865562"/>
              <a:ext cx="1343638" cy="523220"/>
            </a:xfrm>
            <a:prstGeom prst="rect">
              <a:avLst/>
            </a:prstGeom>
          </p:spPr>
          <p:txBody>
            <a:bodyPr wrap="none">
              <a:spAutoFit/>
            </a:bodyPr>
            <a:lstStyle/>
            <a:p>
              <a:pPr algn="l"/>
              <a:r>
                <a:rPr lang="en-US" dirty="0" smtClean="0">
                  <a:solidFill>
                    <a:srgbClr val="000000"/>
                  </a:solidFill>
                </a:rPr>
                <a:t> 266 N </a:t>
              </a:r>
              <a:endParaRPr lang="en-US" dirty="0">
                <a:solidFill>
                  <a:srgbClr val="000000"/>
                </a:solidFill>
              </a:endParaRPr>
            </a:p>
          </p:txBody>
        </p:sp>
        <p:sp>
          <p:nvSpPr>
            <p:cNvPr id="36" name="Rectangle 35"/>
            <p:cNvSpPr/>
            <p:nvPr/>
          </p:nvSpPr>
          <p:spPr>
            <a:xfrm>
              <a:off x="1190375" y="5340580"/>
              <a:ext cx="1818126" cy="523220"/>
            </a:xfrm>
            <a:prstGeom prst="rect">
              <a:avLst/>
            </a:prstGeom>
          </p:spPr>
          <p:txBody>
            <a:bodyPr wrap="none">
              <a:spAutoFit/>
            </a:bodyPr>
            <a:lstStyle/>
            <a:p>
              <a:pPr algn="l"/>
              <a:r>
                <a:rPr lang="en-US" dirty="0" smtClean="0">
                  <a:solidFill>
                    <a:srgbClr val="000000"/>
                  </a:solidFill>
                </a:rPr>
                <a:t>0.0254 </a:t>
              </a:r>
              <a:r>
                <a:rPr lang="en-US" dirty="0" err="1" smtClean="0">
                  <a:solidFill>
                    <a:srgbClr val="000000"/>
                  </a:solidFill>
                </a:rPr>
                <a:t>m</a:t>
              </a:r>
              <a:r>
                <a:rPr lang="en-US" baseline="30000" dirty="0" err="1" smtClean="0">
                  <a:solidFill>
                    <a:srgbClr val="000000"/>
                  </a:solidFill>
                </a:rPr>
                <a:t>2</a:t>
              </a:r>
              <a:endParaRPr lang="en-US" dirty="0">
                <a:solidFill>
                  <a:srgbClr val="000000"/>
                </a:solidFill>
              </a:endParaRPr>
            </a:p>
          </p:txBody>
        </p:sp>
        <p:sp>
          <p:nvSpPr>
            <p:cNvPr id="37" name="Rectangle 36"/>
            <p:cNvSpPr/>
            <p:nvPr/>
          </p:nvSpPr>
          <p:spPr>
            <a:xfrm>
              <a:off x="430364" y="5103074"/>
              <a:ext cx="825803" cy="523220"/>
            </a:xfrm>
            <a:prstGeom prst="rect">
              <a:avLst/>
            </a:prstGeom>
          </p:spPr>
          <p:txBody>
            <a:bodyPr wrap="none">
              <a:spAutoFit/>
            </a:bodyPr>
            <a:lstStyle/>
            <a:p>
              <a:pPr algn="l"/>
              <a:r>
                <a:rPr lang="en-US" dirty="0" smtClean="0">
                  <a:solidFill>
                    <a:srgbClr val="000000"/>
                  </a:solidFill>
                  <a:latin typeface="Arial"/>
                </a:rPr>
                <a:t>P</a:t>
              </a:r>
              <a:r>
                <a:rPr lang="en-US" dirty="0" smtClean="0">
                  <a:solidFill>
                    <a:srgbClr val="000000"/>
                  </a:solidFill>
                </a:rPr>
                <a:t> = </a:t>
              </a:r>
              <a:endParaRPr lang="en-US" dirty="0">
                <a:solidFill>
                  <a:srgbClr val="000000"/>
                </a:solidFill>
              </a:endParaRPr>
            </a:p>
          </p:txBody>
        </p:sp>
        <p:cxnSp>
          <p:nvCxnSpPr>
            <p:cNvPr id="38" name="Straight Connector 37"/>
            <p:cNvCxnSpPr/>
            <p:nvPr/>
          </p:nvCxnSpPr>
          <p:spPr bwMode="auto">
            <a:xfrm>
              <a:off x="1175656" y="5367652"/>
              <a:ext cx="1828800" cy="0"/>
            </a:xfrm>
            <a:prstGeom prst="line">
              <a:avLst/>
            </a:prstGeom>
            <a:solidFill>
              <a:srgbClr val="00FFFF"/>
            </a:solidFill>
            <a:ln w="22225" cap="flat" cmpd="sng" algn="ctr">
              <a:solidFill>
                <a:schemeClr val="tx1"/>
              </a:solidFill>
              <a:prstDash val="solid"/>
              <a:round/>
              <a:headEnd type="none" w="med" len="med"/>
              <a:tailEnd type="none" w="med" len="med"/>
            </a:ln>
            <a:effectLst/>
          </p:spPr>
        </p:cxnSp>
      </p:grpSp>
      <p:sp>
        <p:nvSpPr>
          <p:cNvPr id="39" name="Rectangle 38"/>
          <p:cNvSpPr/>
          <p:nvPr/>
        </p:nvSpPr>
        <p:spPr>
          <a:xfrm>
            <a:off x="608494" y="5708724"/>
            <a:ext cx="2310248" cy="523220"/>
          </a:xfrm>
          <a:prstGeom prst="rect">
            <a:avLst/>
          </a:prstGeom>
        </p:spPr>
        <p:txBody>
          <a:bodyPr wrap="none">
            <a:spAutoFit/>
          </a:bodyPr>
          <a:lstStyle/>
          <a:p>
            <a:pPr algn="l"/>
            <a:r>
              <a:rPr lang="en-US" dirty="0" smtClean="0">
                <a:solidFill>
                  <a:srgbClr val="000000"/>
                </a:solidFill>
              </a:rPr>
              <a:t>=    10.5 </a:t>
            </a:r>
            <a:r>
              <a:rPr lang="en-US" dirty="0" err="1" smtClean="0">
                <a:solidFill>
                  <a:srgbClr val="000000"/>
                </a:solidFill>
              </a:rPr>
              <a:t>kPa</a:t>
            </a:r>
            <a:r>
              <a:rPr lang="en-US" dirty="0" smtClean="0">
                <a:solidFill>
                  <a:srgbClr val="000000"/>
                </a:solidFill>
              </a:rPr>
              <a:t> </a:t>
            </a:r>
            <a:endParaRPr lang="en-US" dirty="0">
              <a:solidFill>
                <a:srgbClr val="000000"/>
              </a:solidFill>
            </a:endParaRPr>
          </a:p>
        </p:txBody>
      </p:sp>
      <p:grpSp>
        <p:nvGrpSpPr>
          <p:cNvPr id="47" name="Group 46"/>
          <p:cNvGrpSpPr/>
          <p:nvPr/>
        </p:nvGrpSpPr>
        <p:grpSpPr>
          <a:xfrm>
            <a:off x="6106714" y="4604312"/>
            <a:ext cx="2684041" cy="998238"/>
            <a:chOff x="6106714" y="4865562"/>
            <a:chExt cx="2684041" cy="998238"/>
          </a:xfrm>
        </p:grpSpPr>
        <p:sp>
          <p:nvSpPr>
            <p:cNvPr id="40" name="Rectangle 39"/>
            <p:cNvSpPr/>
            <p:nvPr/>
          </p:nvSpPr>
          <p:spPr>
            <a:xfrm>
              <a:off x="6664852" y="4865562"/>
              <a:ext cx="2125903" cy="523220"/>
            </a:xfrm>
            <a:prstGeom prst="rect">
              <a:avLst/>
            </a:prstGeom>
          </p:spPr>
          <p:txBody>
            <a:bodyPr wrap="none">
              <a:spAutoFit/>
            </a:bodyPr>
            <a:lstStyle/>
            <a:p>
              <a:pPr algn="l"/>
              <a:r>
                <a:rPr lang="en-US" dirty="0" smtClean="0">
                  <a:solidFill>
                    <a:srgbClr val="000000"/>
                  </a:solidFill>
                </a:rPr>
                <a:t> 1420 (9.81)</a:t>
              </a:r>
              <a:endParaRPr lang="en-US" dirty="0">
                <a:solidFill>
                  <a:srgbClr val="000000"/>
                </a:solidFill>
              </a:endParaRPr>
            </a:p>
          </p:txBody>
        </p:sp>
        <p:sp>
          <p:nvSpPr>
            <p:cNvPr id="41" name="Rectangle 40"/>
            <p:cNvSpPr/>
            <p:nvPr/>
          </p:nvSpPr>
          <p:spPr>
            <a:xfrm>
              <a:off x="7021100" y="5340580"/>
              <a:ext cx="1417376" cy="523220"/>
            </a:xfrm>
            <a:prstGeom prst="rect">
              <a:avLst/>
            </a:prstGeom>
          </p:spPr>
          <p:txBody>
            <a:bodyPr wrap="none">
              <a:spAutoFit/>
            </a:bodyPr>
            <a:lstStyle/>
            <a:p>
              <a:pPr algn="l"/>
              <a:r>
                <a:rPr lang="en-US" dirty="0" smtClean="0">
                  <a:solidFill>
                    <a:srgbClr val="000000"/>
                  </a:solidFill>
                </a:rPr>
                <a:t>1.33 </a:t>
              </a:r>
              <a:r>
                <a:rPr lang="en-US" dirty="0" err="1" smtClean="0">
                  <a:solidFill>
                    <a:srgbClr val="000000"/>
                  </a:solidFill>
                </a:rPr>
                <a:t>m</a:t>
              </a:r>
              <a:r>
                <a:rPr lang="en-US" baseline="30000" dirty="0" err="1" smtClean="0">
                  <a:solidFill>
                    <a:srgbClr val="000000"/>
                  </a:solidFill>
                </a:rPr>
                <a:t>2</a:t>
              </a:r>
              <a:endParaRPr lang="en-US" dirty="0">
                <a:solidFill>
                  <a:srgbClr val="000000"/>
                </a:solidFill>
              </a:endParaRPr>
            </a:p>
          </p:txBody>
        </p:sp>
        <p:sp>
          <p:nvSpPr>
            <p:cNvPr id="42" name="Rectangle 41"/>
            <p:cNvSpPr/>
            <p:nvPr/>
          </p:nvSpPr>
          <p:spPr>
            <a:xfrm>
              <a:off x="6106714" y="5103074"/>
              <a:ext cx="825803" cy="523220"/>
            </a:xfrm>
            <a:prstGeom prst="rect">
              <a:avLst/>
            </a:prstGeom>
          </p:spPr>
          <p:txBody>
            <a:bodyPr wrap="none">
              <a:spAutoFit/>
            </a:bodyPr>
            <a:lstStyle/>
            <a:p>
              <a:pPr algn="l"/>
              <a:r>
                <a:rPr lang="en-US" dirty="0" smtClean="0">
                  <a:solidFill>
                    <a:srgbClr val="000000"/>
                  </a:solidFill>
                  <a:latin typeface="Arial"/>
                </a:rPr>
                <a:t>P</a:t>
              </a:r>
              <a:r>
                <a:rPr lang="en-US" dirty="0" smtClean="0">
                  <a:solidFill>
                    <a:srgbClr val="000000"/>
                  </a:solidFill>
                </a:rPr>
                <a:t> = </a:t>
              </a:r>
              <a:endParaRPr lang="en-US" dirty="0">
                <a:solidFill>
                  <a:srgbClr val="000000"/>
                </a:solidFill>
              </a:endParaRPr>
            </a:p>
          </p:txBody>
        </p:sp>
        <p:cxnSp>
          <p:nvCxnSpPr>
            <p:cNvPr id="43" name="Straight Connector 42"/>
            <p:cNvCxnSpPr/>
            <p:nvPr/>
          </p:nvCxnSpPr>
          <p:spPr bwMode="auto">
            <a:xfrm>
              <a:off x="6852006" y="5367652"/>
              <a:ext cx="1828800" cy="0"/>
            </a:xfrm>
            <a:prstGeom prst="line">
              <a:avLst/>
            </a:prstGeom>
            <a:solidFill>
              <a:srgbClr val="00FFFF"/>
            </a:solidFill>
            <a:ln w="22225" cap="flat" cmpd="sng" algn="ctr">
              <a:solidFill>
                <a:schemeClr val="tx1"/>
              </a:solidFill>
              <a:prstDash val="solid"/>
              <a:round/>
              <a:headEnd type="none" w="med" len="med"/>
              <a:tailEnd type="none" w="med" len="med"/>
            </a:ln>
            <a:effectLst/>
          </p:spPr>
        </p:cxnSp>
      </p:grpSp>
      <p:sp>
        <p:nvSpPr>
          <p:cNvPr id="44" name="Rectangle 43"/>
          <p:cNvSpPr/>
          <p:nvPr/>
        </p:nvSpPr>
        <p:spPr>
          <a:xfrm>
            <a:off x="6284844" y="5708724"/>
            <a:ext cx="2310248" cy="523220"/>
          </a:xfrm>
          <a:prstGeom prst="rect">
            <a:avLst/>
          </a:prstGeom>
        </p:spPr>
        <p:txBody>
          <a:bodyPr wrap="none">
            <a:spAutoFit/>
          </a:bodyPr>
          <a:lstStyle/>
          <a:p>
            <a:pPr algn="l"/>
            <a:r>
              <a:rPr lang="en-US" dirty="0" smtClean="0">
                <a:solidFill>
                  <a:srgbClr val="000000"/>
                </a:solidFill>
              </a:rPr>
              <a:t>=    10.5 </a:t>
            </a:r>
            <a:r>
              <a:rPr lang="en-US" dirty="0" err="1" smtClean="0">
                <a:solidFill>
                  <a:srgbClr val="000000"/>
                </a:solidFill>
              </a:rPr>
              <a:t>kPa</a:t>
            </a:r>
            <a:r>
              <a:rPr lang="en-US" dirty="0" smtClean="0">
                <a:solidFill>
                  <a:srgbClr val="000000"/>
                </a:solidFill>
              </a:rPr>
              <a:t> </a:t>
            </a:r>
            <a:endParaRPr lang="en-US" dirty="0">
              <a:solidFill>
                <a:srgbClr val="000000"/>
              </a:solidFill>
            </a:endParaRPr>
          </a:p>
        </p:txBody>
      </p:sp>
      <p:pic>
        <p:nvPicPr>
          <p:cNvPr id="45" name="Picture 44" descr="j0428065[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45260" y="4607631"/>
            <a:ext cx="2889524" cy="1761628"/>
          </a:xfrm>
          <a:prstGeom prst="rect">
            <a:avLst/>
          </a:prstGeom>
          <a:noFill/>
          <a:ln w="9525">
            <a:noFill/>
            <a:miter lim="800000"/>
            <a:headEnd/>
            <a:tailEnd/>
          </a:ln>
        </p:spPr>
      </p:pic>
      <p:sp>
        <p:nvSpPr>
          <p:cNvPr id="50" name="Rectangle 6"/>
          <p:cNvSpPr>
            <a:spLocks noChangeArrowheads="1"/>
          </p:cNvSpPr>
          <p:nvPr/>
        </p:nvSpPr>
        <p:spPr bwMode="auto">
          <a:xfrm>
            <a:off x="5097188" y="6334780"/>
            <a:ext cx="4046812" cy="523220"/>
          </a:xfrm>
          <a:prstGeom prst="rect">
            <a:avLst/>
          </a:prstGeom>
          <a:noFill/>
          <a:ln w="9525">
            <a:noFill/>
            <a:miter lim="800000"/>
            <a:headEnd/>
            <a:tailEnd/>
          </a:ln>
        </p:spPr>
        <p:txBody>
          <a:bodyPr wrap="none">
            <a:spAutoFit/>
          </a:bodyPr>
          <a:lstStyle/>
          <a:p>
            <a:pPr marL="342900" indent="-342900" algn="r">
              <a:spcBef>
                <a:spcPct val="20000"/>
              </a:spcBef>
            </a:pPr>
            <a:r>
              <a:rPr lang="en-US" b="1" dirty="0" err="1" smtClean="0">
                <a:solidFill>
                  <a:srgbClr val="000000"/>
                </a:solidFill>
                <a:latin typeface="Arial Narrow" panose="020B0606020202030204" pitchFamily="34" charset="0"/>
              </a:rPr>
              <a:t>www.teachnlearnchem.com</a:t>
            </a:r>
            <a:endParaRPr lang="en-US" b="1"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214997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style.rotation</p:attrName>
                                        </p:attrNameLst>
                                      </p:cBhvr>
                                      <p:tavLst>
                                        <p:tav tm="0">
                                          <p:val>
                                            <p:fltVal val="720"/>
                                          </p:val>
                                        </p:tav>
                                        <p:tav tm="100000">
                                          <p:val>
                                            <p:fltVal val="0"/>
                                          </p:val>
                                        </p:tav>
                                      </p:tavLst>
                                    </p:anim>
                                    <p:anim calcmode="lin" valueType="num">
                                      <p:cBhvr>
                                        <p:cTn id="9" dur="2000" fill="hold"/>
                                        <p:tgtEl>
                                          <p:spTgt spid="6"/>
                                        </p:tgtEl>
                                        <p:attrNameLst>
                                          <p:attrName>ppt_h</p:attrName>
                                        </p:attrNameLst>
                                      </p:cBhvr>
                                      <p:tavLst>
                                        <p:tav tm="0">
                                          <p:val>
                                            <p:fltVal val="0"/>
                                          </p:val>
                                        </p:tav>
                                        <p:tav tm="100000">
                                          <p:val>
                                            <p:strVal val="#ppt_h"/>
                                          </p:val>
                                        </p:tav>
                                      </p:tavLst>
                                    </p:anim>
                                    <p:anim calcmode="lin" valueType="num">
                                      <p:cBhvr>
                                        <p:cTn id="10" dur="2000" fill="hold"/>
                                        <p:tgtEl>
                                          <p:spTgt spid="6"/>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26" presetClass="entr" presetSubtype="0"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80">
                                          <p:stCondLst>
                                            <p:cond delay="0"/>
                                          </p:stCondLst>
                                        </p:cTn>
                                        <p:tgtEl>
                                          <p:spTgt spid="14"/>
                                        </p:tgtEl>
                                      </p:cBhvr>
                                    </p:animEffect>
                                    <p:anim calcmode="lin" valueType="num">
                                      <p:cBhvr>
                                        <p:cTn id="1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0" dur="26">
                                          <p:stCondLst>
                                            <p:cond delay="650"/>
                                          </p:stCondLst>
                                        </p:cTn>
                                        <p:tgtEl>
                                          <p:spTgt spid="14"/>
                                        </p:tgtEl>
                                      </p:cBhvr>
                                      <p:to x="100000" y="60000"/>
                                    </p:animScale>
                                    <p:animScale>
                                      <p:cBhvr>
                                        <p:cTn id="21" dur="166" decel="50000">
                                          <p:stCondLst>
                                            <p:cond delay="676"/>
                                          </p:stCondLst>
                                        </p:cTn>
                                        <p:tgtEl>
                                          <p:spTgt spid="14"/>
                                        </p:tgtEl>
                                      </p:cBhvr>
                                      <p:to x="100000" y="100000"/>
                                    </p:animScale>
                                    <p:animScale>
                                      <p:cBhvr>
                                        <p:cTn id="22" dur="26">
                                          <p:stCondLst>
                                            <p:cond delay="1312"/>
                                          </p:stCondLst>
                                        </p:cTn>
                                        <p:tgtEl>
                                          <p:spTgt spid="14"/>
                                        </p:tgtEl>
                                      </p:cBhvr>
                                      <p:to x="100000" y="80000"/>
                                    </p:animScale>
                                    <p:animScale>
                                      <p:cBhvr>
                                        <p:cTn id="23" dur="166" decel="50000">
                                          <p:stCondLst>
                                            <p:cond delay="1338"/>
                                          </p:stCondLst>
                                        </p:cTn>
                                        <p:tgtEl>
                                          <p:spTgt spid="14"/>
                                        </p:tgtEl>
                                      </p:cBhvr>
                                      <p:to x="100000" y="100000"/>
                                    </p:animScale>
                                    <p:animScale>
                                      <p:cBhvr>
                                        <p:cTn id="24" dur="26">
                                          <p:stCondLst>
                                            <p:cond delay="1642"/>
                                          </p:stCondLst>
                                        </p:cTn>
                                        <p:tgtEl>
                                          <p:spTgt spid="14"/>
                                        </p:tgtEl>
                                      </p:cBhvr>
                                      <p:to x="100000" y="90000"/>
                                    </p:animScale>
                                    <p:animScale>
                                      <p:cBhvr>
                                        <p:cTn id="25" dur="166" decel="50000">
                                          <p:stCondLst>
                                            <p:cond delay="1668"/>
                                          </p:stCondLst>
                                        </p:cTn>
                                        <p:tgtEl>
                                          <p:spTgt spid="14"/>
                                        </p:tgtEl>
                                      </p:cBhvr>
                                      <p:to x="100000" y="100000"/>
                                    </p:animScale>
                                    <p:animScale>
                                      <p:cBhvr>
                                        <p:cTn id="26" dur="26">
                                          <p:stCondLst>
                                            <p:cond delay="1808"/>
                                          </p:stCondLst>
                                        </p:cTn>
                                        <p:tgtEl>
                                          <p:spTgt spid="14"/>
                                        </p:tgtEl>
                                      </p:cBhvr>
                                      <p:to x="100000" y="95000"/>
                                    </p:animScale>
                                    <p:animScale>
                                      <p:cBhvr>
                                        <p:cTn id="27" dur="166" decel="50000">
                                          <p:stCondLst>
                                            <p:cond delay="1834"/>
                                          </p:stCondLst>
                                        </p:cTn>
                                        <p:tgtEl>
                                          <p:spTgt spid="14"/>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circle(in)">
                                      <p:cBhvr>
                                        <p:cTn id="32" dur="20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80">
                                          <p:stCondLst>
                                            <p:cond delay="0"/>
                                          </p:stCondLst>
                                        </p:cTn>
                                        <p:tgtEl>
                                          <p:spTgt spid="22"/>
                                        </p:tgtEl>
                                      </p:cBhvr>
                                    </p:animEffect>
                                    <p:anim calcmode="lin" valueType="num">
                                      <p:cBhvr>
                                        <p:cTn id="38"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3" dur="26">
                                          <p:stCondLst>
                                            <p:cond delay="650"/>
                                          </p:stCondLst>
                                        </p:cTn>
                                        <p:tgtEl>
                                          <p:spTgt spid="22"/>
                                        </p:tgtEl>
                                      </p:cBhvr>
                                      <p:to x="100000" y="60000"/>
                                    </p:animScale>
                                    <p:animScale>
                                      <p:cBhvr>
                                        <p:cTn id="44" dur="166" decel="50000">
                                          <p:stCondLst>
                                            <p:cond delay="676"/>
                                          </p:stCondLst>
                                        </p:cTn>
                                        <p:tgtEl>
                                          <p:spTgt spid="22"/>
                                        </p:tgtEl>
                                      </p:cBhvr>
                                      <p:to x="100000" y="100000"/>
                                    </p:animScale>
                                    <p:animScale>
                                      <p:cBhvr>
                                        <p:cTn id="45" dur="26">
                                          <p:stCondLst>
                                            <p:cond delay="1312"/>
                                          </p:stCondLst>
                                        </p:cTn>
                                        <p:tgtEl>
                                          <p:spTgt spid="22"/>
                                        </p:tgtEl>
                                      </p:cBhvr>
                                      <p:to x="100000" y="80000"/>
                                    </p:animScale>
                                    <p:animScale>
                                      <p:cBhvr>
                                        <p:cTn id="46" dur="166" decel="50000">
                                          <p:stCondLst>
                                            <p:cond delay="1338"/>
                                          </p:stCondLst>
                                        </p:cTn>
                                        <p:tgtEl>
                                          <p:spTgt spid="22"/>
                                        </p:tgtEl>
                                      </p:cBhvr>
                                      <p:to x="100000" y="100000"/>
                                    </p:animScale>
                                    <p:animScale>
                                      <p:cBhvr>
                                        <p:cTn id="47" dur="26">
                                          <p:stCondLst>
                                            <p:cond delay="1642"/>
                                          </p:stCondLst>
                                        </p:cTn>
                                        <p:tgtEl>
                                          <p:spTgt spid="22"/>
                                        </p:tgtEl>
                                      </p:cBhvr>
                                      <p:to x="100000" y="90000"/>
                                    </p:animScale>
                                    <p:animScale>
                                      <p:cBhvr>
                                        <p:cTn id="48" dur="166" decel="50000">
                                          <p:stCondLst>
                                            <p:cond delay="1668"/>
                                          </p:stCondLst>
                                        </p:cTn>
                                        <p:tgtEl>
                                          <p:spTgt spid="22"/>
                                        </p:tgtEl>
                                      </p:cBhvr>
                                      <p:to x="100000" y="100000"/>
                                    </p:animScale>
                                    <p:animScale>
                                      <p:cBhvr>
                                        <p:cTn id="49" dur="26">
                                          <p:stCondLst>
                                            <p:cond delay="1808"/>
                                          </p:stCondLst>
                                        </p:cTn>
                                        <p:tgtEl>
                                          <p:spTgt spid="22"/>
                                        </p:tgtEl>
                                      </p:cBhvr>
                                      <p:to x="100000" y="95000"/>
                                    </p:animScale>
                                    <p:animScale>
                                      <p:cBhvr>
                                        <p:cTn id="50" dur="166" decel="50000">
                                          <p:stCondLst>
                                            <p:cond delay="1834"/>
                                          </p:stCondLst>
                                        </p:cTn>
                                        <p:tgtEl>
                                          <p:spTgt spid="22"/>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circle(in)">
                                      <p:cBhvr>
                                        <p:cTn id="55" dur="20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45" presetClass="entr" presetSubtype="0"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2000"/>
                                        <p:tgtEl>
                                          <p:spTgt spid="16"/>
                                        </p:tgtEl>
                                      </p:cBhvr>
                                    </p:animEffect>
                                    <p:anim calcmode="lin" valueType="num">
                                      <p:cBhvr>
                                        <p:cTn id="61" dur="2000" fill="hold"/>
                                        <p:tgtEl>
                                          <p:spTgt spid="16"/>
                                        </p:tgtEl>
                                        <p:attrNameLst>
                                          <p:attrName>ppt_w</p:attrName>
                                        </p:attrNameLst>
                                      </p:cBhvr>
                                      <p:tavLst>
                                        <p:tav tm="0" fmla="#ppt_w*sin(2.5*pi*$)">
                                          <p:val>
                                            <p:fltVal val="0"/>
                                          </p:val>
                                        </p:tav>
                                        <p:tav tm="100000">
                                          <p:val>
                                            <p:fltVal val="1"/>
                                          </p:val>
                                        </p:tav>
                                      </p:tavLst>
                                    </p:anim>
                                    <p:anim calcmode="lin" valueType="num">
                                      <p:cBhvr>
                                        <p:cTn id="62"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1000"/>
                                        <p:tgtEl>
                                          <p:spTgt spid="26"/>
                                        </p:tgtEl>
                                      </p:cBhvr>
                                    </p:animEffect>
                                    <p:anim calcmode="lin" valueType="num">
                                      <p:cBhvr>
                                        <p:cTn id="68" dur="1000" fill="hold"/>
                                        <p:tgtEl>
                                          <p:spTgt spid="26"/>
                                        </p:tgtEl>
                                        <p:attrNameLst>
                                          <p:attrName>ppt_x</p:attrName>
                                        </p:attrNameLst>
                                      </p:cBhvr>
                                      <p:tavLst>
                                        <p:tav tm="0">
                                          <p:val>
                                            <p:strVal val="#ppt_x"/>
                                          </p:val>
                                        </p:tav>
                                        <p:tav tm="100000">
                                          <p:val>
                                            <p:strVal val="#ppt_x"/>
                                          </p:val>
                                        </p:tav>
                                      </p:tavLst>
                                    </p:anim>
                                    <p:anim calcmode="lin" valueType="num">
                                      <p:cBhvr>
                                        <p:cTn id="69" dur="1000" fill="hold"/>
                                        <p:tgtEl>
                                          <p:spTgt spid="26"/>
                                        </p:tgtEl>
                                        <p:attrNameLst>
                                          <p:attrName>ppt_y</p:attrName>
                                        </p:attrNameLst>
                                      </p:cBhvr>
                                      <p:tavLst>
                                        <p:tav tm="0">
                                          <p:val>
                                            <p:strVal val="#ppt_y-.1"/>
                                          </p:val>
                                        </p:tav>
                                        <p:tav tm="100000">
                                          <p:val>
                                            <p:strVal val="#ppt_y"/>
                                          </p:val>
                                        </p:tav>
                                      </p:tavLst>
                                    </p:anim>
                                  </p:childTnLst>
                                </p:cTn>
                              </p:par>
                            </p:childTnLst>
                          </p:cTn>
                        </p:par>
                        <p:par>
                          <p:cTn id="70" fill="hold">
                            <p:stCondLst>
                              <p:cond delay="1000"/>
                            </p:stCondLst>
                            <p:childTnLst>
                              <p:par>
                                <p:cTn id="71" presetID="10" presetClass="entr" presetSubtype="0"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childTnLst>
                          </p:cTn>
                        </p:par>
                      </p:childTnLst>
                    </p:cTn>
                  </p:par>
                  <p:par>
                    <p:cTn id="74" fill="hold">
                      <p:stCondLst>
                        <p:cond delay="indefinite"/>
                      </p:stCondLst>
                      <p:childTnLst>
                        <p:par>
                          <p:cTn id="75" fill="hold">
                            <p:stCondLst>
                              <p:cond delay="0"/>
                            </p:stCondLst>
                            <p:childTnLst>
                              <p:par>
                                <p:cTn id="76" presetID="41" presetClass="entr" presetSubtype="0" fill="hold" grpId="0" nodeType="clickEffect">
                                  <p:stCondLst>
                                    <p:cond delay="0"/>
                                  </p:stCondLst>
                                  <p:iterate type="lt">
                                    <p:tmPct val="10000"/>
                                  </p:iterate>
                                  <p:childTnLst>
                                    <p:set>
                                      <p:cBhvr>
                                        <p:cTn id="77" dur="1" fill="hold">
                                          <p:stCondLst>
                                            <p:cond delay="0"/>
                                          </p:stCondLst>
                                        </p:cTn>
                                        <p:tgtEl>
                                          <p:spTgt spid="28"/>
                                        </p:tgtEl>
                                        <p:attrNameLst>
                                          <p:attrName>style.visibility</p:attrName>
                                        </p:attrNameLst>
                                      </p:cBhvr>
                                      <p:to>
                                        <p:strVal val="visible"/>
                                      </p:to>
                                    </p:set>
                                    <p:anim calcmode="lin" valueType="num">
                                      <p:cBhvr>
                                        <p:cTn id="78"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79" dur="500" fill="hold"/>
                                        <p:tgtEl>
                                          <p:spTgt spid="28"/>
                                        </p:tgtEl>
                                        <p:attrNameLst>
                                          <p:attrName>ppt_y</p:attrName>
                                        </p:attrNameLst>
                                      </p:cBhvr>
                                      <p:tavLst>
                                        <p:tav tm="0">
                                          <p:val>
                                            <p:strVal val="#ppt_y"/>
                                          </p:val>
                                        </p:tav>
                                        <p:tav tm="100000">
                                          <p:val>
                                            <p:strVal val="#ppt_y"/>
                                          </p:val>
                                        </p:tav>
                                      </p:tavLst>
                                    </p:anim>
                                    <p:anim calcmode="lin" valueType="num">
                                      <p:cBhvr>
                                        <p:cTn id="80"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81"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82" dur="500" tmFilter="0,0; .5, 1; 1, 1"/>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35" presetClass="entr" presetSubtype="0" fill="hold" nodeType="click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2000"/>
                                        <p:tgtEl>
                                          <p:spTgt spid="29"/>
                                        </p:tgtEl>
                                      </p:cBhvr>
                                    </p:animEffect>
                                    <p:anim calcmode="lin" valueType="num">
                                      <p:cBhvr>
                                        <p:cTn id="88" dur="2000" fill="hold"/>
                                        <p:tgtEl>
                                          <p:spTgt spid="29"/>
                                        </p:tgtEl>
                                        <p:attrNameLst>
                                          <p:attrName>style.rotation</p:attrName>
                                        </p:attrNameLst>
                                      </p:cBhvr>
                                      <p:tavLst>
                                        <p:tav tm="0">
                                          <p:val>
                                            <p:fltVal val="720"/>
                                          </p:val>
                                        </p:tav>
                                        <p:tav tm="100000">
                                          <p:val>
                                            <p:fltVal val="0"/>
                                          </p:val>
                                        </p:tav>
                                      </p:tavLst>
                                    </p:anim>
                                    <p:anim calcmode="lin" valueType="num">
                                      <p:cBhvr>
                                        <p:cTn id="89" dur="2000" fill="hold"/>
                                        <p:tgtEl>
                                          <p:spTgt spid="29"/>
                                        </p:tgtEl>
                                        <p:attrNameLst>
                                          <p:attrName>ppt_h</p:attrName>
                                        </p:attrNameLst>
                                      </p:cBhvr>
                                      <p:tavLst>
                                        <p:tav tm="0">
                                          <p:val>
                                            <p:fltVal val="0"/>
                                          </p:val>
                                        </p:tav>
                                        <p:tav tm="100000">
                                          <p:val>
                                            <p:strVal val="#ppt_h"/>
                                          </p:val>
                                        </p:tav>
                                      </p:tavLst>
                                    </p:anim>
                                    <p:anim calcmode="lin" valueType="num">
                                      <p:cBhvr>
                                        <p:cTn id="90" dur="2000" fill="hold"/>
                                        <p:tgtEl>
                                          <p:spTgt spid="29"/>
                                        </p:tgtEl>
                                        <p:attrNameLst>
                                          <p:attrName>ppt_w</p:attrName>
                                        </p:attrNameLst>
                                      </p:cBhvr>
                                      <p:tavLst>
                                        <p:tav tm="0">
                                          <p:val>
                                            <p:fltVal val="0"/>
                                          </p:val>
                                        </p:tav>
                                        <p:tav tm="100000">
                                          <p:val>
                                            <p:strVal val="#ppt_w"/>
                                          </p:val>
                                        </p:tav>
                                      </p:tavLst>
                                    </p:anim>
                                  </p:childTnLst>
                                </p:cTn>
                              </p:par>
                            </p:childTnLst>
                          </p:cTn>
                        </p:par>
                      </p:childTnLst>
                    </p:cTn>
                  </p:par>
                  <p:par>
                    <p:cTn id="91" fill="hold">
                      <p:stCondLst>
                        <p:cond delay="indefinite"/>
                      </p:stCondLst>
                      <p:childTnLst>
                        <p:par>
                          <p:cTn id="92" fill="hold">
                            <p:stCondLst>
                              <p:cond delay="0"/>
                            </p:stCondLst>
                            <p:childTnLst>
                              <p:par>
                                <p:cTn id="93" presetID="6" presetClass="entr" presetSubtype="16" fill="hold" nodeType="clickEffect">
                                  <p:stCondLst>
                                    <p:cond delay="0"/>
                                  </p:stCondLst>
                                  <p:childTnLst>
                                    <p:set>
                                      <p:cBhvr>
                                        <p:cTn id="94" dur="1" fill="hold">
                                          <p:stCondLst>
                                            <p:cond delay="0"/>
                                          </p:stCondLst>
                                        </p:cTn>
                                        <p:tgtEl>
                                          <p:spTgt spid="46"/>
                                        </p:tgtEl>
                                        <p:attrNameLst>
                                          <p:attrName>style.visibility</p:attrName>
                                        </p:attrNameLst>
                                      </p:cBhvr>
                                      <p:to>
                                        <p:strVal val="visible"/>
                                      </p:to>
                                    </p:set>
                                    <p:animEffect transition="in" filter="circle(in)">
                                      <p:cBhvr>
                                        <p:cTn id="95" dur="2000"/>
                                        <p:tgtEl>
                                          <p:spTgt spid="46"/>
                                        </p:tgtEl>
                                      </p:cBhvr>
                                    </p:animEffect>
                                  </p:childTnLst>
                                </p:cTn>
                              </p:par>
                            </p:childTnLst>
                          </p:cTn>
                        </p:par>
                      </p:childTnLst>
                    </p:cTn>
                  </p:par>
                  <p:par>
                    <p:cTn id="96" fill="hold">
                      <p:stCondLst>
                        <p:cond delay="indefinite"/>
                      </p:stCondLst>
                      <p:childTnLst>
                        <p:par>
                          <p:cTn id="97" fill="hold">
                            <p:stCondLst>
                              <p:cond delay="0"/>
                            </p:stCondLst>
                            <p:childTnLst>
                              <p:par>
                                <p:cTn id="98" presetID="47" presetClass="entr" presetSubtype="0" fill="hold" grpId="0" nodeType="clickEffect">
                                  <p:stCondLst>
                                    <p:cond delay="0"/>
                                  </p:stCondLst>
                                  <p:childTnLst>
                                    <p:set>
                                      <p:cBhvr>
                                        <p:cTn id="99" dur="1" fill="hold">
                                          <p:stCondLst>
                                            <p:cond delay="0"/>
                                          </p:stCondLst>
                                        </p:cTn>
                                        <p:tgtEl>
                                          <p:spTgt spid="39"/>
                                        </p:tgtEl>
                                        <p:attrNameLst>
                                          <p:attrName>style.visibility</p:attrName>
                                        </p:attrNameLst>
                                      </p:cBhvr>
                                      <p:to>
                                        <p:strVal val="visible"/>
                                      </p:to>
                                    </p:set>
                                    <p:animEffect transition="in" filter="fade">
                                      <p:cBhvr>
                                        <p:cTn id="100" dur="1000"/>
                                        <p:tgtEl>
                                          <p:spTgt spid="39"/>
                                        </p:tgtEl>
                                      </p:cBhvr>
                                    </p:animEffect>
                                    <p:anim calcmode="lin" valueType="num">
                                      <p:cBhvr>
                                        <p:cTn id="101" dur="1000" fill="hold"/>
                                        <p:tgtEl>
                                          <p:spTgt spid="39"/>
                                        </p:tgtEl>
                                        <p:attrNameLst>
                                          <p:attrName>ppt_x</p:attrName>
                                        </p:attrNameLst>
                                      </p:cBhvr>
                                      <p:tavLst>
                                        <p:tav tm="0">
                                          <p:val>
                                            <p:strVal val="#ppt_x"/>
                                          </p:val>
                                        </p:tav>
                                        <p:tav tm="100000">
                                          <p:val>
                                            <p:strVal val="#ppt_x"/>
                                          </p:val>
                                        </p:tav>
                                      </p:tavLst>
                                    </p:anim>
                                    <p:anim calcmode="lin" valueType="num">
                                      <p:cBhvr>
                                        <p:cTn id="102" dur="1000" fill="hold"/>
                                        <p:tgtEl>
                                          <p:spTgt spid="39"/>
                                        </p:tgtEl>
                                        <p:attrNameLst>
                                          <p:attrName>ppt_y</p:attrName>
                                        </p:attrNameLst>
                                      </p:cBhvr>
                                      <p:tavLst>
                                        <p:tav tm="0">
                                          <p:val>
                                            <p:strVal val="#ppt_y-.1"/>
                                          </p:val>
                                        </p:tav>
                                        <p:tav tm="100000">
                                          <p:val>
                                            <p:strVal val="#ppt_y"/>
                                          </p:val>
                                        </p:tav>
                                      </p:tavLst>
                                    </p:anim>
                                  </p:childTnLst>
                                </p:cTn>
                              </p:par>
                            </p:childTnLst>
                          </p:cTn>
                        </p:par>
                        <p:par>
                          <p:cTn id="103" fill="hold">
                            <p:stCondLst>
                              <p:cond delay="1000"/>
                            </p:stCondLst>
                            <p:childTnLst>
                              <p:par>
                                <p:cTn id="104" presetID="10" presetClass="entr" presetSubtype="0"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500"/>
                                        <p:tgtEl>
                                          <p:spTgt spid="48"/>
                                        </p:tgtEl>
                                      </p:cBhvr>
                                    </p:animEffect>
                                  </p:childTnLst>
                                </p:cTn>
                              </p:par>
                            </p:childTnLst>
                          </p:cTn>
                        </p:par>
                      </p:childTnLst>
                    </p:cTn>
                  </p:par>
                  <p:par>
                    <p:cTn id="107" fill="hold">
                      <p:stCondLst>
                        <p:cond delay="indefinite"/>
                      </p:stCondLst>
                      <p:childTnLst>
                        <p:par>
                          <p:cTn id="108" fill="hold">
                            <p:stCondLst>
                              <p:cond delay="0"/>
                            </p:stCondLst>
                            <p:childTnLst>
                              <p:par>
                                <p:cTn id="109" presetID="6" presetClass="entr" presetSubtype="16" fill="hold" nodeType="clickEffect">
                                  <p:stCondLst>
                                    <p:cond delay="0"/>
                                  </p:stCondLst>
                                  <p:childTnLst>
                                    <p:set>
                                      <p:cBhvr>
                                        <p:cTn id="110" dur="1" fill="hold">
                                          <p:stCondLst>
                                            <p:cond delay="0"/>
                                          </p:stCondLst>
                                        </p:cTn>
                                        <p:tgtEl>
                                          <p:spTgt spid="47"/>
                                        </p:tgtEl>
                                        <p:attrNameLst>
                                          <p:attrName>style.visibility</p:attrName>
                                        </p:attrNameLst>
                                      </p:cBhvr>
                                      <p:to>
                                        <p:strVal val="visible"/>
                                      </p:to>
                                    </p:set>
                                    <p:animEffect transition="in" filter="circle(in)">
                                      <p:cBhvr>
                                        <p:cTn id="111" dur="2000"/>
                                        <p:tgtEl>
                                          <p:spTgt spid="47"/>
                                        </p:tgtEl>
                                      </p:cBhvr>
                                    </p:animEffect>
                                  </p:childTnLst>
                                </p:cTn>
                              </p:par>
                            </p:childTnLst>
                          </p:cTn>
                        </p:par>
                      </p:childTnLst>
                    </p:cTn>
                  </p:par>
                  <p:par>
                    <p:cTn id="112" fill="hold">
                      <p:stCondLst>
                        <p:cond delay="indefinite"/>
                      </p:stCondLst>
                      <p:childTnLst>
                        <p:par>
                          <p:cTn id="113" fill="hold">
                            <p:stCondLst>
                              <p:cond delay="0"/>
                            </p:stCondLst>
                            <p:childTnLst>
                              <p:par>
                                <p:cTn id="114" presetID="47" presetClass="entr" presetSubtype="0" fill="hold" grpId="0" nodeType="click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childTnLst>
                          </p:cTn>
                        </p:par>
                        <p:par>
                          <p:cTn id="119" fill="hold">
                            <p:stCondLst>
                              <p:cond delay="1500"/>
                            </p:stCondLst>
                            <p:childTnLst>
                              <p:par>
                                <p:cTn id="120" presetID="10" presetClass="entr" presetSubtype="0" fill="hold" grpId="0"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fade">
                                      <p:cBhvr>
                                        <p:cTn id="122" dur="500"/>
                                        <p:tgtEl>
                                          <p:spTgt spid="49"/>
                                        </p:tgtEl>
                                      </p:cBhvr>
                                    </p:animEffect>
                                  </p:childTnLst>
                                </p:cTn>
                              </p:par>
                            </p:childTnLst>
                          </p:cTn>
                        </p:par>
                        <p:par>
                          <p:cTn id="123" fill="hold">
                            <p:stCondLst>
                              <p:cond delay="2000"/>
                            </p:stCondLst>
                            <p:childTnLst>
                              <p:par>
                                <p:cTn id="124" presetID="31" presetClass="entr" presetSubtype="0" fill="hold" nodeType="afterEffect">
                                  <p:stCondLst>
                                    <p:cond delay="0"/>
                                  </p:stCondLst>
                                  <p:childTnLst>
                                    <p:set>
                                      <p:cBhvr>
                                        <p:cTn id="125" dur="1" fill="hold">
                                          <p:stCondLst>
                                            <p:cond delay="0"/>
                                          </p:stCondLst>
                                        </p:cTn>
                                        <p:tgtEl>
                                          <p:spTgt spid="45"/>
                                        </p:tgtEl>
                                        <p:attrNameLst>
                                          <p:attrName>style.visibility</p:attrName>
                                        </p:attrNameLst>
                                      </p:cBhvr>
                                      <p:to>
                                        <p:strVal val="visible"/>
                                      </p:to>
                                    </p:set>
                                    <p:anim calcmode="lin" valueType="num">
                                      <p:cBhvr>
                                        <p:cTn id="126" dur="3000" fill="hold"/>
                                        <p:tgtEl>
                                          <p:spTgt spid="45"/>
                                        </p:tgtEl>
                                        <p:attrNameLst>
                                          <p:attrName>ppt_w</p:attrName>
                                        </p:attrNameLst>
                                      </p:cBhvr>
                                      <p:tavLst>
                                        <p:tav tm="0">
                                          <p:val>
                                            <p:fltVal val="0"/>
                                          </p:val>
                                        </p:tav>
                                        <p:tav tm="100000">
                                          <p:val>
                                            <p:strVal val="#ppt_w"/>
                                          </p:val>
                                        </p:tav>
                                      </p:tavLst>
                                    </p:anim>
                                    <p:anim calcmode="lin" valueType="num">
                                      <p:cBhvr>
                                        <p:cTn id="127" dur="3000" fill="hold"/>
                                        <p:tgtEl>
                                          <p:spTgt spid="45"/>
                                        </p:tgtEl>
                                        <p:attrNameLst>
                                          <p:attrName>ppt_h</p:attrName>
                                        </p:attrNameLst>
                                      </p:cBhvr>
                                      <p:tavLst>
                                        <p:tav tm="0">
                                          <p:val>
                                            <p:fltVal val="0"/>
                                          </p:val>
                                        </p:tav>
                                        <p:tav tm="100000">
                                          <p:val>
                                            <p:strVal val="#ppt_h"/>
                                          </p:val>
                                        </p:tav>
                                      </p:tavLst>
                                    </p:anim>
                                    <p:anim calcmode="lin" valueType="num">
                                      <p:cBhvr>
                                        <p:cTn id="128" dur="3000" fill="hold"/>
                                        <p:tgtEl>
                                          <p:spTgt spid="45"/>
                                        </p:tgtEl>
                                        <p:attrNameLst>
                                          <p:attrName>style.rotation</p:attrName>
                                        </p:attrNameLst>
                                      </p:cBhvr>
                                      <p:tavLst>
                                        <p:tav tm="0">
                                          <p:val>
                                            <p:fltVal val="90"/>
                                          </p:val>
                                        </p:tav>
                                        <p:tav tm="100000">
                                          <p:val>
                                            <p:fltVal val="0"/>
                                          </p:val>
                                        </p:tav>
                                      </p:tavLst>
                                    </p:anim>
                                    <p:animEffect transition="in" filter="fade">
                                      <p:cBhvr>
                                        <p:cTn id="129" dur="3000"/>
                                        <p:tgtEl>
                                          <p:spTgt spid="45"/>
                                        </p:tgtEl>
                                      </p:cBhvr>
                                    </p:animEffect>
                                  </p:childTnLst>
                                </p:cTn>
                              </p:par>
                            </p:childTnLst>
                          </p:cTn>
                        </p:par>
                        <p:par>
                          <p:cTn id="130" fill="hold">
                            <p:stCondLst>
                              <p:cond delay="5000"/>
                            </p:stCondLst>
                            <p:childTnLst>
                              <p:par>
                                <p:cTn id="131" presetID="22" presetClass="entr" presetSubtype="8" fill="hold" grpId="0" nodeType="afterEffect">
                                  <p:stCondLst>
                                    <p:cond delay="0"/>
                                  </p:stCondLst>
                                  <p:childTnLst>
                                    <p:set>
                                      <p:cBhvr>
                                        <p:cTn id="132" dur="1" fill="hold">
                                          <p:stCondLst>
                                            <p:cond delay="0"/>
                                          </p:stCondLst>
                                        </p:cTn>
                                        <p:tgtEl>
                                          <p:spTgt spid="50"/>
                                        </p:tgtEl>
                                        <p:attrNameLst>
                                          <p:attrName>style.visibility</p:attrName>
                                        </p:attrNameLst>
                                      </p:cBhvr>
                                      <p:to>
                                        <p:strVal val="visible"/>
                                      </p:to>
                                    </p:set>
                                    <p:animEffect transition="in" filter="wipe(left)">
                                      <p:cBhvr>
                                        <p:cTn id="133"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27" grpId="0" animBg="1"/>
      <p:bldP spid="14" grpId="0"/>
      <p:bldP spid="16" grpId="0"/>
      <p:bldP spid="22" grpId="0"/>
      <p:bldP spid="26" grpId="0"/>
      <p:bldP spid="28" grpId="0"/>
      <p:bldP spid="39" grpId="0"/>
      <p:bldP spid="44" grpId="0"/>
      <p:bldP spid="5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3055186" y="103558"/>
            <a:ext cx="2938625" cy="523220"/>
          </a:xfrm>
          <a:prstGeom prst="rect">
            <a:avLst/>
          </a:prstGeom>
        </p:spPr>
        <p:txBody>
          <a:bodyPr wrap="none">
            <a:spAutoFit/>
          </a:bodyPr>
          <a:lstStyle/>
          <a:p>
            <a:pPr algn="l"/>
            <a:r>
              <a:rPr lang="en-US" b="1" dirty="0">
                <a:solidFill>
                  <a:srgbClr val="FF0000"/>
                </a:solidFill>
              </a:rPr>
              <a:t>Fluids in Motion</a:t>
            </a:r>
            <a:endParaRPr lang="en-US" dirty="0">
              <a:solidFill>
                <a:srgbClr val="FF0000"/>
              </a:solidFill>
            </a:endParaRPr>
          </a:p>
        </p:txBody>
      </p:sp>
      <p:sp>
        <p:nvSpPr>
          <p:cNvPr id="12" name="Rectangle 11"/>
          <p:cNvSpPr/>
          <p:nvPr/>
        </p:nvSpPr>
        <p:spPr>
          <a:xfrm>
            <a:off x="672384" y="692903"/>
            <a:ext cx="1742785" cy="523220"/>
          </a:xfrm>
          <a:prstGeom prst="rect">
            <a:avLst/>
          </a:prstGeom>
        </p:spPr>
        <p:txBody>
          <a:bodyPr wrap="none">
            <a:spAutoFit/>
          </a:bodyPr>
          <a:lstStyle/>
          <a:p>
            <a:pPr algn="l"/>
            <a:r>
              <a:rPr lang="en-US" u="sng" dirty="0">
                <a:solidFill>
                  <a:srgbClr val="FF0000"/>
                </a:solidFill>
              </a:rPr>
              <a:t>flow rate</a:t>
            </a:r>
            <a:r>
              <a:rPr lang="en-US" dirty="0">
                <a:solidFill>
                  <a:srgbClr val="FF0000"/>
                </a:solidFill>
              </a:rPr>
              <a:t>: </a:t>
            </a:r>
          </a:p>
        </p:txBody>
      </p:sp>
      <p:sp>
        <p:nvSpPr>
          <p:cNvPr id="13" name="Rectangle 12"/>
          <p:cNvSpPr/>
          <p:nvPr/>
        </p:nvSpPr>
        <p:spPr>
          <a:xfrm>
            <a:off x="2250359" y="701403"/>
            <a:ext cx="6334363" cy="954107"/>
          </a:xfrm>
          <a:prstGeom prst="rect">
            <a:avLst/>
          </a:prstGeom>
        </p:spPr>
        <p:txBody>
          <a:bodyPr wrap="none">
            <a:spAutoFit/>
          </a:bodyPr>
          <a:lstStyle/>
          <a:p>
            <a:pPr algn="l"/>
            <a:r>
              <a:rPr lang="en-US" dirty="0">
                <a:solidFill>
                  <a:srgbClr val="000000"/>
                </a:solidFill>
              </a:rPr>
              <a:t>the mass (or volume) of a fluid </a:t>
            </a:r>
            <a:r>
              <a:rPr lang="en-US" dirty="0" smtClean="0">
                <a:solidFill>
                  <a:srgbClr val="000000"/>
                </a:solidFill>
              </a:rPr>
              <a:t>that</a:t>
            </a:r>
          </a:p>
          <a:p>
            <a:pPr algn="l"/>
            <a:r>
              <a:rPr lang="en-US" dirty="0" smtClean="0">
                <a:solidFill>
                  <a:srgbClr val="000000"/>
                </a:solidFill>
              </a:rPr>
              <a:t>passes a </a:t>
            </a:r>
            <a:r>
              <a:rPr lang="en-US" dirty="0">
                <a:solidFill>
                  <a:srgbClr val="000000"/>
                </a:solidFill>
              </a:rPr>
              <a:t>fixed point </a:t>
            </a:r>
            <a:r>
              <a:rPr lang="en-US" dirty="0" smtClean="0">
                <a:solidFill>
                  <a:srgbClr val="000000"/>
                </a:solidFill>
              </a:rPr>
              <a:t>each, say, </a:t>
            </a:r>
            <a:r>
              <a:rPr lang="en-US" dirty="0">
                <a:solidFill>
                  <a:srgbClr val="000000"/>
                </a:solidFill>
              </a:rPr>
              <a:t>second</a:t>
            </a:r>
          </a:p>
        </p:txBody>
      </p:sp>
      <p:sp>
        <p:nvSpPr>
          <p:cNvPr id="14" name="Rectangle 13"/>
          <p:cNvSpPr/>
          <p:nvPr/>
        </p:nvSpPr>
        <p:spPr>
          <a:xfrm>
            <a:off x="728229" y="1702303"/>
            <a:ext cx="3744935" cy="523220"/>
          </a:xfrm>
          <a:prstGeom prst="rect">
            <a:avLst/>
          </a:prstGeom>
        </p:spPr>
        <p:txBody>
          <a:bodyPr wrap="none">
            <a:spAutoFit/>
          </a:bodyPr>
          <a:lstStyle/>
          <a:p>
            <a:pPr algn="l"/>
            <a:r>
              <a:rPr lang="en-US" dirty="0">
                <a:solidFill>
                  <a:srgbClr val="FF0000"/>
                </a:solidFill>
              </a:rPr>
              <a:t>-- units could be either</a:t>
            </a:r>
          </a:p>
        </p:txBody>
      </p:sp>
      <p:sp>
        <p:nvSpPr>
          <p:cNvPr id="15" name="Rectangle 14"/>
          <p:cNvSpPr/>
          <p:nvPr/>
        </p:nvSpPr>
        <p:spPr>
          <a:xfrm>
            <a:off x="4565872" y="1702304"/>
            <a:ext cx="843501" cy="523220"/>
          </a:xfrm>
          <a:prstGeom prst="rect">
            <a:avLst/>
          </a:prstGeom>
        </p:spPr>
        <p:txBody>
          <a:bodyPr wrap="none">
            <a:spAutoFit/>
          </a:bodyPr>
          <a:lstStyle/>
          <a:p>
            <a:pPr algn="l"/>
            <a:r>
              <a:rPr lang="en-US" dirty="0">
                <a:solidFill>
                  <a:srgbClr val="000000"/>
                </a:solidFill>
              </a:rPr>
              <a:t>kg/s</a:t>
            </a:r>
          </a:p>
        </p:txBody>
      </p:sp>
      <p:sp>
        <p:nvSpPr>
          <p:cNvPr id="16" name="Rectangle 15"/>
          <p:cNvSpPr/>
          <p:nvPr/>
        </p:nvSpPr>
        <p:spPr>
          <a:xfrm>
            <a:off x="5492886" y="1702304"/>
            <a:ext cx="723275" cy="523220"/>
          </a:xfrm>
          <a:prstGeom prst="rect">
            <a:avLst/>
          </a:prstGeom>
        </p:spPr>
        <p:txBody>
          <a:bodyPr wrap="none">
            <a:spAutoFit/>
          </a:bodyPr>
          <a:lstStyle/>
          <a:p>
            <a:pPr algn="l"/>
            <a:r>
              <a:rPr lang="en-US" dirty="0">
                <a:solidFill>
                  <a:srgbClr val="FF0000"/>
                </a:solidFill>
              </a:rPr>
              <a:t>OR</a:t>
            </a:r>
          </a:p>
        </p:txBody>
      </p:sp>
      <p:sp>
        <p:nvSpPr>
          <p:cNvPr id="17" name="Rectangle 16"/>
          <p:cNvSpPr/>
          <p:nvPr/>
        </p:nvSpPr>
        <p:spPr>
          <a:xfrm>
            <a:off x="6320724" y="1702303"/>
            <a:ext cx="896399" cy="523220"/>
          </a:xfrm>
          <a:prstGeom prst="rect">
            <a:avLst/>
          </a:prstGeom>
        </p:spPr>
        <p:txBody>
          <a:bodyPr wrap="none">
            <a:spAutoFit/>
          </a:bodyPr>
          <a:lstStyle/>
          <a:p>
            <a:pPr algn="l"/>
            <a:r>
              <a:rPr lang="en-US" dirty="0" err="1">
                <a:solidFill>
                  <a:srgbClr val="000000"/>
                </a:solidFill>
              </a:rPr>
              <a:t>m</a:t>
            </a:r>
            <a:r>
              <a:rPr lang="en-US" baseline="30000" dirty="0" err="1">
                <a:solidFill>
                  <a:srgbClr val="000000"/>
                </a:solidFill>
              </a:rPr>
              <a:t>3</a:t>
            </a:r>
            <a:r>
              <a:rPr lang="en-US" dirty="0">
                <a:solidFill>
                  <a:srgbClr val="000000"/>
                </a:solidFill>
              </a:rPr>
              <a:t>/s</a:t>
            </a:r>
          </a:p>
        </p:txBody>
      </p:sp>
      <p:grpSp>
        <p:nvGrpSpPr>
          <p:cNvPr id="5" name="Group 4"/>
          <p:cNvGrpSpPr/>
          <p:nvPr/>
        </p:nvGrpSpPr>
        <p:grpSpPr>
          <a:xfrm>
            <a:off x="412012" y="2241850"/>
            <a:ext cx="8136449" cy="4552352"/>
            <a:chOff x="412012" y="2241850"/>
            <a:chExt cx="8136449" cy="4552352"/>
          </a:xfrm>
        </p:grpSpPr>
        <p:pic>
          <p:nvPicPr>
            <p:cNvPr id="2052"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09874" y="2241850"/>
              <a:ext cx="1728071" cy="2264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4" name="Picture 10" descr="http://www.militaryaircraft.de/pictures/military/aircraft/Me-262/Me-262_2007-09-WTD61_0136_800.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12012" y="4718487"/>
              <a:ext cx="3181803" cy="1662702"/>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1104224" y="4245157"/>
              <a:ext cx="1552028" cy="400110"/>
            </a:xfrm>
            <a:prstGeom prst="rect">
              <a:avLst/>
            </a:prstGeom>
          </p:spPr>
          <p:txBody>
            <a:bodyPr wrap="none">
              <a:spAutoFit/>
            </a:bodyPr>
            <a:lstStyle/>
            <a:p>
              <a:pPr algn="l"/>
              <a:r>
                <a:rPr lang="en-US" sz="2000" b="1" dirty="0" smtClean="0">
                  <a:solidFill>
                    <a:srgbClr val="000000"/>
                  </a:solidFill>
                  <a:latin typeface="Arial Narrow" pitchFamily="34" charset="0"/>
                </a:rPr>
                <a:t>P-51 Mustang</a:t>
              </a:r>
              <a:endParaRPr lang="en-US" sz="2000" b="1" dirty="0">
                <a:solidFill>
                  <a:srgbClr val="000000"/>
                </a:solidFill>
                <a:latin typeface="Arial Narrow" pitchFamily="34" charset="0"/>
              </a:endParaRPr>
            </a:p>
          </p:txBody>
        </p:sp>
        <p:sp>
          <p:nvSpPr>
            <p:cNvPr id="22" name="Rectangle 21"/>
            <p:cNvSpPr/>
            <p:nvPr/>
          </p:nvSpPr>
          <p:spPr>
            <a:xfrm>
              <a:off x="5696492" y="6394092"/>
              <a:ext cx="1491114" cy="400110"/>
            </a:xfrm>
            <a:prstGeom prst="rect">
              <a:avLst/>
            </a:prstGeom>
          </p:spPr>
          <p:txBody>
            <a:bodyPr wrap="none">
              <a:spAutoFit/>
            </a:bodyPr>
            <a:lstStyle/>
            <a:p>
              <a:pPr algn="l"/>
              <a:r>
                <a:rPr lang="en-US" sz="2000" b="1" dirty="0" smtClean="0">
                  <a:solidFill>
                    <a:srgbClr val="000000"/>
                  </a:solidFill>
                  <a:latin typeface="Arial Narrow" pitchFamily="34" charset="0"/>
                </a:rPr>
                <a:t>Niagara Falls</a:t>
              </a:r>
              <a:endParaRPr lang="en-US" sz="2000" b="1" dirty="0">
                <a:solidFill>
                  <a:srgbClr val="000000"/>
                </a:solidFill>
                <a:latin typeface="Arial Narrow" pitchFamily="34" charset="0"/>
              </a:endParaRPr>
            </a:p>
          </p:txBody>
        </p:sp>
        <p:sp>
          <p:nvSpPr>
            <p:cNvPr id="23" name="Rectangle 22"/>
            <p:cNvSpPr/>
            <p:nvPr/>
          </p:nvSpPr>
          <p:spPr>
            <a:xfrm>
              <a:off x="4240151" y="4261299"/>
              <a:ext cx="2287806" cy="400110"/>
            </a:xfrm>
            <a:prstGeom prst="rect">
              <a:avLst/>
            </a:prstGeom>
          </p:spPr>
          <p:txBody>
            <a:bodyPr wrap="none">
              <a:spAutoFit/>
            </a:bodyPr>
            <a:lstStyle/>
            <a:p>
              <a:pPr algn="l"/>
              <a:r>
                <a:rPr lang="en-US" sz="2000" b="1" dirty="0" smtClean="0">
                  <a:solidFill>
                    <a:srgbClr val="000000"/>
                  </a:solidFill>
                  <a:latin typeface="Arial Narrow" pitchFamily="34" charset="0"/>
                </a:rPr>
                <a:t>water flow rate meter</a:t>
              </a:r>
              <a:endParaRPr lang="en-US" sz="2000" b="1" dirty="0">
                <a:solidFill>
                  <a:srgbClr val="000000"/>
                </a:solidFill>
                <a:latin typeface="Arial Narrow" pitchFamily="34" charset="0"/>
              </a:endParaRPr>
            </a:p>
          </p:txBody>
        </p:sp>
        <p:pic>
          <p:nvPicPr>
            <p:cNvPr id="2053" name="Picture 5"/>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4473148" y="4752753"/>
              <a:ext cx="3830879" cy="1648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4422318" y="2411702"/>
              <a:ext cx="2010394" cy="1865108"/>
              <a:chOff x="5124053" y="4102445"/>
              <a:chExt cx="2709329" cy="2513533"/>
            </a:xfrm>
          </p:grpSpPr>
          <p:pic>
            <p:nvPicPr>
              <p:cNvPr id="2051"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124053" y="4180114"/>
                <a:ext cx="2689911" cy="2435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455844" y="4102445"/>
                <a:ext cx="1377538" cy="1520042"/>
              </a:xfrm>
              <a:prstGeom prst="rect">
                <a:avLst/>
              </a:prstGeom>
              <a:solidFill>
                <a:schemeClr val="bg1"/>
              </a:solidFill>
              <a:ln w="22225">
                <a:noFill/>
              </a:ln>
            </p:spPr>
            <p:txBody>
              <a:bodyPr wrap="none" rtlCol="0" anchor="ctr">
                <a:spAutoFit/>
              </a:bodyPr>
              <a:lstStyle/>
              <a:p>
                <a:pPr algn="l"/>
                <a:endParaRPr lang="en-US" dirty="0">
                  <a:solidFill>
                    <a:srgbClr val="000000"/>
                  </a:solidFill>
                </a:endParaRPr>
              </a:p>
            </p:txBody>
          </p:sp>
        </p:grpSp>
        <p:sp>
          <p:nvSpPr>
            <p:cNvPr id="24" name="Rectangle 23"/>
            <p:cNvSpPr/>
            <p:nvPr/>
          </p:nvSpPr>
          <p:spPr>
            <a:xfrm>
              <a:off x="6717511" y="4250677"/>
              <a:ext cx="1830950" cy="400110"/>
            </a:xfrm>
            <a:prstGeom prst="rect">
              <a:avLst/>
            </a:prstGeom>
          </p:spPr>
          <p:txBody>
            <a:bodyPr wrap="none">
              <a:spAutoFit/>
            </a:bodyPr>
            <a:lstStyle/>
            <a:p>
              <a:pPr algn="l"/>
              <a:r>
                <a:rPr lang="en-US" sz="2000" b="1" dirty="0" smtClean="0">
                  <a:solidFill>
                    <a:srgbClr val="000000"/>
                  </a:solidFill>
                  <a:latin typeface="Arial Narrow" pitchFamily="34" charset="0"/>
                </a:rPr>
                <a:t>peak flow meter</a:t>
              </a:r>
              <a:endParaRPr lang="en-US" sz="2000" b="1" dirty="0">
                <a:solidFill>
                  <a:srgbClr val="000000"/>
                </a:solidFill>
                <a:latin typeface="Arial Narrow" pitchFamily="34" charset="0"/>
              </a:endParaRPr>
            </a:p>
          </p:txBody>
        </p:sp>
        <p:sp>
          <p:nvSpPr>
            <p:cNvPr id="25" name="Rectangle 24"/>
            <p:cNvSpPr/>
            <p:nvPr/>
          </p:nvSpPr>
          <p:spPr>
            <a:xfrm>
              <a:off x="742028" y="6387815"/>
              <a:ext cx="2497800" cy="400110"/>
            </a:xfrm>
            <a:prstGeom prst="rect">
              <a:avLst/>
            </a:prstGeom>
          </p:spPr>
          <p:txBody>
            <a:bodyPr wrap="none">
              <a:spAutoFit/>
            </a:bodyPr>
            <a:lstStyle/>
            <a:p>
              <a:pPr algn="l"/>
              <a:r>
                <a:rPr lang="en-US" sz="2000" b="1" dirty="0" err="1" smtClean="0">
                  <a:solidFill>
                    <a:srgbClr val="000000"/>
                  </a:solidFill>
                  <a:latin typeface="Arial Narrow" pitchFamily="34" charset="0"/>
                </a:rPr>
                <a:t>Messerschmidt</a:t>
              </a:r>
              <a:r>
                <a:rPr lang="en-US" sz="2000" b="1" dirty="0" smtClean="0">
                  <a:solidFill>
                    <a:srgbClr val="000000"/>
                  </a:solidFill>
                  <a:latin typeface="Arial Narrow" pitchFamily="34" charset="0"/>
                </a:rPr>
                <a:t> ME 262</a:t>
              </a:r>
              <a:endParaRPr lang="en-US" sz="2000" b="1" dirty="0">
                <a:solidFill>
                  <a:srgbClr val="000000"/>
                </a:solidFill>
                <a:latin typeface="Arial Narrow" pitchFamily="34" charset="0"/>
              </a:endParaRPr>
            </a:p>
          </p:txBody>
        </p:sp>
        <p:pic>
          <p:nvPicPr>
            <p:cNvPr id="2054"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53467" y="2335393"/>
              <a:ext cx="2557574" cy="1906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25741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80">
                                          <p:stCondLst>
                                            <p:cond delay="0"/>
                                          </p:stCondLst>
                                        </p:cTn>
                                        <p:tgtEl>
                                          <p:spTgt spid="17"/>
                                        </p:tgtEl>
                                      </p:cBhvr>
                                    </p:animEffect>
                                    <p:anim calcmode="lin" valueType="num">
                                      <p:cBhvr>
                                        <p:cTn id="26"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31" dur="26">
                                          <p:stCondLst>
                                            <p:cond delay="650"/>
                                          </p:stCondLst>
                                        </p:cTn>
                                        <p:tgtEl>
                                          <p:spTgt spid="17"/>
                                        </p:tgtEl>
                                      </p:cBhvr>
                                      <p:to x="100000" y="60000"/>
                                    </p:animScale>
                                    <p:animScale>
                                      <p:cBhvr>
                                        <p:cTn id="32" dur="166" decel="50000">
                                          <p:stCondLst>
                                            <p:cond delay="676"/>
                                          </p:stCondLst>
                                        </p:cTn>
                                        <p:tgtEl>
                                          <p:spTgt spid="17"/>
                                        </p:tgtEl>
                                      </p:cBhvr>
                                      <p:to x="100000" y="100000"/>
                                    </p:animScale>
                                    <p:animScale>
                                      <p:cBhvr>
                                        <p:cTn id="33" dur="26">
                                          <p:stCondLst>
                                            <p:cond delay="1312"/>
                                          </p:stCondLst>
                                        </p:cTn>
                                        <p:tgtEl>
                                          <p:spTgt spid="17"/>
                                        </p:tgtEl>
                                      </p:cBhvr>
                                      <p:to x="100000" y="80000"/>
                                    </p:animScale>
                                    <p:animScale>
                                      <p:cBhvr>
                                        <p:cTn id="34" dur="166" decel="50000">
                                          <p:stCondLst>
                                            <p:cond delay="1338"/>
                                          </p:stCondLst>
                                        </p:cTn>
                                        <p:tgtEl>
                                          <p:spTgt spid="17"/>
                                        </p:tgtEl>
                                      </p:cBhvr>
                                      <p:to x="100000" y="100000"/>
                                    </p:animScale>
                                    <p:animScale>
                                      <p:cBhvr>
                                        <p:cTn id="35" dur="26">
                                          <p:stCondLst>
                                            <p:cond delay="1642"/>
                                          </p:stCondLst>
                                        </p:cTn>
                                        <p:tgtEl>
                                          <p:spTgt spid="17"/>
                                        </p:tgtEl>
                                      </p:cBhvr>
                                      <p:to x="100000" y="90000"/>
                                    </p:animScale>
                                    <p:animScale>
                                      <p:cBhvr>
                                        <p:cTn id="36" dur="166" decel="50000">
                                          <p:stCondLst>
                                            <p:cond delay="1668"/>
                                          </p:stCondLst>
                                        </p:cTn>
                                        <p:tgtEl>
                                          <p:spTgt spid="17"/>
                                        </p:tgtEl>
                                      </p:cBhvr>
                                      <p:to x="100000" y="100000"/>
                                    </p:animScale>
                                    <p:animScale>
                                      <p:cBhvr>
                                        <p:cTn id="37" dur="26">
                                          <p:stCondLst>
                                            <p:cond delay="1808"/>
                                          </p:stCondLst>
                                        </p:cTn>
                                        <p:tgtEl>
                                          <p:spTgt spid="17"/>
                                        </p:tgtEl>
                                      </p:cBhvr>
                                      <p:to x="100000" y="95000"/>
                                    </p:animScale>
                                    <p:animScale>
                                      <p:cBhvr>
                                        <p:cTn id="38" dur="166" decel="50000">
                                          <p:stCondLst>
                                            <p:cond delay="1834"/>
                                          </p:stCondLst>
                                        </p:cTn>
                                        <p:tgtEl>
                                          <p:spTgt spid="1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4" name="Picture 2" descr="http://1.bp.blogspot.com/-H50G8RKZREY/TecqXQXOwyI/AAAAAAAAAK0/hjU8HDQlxN0/s1600/2012_Jet-Fighter.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822579" y="161255"/>
            <a:ext cx="4167041" cy="31252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2.bp.blogspot.com/_-Oqf_vOmanM/SwegDEPoLUI/AAAAAAAAAJA/j5V3RdpFkOU/s1600/Jet+Airways_A380.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43701" y="166257"/>
            <a:ext cx="4506696" cy="19119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www.militaryfactory.com/aircraft/imgs/aerospatiale-bac-concorde.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142503" y="2244462"/>
            <a:ext cx="4500749" cy="22088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farm5.staticflickr.com/4068/4495774174_1462362c32_b.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797631" y="3462974"/>
            <a:ext cx="4191991" cy="327626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00750" y="4533069"/>
            <a:ext cx="4590003" cy="2307115"/>
          </a:xfrm>
          <a:prstGeom prst="rect">
            <a:avLst/>
          </a:prstGeom>
        </p:spPr>
        <p:txBody>
          <a:bodyPr wrap="square">
            <a:noAutofit/>
          </a:bodyPr>
          <a:lstStyle/>
          <a:p>
            <a:pPr algn="l"/>
            <a:r>
              <a:rPr lang="en-US" sz="2000" b="1" dirty="0" smtClean="0">
                <a:solidFill>
                  <a:srgbClr val="FFFFFF"/>
                </a:solidFill>
                <a:latin typeface="Arial Narrow" pitchFamily="34" charset="0"/>
              </a:rPr>
              <a:t>Jets go much faster than propeller-powered planes because they pull huge volumes of air/oxygen into their engines to be used in the combustion process.  In other words, the flow rate of air into a jet engine far exceeds the flow rate into the engine of a propeller-powered aircraft. </a:t>
            </a:r>
            <a:endParaRPr lang="en-US" sz="2000" b="1" dirty="0">
              <a:solidFill>
                <a:srgbClr val="FFFFFF"/>
              </a:solidFill>
              <a:latin typeface="Arial Narrow" pitchFamily="34" charset="0"/>
            </a:endParaRPr>
          </a:p>
        </p:txBody>
      </p:sp>
      <p:sp>
        <p:nvSpPr>
          <p:cNvPr id="9" name="Rectangle 6"/>
          <p:cNvSpPr>
            <a:spLocks noChangeArrowheads="1"/>
          </p:cNvSpPr>
          <p:nvPr/>
        </p:nvSpPr>
        <p:spPr bwMode="auto">
          <a:xfrm>
            <a:off x="4911444" y="6234764"/>
            <a:ext cx="4046812" cy="523220"/>
          </a:xfrm>
          <a:prstGeom prst="rect">
            <a:avLst/>
          </a:prstGeom>
          <a:noFill/>
          <a:ln w="9525">
            <a:noFill/>
            <a:miter lim="800000"/>
            <a:headEnd/>
            <a:tailEnd/>
          </a:ln>
        </p:spPr>
        <p:txBody>
          <a:bodyPr wrap="none">
            <a:spAutoFit/>
          </a:bodyPr>
          <a:lstStyle/>
          <a:p>
            <a:pPr marL="342900" indent="-342900" algn="r">
              <a:spcBef>
                <a:spcPct val="20000"/>
              </a:spcBef>
            </a:pPr>
            <a:r>
              <a:rPr lang="en-US" b="1" dirty="0" err="1" smtClean="0">
                <a:solidFill>
                  <a:srgbClr val="002060"/>
                </a:solidFill>
                <a:latin typeface="Arial Narrow" panose="020B0606020202030204" pitchFamily="34" charset="0"/>
              </a:rPr>
              <a:t>www.teachnlearnchem.com</a:t>
            </a:r>
            <a:endParaRPr lang="en-US" b="1"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84196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6140" y="186684"/>
            <a:ext cx="4302332" cy="523220"/>
          </a:xfrm>
          <a:prstGeom prst="rect">
            <a:avLst/>
          </a:prstGeom>
        </p:spPr>
        <p:txBody>
          <a:bodyPr wrap="none">
            <a:spAutoFit/>
          </a:bodyPr>
          <a:lstStyle/>
          <a:p>
            <a:pPr algn="l"/>
            <a:r>
              <a:rPr lang="en-US" b="1" i="1" dirty="0">
                <a:solidFill>
                  <a:srgbClr val="FF0000"/>
                </a:solidFill>
              </a:rPr>
              <a:t>Two Types of Fluid Flow</a:t>
            </a:r>
          </a:p>
        </p:txBody>
      </p:sp>
      <p:sp>
        <p:nvSpPr>
          <p:cNvPr id="3" name="Rectangle 2"/>
          <p:cNvSpPr/>
          <p:nvPr/>
        </p:nvSpPr>
        <p:spPr>
          <a:xfrm>
            <a:off x="374068" y="853451"/>
            <a:ext cx="8467383" cy="1384995"/>
          </a:xfrm>
          <a:prstGeom prst="rect">
            <a:avLst/>
          </a:prstGeom>
        </p:spPr>
        <p:txBody>
          <a:bodyPr wrap="none">
            <a:spAutoFit/>
          </a:bodyPr>
          <a:lstStyle/>
          <a:p>
            <a:pPr algn="l"/>
            <a:r>
              <a:rPr lang="en-US" u="sng" dirty="0">
                <a:solidFill>
                  <a:srgbClr val="FF0000"/>
                </a:solidFill>
              </a:rPr>
              <a:t>laminar flow</a:t>
            </a:r>
            <a:r>
              <a:rPr lang="en-US" dirty="0">
                <a:solidFill>
                  <a:srgbClr val="FF0000"/>
                </a:solidFill>
              </a:rPr>
              <a:t>: each fluid “particle” perfectly </a:t>
            </a:r>
            <a:r>
              <a:rPr lang="en-US" dirty="0" smtClean="0">
                <a:solidFill>
                  <a:srgbClr val="FF0000"/>
                </a:solidFill>
              </a:rPr>
              <a:t>follows</a:t>
            </a:r>
          </a:p>
          <a:p>
            <a:pPr algn="l"/>
            <a:r>
              <a:rPr lang="en-US" dirty="0">
                <a:solidFill>
                  <a:srgbClr val="FF0000"/>
                </a:solidFill>
              </a:rPr>
              <a:t>	</a:t>
            </a:r>
            <a:r>
              <a:rPr lang="en-US" dirty="0" smtClean="0">
                <a:solidFill>
                  <a:srgbClr val="FF0000"/>
                </a:solidFill>
              </a:rPr>
              <a:t>	   the particle </a:t>
            </a:r>
            <a:r>
              <a:rPr lang="en-US" dirty="0">
                <a:solidFill>
                  <a:srgbClr val="FF0000"/>
                </a:solidFill>
              </a:rPr>
              <a:t>just ahead </a:t>
            </a:r>
            <a:r>
              <a:rPr lang="en-US" dirty="0" smtClean="0">
                <a:solidFill>
                  <a:srgbClr val="FF0000"/>
                </a:solidFill>
              </a:rPr>
              <a:t>of </a:t>
            </a:r>
            <a:r>
              <a:rPr lang="en-US" dirty="0">
                <a:solidFill>
                  <a:srgbClr val="FF0000"/>
                </a:solidFill>
              </a:rPr>
              <a:t>itself along a </a:t>
            </a:r>
            <a:endParaRPr lang="en-US" dirty="0" smtClean="0">
              <a:solidFill>
                <a:srgbClr val="FF0000"/>
              </a:solidFill>
            </a:endParaRPr>
          </a:p>
          <a:p>
            <a:pPr algn="l"/>
            <a:r>
              <a:rPr lang="en-US" dirty="0">
                <a:solidFill>
                  <a:srgbClr val="FF0000"/>
                </a:solidFill>
              </a:rPr>
              <a:t>	</a:t>
            </a:r>
            <a:r>
              <a:rPr lang="en-US" dirty="0" smtClean="0">
                <a:solidFill>
                  <a:srgbClr val="FF0000"/>
                </a:solidFill>
              </a:rPr>
              <a:t>	   smooth </a:t>
            </a:r>
            <a:r>
              <a:rPr lang="en-US" dirty="0">
                <a:solidFill>
                  <a:srgbClr val="FF0000"/>
                </a:solidFill>
              </a:rPr>
              <a:t>trajectory called a </a:t>
            </a:r>
            <a:r>
              <a:rPr lang="en-US" u="sng" dirty="0">
                <a:solidFill>
                  <a:srgbClr val="FF0000"/>
                </a:solidFill>
              </a:rPr>
              <a:t>streamline</a:t>
            </a:r>
            <a:endParaRPr lang="en-US" dirty="0">
              <a:solidFill>
                <a:srgbClr val="FF0000"/>
              </a:solidFill>
            </a:endParaRPr>
          </a:p>
        </p:txBody>
      </p:sp>
      <p:sp>
        <p:nvSpPr>
          <p:cNvPr id="4" name="Rectangle 3"/>
          <p:cNvSpPr/>
          <p:nvPr/>
        </p:nvSpPr>
        <p:spPr>
          <a:xfrm>
            <a:off x="908449" y="2263178"/>
            <a:ext cx="524503" cy="523220"/>
          </a:xfrm>
          <a:prstGeom prst="rect">
            <a:avLst/>
          </a:prstGeom>
        </p:spPr>
        <p:txBody>
          <a:bodyPr wrap="none">
            <a:spAutoFit/>
          </a:bodyPr>
          <a:lstStyle/>
          <a:p>
            <a:pPr algn="l"/>
            <a:r>
              <a:rPr lang="en-US" dirty="0">
                <a:solidFill>
                  <a:srgbClr val="FF0000"/>
                </a:solidFill>
              </a:rPr>
              <a:t>-- </a:t>
            </a:r>
          </a:p>
        </p:txBody>
      </p:sp>
      <p:sp>
        <p:nvSpPr>
          <p:cNvPr id="5" name="Rectangle 4"/>
          <p:cNvSpPr/>
          <p:nvPr/>
        </p:nvSpPr>
        <p:spPr>
          <a:xfrm>
            <a:off x="920336" y="2809443"/>
            <a:ext cx="524503" cy="523220"/>
          </a:xfrm>
          <a:prstGeom prst="rect">
            <a:avLst/>
          </a:prstGeom>
        </p:spPr>
        <p:txBody>
          <a:bodyPr wrap="none">
            <a:spAutoFit/>
          </a:bodyPr>
          <a:lstStyle/>
          <a:p>
            <a:pPr algn="l"/>
            <a:r>
              <a:rPr lang="en-US" dirty="0">
                <a:solidFill>
                  <a:srgbClr val="FF0000"/>
                </a:solidFill>
              </a:rPr>
              <a:t>-- </a:t>
            </a:r>
          </a:p>
        </p:txBody>
      </p:sp>
      <p:grpSp>
        <p:nvGrpSpPr>
          <p:cNvPr id="37" name="Group 36"/>
          <p:cNvGrpSpPr/>
          <p:nvPr/>
        </p:nvGrpSpPr>
        <p:grpSpPr>
          <a:xfrm>
            <a:off x="4511921" y="3957180"/>
            <a:ext cx="3717643" cy="2309954"/>
            <a:chOff x="4737546" y="4265930"/>
            <a:chExt cx="3717643" cy="2309954"/>
          </a:xfrm>
        </p:grpSpPr>
        <p:sp>
          <p:nvSpPr>
            <p:cNvPr id="10" name="Rectangle 9"/>
            <p:cNvSpPr/>
            <p:nvPr/>
          </p:nvSpPr>
          <p:spPr>
            <a:xfrm>
              <a:off x="4737546" y="4265930"/>
              <a:ext cx="3645725" cy="1187532"/>
            </a:xfrm>
            <a:prstGeom prst="rect">
              <a:avLst/>
            </a:prstGeom>
            <a:ln w="22225">
              <a:solidFill>
                <a:srgbClr val="FF0000"/>
              </a:solidFill>
            </a:ln>
          </p:spPr>
          <p:txBody>
            <a:bodyPr wrap="none" rtlCol="0" anchor="ctr">
              <a:spAutoFit/>
            </a:bodyPr>
            <a:lstStyle/>
            <a:p>
              <a:pPr algn="l"/>
              <a:endParaRPr lang="en-US" dirty="0">
                <a:solidFill>
                  <a:srgbClr val="000000"/>
                </a:solidFill>
              </a:endParaRPr>
            </a:p>
          </p:txBody>
        </p:sp>
        <p:sp>
          <p:nvSpPr>
            <p:cNvPr id="12" name="Rectangle 11"/>
            <p:cNvSpPr/>
            <p:nvPr/>
          </p:nvSpPr>
          <p:spPr>
            <a:xfrm>
              <a:off x="4889789" y="5621777"/>
              <a:ext cx="3565400" cy="954107"/>
            </a:xfrm>
            <a:prstGeom prst="rect">
              <a:avLst/>
            </a:prstGeom>
          </p:spPr>
          <p:txBody>
            <a:bodyPr wrap="none">
              <a:spAutoFit/>
            </a:bodyPr>
            <a:lstStyle/>
            <a:p>
              <a:r>
                <a:rPr lang="en-US" dirty="0">
                  <a:solidFill>
                    <a:srgbClr val="FF0000"/>
                  </a:solidFill>
                </a:rPr>
                <a:t>model </a:t>
              </a:r>
              <a:r>
                <a:rPr lang="en-US" dirty="0" smtClean="0">
                  <a:solidFill>
                    <a:srgbClr val="FF0000"/>
                  </a:solidFill>
                </a:rPr>
                <a:t>profile of</a:t>
              </a:r>
            </a:p>
            <a:p>
              <a:r>
                <a:rPr lang="en-US" dirty="0" smtClean="0">
                  <a:solidFill>
                    <a:srgbClr val="FF0000"/>
                  </a:solidFill>
                </a:rPr>
                <a:t>laminar flow in a pipe</a:t>
              </a:r>
              <a:endParaRPr lang="en-US" dirty="0">
                <a:solidFill>
                  <a:srgbClr val="FF0000"/>
                </a:solidFill>
              </a:endParaRPr>
            </a:p>
          </p:txBody>
        </p:sp>
      </p:grpSp>
      <p:grpSp>
        <p:nvGrpSpPr>
          <p:cNvPr id="28" name="Group 27"/>
          <p:cNvGrpSpPr/>
          <p:nvPr/>
        </p:nvGrpSpPr>
        <p:grpSpPr>
          <a:xfrm>
            <a:off x="5997393" y="3957183"/>
            <a:ext cx="1662558" cy="1188720"/>
            <a:chOff x="5854522" y="3788253"/>
            <a:chExt cx="1662558" cy="1188720"/>
          </a:xfrm>
        </p:grpSpPr>
        <p:sp>
          <p:nvSpPr>
            <p:cNvPr id="9" name="Oval 8"/>
            <p:cNvSpPr/>
            <p:nvPr/>
          </p:nvSpPr>
          <p:spPr>
            <a:xfrm>
              <a:off x="6056403" y="3788253"/>
              <a:ext cx="1448789" cy="1188720"/>
            </a:xfrm>
            <a:prstGeom prst="ellipse">
              <a:avLst/>
            </a:prstGeom>
            <a:ln w="22225">
              <a:solidFill>
                <a:schemeClr val="tx1"/>
              </a:solidFill>
            </a:ln>
          </p:spPr>
          <p:txBody>
            <a:bodyPr wrap="none" rtlCol="0" anchor="ctr">
              <a:spAutoFit/>
            </a:bodyPr>
            <a:lstStyle/>
            <a:p>
              <a:pPr algn="l"/>
              <a:endParaRPr lang="en-US" dirty="0">
                <a:solidFill>
                  <a:srgbClr val="000000"/>
                </a:solidFill>
              </a:endParaRPr>
            </a:p>
          </p:txBody>
        </p:sp>
        <p:sp>
          <p:nvSpPr>
            <p:cNvPr id="11" name="Rectangle 10"/>
            <p:cNvSpPr/>
            <p:nvPr/>
          </p:nvSpPr>
          <p:spPr>
            <a:xfrm>
              <a:off x="5854522" y="3800116"/>
              <a:ext cx="938151" cy="1170432"/>
            </a:xfrm>
            <a:prstGeom prst="rect">
              <a:avLst/>
            </a:prstGeom>
            <a:solidFill>
              <a:schemeClr val="bg1"/>
            </a:solidFill>
            <a:ln w="22225">
              <a:noFill/>
            </a:ln>
          </p:spPr>
          <p:txBody>
            <a:bodyPr wrap="square" rtlCol="0" anchor="ctr">
              <a:spAutoFit/>
            </a:bodyPr>
            <a:lstStyle/>
            <a:p>
              <a:pPr algn="l"/>
              <a:endParaRPr lang="en-US" dirty="0">
                <a:solidFill>
                  <a:srgbClr val="000000"/>
                </a:solidFill>
              </a:endParaRPr>
            </a:p>
          </p:txBody>
        </p:sp>
        <p:cxnSp>
          <p:nvCxnSpPr>
            <p:cNvPr id="14" name="Straight Arrow Connector 13"/>
            <p:cNvCxnSpPr/>
            <p:nvPr/>
          </p:nvCxnSpPr>
          <p:spPr bwMode="auto">
            <a:xfrm>
              <a:off x="6812110" y="4370119"/>
              <a:ext cx="704970" cy="0"/>
            </a:xfrm>
            <a:prstGeom prst="straightConnector1">
              <a:avLst/>
            </a:prstGeom>
            <a:solidFill>
              <a:srgbClr val="00FFFF"/>
            </a:solidFill>
            <a:ln w="19050" cap="flat" cmpd="sng" algn="ctr">
              <a:solidFill>
                <a:schemeClr val="tx1"/>
              </a:solidFill>
              <a:prstDash val="solid"/>
              <a:round/>
              <a:headEnd type="none" w="med" len="med"/>
              <a:tailEnd type="triangle" w="lg" len="lg"/>
            </a:ln>
            <a:effectLst/>
          </p:spPr>
        </p:cxnSp>
        <p:grpSp>
          <p:nvGrpSpPr>
            <p:cNvPr id="23" name="Group 22"/>
            <p:cNvGrpSpPr/>
            <p:nvPr/>
          </p:nvGrpSpPr>
          <p:grpSpPr>
            <a:xfrm>
              <a:off x="6812110" y="4536374"/>
              <a:ext cx="674379" cy="332509"/>
              <a:chOff x="6812110" y="4536374"/>
              <a:chExt cx="674379" cy="332509"/>
            </a:xfrm>
          </p:grpSpPr>
          <p:cxnSp>
            <p:nvCxnSpPr>
              <p:cNvPr id="15" name="Straight Arrow Connector 14"/>
              <p:cNvCxnSpPr/>
              <p:nvPr/>
            </p:nvCxnSpPr>
            <p:spPr bwMode="auto">
              <a:xfrm>
                <a:off x="6812110" y="4536374"/>
                <a:ext cx="674379" cy="0"/>
              </a:xfrm>
              <a:prstGeom prst="straightConnector1">
                <a:avLst/>
              </a:prstGeom>
              <a:solidFill>
                <a:srgbClr val="00FFFF"/>
              </a:solidFill>
              <a:ln w="19050" cap="flat" cmpd="sng" algn="ctr">
                <a:solidFill>
                  <a:schemeClr val="tx1"/>
                </a:solidFill>
                <a:prstDash val="solid"/>
                <a:round/>
                <a:headEnd type="none" w="med" len="med"/>
                <a:tailEnd type="triangle" w="lg" len="lg"/>
              </a:ln>
              <a:effectLst/>
            </p:spPr>
          </p:cxnSp>
          <p:cxnSp>
            <p:nvCxnSpPr>
              <p:cNvPr id="16" name="Straight Arrow Connector 15"/>
              <p:cNvCxnSpPr/>
              <p:nvPr/>
            </p:nvCxnSpPr>
            <p:spPr bwMode="auto">
              <a:xfrm>
                <a:off x="6812110" y="4706028"/>
                <a:ext cx="582606" cy="0"/>
              </a:xfrm>
              <a:prstGeom prst="straightConnector1">
                <a:avLst/>
              </a:prstGeom>
              <a:solidFill>
                <a:srgbClr val="00FFFF"/>
              </a:solidFill>
              <a:ln w="19050" cap="flat" cmpd="sng" algn="ctr">
                <a:solidFill>
                  <a:schemeClr val="tx1"/>
                </a:solidFill>
                <a:prstDash val="solid"/>
                <a:round/>
                <a:headEnd type="none" w="med" len="med"/>
                <a:tailEnd type="triangle" w="lg" len="lg"/>
              </a:ln>
              <a:effectLst/>
            </p:spPr>
          </p:cxnSp>
          <p:cxnSp>
            <p:nvCxnSpPr>
              <p:cNvPr id="17" name="Straight Arrow Connector 16"/>
              <p:cNvCxnSpPr/>
              <p:nvPr/>
            </p:nvCxnSpPr>
            <p:spPr bwMode="auto">
              <a:xfrm>
                <a:off x="6812110" y="4868883"/>
                <a:ext cx="384116" cy="0"/>
              </a:xfrm>
              <a:prstGeom prst="straightConnector1">
                <a:avLst/>
              </a:prstGeom>
              <a:solidFill>
                <a:srgbClr val="00FFFF"/>
              </a:solidFill>
              <a:ln w="19050" cap="flat" cmpd="sng" algn="ctr">
                <a:solidFill>
                  <a:schemeClr val="tx1"/>
                </a:solidFill>
                <a:prstDash val="solid"/>
                <a:round/>
                <a:headEnd type="none" w="med" len="med"/>
                <a:tailEnd type="triangle" w="lg" len="lg"/>
              </a:ln>
              <a:effectLst/>
            </p:spPr>
          </p:cxnSp>
        </p:grpSp>
        <p:grpSp>
          <p:nvGrpSpPr>
            <p:cNvPr id="24" name="Group 23"/>
            <p:cNvGrpSpPr/>
            <p:nvPr/>
          </p:nvGrpSpPr>
          <p:grpSpPr>
            <a:xfrm flipV="1">
              <a:off x="6812110" y="3897314"/>
              <a:ext cx="674379" cy="332509"/>
              <a:chOff x="6812110" y="4536374"/>
              <a:chExt cx="674379" cy="332509"/>
            </a:xfrm>
          </p:grpSpPr>
          <p:cxnSp>
            <p:nvCxnSpPr>
              <p:cNvPr id="25" name="Straight Arrow Connector 24"/>
              <p:cNvCxnSpPr/>
              <p:nvPr/>
            </p:nvCxnSpPr>
            <p:spPr bwMode="auto">
              <a:xfrm>
                <a:off x="6812110" y="4536374"/>
                <a:ext cx="674379" cy="0"/>
              </a:xfrm>
              <a:prstGeom prst="straightConnector1">
                <a:avLst/>
              </a:prstGeom>
              <a:solidFill>
                <a:srgbClr val="00FFFF"/>
              </a:solidFill>
              <a:ln w="19050" cap="flat" cmpd="sng" algn="ctr">
                <a:solidFill>
                  <a:schemeClr val="tx1"/>
                </a:solidFill>
                <a:prstDash val="solid"/>
                <a:round/>
                <a:headEnd type="none" w="med" len="med"/>
                <a:tailEnd type="triangle" w="lg" len="lg"/>
              </a:ln>
              <a:effectLst/>
            </p:spPr>
          </p:cxnSp>
          <p:cxnSp>
            <p:nvCxnSpPr>
              <p:cNvPr id="26" name="Straight Arrow Connector 25"/>
              <p:cNvCxnSpPr/>
              <p:nvPr/>
            </p:nvCxnSpPr>
            <p:spPr bwMode="auto">
              <a:xfrm>
                <a:off x="6812110" y="4706028"/>
                <a:ext cx="582606" cy="0"/>
              </a:xfrm>
              <a:prstGeom prst="straightConnector1">
                <a:avLst/>
              </a:prstGeom>
              <a:solidFill>
                <a:srgbClr val="00FFFF"/>
              </a:solidFill>
              <a:ln w="19050" cap="flat" cmpd="sng" algn="ctr">
                <a:solidFill>
                  <a:schemeClr val="tx1"/>
                </a:solidFill>
                <a:prstDash val="solid"/>
                <a:round/>
                <a:headEnd type="none" w="med" len="med"/>
                <a:tailEnd type="triangle" w="lg" len="lg"/>
              </a:ln>
              <a:effectLst/>
            </p:spPr>
          </p:cxnSp>
          <p:cxnSp>
            <p:nvCxnSpPr>
              <p:cNvPr id="27" name="Straight Arrow Connector 26"/>
              <p:cNvCxnSpPr/>
              <p:nvPr/>
            </p:nvCxnSpPr>
            <p:spPr bwMode="auto">
              <a:xfrm>
                <a:off x="6812110" y="4868883"/>
                <a:ext cx="384116" cy="0"/>
              </a:xfrm>
              <a:prstGeom prst="straightConnector1">
                <a:avLst/>
              </a:prstGeom>
              <a:solidFill>
                <a:srgbClr val="00FFFF"/>
              </a:solidFill>
              <a:ln w="19050" cap="flat" cmpd="sng" algn="ctr">
                <a:solidFill>
                  <a:schemeClr val="tx1"/>
                </a:solidFill>
                <a:prstDash val="solid"/>
                <a:round/>
                <a:headEnd type="none" w="med" len="med"/>
                <a:tailEnd type="triangle" w="lg" len="lg"/>
              </a:ln>
              <a:effectLst/>
            </p:spPr>
          </p:cxnSp>
        </p:grpSp>
      </p:grpSp>
      <p:grpSp>
        <p:nvGrpSpPr>
          <p:cNvPr id="31" name="Group 30"/>
          <p:cNvGrpSpPr/>
          <p:nvPr/>
        </p:nvGrpSpPr>
        <p:grpSpPr>
          <a:xfrm>
            <a:off x="4603598" y="4111041"/>
            <a:ext cx="2284600" cy="807308"/>
            <a:chOff x="980551" y="5511605"/>
            <a:chExt cx="2284600" cy="807308"/>
          </a:xfrm>
        </p:grpSpPr>
        <p:sp>
          <p:nvSpPr>
            <p:cNvPr id="29" name="Rectangle 28"/>
            <p:cNvSpPr/>
            <p:nvPr/>
          </p:nvSpPr>
          <p:spPr>
            <a:xfrm>
              <a:off x="980551" y="5511605"/>
              <a:ext cx="2284600" cy="523220"/>
            </a:xfrm>
            <a:prstGeom prst="rect">
              <a:avLst/>
            </a:prstGeom>
          </p:spPr>
          <p:txBody>
            <a:bodyPr wrap="none">
              <a:spAutoFit/>
            </a:bodyPr>
            <a:lstStyle/>
            <a:p>
              <a:r>
                <a:rPr lang="en-US" dirty="0" smtClean="0">
                  <a:solidFill>
                    <a:srgbClr val="000000"/>
                  </a:solidFill>
                </a:rPr>
                <a:t>flow direction</a:t>
              </a:r>
              <a:endParaRPr lang="en-US" dirty="0">
                <a:solidFill>
                  <a:srgbClr val="000000"/>
                </a:solidFill>
              </a:endParaRPr>
            </a:p>
          </p:txBody>
        </p:sp>
        <p:sp>
          <p:nvSpPr>
            <p:cNvPr id="30" name="Right Arrow 29"/>
            <p:cNvSpPr/>
            <p:nvPr/>
          </p:nvSpPr>
          <p:spPr>
            <a:xfrm>
              <a:off x="1351131" y="5977719"/>
              <a:ext cx="1583140" cy="341194"/>
            </a:xfrm>
            <a:prstGeom prst="rightArrow">
              <a:avLst/>
            </a:prstGeom>
            <a:ln w="22225">
              <a:solidFill>
                <a:schemeClr val="tx1"/>
              </a:solidFill>
            </a:ln>
          </p:spPr>
          <p:txBody>
            <a:bodyPr wrap="none" rtlCol="0" anchor="ctr">
              <a:spAutoFit/>
            </a:bodyPr>
            <a:lstStyle/>
            <a:p>
              <a:pPr algn="l"/>
              <a:endParaRPr lang="en-US" dirty="0">
                <a:solidFill>
                  <a:srgbClr val="000000"/>
                </a:solidFill>
              </a:endParaRPr>
            </a:p>
          </p:txBody>
        </p:sp>
      </p:grpSp>
      <p:grpSp>
        <p:nvGrpSpPr>
          <p:cNvPr id="36" name="Group 35"/>
          <p:cNvGrpSpPr/>
          <p:nvPr/>
        </p:nvGrpSpPr>
        <p:grpSpPr>
          <a:xfrm>
            <a:off x="7199432" y="3251225"/>
            <a:ext cx="750525" cy="2035605"/>
            <a:chOff x="7425057" y="3559975"/>
            <a:chExt cx="750525" cy="2035605"/>
          </a:xfrm>
        </p:grpSpPr>
        <p:sp>
          <p:nvSpPr>
            <p:cNvPr id="32" name="Rectangle 31"/>
            <p:cNvSpPr/>
            <p:nvPr/>
          </p:nvSpPr>
          <p:spPr>
            <a:xfrm>
              <a:off x="7425057" y="3559975"/>
              <a:ext cx="750525" cy="523220"/>
            </a:xfrm>
            <a:prstGeom prst="rect">
              <a:avLst/>
            </a:prstGeom>
          </p:spPr>
          <p:txBody>
            <a:bodyPr wrap="none">
              <a:spAutoFit/>
            </a:bodyPr>
            <a:lstStyle/>
            <a:p>
              <a:r>
                <a:rPr lang="en-US" dirty="0" err="1" smtClean="0">
                  <a:solidFill>
                    <a:srgbClr val="000000"/>
                  </a:solidFill>
                </a:rPr>
                <a:t>v</a:t>
              </a:r>
              <a:r>
                <a:rPr lang="en-US" baseline="-25000" dirty="0" err="1" smtClean="0">
                  <a:solidFill>
                    <a:srgbClr val="000000"/>
                  </a:solidFill>
                </a:rPr>
                <a:t>avg</a:t>
              </a:r>
              <a:endParaRPr lang="en-US" baseline="-25000" dirty="0">
                <a:solidFill>
                  <a:srgbClr val="000000"/>
                </a:solidFill>
              </a:endParaRPr>
            </a:p>
          </p:txBody>
        </p:sp>
        <p:cxnSp>
          <p:nvCxnSpPr>
            <p:cNvPr id="34" name="Straight Connector 33"/>
            <p:cNvCxnSpPr/>
            <p:nvPr/>
          </p:nvCxnSpPr>
          <p:spPr bwMode="auto">
            <a:xfrm>
              <a:off x="7629099" y="4053385"/>
              <a:ext cx="0" cy="1542195"/>
            </a:xfrm>
            <a:prstGeom prst="line">
              <a:avLst/>
            </a:prstGeom>
            <a:solidFill>
              <a:srgbClr val="00FFFF"/>
            </a:solidFill>
            <a:ln w="22225" cap="flat" cmpd="sng" algn="ctr">
              <a:solidFill>
                <a:schemeClr val="tx1"/>
              </a:solidFill>
              <a:prstDash val="sysDash"/>
              <a:round/>
              <a:headEnd type="none" w="med" len="med"/>
              <a:tailEnd type="none" w="med" len="med"/>
            </a:ln>
            <a:effectLst/>
          </p:spPr>
        </p:cxnSp>
      </p:grpSp>
      <p:grpSp>
        <p:nvGrpSpPr>
          <p:cNvPr id="6" name="Group 5"/>
          <p:cNvGrpSpPr/>
          <p:nvPr/>
        </p:nvGrpSpPr>
        <p:grpSpPr>
          <a:xfrm>
            <a:off x="313239" y="3440407"/>
            <a:ext cx="3156302" cy="3106473"/>
            <a:chOff x="1298864" y="3547282"/>
            <a:chExt cx="3156302" cy="3106473"/>
          </a:xfrm>
        </p:grpSpPr>
        <p:pic>
          <p:nvPicPr>
            <p:cNvPr id="22530" name="Picture 2" descr="http://graphics.stanford.edu/~lucasp/pictures/italy/sink/knife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98864" y="5153891"/>
              <a:ext cx="1124898" cy="1499864"/>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http://madlaboratory.files.wordpress.com/2008/09/jumping-je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00260" y="3560732"/>
              <a:ext cx="1799200" cy="1438780"/>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http://img.tootoo.com/mytootoo/upload/54/548112/product/548112_51c6b161953299d0eeed829bc486f68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3195" y="5318430"/>
              <a:ext cx="1901971" cy="1328225"/>
            </a:xfrm>
            <a:prstGeom prst="rect">
              <a:avLst/>
            </a:prstGeom>
            <a:noFill/>
            <a:extLst>
              <a:ext uri="{909E8E84-426E-40DD-AFC4-6F175D3DCCD1}">
                <a14:hiddenFill xmlns:a14="http://schemas.microsoft.com/office/drawing/2010/main">
                  <a:solidFill>
                    <a:srgbClr val="FFFFFF"/>
                  </a:solidFill>
                </a14:hiddenFill>
              </a:ext>
            </a:extLst>
          </p:spPr>
        </p:pic>
        <p:pic>
          <p:nvPicPr>
            <p:cNvPr id="22536" name="Picture 8" descr="http://www.homeenergy.org/images/picts/98073601.g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30085" y="3547282"/>
              <a:ext cx="1199408" cy="1630104"/>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Rectangle 32"/>
          <p:cNvSpPr/>
          <p:nvPr/>
        </p:nvSpPr>
        <p:spPr>
          <a:xfrm>
            <a:off x="1308492" y="2820391"/>
            <a:ext cx="6253571" cy="523220"/>
          </a:xfrm>
          <a:prstGeom prst="rect">
            <a:avLst/>
          </a:prstGeom>
        </p:spPr>
        <p:txBody>
          <a:bodyPr wrap="none">
            <a:spAutoFit/>
          </a:bodyPr>
          <a:lstStyle/>
          <a:p>
            <a:pPr algn="l"/>
            <a:r>
              <a:rPr lang="en-US" dirty="0" smtClean="0">
                <a:solidFill>
                  <a:srgbClr val="000000"/>
                </a:solidFill>
              </a:rPr>
              <a:t>Streamlines </a:t>
            </a:r>
            <a:r>
              <a:rPr lang="en-US" dirty="0">
                <a:solidFill>
                  <a:srgbClr val="000000"/>
                </a:solidFill>
              </a:rPr>
              <a:t>DON’T change with </a:t>
            </a:r>
            <a:r>
              <a:rPr lang="en-US" dirty="0" smtClean="0">
                <a:solidFill>
                  <a:srgbClr val="000000"/>
                </a:solidFill>
              </a:rPr>
              <a:t>time.</a:t>
            </a:r>
            <a:endParaRPr lang="en-US" dirty="0">
              <a:solidFill>
                <a:srgbClr val="000000"/>
              </a:solidFill>
            </a:endParaRPr>
          </a:p>
        </p:txBody>
      </p:sp>
      <p:sp>
        <p:nvSpPr>
          <p:cNvPr id="35" name="Rectangle 34"/>
          <p:cNvSpPr/>
          <p:nvPr/>
        </p:nvSpPr>
        <p:spPr>
          <a:xfrm>
            <a:off x="1334671" y="2295093"/>
            <a:ext cx="5803192" cy="523220"/>
          </a:xfrm>
          <a:prstGeom prst="rect">
            <a:avLst/>
          </a:prstGeom>
        </p:spPr>
        <p:txBody>
          <a:bodyPr wrap="none">
            <a:spAutoFit/>
          </a:bodyPr>
          <a:lstStyle/>
          <a:p>
            <a:pPr algn="l"/>
            <a:r>
              <a:rPr lang="en-US" dirty="0" smtClean="0">
                <a:solidFill>
                  <a:srgbClr val="000000"/>
                </a:solidFill>
              </a:rPr>
              <a:t>limited </a:t>
            </a:r>
            <a:r>
              <a:rPr lang="en-US" dirty="0">
                <a:solidFill>
                  <a:srgbClr val="000000"/>
                </a:solidFill>
              </a:rPr>
              <a:t>to relatively low fluid speeds</a:t>
            </a:r>
          </a:p>
        </p:txBody>
      </p:sp>
    </p:spTree>
    <p:extLst>
      <p:ext uri="{BB962C8B-B14F-4D97-AF65-F5344CB8AC3E}">
        <p14:creationId xmlns:p14="http://schemas.microsoft.com/office/powerpoint/2010/main" val="3578431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5"/>
                                        </p:tgtEl>
                                        <p:attrNameLst>
                                          <p:attrName>ppt_y</p:attrName>
                                        </p:attrNameLst>
                                      </p:cBhvr>
                                      <p:tavLst>
                                        <p:tav tm="0">
                                          <p:val>
                                            <p:strVal val="#ppt_y"/>
                                          </p:val>
                                        </p:tav>
                                        <p:tav tm="100000">
                                          <p:val>
                                            <p:strVal val="#ppt_y"/>
                                          </p:val>
                                        </p:tav>
                                      </p:tavLst>
                                    </p:anim>
                                    <p:anim calcmode="lin" valueType="num">
                                      <p:cBhvr>
                                        <p:cTn id="9"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3"/>
                                        </p:tgtEl>
                                        <p:attrNameLst>
                                          <p:attrName>ppt_y</p:attrName>
                                        </p:attrNameLst>
                                      </p:cBhvr>
                                      <p:tavLst>
                                        <p:tav tm="0">
                                          <p:val>
                                            <p:strVal val="#ppt_y"/>
                                          </p:val>
                                        </p:tav>
                                        <p:tav tm="100000">
                                          <p:val>
                                            <p:strVal val="#ppt_y"/>
                                          </p:val>
                                        </p:tav>
                                      </p:tavLst>
                                    </p:anim>
                                    <p:anim calcmode="lin" valueType="num">
                                      <p:cBhvr>
                                        <p:cTn id="18"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2000"/>
                                        <p:tgtEl>
                                          <p:spTgt spid="37"/>
                                        </p:tgtEl>
                                      </p:cBhvr>
                                    </p:animEffect>
                                    <p:anim calcmode="lin" valueType="num">
                                      <p:cBhvr>
                                        <p:cTn id="26" dur="2000" fill="hold"/>
                                        <p:tgtEl>
                                          <p:spTgt spid="37"/>
                                        </p:tgtEl>
                                        <p:attrNameLst>
                                          <p:attrName>ppt_w</p:attrName>
                                        </p:attrNameLst>
                                      </p:cBhvr>
                                      <p:tavLst>
                                        <p:tav tm="0" fmla="#ppt_w*sin(2.5*pi*$)">
                                          <p:val>
                                            <p:fltVal val="0"/>
                                          </p:val>
                                        </p:tav>
                                        <p:tav tm="100000">
                                          <p:val>
                                            <p:fltVal val="1"/>
                                          </p:val>
                                        </p:tav>
                                      </p:tavLst>
                                    </p:anim>
                                    <p:anim calcmode="lin" valueType="num">
                                      <p:cBhvr>
                                        <p:cTn id="27" dur="2000" fill="hold"/>
                                        <p:tgtEl>
                                          <p:spTgt spid="37"/>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additive="base">
                                        <p:cTn id="32" dur="2000" fill="hold"/>
                                        <p:tgtEl>
                                          <p:spTgt spid="31"/>
                                        </p:tgtEl>
                                        <p:attrNameLst>
                                          <p:attrName>ppt_x</p:attrName>
                                        </p:attrNameLst>
                                      </p:cBhvr>
                                      <p:tavLst>
                                        <p:tav tm="0">
                                          <p:val>
                                            <p:strVal val="0-#ppt_w/2"/>
                                          </p:val>
                                        </p:tav>
                                        <p:tav tm="100000">
                                          <p:val>
                                            <p:strVal val="#ppt_x"/>
                                          </p:val>
                                        </p:tav>
                                      </p:tavLst>
                                    </p:anim>
                                    <p:anim calcmode="lin" valueType="num">
                                      <p:cBhvr additive="base">
                                        <p:cTn id="33" dur="20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left)">
                                      <p:cBhvr>
                                        <p:cTn id="38" dur="50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up)">
                                      <p:cBhvr>
                                        <p:cTn id="43" dur="2000"/>
                                        <p:tgtEl>
                                          <p:spTgt spid="3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6"/>
          <p:cNvSpPr>
            <a:spLocks noChangeArrowheads="1"/>
          </p:cNvSpPr>
          <p:nvPr/>
        </p:nvSpPr>
        <p:spPr bwMode="auto">
          <a:xfrm>
            <a:off x="4918356" y="6372880"/>
            <a:ext cx="4225644" cy="461665"/>
          </a:xfrm>
          <a:prstGeom prst="rect">
            <a:avLst/>
          </a:prstGeom>
          <a:noFill/>
          <a:ln w="9525">
            <a:noFill/>
            <a:miter lim="800000"/>
            <a:headEnd/>
            <a:tailEnd/>
          </a:ln>
        </p:spPr>
        <p:txBody>
          <a:bodyPr wrap="none">
            <a:spAutoFit/>
          </a:bodyPr>
          <a:lstStyle/>
          <a:p>
            <a:pPr marL="342900" indent="-342900" algn="r">
              <a:spcBef>
                <a:spcPct val="20000"/>
              </a:spcBef>
            </a:pPr>
            <a:r>
              <a:rPr lang="en-US" sz="2400" b="1" dirty="0" err="1" smtClean="0">
                <a:solidFill>
                  <a:srgbClr val="000000"/>
                </a:solidFill>
                <a:latin typeface="Arial"/>
              </a:rPr>
              <a:t>www.teachnlearnchem.com</a:t>
            </a:r>
            <a:endParaRPr lang="en-US" sz="2400" b="1" dirty="0">
              <a:solidFill>
                <a:srgbClr val="000000"/>
              </a:solidFill>
              <a:latin typeface="Arial"/>
            </a:endParaRPr>
          </a:p>
        </p:txBody>
      </p:sp>
      <p:pic>
        <p:nvPicPr>
          <p:cNvPr id="4" name="Picture 2" descr="http://3.bp.blogspot.com/_1DXcuxQ_Ra8/SPaEqZBdXSI/AAAAAAAAGOg/Drp-99tkH9g/s400/skis_Chanel-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490297" flipH="1">
            <a:off x="284187" y="-105835"/>
            <a:ext cx="1899254" cy="2405722"/>
          </a:xfrm>
          <a:prstGeom prst="rect">
            <a:avLst/>
          </a:prstGeom>
          <a:noFill/>
        </p:spPr>
      </p:pic>
      <p:sp>
        <p:nvSpPr>
          <p:cNvPr id="5" name="Text Box 29"/>
          <p:cNvSpPr txBox="1">
            <a:spLocks noChangeArrowheads="1"/>
          </p:cNvSpPr>
          <p:nvPr/>
        </p:nvSpPr>
        <p:spPr bwMode="auto">
          <a:xfrm>
            <a:off x="2679701" y="421735"/>
            <a:ext cx="425450" cy="498475"/>
          </a:xfrm>
          <a:prstGeom prst="rect">
            <a:avLst/>
          </a:prstGeom>
          <a:noFill/>
          <a:ln w="9525">
            <a:noFill/>
            <a:miter lim="800000"/>
            <a:headEnd/>
            <a:tailEnd/>
          </a:ln>
        </p:spPr>
        <p:txBody>
          <a:bodyPr/>
          <a:lstStyle/>
          <a:p>
            <a:pPr algn="l"/>
            <a:r>
              <a:rPr lang="en-US" sz="2400" b="1">
                <a:solidFill>
                  <a:srgbClr val="000000"/>
                </a:solidFill>
              </a:rPr>
              <a:t>F</a:t>
            </a:r>
          </a:p>
        </p:txBody>
      </p:sp>
      <p:sp>
        <p:nvSpPr>
          <p:cNvPr id="6" name="Text Box 30"/>
          <p:cNvSpPr txBox="1">
            <a:spLocks noChangeArrowheads="1"/>
          </p:cNvSpPr>
          <p:nvPr/>
        </p:nvSpPr>
        <p:spPr bwMode="auto">
          <a:xfrm>
            <a:off x="2500313" y="778922"/>
            <a:ext cx="895350" cy="1006475"/>
          </a:xfrm>
          <a:prstGeom prst="rect">
            <a:avLst/>
          </a:prstGeom>
          <a:noFill/>
          <a:ln w="9525">
            <a:noFill/>
            <a:miter lim="800000"/>
            <a:headEnd/>
            <a:tailEnd/>
          </a:ln>
        </p:spPr>
        <p:txBody>
          <a:bodyPr/>
          <a:lstStyle/>
          <a:p>
            <a:pPr algn="l"/>
            <a:r>
              <a:rPr lang="en-US" sz="6400" b="1">
                <a:solidFill>
                  <a:srgbClr val="000000"/>
                </a:solidFill>
              </a:rPr>
              <a:t>A</a:t>
            </a:r>
          </a:p>
        </p:txBody>
      </p:sp>
      <p:sp>
        <p:nvSpPr>
          <p:cNvPr id="7" name="Line 31"/>
          <p:cNvSpPr>
            <a:spLocks noChangeShapeType="1"/>
          </p:cNvSpPr>
          <p:nvPr/>
        </p:nvSpPr>
        <p:spPr bwMode="auto">
          <a:xfrm>
            <a:off x="2579688" y="886872"/>
            <a:ext cx="536575" cy="0"/>
          </a:xfrm>
          <a:prstGeom prst="line">
            <a:avLst/>
          </a:prstGeom>
          <a:noFill/>
          <a:ln w="15875">
            <a:solidFill>
              <a:srgbClr val="000000"/>
            </a:solidFill>
            <a:round/>
            <a:headEnd/>
            <a:tailEnd/>
          </a:ln>
        </p:spPr>
        <p:txBody>
          <a:bodyPr/>
          <a:lstStyle/>
          <a:p>
            <a:endParaRPr lang="en-US">
              <a:solidFill>
                <a:srgbClr val="000000"/>
              </a:solidFill>
            </a:endParaRPr>
          </a:p>
        </p:txBody>
      </p:sp>
      <p:sp>
        <p:nvSpPr>
          <p:cNvPr id="8" name="Text Box 32"/>
          <p:cNvSpPr txBox="1">
            <a:spLocks noChangeArrowheads="1"/>
          </p:cNvSpPr>
          <p:nvPr/>
        </p:nvSpPr>
        <p:spPr bwMode="auto">
          <a:xfrm>
            <a:off x="3216276" y="601122"/>
            <a:ext cx="441325" cy="468313"/>
          </a:xfrm>
          <a:prstGeom prst="rect">
            <a:avLst/>
          </a:prstGeom>
          <a:noFill/>
          <a:ln w="9525">
            <a:noFill/>
            <a:miter lim="800000"/>
            <a:headEnd/>
            <a:tailEnd/>
          </a:ln>
        </p:spPr>
        <p:txBody>
          <a:bodyPr/>
          <a:lstStyle/>
          <a:p>
            <a:pPr algn="l"/>
            <a:r>
              <a:rPr lang="en-US" sz="2400">
                <a:solidFill>
                  <a:srgbClr val="000000"/>
                </a:solidFill>
              </a:rPr>
              <a:t>=</a:t>
            </a:r>
          </a:p>
        </p:txBody>
      </p:sp>
      <p:sp>
        <p:nvSpPr>
          <p:cNvPr id="9" name="Text Box 33"/>
          <p:cNvSpPr txBox="1">
            <a:spLocks noChangeArrowheads="1"/>
          </p:cNvSpPr>
          <p:nvPr/>
        </p:nvSpPr>
        <p:spPr bwMode="auto">
          <a:xfrm>
            <a:off x="3609976" y="678910"/>
            <a:ext cx="366712" cy="309562"/>
          </a:xfrm>
          <a:prstGeom prst="rect">
            <a:avLst/>
          </a:prstGeom>
          <a:noFill/>
          <a:ln w="9525">
            <a:noFill/>
            <a:miter lim="800000"/>
            <a:headEnd/>
            <a:tailEnd/>
          </a:ln>
        </p:spPr>
        <p:txBody>
          <a:bodyPr/>
          <a:lstStyle/>
          <a:p>
            <a:pPr algn="l"/>
            <a:r>
              <a:rPr lang="en-US" sz="1200" b="1">
                <a:solidFill>
                  <a:srgbClr val="000000"/>
                </a:solidFill>
              </a:rPr>
              <a:t>P</a:t>
            </a:r>
          </a:p>
        </p:txBody>
      </p:sp>
      <p:sp>
        <p:nvSpPr>
          <p:cNvPr id="10" name="Text Box 36"/>
          <p:cNvSpPr txBox="1">
            <a:spLocks noChangeArrowheads="1"/>
          </p:cNvSpPr>
          <p:nvPr/>
        </p:nvSpPr>
        <p:spPr bwMode="auto">
          <a:xfrm>
            <a:off x="4793055" y="2246515"/>
            <a:ext cx="428625" cy="354012"/>
          </a:xfrm>
          <a:prstGeom prst="rect">
            <a:avLst/>
          </a:prstGeom>
          <a:noFill/>
          <a:ln w="9525">
            <a:noFill/>
            <a:miter lim="800000"/>
            <a:headEnd/>
            <a:tailEnd/>
          </a:ln>
        </p:spPr>
        <p:txBody>
          <a:bodyPr/>
          <a:lstStyle/>
          <a:p>
            <a:pPr algn="l"/>
            <a:r>
              <a:rPr lang="en-US" sz="800" b="1">
                <a:solidFill>
                  <a:srgbClr val="000000"/>
                </a:solidFill>
              </a:rPr>
              <a:t> </a:t>
            </a:r>
            <a:r>
              <a:rPr lang="en-US" sz="1200" b="1">
                <a:solidFill>
                  <a:srgbClr val="000000"/>
                </a:solidFill>
              </a:rPr>
              <a:t>A</a:t>
            </a:r>
          </a:p>
        </p:txBody>
      </p:sp>
      <p:sp>
        <p:nvSpPr>
          <p:cNvPr id="11" name="Text Box 37"/>
          <p:cNvSpPr txBox="1">
            <a:spLocks noChangeArrowheads="1"/>
          </p:cNvSpPr>
          <p:nvPr/>
        </p:nvSpPr>
        <p:spPr bwMode="auto">
          <a:xfrm>
            <a:off x="5775718" y="1468640"/>
            <a:ext cx="806450" cy="1014412"/>
          </a:xfrm>
          <a:prstGeom prst="rect">
            <a:avLst/>
          </a:prstGeom>
          <a:noFill/>
          <a:ln w="9525">
            <a:noFill/>
            <a:miter lim="800000"/>
            <a:headEnd/>
            <a:tailEnd/>
          </a:ln>
        </p:spPr>
        <p:txBody>
          <a:bodyPr/>
          <a:lstStyle/>
          <a:p>
            <a:pPr algn="l"/>
            <a:r>
              <a:rPr lang="en-US" sz="6400" b="1">
                <a:solidFill>
                  <a:srgbClr val="000000"/>
                </a:solidFill>
              </a:rPr>
              <a:t>P</a:t>
            </a:r>
          </a:p>
        </p:txBody>
      </p:sp>
      <p:sp>
        <p:nvSpPr>
          <p:cNvPr id="12" name="Line 38"/>
          <p:cNvSpPr>
            <a:spLocks noChangeShapeType="1"/>
          </p:cNvSpPr>
          <p:nvPr/>
        </p:nvSpPr>
        <p:spPr bwMode="auto">
          <a:xfrm>
            <a:off x="4723205" y="2089352"/>
            <a:ext cx="528638" cy="0"/>
          </a:xfrm>
          <a:prstGeom prst="line">
            <a:avLst/>
          </a:prstGeom>
          <a:noFill/>
          <a:ln w="15875">
            <a:solidFill>
              <a:srgbClr val="000000"/>
            </a:solidFill>
            <a:round/>
            <a:headEnd/>
            <a:tailEnd/>
          </a:ln>
        </p:spPr>
        <p:txBody>
          <a:bodyPr/>
          <a:lstStyle/>
          <a:p>
            <a:endParaRPr lang="en-US">
              <a:solidFill>
                <a:srgbClr val="000000"/>
              </a:solidFill>
            </a:endParaRPr>
          </a:p>
        </p:txBody>
      </p:sp>
      <p:sp>
        <p:nvSpPr>
          <p:cNvPr id="13" name="Text Box 39"/>
          <p:cNvSpPr txBox="1">
            <a:spLocks noChangeArrowheads="1"/>
          </p:cNvSpPr>
          <p:nvPr/>
        </p:nvSpPr>
        <p:spPr bwMode="auto">
          <a:xfrm>
            <a:off x="5380430" y="1808365"/>
            <a:ext cx="382588" cy="514350"/>
          </a:xfrm>
          <a:prstGeom prst="rect">
            <a:avLst/>
          </a:prstGeom>
          <a:noFill/>
          <a:ln w="9525">
            <a:noFill/>
            <a:miter lim="800000"/>
            <a:headEnd/>
            <a:tailEnd/>
          </a:ln>
        </p:spPr>
        <p:txBody>
          <a:bodyPr/>
          <a:lstStyle/>
          <a:p>
            <a:pPr algn="l"/>
            <a:r>
              <a:rPr lang="en-US" sz="2400">
                <a:solidFill>
                  <a:srgbClr val="000000"/>
                </a:solidFill>
              </a:rPr>
              <a:t>=</a:t>
            </a:r>
          </a:p>
        </p:txBody>
      </p:sp>
      <p:sp>
        <p:nvSpPr>
          <p:cNvPr id="14" name="Text Box 40"/>
          <p:cNvSpPr txBox="1">
            <a:spLocks noChangeArrowheads="1"/>
          </p:cNvSpPr>
          <p:nvPr/>
        </p:nvSpPr>
        <p:spPr bwMode="auto">
          <a:xfrm>
            <a:off x="4793055" y="1587702"/>
            <a:ext cx="369888" cy="514350"/>
          </a:xfrm>
          <a:prstGeom prst="rect">
            <a:avLst/>
          </a:prstGeom>
          <a:noFill/>
          <a:ln w="9525">
            <a:noFill/>
            <a:miter lim="800000"/>
            <a:headEnd/>
            <a:tailEnd/>
          </a:ln>
        </p:spPr>
        <p:txBody>
          <a:bodyPr/>
          <a:lstStyle/>
          <a:p>
            <a:pPr algn="l"/>
            <a:r>
              <a:rPr lang="en-US" sz="2400" b="1">
                <a:solidFill>
                  <a:srgbClr val="000000"/>
                </a:solidFill>
              </a:rPr>
              <a:t>F</a:t>
            </a:r>
          </a:p>
        </p:txBody>
      </p:sp>
      <p:pic>
        <p:nvPicPr>
          <p:cNvPr id="15" name="Picture 6" descr="http://www.hockeyhubnow.com/wp-content/uploads/2010/06/ice_skate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78139" y="857250"/>
            <a:ext cx="2115004" cy="2115004"/>
          </a:xfrm>
          <a:prstGeom prst="rect">
            <a:avLst/>
          </a:prstGeom>
          <a:noFill/>
        </p:spPr>
      </p:pic>
      <p:grpSp>
        <p:nvGrpSpPr>
          <p:cNvPr id="16" name="Group 15"/>
          <p:cNvGrpSpPr/>
          <p:nvPr/>
        </p:nvGrpSpPr>
        <p:grpSpPr>
          <a:xfrm>
            <a:off x="258947" y="2769126"/>
            <a:ext cx="8019293" cy="2685106"/>
            <a:chOff x="839630" y="3305994"/>
            <a:chExt cx="8019293" cy="2685106"/>
          </a:xfrm>
        </p:grpSpPr>
        <p:sp>
          <p:nvSpPr>
            <p:cNvPr id="17" name="Cube 16"/>
            <p:cNvSpPr/>
            <p:nvPr/>
          </p:nvSpPr>
          <p:spPr>
            <a:xfrm>
              <a:off x="2101913" y="4467594"/>
              <a:ext cx="2125683" cy="1104405"/>
            </a:xfrm>
            <a:prstGeom prst="cube">
              <a:avLst/>
            </a:prstGeom>
            <a:solidFill>
              <a:schemeClr val="bg1">
                <a:lumMod val="85000"/>
              </a:schemeClr>
            </a:solidFill>
            <a:ln w="22225">
              <a:solidFill>
                <a:schemeClr val="tx1"/>
              </a:solidFill>
            </a:ln>
          </p:spPr>
          <p:txBody>
            <a:bodyPr wrap="none" rtlCol="0" anchor="ctr">
              <a:spAutoFit/>
            </a:bodyPr>
            <a:lstStyle/>
            <a:p>
              <a:pPr algn="l"/>
              <a:endParaRPr lang="en-US" dirty="0">
                <a:solidFill>
                  <a:srgbClr val="000000"/>
                </a:solidFill>
              </a:endParaRPr>
            </a:p>
          </p:txBody>
        </p:sp>
        <p:sp>
          <p:nvSpPr>
            <p:cNvPr id="18" name="Cube 17"/>
            <p:cNvSpPr/>
            <p:nvPr/>
          </p:nvSpPr>
          <p:spPr>
            <a:xfrm rot="5400000" flipH="1">
              <a:off x="4833203" y="4376056"/>
              <a:ext cx="2125683" cy="1104405"/>
            </a:xfrm>
            <a:prstGeom prst="cube">
              <a:avLst/>
            </a:prstGeom>
            <a:solidFill>
              <a:schemeClr val="bg1">
                <a:lumMod val="85000"/>
              </a:schemeClr>
            </a:solidFill>
            <a:ln w="22225">
              <a:solidFill>
                <a:schemeClr val="tx1"/>
              </a:solidFill>
            </a:ln>
          </p:spPr>
          <p:txBody>
            <a:bodyPr wrap="none" rtlCol="0" anchor="ctr">
              <a:spAutoFit/>
            </a:bodyPr>
            <a:lstStyle/>
            <a:p>
              <a:pPr algn="l"/>
              <a:endParaRPr lang="en-US" dirty="0">
                <a:solidFill>
                  <a:srgbClr val="000000"/>
                </a:solidFill>
              </a:endParaRPr>
            </a:p>
          </p:txBody>
        </p:sp>
        <p:sp>
          <p:nvSpPr>
            <p:cNvPr id="19" name="Cube 18"/>
            <p:cNvSpPr/>
            <p:nvPr/>
          </p:nvSpPr>
          <p:spPr>
            <a:xfrm rot="18401758">
              <a:off x="7243879" y="4359723"/>
              <a:ext cx="2125683" cy="1104405"/>
            </a:xfrm>
            <a:prstGeom prst="cube">
              <a:avLst/>
            </a:prstGeom>
            <a:solidFill>
              <a:schemeClr val="bg1">
                <a:lumMod val="85000"/>
              </a:schemeClr>
            </a:solidFill>
            <a:ln w="22225">
              <a:solidFill>
                <a:schemeClr val="tx1"/>
              </a:solidFill>
            </a:ln>
          </p:spPr>
          <p:txBody>
            <a:bodyPr wrap="none" rtlCol="0" anchor="ctr">
              <a:spAutoFit/>
            </a:bodyPr>
            <a:lstStyle/>
            <a:p>
              <a:pPr algn="l"/>
              <a:endParaRPr lang="en-US" dirty="0">
                <a:solidFill>
                  <a:srgbClr val="000000"/>
                </a:solidFill>
              </a:endParaRPr>
            </a:p>
          </p:txBody>
        </p:sp>
        <p:sp>
          <p:nvSpPr>
            <p:cNvPr id="20" name="Rectangle 19"/>
            <p:cNvSpPr/>
            <p:nvPr/>
          </p:nvSpPr>
          <p:spPr>
            <a:xfrm>
              <a:off x="839630" y="3305994"/>
              <a:ext cx="4204997" cy="954107"/>
            </a:xfrm>
            <a:prstGeom prst="rect">
              <a:avLst/>
            </a:prstGeom>
            <a:solidFill>
              <a:schemeClr val="tx1"/>
            </a:solidFill>
          </p:spPr>
          <p:txBody>
            <a:bodyPr wrap="none">
              <a:spAutoFit/>
            </a:bodyPr>
            <a:lstStyle/>
            <a:p>
              <a:pPr algn="l"/>
              <a:r>
                <a:rPr lang="en-US" dirty="0" smtClean="0">
                  <a:solidFill>
                    <a:srgbClr val="FFFFFF">
                      <a:lumMod val="85000"/>
                    </a:srgbClr>
                  </a:solidFill>
                </a:rPr>
                <a:t>Using a brick to compare</a:t>
              </a:r>
            </a:p>
            <a:p>
              <a:pPr algn="l"/>
              <a:r>
                <a:rPr lang="en-US" dirty="0" smtClean="0">
                  <a:solidFill>
                    <a:srgbClr val="FFFFFF">
                      <a:lumMod val="85000"/>
                    </a:srgbClr>
                  </a:solidFill>
                </a:rPr>
                <a:t>force, area, and pressure</a:t>
              </a:r>
              <a:endParaRPr lang="en-US" dirty="0">
                <a:solidFill>
                  <a:srgbClr val="FFFFFF">
                    <a:lumMod val="85000"/>
                  </a:srgbClr>
                </a:solidFill>
              </a:endParaRPr>
            </a:p>
          </p:txBody>
        </p:sp>
      </p:grpSp>
      <p:sp>
        <p:nvSpPr>
          <p:cNvPr id="21" name="Rectangle 20"/>
          <p:cNvSpPr/>
          <p:nvPr/>
        </p:nvSpPr>
        <p:spPr>
          <a:xfrm>
            <a:off x="1880325" y="5171876"/>
            <a:ext cx="404278" cy="523220"/>
          </a:xfrm>
          <a:prstGeom prst="rect">
            <a:avLst/>
          </a:prstGeom>
        </p:spPr>
        <p:txBody>
          <a:bodyPr wrap="none">
            <a:spAutoFit/>
          </a:bodyPr>
          <a:lstStyle/>
          <a:p>
            <a:pPr algn="l"/>
            <a:r>
              <a:rPr lang="en-US" b="1" dirty="0" smtClean="0">
                <a:solidFill>
                  <a:srgbClr val="3333FF"/>
                </a:solidFill>
              </a:rPr>
              <a:t>F</a:t>
            </a:r>
            <a:endParaRPr lang="en-US" b="1" dirty="0">
              <a:solidFill>
                <a:srgbClr val="3333FF"/>
              </a:solidFill>
            </a:endParaRPr>
          </a:p>
        </p:txBody>
      </p:sp>
      <p:sp>
        <p:nvSpPr>
          <p:cNvPr id="22" name="Rectangle 21"/>
          <p:cNvSpPr/>
          <p:nvPr/>
        </p:nvSpPr>
        <p:spPr>
          <a:xfrm>
            <a:off x="4671030" y="5705276"/>
            <a:ext cx="404278" cy="523220"/>
          </a:xfrm>
          <a:prstGeom prst="rect">
            <a:avLst/>
          </a:prstGeom>
        </p:spPr>
        <p:txBody>
          <a:bodyPr wrap="none">
            <a:spAutoFit/>
          </a:bodyPr>
          <a:lstStyle/>
          <a:p>
            <a:pPr algn="l"/>
            <a:r>
              <a:rPr lang="en-US" b="1" dirty="0" smtClean="0">
                <a:solidFill>
                  <a:srgbClr val="3333FF"/>
                </a:solidFill>
              </a:rPr>
              <a:t>F</a:t>
            </a:r>
            <a:endParaRPr lang="en-US" b="1" dirty="0">
              <a:solidFill>
                <a:srgbClr val="3333FF"/>
              </a:solidFill>
            </a:endParaRPr>
          </a:p>
        </p:txBody>
      </p:sp>
      <p:sp>
        <p:nvSpPr>
          <p:cNvPr id="23" name="Rectangle 22"/>
          <p:cNvSpPr/>
          <p:nvPr/>
        </p:nvSpPr>
        <p:spPr>
          <a:xfrm>
            <a:off x="7271727" y="5705276"/>
            <a:ext cx="404278" cy="523220"/>
          </a:xfrm>
          <a:prstGeom prst="rect">
            <a:avLst/>
          </a:prstGeom>
        </p:spPr>
        <p:txBody>
          <a:bodyPr wrap="none">
            <a:spAutoFit/>
          </a:bodyPr>
          <a:lstStyle/>
          <a:p>
            <a:pPr algn="l"/>
            <a:r>
              <a:rPr lang="en-US" b="1" dirty="0" smtClean="0">
                <a:solidFill>
                  <a:srgbClr val="3333FF"/>
                </a:solidFill>
              </a:rPr>
              <a:t>F</a:t>
            </a:r>
            <a:endParaRPr lang="en-US" b="1" dirty="0">
              <a:solidFill>
                <a:srgbClr val="3333FF"/>
              </a:solidFill>
            </a:endParaRPr>
          </a:p>
        </p:txBody>
      </p:sp>
      <p:sp>
        <p:nvSpPr>
          <p:cNvPr id="24" name="Rectangle 23"/>
          <p:cNvSpPr/>
          <p:nvPr/>
        </p:nvSpPr>
        <p:spPr>
          <a:xfrm>
            <a:off x="2236585" y="5017501"/>
            <a:ext cx="591829" cy="769441"/>
          </a:xfrm>
          <a:prstGeom prst="rect">
            <a:avLst/>
          </a:prstGeom>
        </p:spPr>
        <p:txBody>
          <a:bodyPr wrap="none">
            <a:spAutoFit/>
          </a:bodyPr>
          <a:lstStyle/>
          <a:p>
            <a:pPr algn="l"/>
            <a:r>
              <a:rPr lang="en-US" sz="4400" b="1" dirty="0" smtClean="0">
                <a:solidFill>
                  <a:srgbClr val="FF0000"/>
                </a:solidFill>
              </a:rPr>
              <a:t>A</a:t>
            </a:r>
            <a:endParaRPr lang="en-US" sz="4400" b="1" dirty="0">
              <a:solidFill>
                <a:srgbClr val="FF0000"/>
              </a:solidFill>
            </a:endParaRPr>
          </a:p>
        </p:txBody>
      </p:sp>
      <p:sp>
        <p:nvSpPr>
          <p:cNvPr id="25" name="Rectangle 24"/>
          <p:cNvSpPr/>
          <p:nvPr/>
        </p:nvSpPr>
        <p:spPr>
          <a:xfrm>
            <a:off x="2770970" y="5255001"/>
            <a:ext cx="338554" cy="369332"/>
          </a:xfrm>
          <a:prstGeom prst="rect">
            <a:avLst/>
          </a:prstGeom>
        </p:spPr>
        <p:txBody>
          <a:bodyPr wrap="none">
            <a:spAutoFit/>
          </a:bodyPr>
          <a:lstStyle/>
          <a:p>
            <a:pPr algn="l"/>
            <a:r>
              <a:rPr lang="en-US" sz="1800" b="1" dirty="0" smtClean="0">
                <a:solidFill>
                  <a:srgbClr val="000000"/>
                </a:solidFill>
              </a:rPr>
              <a:t>P</a:t>
            </a:r>
            <a:endParaRPr lang="en-US" sz="1800" b="1" dirty="0">
              <a:solidFill>
                <a:srgbClr val="000000"/>
              </a:solidFill>
            </a:endParaRPr>
          </a:p>
        </p:txBody>
      </p:sp>
      <p:sp>
        <p:nvSpPr>
          <p:cNvPr id="26" name="Rectangle 25"/>
          <p:cNvSpPr/>
          <p:nvPr/>
        </p:nvSpPr>
        <p:spPr>
          <a:xfrm>
            <a:off x="5086662" y="5788401"/>
            <a:ext cx="351378" cy="369332"/>
          </a:xfrm>
          <a:prstGeom prst="rect">
            <a:avLst/>
          </a:prstGeom>
        </p:spPr>
        <p:txBody>
          <a:bodyPr wrap="none">
            <a:spAutoFit/>
          </a:bodyPr>
          <a:lstStyle/>
          <a:p>
            <a:pPr algn="l"/>
            <a:r>
              <a:rPr lang="en-US" sz="1800" b="1" dirty="0" smtClean="0">
                <a:solidFill>
                  <a:srgbClr val="FF0000"/>
                </a:solidFill>
              </a:rPr>
              <a:t>A</a:t>
            </a:r>
            <a:endParaRPr lang="en-US" sz="1800" b="1" dirty="0">
              <a:solidFill>
                <a:srgbClr val="FF0000"/>
              </a:solidFill>
            </a:endParaRPr>
          </a:p>
        </p:txBody>
      </p:sp>
      <p:sp>
        <p:nvSpPr>
          <p:cNvPr id="27" name="Rectangle 26"/>
          <p:cNvSpPr/>
          <p:nvPr/>
        </p:nvSpPr>
        <p:spPr>
          <a:xfrm>
            <a:off x="5478552" y="5550901"/>
            <a:ext cx="561372" cy="769441"/>
          </a:xfrm>
          <a:prstGeom prst="rect">
            <a:avLst/>
          </a:prstGeom>
        </p:spPr>
        <p:txBody>
          <a:bodyPr wrap="none">
            <a:spAutoFit/>
          </a:bodyPr>
          <a:lstStyle/>
          <a:p>
            <a:pPr algn="l"/>
            <a:r>
              <a:rPr lang="en-US" sz="4400" b="1" dirty="0" smtClean="0">
                <a:solidFill>
                  <a:srgbClr val="000000"/>
                </a:solidFill>
              </a:rPr>
              <a:t>P</a:t>
            </a:r>
            <a:endParaRPr lang="en-US" sz="4400" b="1" dirty="0">
              <a:solidFill>
                <a:srgbClr val="000000"/>
              </a:solidFill>
            </a:endParaRPr>
          </a:p>
        </p:txBody>
      </p:sp>
      <p:sp>
        <p:nvSpPr>
          <p:cNvPr id="28" name="Rectangle 27"/>
          <p:cNvSpPr/>
          <p:nvPr/>
        </p:nvSpPr>
        <p:spPr>
          <a:xfrm>
            <a:off x="7663609" y="5871526"/>
            <a:ext cx="258404" cy="215444"/>
          </a:xfrm>
          <a:prstGeom prst="rect">
            <a:avLst/>
          </a:prstGeom>
        </p:spPr>
        <p:txBody>
          <a:bodyPr wrap="none">
            <a:spAutoFit/>
          </a:bodyPr>
          <a:lstStyle/>
          <a:p>
            <a:pPr algn="l"/>
            <a:r>
              <a:rPr lang="en-US" sz="800" b="1" dirty="0" smtClean="0">
                <a:solidFill>
                  <a:srgbClr val="FF0000"/>
                </a:solidFill>
              </a:rPr>
              <a:t>A</a:t>
            </a:r>
            <a:endParaRPr lang="en-US" sz="800" b="1" dirty="0">
              <a:solidFill>
                <a:srgbClr val="FF0000"/>
              </a:solidFill>
            </a:endParaRPr>
          </a:p>
        </p:txBody>
      </p:sp>
      <p:sp>
        <p:nvSpPr>
          <p:cNvPr id="29" name="Rectangle 28"/>
          <p:cNvSpPr/>
          <p:nvPr/>
        </p:nvSpPr>
        <p:spPr>
          <a:xfrm>
            <a:off x="7901123" y="4957133"/>
            <a:ext cx="938077" cy="1446550"/>
          </a:xfrm>
          <a:prstGeom prst="rect">
            <a:avLst/>
          </a:prstGeom>
        </p:spPr>
        <p:txBody>
          <a:bodyPr wrap="none">
            <a:spAutoFit/>
          </a:bodyPr>
          <a:lstStyle/>
          <a:p>
            <a:pPr algn="l"/>
            <a:r>
              <a:rPr lang="en-US" sz="8800" b="1" dirty="0" smtClean="0">
                <a:solidFill>
                  <a:srgbClr val="000000"/>
                </a:solidFill>
              </a:rPr>
              <a:t>P</a:t>
            </a:r>
            <a:endParaRPr lang="en-US" sz="8800" b="1" dirty="0">
              <a:solidFill>
                <a:srgbClr val="000000"/>
              </a:solidFill>
            </a:endParaRPr>
          </a:p>
        </p:txBody>
      </p:sp>
      <p:sp>
        <p:nvSpPr>
          <p:cNvPr id="30" name="Rectangle 252"/>
          <p:cNvSpPr>
            <a:spLocks noChangeArrowheads="1"/>
          </p:cNvSpPr>
          <p:nvPr/>
        </p:nvSpPr>
        <p:spPr bwMode="auto">
          <a:xfrm>
            <a:off x="4285028" y="164201"/>
            <a:ext cx="1605130" cy="1177468"/>
          </a:xfrm>
          <a:prstGeom prst="rect">
            <a:avLst/>
          </a:prstGeom>
          <a:solidFill>
            <a:srgbClr val="FFFF00"/>
          </a:solidFill>
          <a:ln w="9525">
            <a:solidFill>
              <a:schemeClr val="tx1"/>
            </a:solidFill>
            <a:miter lim="800000"/>
            <a:headEnd/>
            <a:tailEnd/>
          </a:ln>
        </p:spPr>
        <p:txBody>
          <a:bodyPr wrap="none" anchor="ctr"/>
          <a:lstStyle/>
          <a:p>
            <a:endParaRPr lang="en-US">
              <a:solidFill>
                <a:srgbClr val="000000"/>
              </a:solidFill>
            </a:endParaRPr>
          </a:p>
        </p:txBody>
      </p:sp>
      <p:sp>
        <p:nvSpPr>
          <p:cNvPr id="31" name="Rectangle 129"/>
          <p:cNvSpPr>
            <a:spLocks noChangeArrowheads="1"/>
          </p:cNvSpPr>
          <p:nvPr/>
        </p:nvSpPr>
        <p:spPr bwMode="auto">
          <a:xfrm>
            <a:off x="4381993" y="263390"/>
            <a:ext cx="1413160" cy="983276"/>
          </a:xfrm>
          <a:prstGeom prst="rect">
            <a:avLst/>
          </a:prstGeom>
          <a:solidFill>
            <a:srgbClr val="FFFF00"/>
          </a:solidFill>
          <a:ln w="9525">
            <a:solidFill>
              <a:schemeClr val="tx1"/>
            </a:solidFill>
            <a:miter lim="800000"/>
            <a:headEnd/>
            <a:tailEnd/>
          </a:ln>
        </p:spPr>
        <p:txBody>
          <a:bodyPr wrap="none" anchor="ctr"/>
          <a:lstStyle/>
          <a:p>
            <a:endParaRPr lang="en-US">
              <a:solidFill>
                <a:srgbClr val="000000"/>
              </a:solidFill>
            </a:endParaRPr>
          </a:p>
        </p:txBody>
      </p:sp>
      <p:grpSp>
        <p:nvGrpSpPr>
          <p:cNvPr id="32" name="Group 31"/>
          <p:cNvGrpSpPr/>
          <p:nvPr/>
        </p:nvGrpSpPr>
        <p:grpSpPr>
          <a:xfrm>
            <a:off x="4396715" y="269567"/>
            <a:ext cx="1339315" cy="998238"/>
            <a:chOff x="7128046" y="388559"/>
            <a:chExt cx="1339315" cy="998238"/>
          </a:xfrm>
        </p:grpSpPr>
        <p:sp>
          <p:nvSpPr>
            <p:cNvPr id="33" name="Rectangle 32"/>
            <p:cNvSpPr/>
            <p:nvPr/>
          </p:nvSpPr>
          <p:spPr>
            <a:xfrm>
              <a:off x="7864311" y="388559"/>
              <a:ext cx="603050" cy="523220"/>
            </a:xfrm>
            <a:prstGeom prst="rect">
              <a:avLst/>
            </a:prstGeom>
          </p:spPr>
          <p:txBody>
            <a:bodyPr wrap="none">
              <a:spAutoFit/>
            </a:bodyPr>
            <a:lstStyle/>
            <a:p>
              <a:pPr algn="l"/>
              <a:r>
                <a:rPr lang="en-US" dirty="0" smtClean="0">
                  <a:solidFill>
                    <a:srgbClr val="000000"/>
                  </a:solidFill>
                </a:rPr>
                <a:t> F </a:t>
              </a:r>
              <a:endParaRPr lang="en-US" dirty="0">
                <a:solidFill>
                  <a:srgbClr val="000000"/>
                </a:solidFill>
              </a:endParaRPr>
            </a:p>
          </p:txBody>
        </p:sp>
        <p:sp>
          <p:nvSpPr>
            <p:cNvPr id="34" name="Rectangle 33"/>
            <p:cNvSpPr/>
            <p:nvPr/>
          </p:nvSpPr>
          <p:spPr>
            <a:xfrm>
              <a:off x="7935559" y="863577"/>
              <a:ext cx="423514" cy="523220"/>
            </a:xfrm>
            <a:prstGeom prst="rect">
              <a:avLst/>
            </a:prstGeom>
          </p:spPr>
          <p:txBody>
            <a:bodyPr wrap="none">
              <a:spAutoFit/>
            </a:bodyPr>
            <a:lstStyle/>
            <a:p>
              <a:pPr algn="l"/>
              <a:r>
                <a:rPr lang="en-US" dirty="0" smtClean="0">
                  <a:solidFill>
                    <a:srgbClr val="000000"/>
                  </a:solidFill>
                </a:rPr>
                <a:t>A</a:t>
              </a:r>
              <a:endParaRPr lang="en-US" dirty="0">
                <a:solidFill>
                  <a:srgbClr val="000000"/>
                </a:solidFill>
              </a:endParaRPr>
            </a:p>
          </p:txBody>
        </p:sp>
        <p:sp>
          <p:nvSpPr>
            <p:cNvPr id="35" name="Rectangle 34"/>
            <p:cNvSpPr/>
            <p:nvPr/>
          </p:nvSpPr>
          <p:spPr>
            <a:xfrm>
              <a:off x="7128046" y="626071"/>
              <a:ext cx="825803" cy="523220"/>
            </a:xfrm>
            <a:prstGeom prst="rect">
              <a:avLst/>
            </a:prstGeom>
          </p:spPr>
          <p:txBody>
            <a:bodyPr wrap="none">
              <a:spAutoFit/>
            </a:bodyPr>
            <a:lstStyle/>
            <a:p>
              <a:pPr algn="l"/>
              <a:r>
                <a:rPr lang="en-US" dirty="0" smtClean="0">
                  <a:solidFill>
                    <a:srgbClr val="000000"/>
                  </a:solidFill>
                  <a:latin typeface="Arial"/>
                </a:rPr>
                <a:t>P</a:t>
              </a:r>
              <a:r>
                <a:rPr lang="en-US" dirty="0" smtClean="0">
                  <a:solidFill>
                    <a:srgbClr val="000000"/>
                  </a:solidFill>
                </a:rPr>
                <a:t> = </a:t>
              </a:r>
              <a:endParaRPr lang="en-US" dirty="0">
                <a:solidFill>
                  <a:srgbClr val="000000"/>
                </a:solidFill>
              </a:endParaRPr>
            </a:p>
          </p:txBody>
        </p:sp>
        <p:cxnSp>
          <p:nvCxnSpPr>
            <p:cNvPr id="36" name="Straight Connector 35"/>
            <p:cNvCxnSpPr/>
            <p:nvPr/>
          </p:nvCxnSpPr>
          <p:spPr bwMode="auto">
            <a:xfrm>
              <a:off x="7873338" y="890649"/>
              <a:ext cx="534390" cy="0"/>
            </a:xfrm>
            <a:prstGeom prst="line">
              <a:avLst/>
            </a:prstGeom>
            <a:solidFill>
              <a:srgbClr val="00FFFF"/>
            </a:solidFill>
            <a:ln w="22225" cap="flat" cmpd="sng" algn="ctr">
              <a:solidFill>
                <a:schemeClr val="tx1"/>
              </a:solidFill>
              <a:prstDash val="solid"/>
              <a:round/>
              <a:headEnd type="none" w="med" len="med"/>
              <a:tailEnd type="none" w="med" len="med"/>
            </a:ln>
            <a:effectLst/>
          </p:spPr>
        </p:cxnSp>
      </p:grpSp>
      <p:sp>
        <p:nvSpPr>
          <p:cNvPr id="37" name="Oval 36"/>
          <p:cNvSpPr/>
          <p:nvPr/>
        </p:nvSpPr>
        <p:spPr>
          <a:xfrm>
            <a:off x="2609850" y="438150"/>
            <a:ext cx="495300" cy="495300"/>
          </a:xfrm>
          <a:prstGeom prst="ellipse">
            <a:avLst/>
          </a:prstGeom>
          <a:noFill/>
          <a:ln w="28575">
            <a:solidFill>
              <a:srgbClr val="FF0000"/>
            </a:solidFill>
          </a:ln>
        </p:spPr>
        <p:txBody>
          <a:bodyPr wrap="none" rtlCol="0" anchor="ctr">
            <a:spAutoFit/>
          </a:bodyPr>
          <a:lstStyle/>
          <a:p>
            <a:pPr algn="l"/>
            <a:endParaRPr lang="en-US" dirty="0">
              <a:solidFill>
                <a:srgbClr val="000000"/>
              </a:solidFill>
            </a:endParaRPr>
          </a:p>
        </p:txBody>
      </p:sp>
      <p:sp>
        <p:nvSpPr>
          <p:cNvPr id="38" name="Oval 37"/>
          <p:cNvSpPr/>
          <p:nvPr/>
        </p:nvSpPr>
        <p:spPr>
          <a:xfrm>
            <a:off x="4705350" y="1581150"/>
            <a:ext cx="495300" cy="495300"/>
          </a:xfrm>
          <a:prstGeom prst="ellipse">
            <a:avLst/>
          </a:prstGeom>
          <a:noFill/>
          <a:ln w="28575">
            <a:solidFill>
              <a:srgbClr val="FF0000"/>
            </a:solidFill>
          </a:ln>
        </p:spPr>
        <p:txBody>
          <a:bodyPr wrap="none" rtlCol="0" anchor="ctr">
            <a:spAutoFit/>
          </a:bodyPr>
          <a:lstStyle/>
          <a:p>
            <a:pPr algn="l"/>
            <a:endParaRPr lang="en-US" dirty="0">
              <a:solidFill>
                <a:srgbClr val="000000"/>
              </a:solidFill>
            </a:endParaRPr>
          </a:p>
        </p:txBody>
      </p:sp>
      <p:pic>
        <p:nvPicPr>
          <p:cNvPr id="39" name="Picture 2"/>
          <p:cNvPicPr>
            <a:picLocks noChangeAspect="1" noChangeArrowheads="1"/>
          </p:cNvPicPr>
          <p:nvPr/>
        </p:nvPicPr>
        <p:blipFill>
          <a:blip r:embed="rId4">
            <a:grayscl/>
            <a:extLst>
              <a:ext uri="{28A0092B-C50C-407E-A947-70E740481C1C}">
                <a14:useLocalDpi xmlns:a14="http://schemas.microsoft.com/office/drawing/2010/main"/>
              </a:ext>
            </a:extLst>
          </a:blip>
          <a:srcRect/>
          <a:stretch>
            <a:fillRect/>
          </a:stretch>
        </p:blipFill>
        <p:spPr bwMode="auto">
          <a:xfrm rot="10800000">
            <a:off x="826638" y="5791200"/>
            <a:ext cx="3328507" cy="928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7823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2000"/>
                                        <p:tgtEl>
                                          <p:spTgt spid="32"/>
                                        </p:tgtEl>
                                      </p:cBhvr>
                                    </p:animEffect>
                                    <p:anim calcmode="lin" valueType="num">
                                      <p:cBhvr>
                                        <p:cTn id="13" dur="2000" fill="hold"/>
                                        <p:tgtEl>
                                          <p:spTgt spid="32"/>
                                        </p:tgtEl>
                                        <p:attrNameLst>
                                          <p:attrName>style.rotation</p:attrName>
                                        </p:attrNameLst>
                                      </p:cBhvr>
                                      <p:tavLst>
                                        <p:tav tm="0">
                                          <p:val>
                                            <p:fltVal val="720"/>
                                          </p:val>
                                        </p:tav>
                                        <p:tav tm="100000">
                                          <p:val>
                                            <p:fltVal val="0"/>
                                          </p:val>
                                        </p:tav>
                                      </p:tavLst>
                                    </p:anim>
                                    <p:anim calcmode="lin" valueType="num">
                                      <p:cBhvr>
                                        <p:cTn id="14" dur="2000" fill="hold"/>
                                        <p:tgtEl>
                                          <p:spTgt spid="32"/>
                                        </p:tgtEl>
                                        <p:attrNameLst>
                                          <p:attrName>ppt_h</p:attrName>
                                        </p:attrNameLst>
                                      </p:cBhvr>
                                      <p:tavLst>
                                        <p:tav tm="0">
                                          <p:val>
                                            <p:fltVal val="0"/>
                                          </p:val>
                                        </p:tav>
                                        <p:tav tm="100000">
                                          <p:val>
                                            <p:strVal val="#ppt_h"/>
                                          </p:val>
                                        </p:tav>
                                      </p:tavLst>
                                    </p:anim>
                                    <p:anim calcmode="lin" valueType="num">
                                      <p:cBhvr>
                                        <p:cTn id="15" dur="2000" fill="hold"/>
                                        <p:tgtEl>
                                          <p:spTgt spid="32"/>
                                        </p:tgtEl>
                                        <p:attrNameLst>
                                          <p:attrName>ppt_w</p:attrName>
                                        </p:attrNameLst>
                                      </p:cBhvr>
                                      <p:tavLst>
                                        <p:tav tm="0">
                                          <p:val>
                                            <p:fltVal val="0"/>
                                          </p:val>
                                        </p:tav>
                                        <p:tav tm="100000">
                                          <p:val>
                                            <p:strVal val="#ppt_w"/>
                                          </p:val>
                                        </p:tav>
                                      </p:tavLst>
                                    </p:anim>
                                  </p:childTnLst>
                                </p:cTn>
                              </p:par>
                            </p:childTnLst>
                          </p:cTn>
                        </p:par>
                        <p:par>
                          <p:cTn id="16" fill="hold">
                            <p:stCondLst>
                              <p:cond delay="2000"/>
                            </p:stCondLst>
                            <p:childTnLst>
                              <p:par>
                                <p:cTn id="17" presetID="9" presetClass="entr" presetSubtype="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dissolve">
                                      <p:cBhvr>
                                        <p:cTn id="19" dur="500"/>
                                        <p:tgtEl>
                                          <p:spTgt spid="31"/>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dissolv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38" presetClass="entr" presetSubtype="0" accel="50000" fill="hold" grpId="0" nodeType="clickEffect">
                                  <p:stCondLst>
                                    <p:cond delay="0"/>
                                  </p:stCondLst>
                                  <p:iterate type="lt">
                                    <p:tmPct val="50000"/>
                                  </p:iterate>
                                  <p:childTnLst>
                                    <p:set>
                                      <p:cBhvr>
                                        <p:cTn id="26" dur="1" fill="hold">
                                          <p:stCondLst>
                                            <p:cond delay="0"/>
                                          </p:stCondLst>
                                        </p:cTn>
                                        <p:tgtEl>
                                          <p:spTgt spid="5"/>
                                        </p:tgtEl>
                                        <p:attrNameLst>
                                          <p:attrName>style.visibility</p:attrName>
                                        </p:attrNameLst>
                                      </p:cBhvr>
                                      <p:to>
                                        <p:strVal val="visible"/>
                                      </p:to>
                                    </p:set>
                                    <p:set>
                                      <p:cBhvr>
                                        <p:cTn id="27" dur="455" fill="hold">
                                          <p:stCondLst>
                                            <p:cond delay="0"/>
                                          </p:stCondLst>
                                        </p:cTn>
                                        <p:tgtEl>
                                          <p:spTgt spid="5"/>
                                        </p:tgtEl>
                                        <p:attrNameLst>
                                          <p:attrName>style.rotation</p:attrName>
                                        </p:attrNameLst>
                                      </p:cBhvr>
                                      <p:to>
                                        <p:strVal val="-45.0"/>
                                      </p:to>
                                    </p:set>
                                    <p:anim calcmode="lin" valueType="num">
                                      <p:cBhvr>
                                        <p:cTn id="28"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29"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30"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31"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770" decel="100000"/>
                                        <p:tgtEl>
                                          <p:spTgt spid="6"/>
                                        </p:tgtEl>
                                      </p:cBhvr>
                                    </p:animEffect>
                                    <p:animScale>
                                      <p:cBhvr>
                                        <p:cTn id="44" dur="770" decel="100000"/>
                                        <p:tgtEl>
                                          <p:spTgt spid="6"/>
                                        </p:tgtEl>
                                      </p:cBhvr>
                                      <p:from x="10000" y="10000"/>
                                      <p:to x="200000" y="450000"/>
                                    </p:animScale>
                                    <p:animScale>
                                      <p:cBhvr>
                                        <p:cTn id="45" dur="1230" accel="100000" fill="hold">
                                          <p:stCondLst>
                                            <p:cond delay="770"/>
                                          </p:stCondLst>
                                        </p:cTn>
                                        <p:tgtEl>
                                          <p:spTgt spid="6"/>
                                        </p:tgtEl>
                                      </p:cBhvr>
                                      <p:from x="200000" y="450000"/>
                                      <p:to x="100000" y="100000"/>
                                    </p:animScale>
                                    <p:set>
                                      <p:cBhvr>
                                        <p:cTn id="46" dur="770" fill="hold"/>
                                        <p:tgtEl>
                                          <p:spTgt spid="6"/>
                                        </p:tgtEl>
                                        <p:attrNameLst>
                                          <p:attrName>ppt_x</p:attrName>
                                        </p:attrNameLst>
                                      </p:cBhvr>
                                      <p:to>
                                        <p:strVal val="(0.5)"/>
                                      </p:to>
                                    </p:set>
                                    <p:anim from="(0.5)" to="(#ppt_x)" calcmode="lin" valueType="num">
                                      <p:cBhvr>
                                        <p:cTn id="47" dur="1230" accel="100000" fill="hold">
                                          <p:stCondLst>
                                            <p:cond delay="770"/>
                                          </p:stCondLst>
                                        </p:cTn>
                                        <p:tgtEl>
                                          <p:spTgt spid="6"/>
                                        </p:tgtEl>
                                        <p:attrNameLst>
                                          <p:attrName>ppt_x</p:attrName>
                                        </p:attrNameLst>
                                      </p:cBhvr>
                                    </p:anim>
                                    <p:set>
                                      <p:cBhvr>
                                        <p:cTn id="48" dur="770" fill="hold"/>
                                        <p:tgtEl>
                                          <p:spTgt spid="6"/>
                                        </p:tgtEl>
                                        <p:attrNameLst>
                                          <p:attrName>ppt_y</p:attrName>
                                        </p:attrNameLst>
                                      </p:cBhvr>
                                      <p:to>
                                        <p:strVal val="(#ppt_y+0.4)"/>
                                      </p:to>
                                    </p:set>
                                    <p:anim from="(#ppt_y+0.4)" to="(#ppt_y)" calcmode="lin" valueType="num">
                                      <p:cBhvr>
                                        <p:cTn id="49" dur="1230" accel="100000" fill="hold">
                                          <p:stCondLst>
                                            <p:cond delay="770"/>
                                          </p:stCondLst>
                                        </p:cTn>
                                        <p:tgtEl>
                                          <p:spTgt spid="6"/>
                                        </p:tgtEl>
                                        <p:attrNameLst>
                                          <p:attrName>ppt_y</p:attrName>
                                        </p:attrNameLst>
                                      </p:cBhvr>
                                    </p:anim>
                                  </p:childTnLst>
                                </p:cTn>
                              </p:par>
                            </p:childTnLst>
                          </p:cTn>
                        </p:par>
                      </p:childTnLst>
                    </p:cTn>
                  </p:par>
                  <p:par>
                    <p:cTn id="50" fill="hold">
                      <p:stCondLst>
                        <p:cond delay="indefinite"/>
                      </p:stCondLst>
                      <p:childTnLst>
                        <p:par>
                          <p:cTn id="51" fill="hold">
                            <p:stCondLst>
                              <p:cond delay="0"/>
                            </p:stCondLst>
                            <p:childTnLst>
                              <p:par>
                                <p:cTn id="52" presetID="29" presetClass="entr" presetSubtype="0"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p:cTn id="54" dur="1000" fill="hold"/>
                                        <p:tgtEl>
                                          <p:spTgt spid="8"/>
                                        </p:tgtEl>
                                        <p:attrNameLst>
                                          <p:attrName>ppt_x</p:attrName>
                                        </p:attrNameLst>
                                      </p:cBhvr>
                                      <p:tavLst>
                                        <p:tav tm="0">
                                          <p:val>
                                            <p:strVal val="#ppt_x-.2"/>
                                          </p:val>
                                        </p:tav>
                                        <p:tav tm="100000">
                                          <p:val>
                                            <p:strVal val="#ppt_x"/>
                                          </p:val>
                                        </p:tav>
                                      </p:tavLst>
                                    </p:anim>
                                    <p:anim calcmode="lin" valueType="num">
                                      <p:cBhvr>
                                        <p:cTn id="5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56" dur="1000"/>
                                        <p:tgtEl>
                                          <p:spTgt spid="8"/>
                                        </p:tgtEl>
                                      </p:cBhvr>
                                    </p:animEffect>
                                  </p:childTnLst>
                                </p:cTn>
                              </p:par>
                            </p:childTnLst>
                          </p:cTn>
                        </p:par>
                      </p:childTnLst>
                    </p:cTn>
                  </p:par>
                  <p:par>
                    <p:cTn id="57" fill="hold">
                      <p:stCondLst>
                        <p:cond delay="indefinite"/>
                      </p:stCondLst>
                      <p:childTnLst>
                        <p:par>
                          <p:cTn id="58" fill="hold">
                            <p:stCondLst>
                              <p:cond delay="0"/>
                            </p:stCondLst>
                            <p:childTnLst>
                              <p:par>
                                <p:cTn id="59" presetID="38" presetClass="entr" presetSubtype="0" accel="50000" fill="hold" grpId="0" nodeType="clickEffect">
                                  <p:stCondLst>
                                    <p:cond delay="0"/>
                                  </p:stCondLst>
                                  <p:iterate type="lt">
                                    <p:tmPct val="50000"/>
                                  </p:iterate>
                                  <p:childTnLst>
                                    <p:set>
                                      <p:cBhvr>
                                        <p:cTn id="60" dur="1" fill="hold">
                                          <p:stCondLst>
                                            <p:cond delay="0"/>
                                          </p:stCondLst>
                                        </p:cTn>
                                        <p:tgtEl>
                                          <p:spTgt spid="9"/>
                                        </p:tgtEl>
                                        <p:attrNameLst>
                                          <p:attrName>style.visibility</p:attrName>
                                        </p:attrNameLst>
                                      </p:cBhvr>
                                      <p:to>
                                        <p:strVal val="visible"/>
                                      </p:to>
                                    </p:set>
                                    <p:set>
                                      <p:cBhvr>
                                        <p:cTn id="61" dur="455" fill="hold">
                                          <p:stCondLst>
                                            <p:cond delay="0"/>
                                          </p:stCondLst>
                                        </p:cTn>
                                        <p:tgtEl>
                                          <p:spTgt spid="9"/>
                                        </p:tgtEl>
                                        <p:attrNameLst>
                                          <p:attrName>style.rotation</p:attrName>
                                        </p:attrNameLst>
                                      </p:cBhvr>
                                      <p:to>
                                        <p:strVal val="-45.0"/>
                                      </p:to>
                                    </p:set>
                                    <p:anim calcmode="lin" valueType="num">
                                      <p:cBhvr>
                                        <p:cTn id="62" dur="455" fill="hold">
                                          <p:stCondLst>
                                            <p:cond delay="455"/>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63" dur="455"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64" dur="156" decel="50000" autoRev="1" fill="hold">
                                          <p:stCondLst>
                                            <p:cond delay="455"/>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65" dur="136" fill="hold">
                                          <p:stCondLst>
                                            <p:cond delay="864"/>
                                          </p:stCondLst>
                                        </p:cTn>
                                        <p:tgtEl>
                                          <p:spTgt spid="9"/>
                                        </p:tgtEl>
                                        <p:attrNameLst>
                                          <p:attrName>ppt_y</p:attrName>
                                        </p:attrNameLst>
                                      </p:cBhvr>
                                      <p:tavLst>
                                        <p:tav tm="0">
                                          <p:val>
                                            <p:strVal val="#ppt_y-(0.354*#ppt_w-0.172*#ppt_h)"/>
                                          </p:val>
                                        </p:tav>
                                        <p:tav tm="100000">
                                          <p:val>
                                            <p:strVal val="#ppt_y"/>
                                          </p:val>
                                        </p:tav>
                                      </p:tavLst>
                                    </p:anim>
                                  </p:childTnLst>
                                </p:cTn>
                              </p:par>
                            </p:childTnLst>
                          </p:cTn>
                        </p:par>
                        <p:par>
                          <p:cTn id="66" fill="hold">
                            <p:stCondLst>
                              <p:cond delay="1000"/>
                            </p:stCondLst>
                            <p:childTnLst>
                              <p:par>
                                <p:cTn id="67" presetID="10" presetClass="entr" presetSubtype="0"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fade">
                                      <p:cBhvr>
                                        <p:cTn id="69" dur="2000"/>
                                        <p:tgtEl>
                                          <p:spTgt spid="15"/>
                                        </p:tgtEl>
                                      </p:cBhvr>
                                    </p:animEffect>
                                  </p:childTnLst>
                                </p:cTn>
                              </p:par>
                            </p:childTnLst>
                          </p:cTn>
                        </p:par>
                      </p:childTnLst>
                    </p:cTn>
                  </p:par>
                  <p:par>
                    <p:cTn id="70" fill="hold">
                      <p:stCondLst>
                        <p:cond delay="indefinite"/>
                      </p:stCondLst>
                      <p:childTnLst>
                        <p:par>
                          <p:cTn id="71" fill="hold">
                            <p:stCondLst>
                              <p:cond delay="0"/>
                            </p:stCondLst>
                            <p:childTnLst>
                              <p:par>
                                <p:cTn id="72" presetID="38" presetClass="entr" presetSubtype="0" accel="50000" fill="hold" grpId="0" nodeType="clickEffect">
                                  <p:stCondLst>
                                    <p:cond delay="0"/>
                                  </p:stCondLst>
                                  <p:iterate type="lt">
                                    <p:tmPct val="50000"/>
                                  </p:iterate>
                                  <p:childTnLst>
                                    <p:set>
                                      <p:cBhvr>
                                        <p:cTn id="73" dur="1" fill="hold">
                                          <p:stCondLst>
                                            <p:cond delay="0"/>
                                          </p:stCondLst>
                                        </p:cTn>
                                        <p:tgtEl>
                                          <p:spTgt spid="14"/>
                                        </p:tgtEl>
                                        <p:attrNameLst>
                                          <p:attrName>style.visibility</p:attrName>
                                        </p:attrNameLst>
                                      </p:cBhvr>
                                      <p:to>
                                        <p:strVal val="visible"/>
                                      </p:to>
                                    </p:set>
                                    <p:set>
                                      <p:cBhvr>
                                        <p:cTn id="74" dur="455" fill="hold">
                                          <p:stCondLst>
                                            <p:cond delay="0"/>
                                          </p:stCondLst>
                                        </p:cTn>
                                        <p:tgtEl>
                                          <p:spTgt spid="14"/>
                                        </p:tgtEl>
                                        <p:attrNameLst>
                                          <p:attrName>style.rotation</p:attrName>
                                        </p:attrNameLst>
                                      </p:cBhvr>
                                      <p:to>
                                        <p:strVal val="-45.0"/>
                                      </p:to>
                                    </p:set>
                                    <p:anim calcmode="lin" valueType="num">
                                      <p:cBhvr>
                                        <p:cTn id="75" dur="455" fill="hold">
                                          <p:stCondLst>
                                            <p:cond delay="455"/>
                                          </p:stCondLst>
                                        </p:cTn>
                                        <p:tgtEl>
                                          <p:spTgt spid="14"/>
                                        </p:tgtEl>
                                        <p:attrNameLst>
                                          <p:attrName>style.rotation</p:attrName>
                                        </p:attrNameLst>
                                      </p:cBhvr>
                                      <p:tavLst>
                                        <p:tav tm="0">
                                          <p:val>
                                            <p:fltVal val="-45"/>
                                          </p:val>
                                        </p:tav>
                                        <p:tav tm="69900">
                                          <p:val>
                                            <p:fltVal val="45"/>
                                          </p:val>
                                        </p:tav>
                                        <p:tav tm="100000">
                                          <p:val>
                                            <p:fltVal val="0"/>
                                          </p:val>
                                        </p:tav>
                                      </p:tavLst>
                                    </p:anim>
                                    <p:anim calcmode="lin" valueType="num">
                                      <p:cBhvr>
                                        <p:cTn id="76" dur="455" fill="hold">
                                          <p:stCondLst>
                                            <p:cond delay="0"/>
                                          </p:stCondLst>
                                        </p:cTn>
                                        <p:tgtEl>
                                          <p:spTgt spid="14"/>
                                        </p:tgtEl>
                                        <p:attrNameLst>
                                          <p:attrName>ppt_y</p:attrName>
                                        </p:attrNameLst>
                                      </p:cBhvr>
                                      <p:tavLst>
                                        <p:tav tm="0">
                                          <p:val>
                                            <p:strVal val="#ppt_y-1"/>
                                          </p:val>
                                        </p:tav>
                                        <p:tav tm="100000">
                                          <p:val>
                                            <p:strVal val="#ppt_y-(0.354*#ppt_w-0.172*#ppt_h)"/>
                                          </p:val>
                                        </p:tav>
                                      </p:tavLst>
                                    </p:anim>
                                    <p:anim calcmode="lin" valueType="num">
                                      <p:cBhvr>
                                        <p:cTn id="77" dur="156" decel="50000" autoRev="1" fill="hold">
                                          <p:stCondLst>
                                            <p:cond delay="455"/>
                                          </p:stCondLst>
                                        </p:cTn>
                                        <p:tgtEl>
                                          <p:spTgt spid="14"/>
                                        </p:tgtEl>
                                        <p:attrNameLst>
                                          <p:attrName>ppt_y</p:attrName>
                                        </p:attrNameLst>
                                      </p:cBhvr>
                                      <p:tavLst>
                                        <p:tav tm="0">
                                          <p:val>
                                            <p:strVal val="#ppt_y-(0.354*#ppt_w-0.172*#ppt_h)"/>
                                          </p:val>
                                        </p:tav>
                                        <p:tav tm="100000">
                                          <p:val>
                                            <p:strVal val="#ppt_y-(0.354*#ppt_w-0.172*#ppt_h)-#ppt_h/2"/>
                                          </p:val>
                                        </p:tav>
                                      </p:tavLst>
                                    </p:anim>
                                    <p:anim calcmode="lin" valueType="num">
                                      <p:cBhvr>
                                        <p:cTn id="78" dur="136" fill="hold">
                                          <p:stCondLst>
                                            <p:cond delay="864"/>
                                          </p:stCondLst>
                                        </p:cTn>
                                        <p:tgtEl>
                                          <p:spTgt spid="14"/>
                                        </p:tgtEl>
                                        <p:attrNameLst>
                                          <p:attrName>ppt_y</p:attrName>
                                        </p:attrNameLst>
                                      </p:cBhvr>
                                      <p:tavLst>
                                        <p:tav tm="0">
                                          <p:val>
                                            <p:strVal val="#ppt_y-(0.354*#ppt_w-0.172*#ppt_h)"/>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5" presetClass="entr" presetSubtype="0" fill="hold" grpId="0" nodeType="click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2000"/>
                                        <p:tgtEl>
                                          <p:spTgt spid="38"/>
                                        </p:tgtEl>
                                      </p:cBhvr>
                                    </p:animEffect>
                                    <p:anim calcmode="lin" valueType="num">
                                      <p:cBhvr>
                                        <p:cTn id="84" dur="2000" fill="hold"/>
                                        <p:tgtEl>
                                          <p:spTgt spid="38"/>
                                        </p:tgtEl>
                                        <p:attrNameLst>
                                          <p:attrName>ppt_w</p:attrName>
                                        </p:attrNameLst>
                                      </p:cBhvr>
                                      <p:tavLst>
                                        <p:tav tm="0" fmla="#ppt_w*sin(2.5*pi*$)">
                                          <p:val>
                                            <p:fltVal val="0"/>
                                          </p:val>
                                        </p:tav>
                                        <p:tav tm="100000">
                                          <p:val>
                                            <p:fltVal val="1"/>
                                          </p:val>
                                        </p:tav>
                                      </p:tavLst>
                                    </p:anim>
                                    <p:anim calcmode="lin" valueType="num">
                                      <p:cBhvr>
                                        <p:cTn id="85" dur="2000" fill="hold"/>
                                        <p:tgtEl>
                                          <p:spTgt spid="38"/>
                                        </p:tgtEl>
                                        <p:attrNameLst>
                                          <p:attrName>ppt_h</p:attrName>
                                        </p:attrNameLst>
                                      </p:cBhvr>
                                      <p:tavLst>
                                        <p:tav tm="0">
                                          <p:val>
                                            <p:strVal val="#ppt_h"/>
                                          </p:val>
                                        </p:tav>
                                        <p:tav tm="100000">
                                          <p:val>
                                            <p:strVal val="#ppt_h"/>
                                          </p:val>
                                        </p:tav>
                                      </p:tavLst>
                                    </p:anim>
                                  </p:childTnLst>
                                </p:cTn>
                              </p:par>
                              <p:par>
                                <p:cTn id="86" presetID="45" presetClass="entr" presetSubtype="0" fill="hold" grpId="0" nodeType="with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2000"/>
                                        <p:tgtEl>
                                          <p:spTgt spid="37"/>
                                        </p:tgtEl>
                                      </p:cBhvr>
                                    </p:animEffect>
                                    <p:anim calcmode="lin" valueType="num">
                                      <p:cBhvr>
                                        <p:cTn id="89" dur="2000" fill="hold"/>
                                        <p:tgtEl>
                                          <p:spTgt spid="37"/>
                                        </p:tgtEl>
                                        <p:attrNameLst>
                                          <p:attrName>ppt_w</p:attrName>
                                        </p:attrNameLst>
                                      </p:cBhvr>
                                      <p:tavLst>
                                        <p:tav tm="0" fmla="#ppt_w*sin(2.5*pi*$)">
                                          <p:val>
                                            <p:fltVal val="0"/>
                                          </p:val>
                                        </p:tav>
                                        <p:tav tm="100000">
                                          <p:val>
                                            <p:fltVal val="1"/>
                                          </p:val>
                                        </p:tav>
                                      </p:tavLst>
                                    </p:anim>
                                    <p:anim calcmode="lin" valueType="num">
                                      <p:cBhvr>
                                        <p:cTn id="90" dur="2000" fill="hold"/>
                                        <p:tgtEl>
                                          <p:spTgt spid="37"/>
                                        </p:tgtEl>
                                        <p:attrNameLst>
                                          <p:attrName>ppt_h</p:attrName>
                                        </p:attrNameLst>
                                      </p:cBhvr>
                                      <p:tavLst>
                                        <p:tav tm="0">
                                          <p:val>
                                            <p:strVal val="#ppt_h"/>
                                          </p:val>
                                        </p:tav>
                                        <p:tav tm="100000">
                                          <p:val>
                                            <p:strVal val="#ppt_h"/>
                                          </p:val>
                                        </p:tav>
                                      </p:tavLst>
                                    </p:anim>
                                  </p:childTnLst>
                                </p:cTn>
                              </p:par>
                            </p:childTnLst>
                          </p:cTn>
                        </p:par>
                      </p:childTnLst>
                    </p:cTn>
                  </p:par>
                  <p:par>
                    <p:cTn id="91" fill="hold">
                      <p:stCondLst>
                        <p:cond delay="indefinite"/>
                      </p:stCondLst>
                      <p:childTnLst>
                        <p:par>
                          <p:cTn id="92" fill="hold">
                            <p:stCondLst>
                              <p:cond delay="0"/>
                            </p:stCondLst>
                            <p:childTnLst>
                              <p:par>
                                <p:cTn id="93" presetID="47" presetClass="entr" presetSubtype="0" fill="hold" grpId="0" nodeType="click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38" presetClass="entr" presetSubtype="0" accel="50000" fill="hold" grpId="0" nodeType="clickEffect">
                                  <p:stCondLst>
                                    <p:cond delay="0"/>
                                  </p:stCondLst>
                                  <p:iterate type="lt">
                                    <p:tmPct val="50000"/>
                                  </p:iterate>
                                  <p:childTnLst>
                                    <p:set>
                                      <p:cBhvr>
                                        <p:cTn id="101" dur="1" fill="hold">
                                          <p:stCondLst>
                                            <p:cond delay="0"/>
                                          </p:stCondLst>
                                        </p:cTn>
                                        <p:tgtEl>
                                          <p:spTgt spid="10"/>
                                        </p:tgtEl>
                                        <p:attrNameLst>
                                          <p:attrName>style.visibility</p:attrName>
                                        </p:attrNameLst>
                                      </p:cBhvr>
                                      <p:to>
                                        <p:strVal val="visible"/>
                                      </p:to>
                                    </p:set>
                                    <p:set>
                                      <p:cBhvr>
                                        <p:cTn id="102" dur="455" fill="hold">
                                          <p:stCondLst>
                                            <p:cond delay="0"/>
                                          </p:stCondLst>
                                        </p:cTn>
                                        <p:tgtEl>
                                          <p:spTgt spid="10"/>
                                        </p:tgtEl>
                                        <p:attrNameLst>
                                          <p:attrName>style.rotation</p:attrName>
                                        </p:attrNameLst>
                                      </p:cBhvr>
                                      <p:to>
                                        <p:strVal val="-45.0"/>
                                      </p:to>
                                    </p:set>
                                    <p:anim calcmode="lin" valueType="num">
                                      <p:cBhvr>
                                        <p:cTn id="103" dur="455" fill="hold">
                                          <p:stCondLst>
                                            <p:cond delay="45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104" dur="45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105" dur="156" decel="50000" autoRev="1" fill="hold">
                                          <p:stCondLst>
                                            <p:cond delay="45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106" dur="136" fill="hold">
                                          <p:stCondLst>
                                            <p:cond delay="864"/>
                                          </p:stCondLst>
                                        </p:cTn>
                                        <p:tgtEl>
                                          <p:spTgt spid="10"/>
                                        </p:tgtEl>
                                        <p:attrNameLst>
                                          <p:attrName>ppt_y</p:attrName>
                                        </p:attrNameLst>
                                      </p:cBhvr>
                                      <p:tavLst>
                                        <p:tav tm="0">
                                          <p:val>
                                            <p:strVal val="#ppt_y-(0.354*#ppt_w-0.172*#ppt_h)"/>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9" presetClass="entr" presetSubtype="0" fill="hold" grpId="0" nodeType="clickEffect">
                                  <p:stCondLst>
                                    <p:cond delay="0"/>
                                  </p:stCondLst>
                                  <p:childTnLst>
                                    <p:set>
                                      <p:cBhvr>
                                        <p:cTn id="110" dur="1" fill="hold">
                                          <p:stCondLst>
                                            <p:cond delay="0"/>
                                          </p:stCondLst>
                                        </p:cTn>
                                        <p:tgtEl>
                                          <p:spTgt spid="13"/>
                                        </p:tgtEl>
                                        <p:attrNameLst>
                                          <p:attrName>style.visibility</p:attrName>
                                        </p:attrNameLst>
                                      </p:cBhvr>
                                      <p:to>
                                        <p:strVal val="visible"/>
                                      </p:to>
                                    </p:set>
                                    <p:anim calcmode="lin" valueType="num">
                                      <p:cBhvr>
                                        <p:cTn id="111" dur="1000" fill="hold"/>
                                        <p:tgtEl>
                                          <p:spTgt spid="13"/>
                                        </p:tgtEl>
                                        <p:attrNameLst>
                                          <p:attrName>ppt_x</p:attrName>
                                        </p:attrNameLst>
                                      </p:cBhvr>
                                      <p:tavLst>
                                        <p:tav tm="0">
                                          <p:val>
                                            <p:strVal val="#ppt_x-.2"/>
                                          </p:val>
                                        </p:tav>
                                        <p:tav tm="100000">
                                          <p:val>
                                            <p:strVal val="#ppt_x"/>
                                          </p:val>
                                        </p:tav>
                                      </p:tavLst>
                                    </p:anim>
                                    <p:anim calcmode="lin" valueType="num">
                                      <p:cBhvr>
                                        <p:cTn id="112"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113" dur="1000"/>
                                        <p:tgtEl>
                                          <p:spTgt spid="13"/>
                                        </p:tgtEl>
                                      </p:cBhvr>
                                    </p:animEffect>
                                  </p:childTnLst>
                                </p:cTn>
                              </p:par>
                            </p:childTnLst>
                          </p:cTn>
                        </p:par>
                      </p:childTnLst>
                    </p:cTn>
                  </p:par>
                  <p:par>
                    <p:cTn id="114" fill="hold">
                      <p:stCondLst>
                        <p:cond delay="indefinite"/>
                      </p:stCondLst>
                      <p:childTnLst>
                        <p:par>
                          <p:cTn id="115" fill="hold">
                            <p:stCondLst>
                              <p:cond delay="0"/>
                            </p:stCondLst>
                            <p:childTnLst>
                              <p:par>
                                <p:cTn id="116" presetID="38" presetClass="entr" presetSubtype="0" accel="50000" fill="hold" grpId="0" nodeType="clickEffect">
                                  <p:stCondLst>
                                    <p:cond delay="0"/>
                                  </p:stCondLst>
                                  <p:iterate type="lt">
                                    <p:tmPct val="50000"/>
                                  </p:iterate>
                                  <p:childTnLst>
                                    <p:set>
                                      <p:cBhvr>
                                        <p:cTn id="117" dur="1" fill="hold">
                                          <p:stCondLst>
                                            <p:cond delay="0"/>
                                          </p:stCondLst>
                                        </p:cTn>
                                        <p:tgtEl>
                                          <p:spTgt spid="11"/>
                                        </p:tgtEl>
                                        <p:attrNameLst>
                                          <p:attrName>style.visibility</p:attrName>
                                        </p:attrNameLst>
                                      </p:cBhvr>
                                      <p:to>
                                        <p:strVal val="visible"/>
                                      </p:to>
                                    </p:set>
                                    <p:set>
                                      <p:cBhvr>
                                        <p:cTn id="118" dur="455" fill="hold">
                                          <p:stCondLst>
                                            <p:cond delay="0"/>
                                          </p:stCondLst>
                                        </p:cTn>
                                        <p:tgtEl>
                                          <p:spTgt spid="11"/>
                                        </p:tgtEl>
                                        <p:attrNameLst>
                                          <p:attrName>style.rotation</p:attrName>
                                        </p:attrNameLst>
                                      </p:cBhvr>
                                      <p:to>
                                        <p:strVal val="-45.0"/>
                                      </p:to>
                                    </p:set>
                                    <p:anim calcmode="lin" valueType="num">
                                      <p:cBhvr>
                                        <p:cTn id="119" dur="455" fill="hold">
                                          <p:stCondLst>
                                            <p:cond delay="455"/>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120" dur="455"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121" dur="156" decel="50000" autoRev="1" fill="hold">
                                          <p:stCondLst>
                                            <p:cond delay="455"/>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122" dur="136" fill="hold">
                                          <p:stCondLst>
                                            <p:cond delay="864"/>
                                          </p:stCondLst>
                                        </p:cTn>
                                        <p:tgtEl>
                                          <p:spTgt spid="11"/>
                                        </p:tgtEl>
                                        <p:attrNameLst>
                                          <p:attrName>ppt_y</p:attrName>
                                        </p:attrNameLst>
                                      </p:cBhvr>
                                      <p:tavLst>
                                        <p:tav tm="0">
                                          <p:val>
                                            <p:strVal val="#ppt_y-(0.354*#ppt_w-0.172*#ppt_h)"/>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16"/>
                                        </p:tgtEl>
                                        <p:attrNameLst>
                                          <p:attrName>style.visibility</p:attrName>
                                        </p:attrNameLst>
                                      </p:cBhvr>
                                      <p:to>
                                        <p:strVal val="visible"/>
                                      </p:to>
                                    </p:set>
                                    <p:animEffect transition="in" filter="fade">
                                      <p:cBhvr>
                                        <p:cTn id="127" dur="500"/>
                                        <p:tgtEl>
                                          <p:spTgt spid="16"/>
                                        </p:tgtEl>
                                      </p:cBhvr>
                                    </p:animEffect>
                                  </p:childTnLst>
                                </p:cTn>
                              </p:par>
                            </p:childTnLst>
                          </p:cTn>
                        </p:par>
                      </p:childTnLst>
                    </p:cTn>
                  </p:par>
                  <p:par>
                    <p:cTn id="128" fill="hold">
                      <p:stCondLst>
                        <p:cond delay="indefinite"/>
                      </p:stCondLst>
                      <p:childTnLst>
                        <p:par>
                          <p:cTn id="129" fill="hold">
                            <p:stCondLst>
                              <p:cond delay="0"/>
                            </p:stCondLst>
                            <p:childTnLst>
                              <p:par>
                                <p:cTn id="130" presetID="21" presetClass="entr" presetSubtype="1" fill="hold" nodeType="clickEffect">
                                  <p:stCondLst>
                                    <p:cond delay="0"/>
                                  </p:stCondLst>
                                  <p:childTnLst>
                                    <p:set>
                                      <p:cBhvr>
                                        <p:cTn id="131" dur="1" fill="hold">
                                          <p:stCondLst>
                                            <p:cond delay="0"/>
                                          </p:stCondLst>
                                        </p:cTn>
                                        <p:tgtEl>
                                          <p:spTgt spid="39"/>
                                        </p:tgtEl>
                                        <p:attrNameLst>
                                          <p:attrName>style.visibility</p:attrName>
                                        </p:attrNameLst>
                                      </p:cBhvr>
                                      <p:to>
                                        <p:strVal val="visible"/>
                                      </p:to>
                                    </p:set>
                                    <p:animEffect transition="in" filter="wheel(1)">
                                      <p:cBhvr>
                                        <p:cTn id="132" dur="2000"/>
                                        <p:tgtEl>
                                          <p:spTgt spid="39"/>
                                        </p:tgtEl>
                                      </p:cBhvr>
                                    </p:animEffect>
                                  </p:childTnLst>
                                </p:cTn>
                              </p:par>
                            </p:childTnLst>
                          </p:cTn>
                        </p:par>
                      </p:childTnLst>
                    </p:cTn>
                  </p:par>
                  <p:par>
                    <p:cTn id="133" fill="hold">
                      <p:stCondLst>
                        <p:cond delay="indefinite"/>
                      </p:stCondLst>
                      <p:childTnLst>
                        <p:par>
                          <p:cTn id="134" fill="hold">
                            <p:stCondLst>
                              <p:cond delay="0"/>
                            </p:stCondLst>
                            <p:childTnLst>
                              <p:par>
                                <p:cTn id="135" presetID="26" presetClass="entr" presetSubtype="0" fill="hold" grpId="0" nodeType="clickEffect">
                                  <p:stCondLst>
                                    <p:cond delay="0"/>
                                  </p:stCondLst>
                                  <p:childTnLst>
                                    <p:set>
                                      <p:cBhvr>
                                        <p:cTn id="136" dur="1" fill="hold">
                                          <p:stCondLst>
                                            <p:cond delay="0"/>
                                          </p:stCondLst>
                                        </p:cTn>
                                        <p:tgtEl>
                                          <p:spTgt spid="21"/>
                                        </p:tgtEl>
                                        <p:attrNameLst>
                                          <p:attrName>style.visibility</p:attrName>
                                        </p:attrNameLst>
                                      </p:cBhvr>
                                      <p:to>
                                        <p:strVal val="visible"/>
                                      </p:to>
                                    </p:set>
                                    <p:animEffect transition="in" filter="wipe(down)">
                                      <p:cBhvr>
                                        <p:cTn id="137" dur="580">
                                          <p:stCondLst>
                                            <p:cond delay="0"/>
                                          </p:stCondLst>
                                        </p:cTn>
                                        <p:tgtEl>
                                          <p:spTgt spid="21"/>
                                        </p:tgtEl>
                                      </p:cBhvr>
                                    </p:animEffect>
                                    <p:anim calcmode="lin" valueType="num">
                                      <p:cBhvr>
                                        <p:cTn id="13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3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4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4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4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43" dur="26">
                                          <p:stCondLst>
                                            <p:cond delay="650"/>
                                          </p:stCondLst>
                                        </p:cTn>
                                        <p:tgtEl>
                                          <p:spTgt spid="21"/>
                                        </p:tgtEl>
                                      </p:cBhvr>
                                      <p:to x="100000" y="60000"/>
                                    </p:animScale>
                                    <p:animScale>
                                      <p:cBhvr>
                                        <p:cTn id="144" dur="166" decel="50000">
                                          <p:stCondLst>
                                            <p:cond delay="676"/>
                                          </p:stCondLst>
                                        </p:cTn>
                                        <p:tgtEl>
                                          <p:spTgt spid="21"/>
                                        </p:tgtEl>
                                      </p:cBhvr>
                                      <p:to x="100000" y="100000"/>
                                    </p:animScale>
                                    <p:animScale>
                                      <p:cBhvr>
                                        <p:cTn id="145" dur="26">
                                          <p:stCondLst>
                                            <p:cond delay="1312"/>
                                          </p:stCondLst>
                                        </p:cTn>
                                        <p:tgtEl>
                                          <p:spTgt spid="21"/>
                                        </p:tgtEl>
                                      </p:cBhvr>
                                      <p:to x="100000" y="80000"/>
                                    </p:animScale>
                                    <p:animScale>
                                      <p:cBhvr>
                                        <p:cTn id="146" dur="166" decel="50000">
                                          <p:stCondLst>
                                            <p:cond delay="1338"/>
                                          </p:stCondLst>
                                        </p:cTn>
                                        <p:tgtEl>
                                          <p:spTgt spid="21"/>
                                        </p:tgtEl>
                                      </p:cBhvr>
                                      <p:to x="100000" y="100000"/>
                                    </p:animScale>
                                    <p:animScale>
                                      <p:cBhvr>
                                        <p:cTn id="147" dur="26">
                                          <p:stCondLst>
                                            <p:cond delay="1642"/>
                                          </p:stCondLst>
                                        </p:cTn>
                                        <p:tgtEl>
                                          <p:spTgt spid="21"/>
                                        </p:tgtEl>
                                      </p:cBhvr>
                                      <p:to x="100000" y="90000"/>
                                    </p:animScale>
                                    <p:animScale>
                                      <p:cBhvr>
                                        <p:cTn id="148" dur="166" decel="50000">
                                          <p:stCondLst>
                                            <p:cond delay="1668"/>
                                          </p:stCondLst>
                                        </p:cTn>
                                        <p:tgtEl>
                                          <p:spTgt spid="21"/>
                                        </p:tgtEl>
                                      </p:cBhvr>
                                      <p:to x="100000" y="100000"/>
                                    </p:animScale>
                                    <p:animScale>
                                      <p:cBhvr>
                                        <p:cTn id="149" dur="26">
                                          <p:stCondLst>
                                            <p:cond delay="1808"/>
                                          </p:stCondLst>
                                        </p:cTn>
                                        <p:tgtEl>
                                          <p:spTgt spid="21"/>
                                        </p:tgtEl>
                                      </p:cBhvr>
                                      <p:to x="100000" y="95000"/>
                                    </p:animScale>
                                    <p:animScale>
                                      <p:cBhvr>
                                        <p:cTn id="150" dur="166" decel="50000">
                                          <p:stCondLst>
                                            <p:cond delay="1834"/>
                                          </p:stCondLst>
                                        </p:cTn>
                                        <p:tgtEl>
                                          <p:spTgt spid="21"/>
                                        </p:tgtEl>
                                      </p:cBhvr>
                                      <p:to x="100000" y="100000"/>
                                    </p:animScale>
                                  </p:childTnLst>
                                </p:cTn>
                              </p:par>
                            </p:childTnLst>
                          </p:cTn>
                        </p:par>
                      </p:childTnLst>
                    </p:cTn>
                  </p:par>
                  <p:par>
                    <p:cTn id="151" fill="hold">
                      <p:stCondLst>
                        <p:cond delay="indefinite"/>
                      </p:stCondLst>
                      <p:childTnLst>
                        <p:par>
                          <p:cTn id="152" fill="hold">
                            <p:stCondLst>
                              <p:cond delay="0"/>
                            </p:stCondLst>
                            <p:childTnLst>
                              <p:par>
                                <p:cTn id="153" presetID="26" presetClass="entr" presetSubtype="0" fill="hold" grpId="0" nodeType="clickEffect">
                                  <p:stCondLst>
                                    <p:cond delay="0"/>
                                  </p:stCondLst>
                                  <p:childTnLst>
                                    <p:set>
                                      <p:cBhvr>
                                        <p:cTn id="154" dur="1" fill="hold">
                                          <p:stCondLst>
                                            <p:cond delay="0"/>
                                          </p:stCondLst>
                                        </p:cTn>
                                        <p:tgtEl>
                                          <p:spTgt spid="24"/>
                                        </p:tgtEl>
                                        <p:attrNameLst>
                                          <p:attrName>style.visibility</p:attrName>
                                        </p:attrNameLst>
                                      </p:cBhvr>
                                      <p:to>
                                        <p:strVal val="visible"/>
                                      </p:to>
                                    </p:set>
                                    <p:animEffect transition="in" filter="wipe(down)">
                                      <p:cBhvr>
                                        <p:cTn id="155" dur="580">
                                          <p:stCondLst>
                                            <p:cond delay="0"/>
                                          </p:stCondLst>
                                        </p:cTn>
                                        <p:tgtEl>
                                          <p:spTgt spid="24"/>
                                        </p:tgtEl>
                                      </p:cBhvr>
                                    </p:animEffect>
                                    <p:anim calcmode="lin" valueType="num">
                                      <p:cBhvr>
                                        <p:cTn id="156"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57"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58"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59"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60"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61" dur="26">
                                          <p:stCondLst>
                                            <p:cond delay="650"/>
                                          </p:stCondLst>
                                        </p:cTn>
                                        <p:tgtEl>
                                          <p:spTgt spid="24"/>
                                        </p:tgtEl>
                                      </p:cBhvr>
                                      <p:to x="100000" y="60000"/>
                                    </p:animScale>
                                    <p:animScale>
                                      <p:cBhvr>
                                        <p:cTn id="162" dur="166" decel="50000">
                                          <p:stCondLst>
                                            <p:cond delay="676"/>
                                          </p:stCondLst>
                                        </p:cTn>
                                        <p:tgtEl>
                                          <p:spTgt spid="24"/>
                                        </p:tgtEl>
                                      </p:cBhvr>
                                      <p:to x="100000" y="100000"/>
                                    </p:animScale>
                                    <p:animScale>
                                      <p:cBhvr>
                                        <p:cTn id="163" dur="26">
                                          <p:stCondLst>
                                            <p:cond delay="1312"/>
                                          </p:stCondLst>
                                        </p:cTn>
                                        <p:tgtEl>
                                          <p:spTgt spid="24"/>
                                        </p:tgtEl>
                                      </p:cBhvr>
                                      <p:to x="100000" y="80000"/>
                                    </p:animScale>
                                    <p:animScale>
                                      <p:cBhvr>
                                        <p:cTn id="164" dur="166" decel="50000">
                                          <p:stCondLst>
                                            <p:cond delay="1338"/>
                                          </p:stCondLst>
                                        </p:cTn>
                                        <p:tgtEl>
                                          <p:spTgt spid="24"/>
                                        </p:tgtEl>
                                      </p:cBhvr>
                                      <p:to x="100000" y="100000"/>
                                    </p:animScale>
                                    <p:animScale>
                                      <p:cBhvr>
                                        <p:cTn id="165" dur="26">
                                          <p:stCondLst>
                                            <p:cond delay="1642"/>
                                          </p:stCondLst>
                                        </p:cTn>
                                        <p:tgtEl>
                                          <p:spTgt spid="24"/>
                                        </p:tgtEl>
                                      </p:cBhvr>
                                      <p:to x="100000" y="90000"/>
                                    </p:animScale>
                                    <p:animScale>
                                      <p:cBhvr>
                                        <p:cTn id="166" dur="166" decel="50000">
                                          <p:stCondLst>
                                            <p:cond delay="1668"/>
                                          </p:stCondLst>
                                        </p:cTn>
                                        <p:tgtEl>
                                          <p:spTgt spid="24"/>
                                        </p:tgtEl>
                                      </p:cBhvr>
                                      <p:to x="100000" y="100000"/>
                                    </p:animScale>
                                    <p:animScale>
                                      <p:cBhvr>
                                        <p:cTn id="167" dur="26">
                                          <p:stCondLst>
                                            <p:cond delay="1808"/>
                                          </p:stCondLst>
                                        </p:cTn>
                                        <p:tgtEl>
                                          <p:spTgt spid="24"/>
                                        </p:tgtEl>
                                      </p:cBhvr>
                                      <p:to x="100000" y="95000"/>
                                    </p:animScale>
                                    <p:animScale>
                                      <p:cBhvr>
                                        <p:cTn id="168" dur="166" decel="50000">
                                          <p:stCondLst>
                                            <p:cond delay="1834"/>
                                          </p:stCondLst>
                                        </p:cTn>
                                        <p:tgtEl>
                                          <p:spTgt spid="24"/>
                                        </p:tgtEl>
                                      </p:cBhvr>
                                      <p:to x="100000" y="100000"/>
                                    </p:animScale>
                                  </p:childTnLst>
                                </p:cTn>
                              </p:par>
                            </p:childTnLst>
                          </p:cTn>
                        </p:par>
                      </p:childTnLst>
                    </p:cTn>
                  </p:par>
                  <p:par>
                    <p:cTn id="169" fill="hold">
                      <p:stCondLst>
                        <p:cond delay="indefinite"/>
                      </p:stCondLst>
                      <p:childTnLst>
                        <p:par>
                          <p:cTn id="170" fill="hold">
                            <p:stCondLst>
                              <p:cond delay="0"/>
                            </p:stCondLst>
                            <p:childTnLst>
                              <p:par>
                                <p:cTn id="171" presetID="26" presetClass="entr" presetSubtype="0" fill="hold" grpId="0" nodeType="clickEffect">
                                  <p:stCondLst>
                                    <p:cond delay="0"/>
                                  </p:stCondLst>
                                  <p:childTnLst>
                                    <p:set>
                                      <p:cBhvr>
                                        <p:cTn id="172" dur="1" fill="hold">
                                          <p:stCondLst>
                                            <p:cond delay="0"/>
                                          </p:stCondLst>
                                        </p:cTn>
                                        <p:tgtEl>
                                          <p:spTgt spid="25"/>
                                        </p:tgtEl>
                                        <p:attrNameLst>
                                          <p:attrName>style.visibility</p:attrName>
                                        </p:attrNameLst>
                                      </p:cBhvr>
                                      <p:to>
                                        <p:strVal val="visible"/>
                                      </p:to>
                                    </p:set>
                                    <p:animEffect transition="in" filter="wipe(down)">
                                      <p:cBhvr>
                                        <p:cTn id="173" dur="580">
                                          <p:stCondLst>
                                            <p:cond delay="0"/>
                                          </p:stCondLst>
                                        </p:cTn>
                                        <p:tgtEl>
                                          <p:spTgt spid="25"/>
                                        </p:tgtEl>
                                      </p:cBhvr>
                                    </p:animEffect>
                                    <p:anim calcmode="lin" valueType="num">
                                      <p:cBhvr>
                                        <p:cTn id="174"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75"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76"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77"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78"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79" dur="26">
                                          <p:stCondLst>
                                            <p:cond delay="650"/>
                                          </p:stCondLst>
                                        </p:cTn>
                                        <p:tgtEl>
                                          <p:spTgt spid="25"/>
                                        </p:tgtEl>
                                      </p:cBhvr>
                                      <p:to x="100000" y="60000"/>
                                    </p:animScale>
                                    <p:animScale>
                                      <p:cBhvr>
                                        <p:cTn id="180" dur="166" decel="50000">
                                          <p:stCondLst>
                                            <p:cond delay="676"/>
                                          </p:stCondLst>
                                        </p:cTn>
                                        <p:tgtEl>
                                          <p:spTgt spid="25"/>
                                        </p:tgtEl>
                                      </p:cBhvr>
                                      <p:to x="100000" y="100000"/>
                                    </p:animScale>
                                    <p:animScale>
                                      <p:cBhvr>
                                        <p:cTn id="181" dur="26">
                                          <p:stCondLst>
                                            <p:cond delay="1312"/>
                                          </p:stCondLst>
                                        </p:cTn>
                                        <p:tgtEl>
                                          <p:spTgt spid="25"/>
                                        </p:tgtEl>
                                      </p:cBhvr>
                                      <p:to x="100000" y="80000"/>
                                    </p:animScale>
                                    <p:animScale>
                                      <p:cBhvr>
                                        <p:cTn id="182" dur="166" decel="50000">
                                          <p:stCondLst>
                                            <p:cond delay="1338"/>
                                          </p:stCondLst>
                                        </p:cTn>
                                        <p:tgtEl>
                                          <p:spTgt spid="25"/>
                                        </p:tgtEl>
                                      </p:cBhvr>
                                      <p:to x="100000" y="100000"/>
                                    </p:animScale>
                                    <p:animScale>
                                      <p:cBhvr>
                                        <p:cTn id="183" dur="26">
                                          <p:stCondLst>
                                            <p:cond delay="1642"/>
                                          </p:stCondLst>
                                        </p:cTn>
                                        <p:tgtEl>
                                          <p:spTgt spid="25"/>
                                        </p:tgtEl>
                                      </p:cBhvr>
                                      <p:to x="100000" y="90000"/>
                                    </p:animScale>
                                    <p:animScale>
                                      <p:cBhvr>
                                        <p:cTn id="184" dur="166" decel="50000">
                                          <p:stCondLst>
                                            <p:cond delay="1668"/>
                                          </p:stCondLst>
                                        </p:cTn>
                                        <p:tgtEl>
                                          <p:spTgt spid="25"/>
                                        </p:tgtEl>
                                      </p:cBhvr>
                                      <p:to x="100000" y="100000"/>
                                    </p:animScale>
                                    <p:animScale>
                                      <p:cBhvr>
                                        <p:cTn id="185" dur="26">
                                          <p:stCondLst>
                                            <p:cond delay="1808"/>
                                          </p:stCondLst>
                                        </p:cTn>
                                        <p:tgtEl>
                                          <p:spTgt spid="25"/>
                                        </p:tgtEl>
                                      </p:cBhvr>
                                      <p:to x="100000" y="95000"/>
                                    </p:animScale>
                                    <p:animScale>
                                      <p:cBhvr>
                                        <p:cTn id="186" dur="166" decel="50000">
                                          <p:stCondLst>
                                            <p:cond delay="1834"/>
                                          </p:stCondLst>
                                        </p:cTn>
                                        <p:tgtEl>
                                          <p:spTgt spid="25"/>
                                        </p:tgtEl>
                                      </p:cBhvr>
                                      <p:to x="100000" y="100000"/>
                                    </p:animScale>
                                  </p:childTnLst>
                                </p:cTn>
                              </p:par>
                            </p:childTnLst>
                          </p:cTn>
                        </p:par>
                      </p:childTnLst>
                    </p:cTn>
                  </p:par>
                  <p:par>
                    <p:cTn id="187" fill="hold">
                      <p:stCondLst>
                        <p:cond delay="indefinite"/>
                      </p:stCondLst>
                      <p:childTnLst>
                        <p:par>
                          <p:cTn id="188" fill="hold">
                            <p:stCondLst>
                              <p:cond delay="0"/>
                            </p:stCondLst>
                            <p:childTnLst>
                              <p:par>
                                <p:cTn id="189" presetID="26" presetClass="entr" presetSubtype="0" fill="hold" grpId="0" nodeType="clickEffect">
                                  <p:stCondLst>
                                    <p:cond delay="0"/>
                                  </p:stCondLst>
                                  <p:childTnLst>
                                    <p:set>
                                      <p:cBhvr>
                                        <p:cTn id="190" dur="1" fill="hold">
                                          <p:stCondLst>
                                            <p:cond delay="0"/>
                                          </p:stCondLst>
                                        </p:cTn>
                                        <p:tgtEl>
                                          <p:spTgt spid="22"/>
                                        </p:tgtEl>
                                        <p:attrNameLst>
                                          <p:attrName>style.visibility</p:attrName>
                                        </p:attrNameLst>
                                      </p:cBhvr>
                                      <p:to>
                                        <p:strVal val="visible"/>
                                      </p:to>
                                    </p:set>
                                    <p:animEffect transition="in" filter="wipe(down)">
                                      <p:cBhvr>
                                        <p:cTn id="191" dur="580">
                                          <p:stCondLst>
                                            <p:cond delay="0"/>
                                          </p:stCondLst>
                                        </p:cTn>
                                        <p:tgtEl>
                                          <p:spTgt spid="22"/>
                                        </p:tgtEl>
                                      </p:cBhvr>
                                    </p:animEffect>
                                    <p:anim calcmode="lin" valueType="num">
                                      <p:cBhvr>
                                        <p:cTn id="192"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93"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94"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95"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96"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97" dur="26">
                                          <p:stCondLst>
                                            <p:cond delay="650"/>
                                          </p:stCondLst>
                                        </p:cTn>
                                        <p:tgtEl>
                                          <p:spTgt spid="22"/>
                                        </p:tgtEl>
                                      </p:cBhvr>
                                      <p:to x="100000" y="60000"/>
                                    </p:animScale>
                                    <p:animScale>
                                      <p:cBhvr>
                                        <p:cTn id="198" dur="166" decel="50000">
                                          <p:stCondLst>
                                            <p:cond delay="676"/>
                                          </p:stCondLst>
                                        </p:cTn>
                                        <p:tgtEl>
                                          <p:spTgt spid="22"/>
                                        </p:tgtEl>
                                      </p:cBhvr>
                                      <p:to x="100000" y="100000"/>
                                    </p:animScale>
                                    <p:animScale>
                                      <p:cBhvr>
                                        <p:cTn id="199" dur="26">
                                          <p:stCondLst>
                                            <p:cond delay="1312"/>
                                          </p:stCondLst>
                                        </p:cTn>
                                        <p:tgtEl>
                                          <p:spTgt spid="22"/>
                                        </p:tgtEl>
                                      </p:cBhvr>
                                      <p:to x="100000" y="80000"/>
                                    </p:animScale>
                                    <p:animScale>
                                      <p:cBhvr>
                                        <p:cTn id="200" dur="166" decel="50000">
                                          <p:stCondLst>
                                            <p:cond delay="1338"/>
                                          </p:stCondLst>
                                        </p:cTn>
                                        <p:tgtEl>
                                          <p:spTgt spid="22"/>
                                        </p:tgtEl>
                                      </p:cBhvr>
                                      <p:to x="100000" y="100000"/>
                                    </p:animScale>
                                    <p:animScale>
                                      <p:cBhvr>
                                        <p:cTn id="201" dur="26">
                                          <p:stCondLst>
                                            <p:cond delay="1642"/>
                                          </p:stCondLst>
                                        </p:cTn>
                                        <p:tgtEl>
                                          <p:spTgt spid="22"/>
                                        </p:tgtEl>
                                      </p:cBhvr>
                                      <p:to x="100000" y="90000"/>
                                    </p:animScale>
                                    <p:animScale>
                                      <p:cBhvr>
                                        <p:cTn id="202" dur="166" decel="50000">
                                          <p:stCondLst>
                                            <p:cond delay="1668"/>
                                          </p:stCondLst>
                                        </p:cTn>
                                        <p:tgtEl>
                                          <p:spTgt spid="22"/>
                                        </p:tgtEl>
                                      </p:cBhvr>
                                      <p:to x="100000" y="100000"/>
                                    </p:animScale>
                                    <p:animScale>
                                      <p:cBhvr>
                                        <p:cTn id="203" dur="26">
                                          <p:stCondLst>
                                            <p:cond delay="1808"/>
                                          </p:stCondLst>
                                        </p:cTn>
                                        <p:tgtEl>
                                          <p:spTgt spid="22"/>
                                        </p:tgtEl>
                                      </p:cBhvr>
                                      <p:to x="100000" y="95000"/>
                                    </p:animScale>
                                    <p:animScale>
                                      <p:cBhvr>
                                        <p:cTn id="204" dur="166" decel="50000">
                                          <p:stCondLst>
                                            <p:cond delay="1834"/>
                                          </p:stCondLst>
                                        </p:cTn>
                                        <p:tgtEl>
                                          <p:spTgt spid="22"/>
                                        </p:tgtEl>
                                      </p:cBhvr>
                                      <p:to x="100000" y="100000"/>
                                    </p:animScale>
                                  </p:childTnLst>
                                </p:cTn>
                              </p:par>
                            </p:childTnLst>
                          </p:cTn>
                        </p:par>
                      </p:childTnLst>
                    </p:cTn>
                  </p:par>
                  <p:par>
                    <p:cTn id="205" fill="hold">
                      <p:stCondLst>
                        <p:cond delay="indefinite"/>
                      </p:stCondLst>
                      <p:childTnLst>
                        <p:par>
                          <p:cTn id="206" fill="hold">
                            <p:stCondLst>
                              <p:cond delay="0"/>
                            </p:stCondLst>
                            <p:childTnLst>
                              <p:par>
                                <p:cTn id="207" presetID="26" presetClass="entr" presetSubtype="0" fill="hold" grpId="0" nodeType="clickEffect">
                                  <p:stCondLst>
                                    <p:cond delay="0"/>
                                  </p:stCondLst>
                                  <p:childTnLst>
                                    <p:set>
                                      <p:cBhvr>
                                        <p:cTn id="208" dur="1" fill="hold">
                                          <p:stCondLst>
                                            <p:cond delay="0"/>
                                          </p:stCondLst>
                                        </p:cTn>
                                        <p:tgtEl>
                                          <p:spTgt spid="26"/>
                                        </p:tgtEl>
                                        <p:attrNameLst>
                                          <p:attrName>style.visibility</p:attrName>
                                        </p:attrNameLst>
                                      </p:cBhvr>
                                      <p:to>
                                        <p:strVal val="visible"/>
                                      </p:to>
                                    </p:set>
                                    <p:animEffect transition="in" filter="wipe(down)">
                                      <p:cBhvr>
                                        <p:cTn id="209" dur="580">
                                          <p:stCondLst>
                                            <p:cond delay="0"/>
                                          </p:stCondLst>
                                        </p:cTn>
                                        <p:tgtEl>
                                          <p:spTgt spid="26"/>
                                        </p:tgtEl>
                                      </p:cBhvr>
                                    </p:animEffect>
                                    <p:anim calcmode="lin" valueType="num">
                                      <p:cBhvr>
                                        <p:cTn id="210"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211"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212"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213"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214"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215" dur="26">
                                          <p:stCondLst>
                                            <p:cond delay="650"/>
                                          </p:stCondLst>
                                        </p:cTn>
                                        <p:tgtEl>
                                          <p:spTgt spid="26"/>
                                        </p:tgtEl>
                                      </p:cBhvr>
                                      <p:to x="100000" y="60000"/>
                                    </p:animScale>
                                    <p:animScale>
                                      <p:cBhvr>
                                        <p:cTn id="216" dur="166" decel="50000">
                                          <p:stCondLst>
                                            <p:cond delay="676"/>
                                          </p:stCondLst>
                                        </p:cTn>
                                        <p:tgtEl>
                                          <p:spTgt spid="26"/>
                                        </p:tgtEl>
                                      </p:cBhvr>
                                      <p:to x="100000" y="100000"/>
                                    </p:animScale>
                                    <p:animScale>
                                      <p:cBhvr>
                                        <p:cTn id="217" dur="26">
                                          <p:stCondLst>
                                            <p:cond delay="1312"/>
                                          </p:stCondLst>
                                        </p:cTn>
                                        <p:tgtEl>
                                          <p:spTgt spid="26"/>
                                        </p:tgtEl>
                                      </p:cBhvr>
                                      <p:to x="100000" y="80000"/>
                                    </p:animScale>
                                    <p:animScale>
                                      <p:cBhvr>
                                        <p:cTn id="218" dur="166" decel="50000">
                                          <p:stCondLst>
                                            <p:cond delay="1338"/>
                                          </p:stCondLst>
                                        </p:cTn>
                                        <p:tgtEl>
                                          <p:spTgt spid="26"/>
                                        </p:tgtEl>
                                      </p:cBhvr>
                                      <p:to x="100000" y="100000"/>
                                    </p:animScale>
                                    <p:animScale>
                                      <p:cBhvr>
                                        <p:cTn id="219" dur="26">
                                          <p:stCondLst>
                                            <p:cond delay="1642"/>
                                          </p:stCondLst>
                                        </p:cTn>
                                        <p:tgtEl>
                                          <p:spTgt spid="26"/>
                                        </p:tgtEl>
                                      </p:cBhvr>
                                      <p:to x="100000" y="90000"/>
                                    </p:animScale>
                                    <p:animScale>
                                      <p:cBhvr>
                                        <p:cTn id="220" dur="166" decel="50000">
                                          <p:stCondLst>
                                            <p:cond delay="1668"/>
                                          </p:stCondLst>
                                        </p:cTn>
                                        <p:tgtEl>
                                          <p:spTgt spid="26"/>
                                        </p:tgtEl>
                                      </p:cBhvr>
                                      <p:to x="100000" y="100000"/>
                                    </p:animScale>
                                    <p:animScale>
                                      <p:cBhvr>
                                        <p:cTn id="221" dur="26">
                                          <p:stCondLst>
                                            <p:cond delay="1808"/>
                                          </p:stCondLst>
                                        </p:cTn>
                                        <p:tgtEl>
                                          <p:spTgt spid="26"/>
                                        </p:tgtEl>
                                      </p:cBhvr>
                                      <p:to x="100000" y="95000"/>
                                    </p:animScale>
                                    <p:animScale>
                                      <p:cBhvr>
                                        <p:cTn id="222" dur="166" decel="50000">
                                          <p:stCondLst>
                                            <p:cond delay="1834"/>
                                          </p:stCondLst>
                                        </p:cTn>
                                        <p:tgtEl>
                                          <p:spTgt spid="26"/>
                                        </p:tgtEl>
                                      </p:cBhvr>
                                      <p:to x="100000" y="100000"/>
                                    </p:animScale>
                                  </p:childTnLst>
                                </p:cTn>
                              </p:par>
                            </p:childTnLst>
                          </p:cTn>
                        </p:par>
                      </p:childTnLst>
                    </p:cTn>
                  </p:par>
                  <p:par>
                    <p:cTn id="223" fill="hold">
                      <p:stCondLst>
                        <p:cond delay="indefinite"/>
                      </p:stCondLst>
                      <p:childTnLst>
                        <p:par>
                          <p:cTn id="224" fill="hold">
                            <p:stCondLst>
                              <p:cond delay="0"/>
                            </p:stCondLst>
                            <p:childTnLst>
                              <p:par>
                                <p:cTn id="225" presetID="26" presetClass="entr" presetSubtype="0" fill="hold" grpId="0" nodeType="clickEffect">
                                  <p:stCondLst>
                                    <p:cond delay="0"/>
                                  </p:stCondLst>
                                  <p:childTnLst>
                                    <p:set>
                                      <p:cBhvr>
                                        <p:cTn id="226" dur="1" fill="hold">
                                          <p:stCondLst>
                                            <p:cond delay="0"/>
                                          </p:stCondLst>
                                        </p:cTn>
                                        <p:tgtEl>
                                          <p:spTgt spid="27"/>
                                        </p:tgtEl>
                                        <p:attrNameLst>
                                          <p:attrName>style.visibility</p:attrName>
                                        </p:attrNameLst>
                                      </p:cBhvr>
                                      <p:to>
                                        <p:strVal val="visible"/>
                                      </p:to>
                                    </p:set>
                                    <p:animEffect transition="in" filter="wipe(down)">
                                      <p:cBhvr>
                                        <p:cTn id="227" dur="580">
                                          <p:stCondLst>
                                            <p:cond delay="0"/>
                                          </p:stCondLst>
                                        </p:cTn>
                                        <p:tgtEl>
                                          <p:spTgt spid="27"/>
                                        </p:tgtEl>
                                      </p:cBhvr>
                                    </p:animEffect>
                                    <p:anim calcmode="lin" valueType="num">
                                      <p:cBhvr>
                                        <p:cTn id="228"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229"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230"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231"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232"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233" dur="26">
                                          <p:stCondLst>
                                            <p:cond delay="650"/>
                                          </p:stCondLst>
                                        </p:cTn>
                                        <p:tgtEl>
                                          <p:spTgt spid="27"/>
                                        </p:tgtEl>
                                      </p:cBhvr>
                                      <p:to x="100000" y="60000"/>
                                    </p:animScale>
                                    <p:animScale>
                                      <p:cBhvr>
                                        <p:cTn id="234" dur="166" decel="50000">
                                          <p:stCondLst>
                                            <p:cond delay="676"/>
                                          </p:stCondLst>
                                        </p:cTn>
                                        <p:tgtEl>
                                          <p:spTgt spid="27"/>
                                        </p:tgtEl>
                                      </p:cBhvr>
                                      <p:to x="100000" y="100000"/>
                                    </p:animScale>
                                    <p:animScale>
                                      <p:cBhvr>
                                        <p:cTn id="235" dur="26">
                                          <p:stCondLst>
                                            <p:cond delay="1312"/>
                                          </p:stCondLst>
                                        </p:cTn>
                                        <p:tgtEl>
                                          <p:spTgt spid="27"/>
                                        </p:tgtEl>
                                      </p:cBhvr>
                                      <p:to x="100000" y="80000"/>
                                    </p:animScale>
                                    <p:animScale>
                                      <p:cBhvr>
                                        <p:cTn id="236" dur="166" decel="50000">
                                          <p:stCondLst>
                                            <p:cond delay="1338"/>
                                          </p:stCondLst>
                                        </p:cTn>
                                        <p:tgtEl>
                                          <p:spTgt spid="27"/>
                                        </p:tgtEl>
                                      </p:cBhvr>
                                      <p:to x="100000" y="100000"/>
                                    </p:animScale>
                                    <p:animScale>
                                      <p:cBhvr>
                                        <p:cTn id="237" dur="26">
                                          <p:stCondLst>
                                            <p:cond delay="1642"/>
                                          </p:stCondLst>
                                        </p:cTn>
                                        <p:tgtEl>
                                          <p:spTgt spid="27"/>
                                        </p:tgtEl>
                                      </p:cBhvr>
                                      <p:to x="100000" y="90000"/>
                                    </p:animScale>
                                    <p:animScale>
                                      <p:cBhvr>
                                        <p:cTn id="238" dur="166" decel="50000">
                                          <p:stCondLst>
                                            <p:cond delay="1668"/>
                                          </p:stCondLst>
                                        </p:cTn>
                                        <p:tgtEl>
                                          <p:spTgt spid="27"/>
                                        </p:tgtEl>
                                      </p:cBhvr>
                                      <p:to x="100000" y="100000"/>
                                    </p:animScale>
                                    <p:animScale>
                                      <p:cBhvr>
                                        <p:cTn id="239" dur="26">
                                          <p:stCondLst>
                                            <p:cond delay="1808"/>
                                          </p:stCondLst>
                                        </p:cTn>
                                        <p:tgtEl>
                                          <p:spTgt spid="27"/>
                                        </p:tgtEl>
                                      </p:cBhvr>
                                      <p:to x="100000" y="95000"/>
                                    </p:animScale>
                                    <p:animScale>
                                      <p:cBhvr>
                                        <p:cTn id="240" dur="166" decel="50000">
                                          <p:stCondLst>
                                            <p:cond delay="1834"/>
                                          </p:stCondLst>
                                        </p:cTn>
                                        <p:tgtEl>
                                          <p:spTgt spid="27"/>
                                        </p:tgtEl>
                                      </p:cBhvr>
                                      <p:to x="100000" y="100000"/>
                                    </p:animScale>
                                  </p:childTnLst>
                                </p:cTn>
                              </p:par>
                            </p:childTnLst>
                          </p:cTn>
                        </p:par>
                      </p:childTnLst>
                    </p:cTn>
                  </p:par>
                  <p:par>
                    <p:cTn id="241" fill="hold">
                      <p:stCondLst>
                        <p:cond delay="indefinite"/>
                      </p:stCondLst>
                      <p:childTnLst>
                        <p:par>
                          <p:cTn id="242" fill="hold">
                            <p:stCondLst>
                              <p:cond delay="0"/>
                            </p:stCondLst>
                            <p:childTnLst>
                              <p:par>
                                <p:cTn id="243" presetID="26" presetClass="entr" presetSubtype="0" fill="hold" grpId="0" nodeType="clickEffect">
                                  <p:stCondLst>
                                    <p:cond delay="0"/>
                                  </p:stCondLst>
                                  <p:childTnLst>
                                    <p:set>
                                      <p:cBhvr>
                                        <p:cTn id="244" dur="1" fill="hold">
                                          <p:stCondLst>
                                            <p:cond delay="0"/>
                                          </p:stCondLst>
                                        </p:cTn>
                                        <p:tgtEl>
                                          <p:spTgt spid="23"/>
                                        </p:tgtEl>
                                        <p:attrNameLst>
                                          <p:attrName>style.visibility</p:attrName>
                                        </p:attrNameLst>
                                      </p:cBhvr>
                                      <p:to>
                                        <p:strVal val="visible"/>
                                      </p:to>
                                    </p:set>
                                    <p:animEffect transition="in" filter="wipe(down)">
                                      <p:cBhvr>
                                        <p:cTn id="245" dur="580">
                                          <p:stCondLst>
                                            <p:cond delay="0"/>
                                          </p:stCondLst>
                                        </p:cTn>
                                        <p:tgtEl>
                                          <p:spTgt spid="23"/>
                                        </p:tgtEl>
                                      </p:cBhvr>
                                    </p:animEffect>
                                    <p:anim calcmode="lin" valueType="num">
                                      <p:cBhvr>
                                        <p:cTn id="246"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47"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48"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49"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50"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51" dur="26">
                                          <p:stCondLst>
                                            <p:cond delay="650"/>
                                          </p:stCondLst>
                                        </p:cTn>
                                        <p:tgtEl>
                                          <p:spTgt spid="23"/>
                                        </p:tgtEl>
                                      </p:cBhvr>
                                      <p:to x="100000" y="60000"/>
                                    </p:animScale>
                                    <p:animScale>
                                      <p:cBhvr>
                                        <p:cTn id="252" dur="166" decel="50000">
                                          <p:stCondLst>
                                            <p:cond delay="676"/>
                                          </p:stCondLst>
                                        </p:cTn>
                                        <p:tgtEl>
                                          <p:spTgt spid="23"/>
                                        </p:tgtEl>
                                      </p:cBhvr>
                                      <p:to x="100000" y="100000"/>
                                    </p:animScale>
                                    <p:animScale>
                                      <p:cBhvr>
                                        <p:cTn id="253" dur="26">
                                          <p:stCondLst>
                                            <p:cond delay="1312"/>
                                          </p:stCondLst>
                                        </p:cTn>
                                        <p:tgtEl>
                                          <p:spTgt spid="23"/>
                                        </p:tgtEl>
                                      </p:cBhvr>
                                      <p:to x="100000" y="80000"/>
                                    </p:animScale>
                                    <p:animScale>
                                      <p:cBhvr>
                                        <p:cTn id="254" dur="166" decel="50000">
                                          <p:stCondLst>
                                            <p:cond delay="1338"/>
                                          </p:stCondLst>
                                        </p:cTn>
                                        <p:tgtEl>
                                          <p:spTgt spid="23"/>
                                        </p:tgtEl>
                                      </p:cBhvr>
                                      <p:to x="100000" y="100000"/>
                                    </p:animScale>
                                    <p:animScale>
                                      <p:cBhvr>
                                        <p:cTn id="255" dur="26">
                                          <p:stCondLst>
                                            <p:cond delay="1642"/>
                                          </p:stCondLst>
                                        </p:cTn>
                                        <p:tgtEl>
                                          <p:spTgt spid="23"/>
                                        </p:tgtEl>
                                      </p:cBhvr>
                                      <p:to x="100000" y="90000"/>
                                    </p:animScale>
                                    <p:animScale>
                                      <p:cBhvr>
                                        <p:cTn id="256" dur="166" decel="50000">
                                          <p:stCondLst>
                                            <p:cond delay="1668"/>
                                          </p:stCondLst>
                                        </p:cTn>
                                        <p:tgtEl>
                                          <p:spTgt spid="23"/>
                                        </p:tgtEl>
                                      </p:cBhvr>
                                      <p:to x="100000" y="100000"/>
                                    </p:animScale>
                                    <p:animScale>
                                      <p:cBhvr>
                                        <p:cTn id="257" dur="26">
                                          <p:stCondLst>
                                            <p:cond delay="1808"/>
                                          </p:stCondLst>
                                        </p:cTn>
                                        <p:tgtEl>
                                          <p:spTgt spid="23"/>
                                        </p:tgtEl>
                                      </p:cBhvr>
                                      <p:to x="100000" y="95000"/>
                                    </p:animScale>
                                    <p:animScale>
                                      <p:cBhvr>
                                        <p:cTn id="258" dur="166" decel="50000">
                                          <p:stCondLst>
                                            <p:cond delay="1834"/>
                                          </p:stCondLst>
                                        </p:cTn>
                                        <p:tgtEl>
                                          <p:spTgt spid="23"/>
                                        </p:tgtEl>
                                      </p:cBhvr>
                                      <p:to x="100000" y="100000"/>
                                    </p:animScale>
                                  </p:childTnLst>
                                </p:cTn>
                              </p:par>
                            </p:childTnLst>
                          </p:cTn>
                        </p:par>
                      </p:childTnLst>
                    </p:cTn>
                  </p:par>
                  <p:par>
                    <p:cTn id="259" fill="hold">
                      <p:stCondLst>
                        <p:cond delay="indefinite"/>
                      </p:stCondLst>
                      <p:childTnLst>
                        <p:par>
                          <p:cTn id="260" fill="hold">
                            <p:stCondLst>
                              <p:cond delay="0"/>
                            </p:stCondLst>
                            <p:childTnLst>
                              <p:par>
                                <p:cTn id="261" presetID="26" presetClass="entr" presetSubtype="0" fill="hold" grpId="0" nodeType="clickEffect">
                                  <p:stCondLst>
                                    <p:cond delay="0"/>
                                  </p:stCondLst>
                                  <p:childTnLst>
                                    <p:set>
                                      <p:cBhvr>
                                        <p:cTn id="262" dur="1" fill="hold">
                                          <p:stCondLst>
                                            <p:cond delay="0"/>
                                          </p:stCondLst>
                                        </p:cTn>
                                        <p:tgtEl>
                                          <p:spTgt spid="28"/>
                                        </p:tgtEl>
                                        <p:attrNameLst>
                                          <p:attrName>style.visibility</p:attrName>
                                        </p:attrNameLst>
                                      </p:cBhvr>
                                      <p:to>
                                        <p:strVal val="visible"/>
                                      </p:to>
                                    </p:set>
                                    <p:animEffect transition="in" filter="wipe(down)">
                                      <p:cBhvr>
                                        <p:cTn id="263" dur="580">
                                          <p:stCondLst>
                                            <p:cond delay="0"/>
                                          </p:stCondLst>
                                        </p:cTn>
                                        <p:tgtEl>
                                          <p:spTgt spid="28"/>
                                        </p:tgtEl>
                                      </p:cBhvr>
                                    </p:animEffect>
                                    <p:anim calcmode="lin" valueType="num">
                                      <p:cBhvr>
                                        <p:cTn id="264"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269" dur="26">
                                          <p:stCondLst>
                                            <p:cond delay="650"/>
                                          </p:stCondLst>
                                        </p:cTn>
                                        <p:tgtEl>
                                          <p:spTgt spid="28"/>
                                        </p:tgtEl>
                                      </p:cBhvr>
                                      <p:to x="100000" y="60000"/>
                                    </p:animScale>
                                    <p:animScale>
                                      <p:cBhvr>
                                        <p:cTn id="270" dur="166" decel="50000">
                                          <p:stCondLst>
                                            <p:cond delay="676"/>
                                          </p:stCondLst>
                                        </p:cTn>
                                        <p:tgtEl>
                                          <p:spTgt spid="28"/>
                                        </p:tgtEl>
                                      </p:cBhvr>
                                      <p:to x="100000" y="100000"/>
                                    </p:animScale>
                                    <p:animScale>
                                      <p:cBhvr>
                                        <p:cTn id="271" dur="26">
                                          <p:stCondLst>
                                            <p:cond delay="1312"/>
                                          </p:stCondLst>
                                        </p:cTn>
                                        <p:tgtEl>
                                          <p:spTgt spid="28"/>
                                        </p:tgtEl>
                                      </p:cBhvr>
                                      <p:to x="100000" y="80000"/>
                                    </p:animScale>
                                    <p:animScale>
                                      <p:cBhvr>
                                        <p:cTn id="272" dur="166" decel="50000">
                                          <p:stCondLst>
                                            <p:cond delay="1338"/>
                                          </p:stCondLst>
                                        </p:cTn>
                                        <p:tgtEl>
                                          <p:spTgt spid="28"/>
                                        </p:tgtEl>
                                      </p:cBhvr>
                                      <p:to x="100000" y="100000"/>
                                    </p:animScale>
                                    <p:animScale>
                                      <p:cBhvr>
                                        <p:cTn id="273" dur="26">
                                          <p:stCondLst>
                                            <p:cond delay="1642"/>
                                          </p:stCondLst>
                                        </p:cTn>
                                        <p:tgtEl>
                                          <p:spTgt spid="28"/>
                                        </p:tgtEl>
                                      </p:cBhvr>
                                      <p:to x="100000" y="90000"/>
                                    </p:animScale>
                                    <p:animScale>
                                      <p:cBhvr>
                                        <p:cTn id="274" dur="166" decel="50000">
                                          <p:stCondLst>
                                            <p:cond delay="1668"/>
                                          </p:stCondLst>
                                        </p:cTn>
                                        <p:tgtEl>
                                          <p:spTgt spid="28"/>
                                        </p:tgtEl>
                                      </p:cBhvr>
                                      <p:to x="100000" y="100000"/>
                                    </p:animScale>
                                    <p:animScale>
                                      <p:cBhvr>
                                        <p:cTn id="275" dur="26">
                                          <p:stCondLst>
                                            <p:cond delay="1808"/>
                                          </p:stCondLst>
                                        </p:cTn>
                                        <p:tgtEl>
                                          <p:spTgt spid="28"/>
                                        </p:tgtEl>
                                      </p:cBhvr>
                                      <p:to x="100000" y="95000"/>
                                    </p:animScale>
                                    <p:animScale>
                                      <p:cBhvr>
                                        <p:cTn id="276" dur="166" decel="50000">
                                          <p:stCondLst>
                                            <p:cond delay="1834"/>
                                          </p:stCondLst>
                                        </p:cTn>
                                        <p:tgtEl>
                                          <p:spTgt spid="28"/>
                                        </p:tgtEl>
                                      </p:cBhvr>
                                      <p:to x="100000" y="100000"/>
                                    </p:animScale>
                                  </p:childTnLst>
                                </p:cTn>
                              </p:par>
                            </p:childTnLst>
                          </p:cTn>
                        </p:par>
                      </p:childTnLst>
                    </p:cTn>
                  </p:par>
                  <p:par>
                    <p:cTn id="277" fill="hold">
                      <p:stCondLst>
                        <p:cond delay="indefinite"/>
                      </p:stCondLst>
                      <p:childTnLst>
                        <p:par>
                          <p:cTn id="278" fill="hold">
                            <p:stCondLst>
                              <p:cond delay="0"/>
                            </p:stCondLst>
                            <p:childTnLst>
                              <p:par>
                                <p:cTn id="279" presetID="26" presetClass="entr" presetSubtype="0" fill="hold" grpId="0" nodeType="clickEffect">
                                  <p:stCondLst>
                                    <p:cond delay="0"/>
                                  </p:stCondLst>
                                  <p:childTnLst>
                                    <p:set>
                                      <p:cBhvr>
                                        <p:cTn id="280" dur="1" fill="hold">
                                          <p:stCondLst>
                                            <p:cond delay="0"/>
                                          </p:stCondLst>
                                        </p:cTn>
                                        <p:tgtEl>
                                          <p:spTgt spid="29"/>
                                        </p:tgtEl>
                                        <p:attrNameLst>
                                          <p:attrName>style.visibility</p:attrName>
                                        </p:attrNameLst>
                                      </p:cBhvr>
                                      <p:to>
                                        <p:strVal val="visible"/>
                                      </p:to>
                                    </p:set>
                                    <p:animEffect transition="in" filter="wipe(down)">
                                      <p:cBhvr>
                                        <p:cTn id="281" dur="580">
                                          <p:stCondLst>
                                            <p:cond delay="0"/>
                                          </p:stCondLst>
                                        </p:cTn>
                                        <p:tgtEl>
                                          <p:spTgt spid="29"/>
                                        </p:tgtEl>
                                      </p:cBhvr>
                                    </p:animEffect>
                                    <p:anim calcmode="lin" valueType="num">
                                      <p:cBhvr>
                                        <p:cTn id="282"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283"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284"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285"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286"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287" dur="26">
                                          <p:stCondLst>
                                            <p:cond delay="650"/>
                                          </p:stCondLst>
                                        </p:cTn>
                                        <p:tgtEl>
                                          <p:spTgt spid="29"/>
                                        </p:tgtEl>
                                      </p:cBhvr>
                                      <p:to x="100000" y="60000"/>
                                    </p:animScale>
                                    <p:animScale>
                                      <p:cBhvr>
                                        <p:cTn id="288" dur="166" decel="50000">
                                          <p:stCondLst>
                                            <p:cond delay="676"/>
                                          </p:stCondLst>
                                        </p:cTn>
                                        <p:tgtEl>
                                          <p:spTgt spid="29"/>
                                        </p:tgtEl>
                                      </p:cBhvr>
                                      <p:to x="100000" y="100000"/>
                                    </p:animScale>
                                    <p:animScale>
                                      <p:cBhvr>
                                        <p:cTn id="289" dur="26">
                                          <p:stCondLst>
                                            <p:cond delay="1312"/>
                                          </p:stCondLst>
                                        </p:cTn>
                                        <p:tgtEl>
                                          <p:spTgt spid="29"/>
                                        </p:tgtEl>
                                      </p:cBhvr>
                                      <p:to x="100000" y="80000"/>
                                    </p:animScale>
                                    <p:animScale>
                                      <p:cBhvr>
                                        <p:cTn id="290" dur="166" decel="50000">
                                          <p:stCondLst>
                                            <p:cond delay="1338"/>
                                          </p:stCondLst>
                                        </p:cTn>
                                        <p:tgtEl>
                                          <p:spTgt spid="29"/>
                                        </p:tgtEl>
                                      </p:cBhvr>
                                      <p:to x="100000" y="100000"/>
                                    </p:animScale>
                                    <p:animScale>
                                      <p:cBhvr>
                                        <p:cTn id="291" dur="26">
                                          <p:stCondLst>
                                            <p:cond delay="1642"/>
                                          </p:stCondLst>
                                        </p:cTn>
                                        <p:tgtEl>
                                          <p:spTgt spid="29"/>
                                        </p:tgtEl>
                                      </p:cBhvr>
                                      <p:to x="100000" y="90000"/>
                                    </p:animScale>
                                    <p:animScale>
                                      <p:cBhvr>
                                        <p:cTn id="292" dur="166" decel="50000">
                                          <p:stCondLst>
                                            <p:cond delay="1668"/>
                                          </p:stCondLst>
                                        </p:cTn>
                                        <p:tgtEl>
                                          <p:spTgt spid="29"/>
                                        </p:tgtEl>
                                      </p:cBhvr>
                                      <p:to x="100000" y="100000"/>
                                    </p:animScale>
                                    <p:animScale>
                                      <p:cBhvr>
                                        <p:cTn id="293" dur="26">
                                          <p:stCondLst>
                                            <p:cond delay="1808"/>
                                          </p:stCondLst>
                                        </p:cTn>
                                        <p:tgtEl>
                                          <p:spTgt spid="29"/>
                                        </p:tgtEl>
                                      </p:cBhvr>
                                      <p:to x="100000" y="95000"/>
                                    </p:animScale>
                                    <p:animScale>
                                      <p:cBhvr>
                                        <p:cTn id="294" dur="166" decel="50000">
                                          <p:stCondLst>
                                            <p:cond delay="1834"/>
                                          </p:stCondLst>
                                        </p:cTn>
                                        <p:tgtEl>
                                          <p:spTgt spid="29"/>
                                        </p:tgtEl>
                                      </p:cBhvr>
                                      <p:to x="100000" y="100000"/>
                                    </p:animScale>
                                  </p:childTnLst>
                                </p:cTn>
                              </p:par>
                            </p:childTnLst>
                          </p:cTn>
                        </p:par>
                        <p:par>
                          <p:cTn id="295" fill="hold">
                            <p:stCondLst>
                              <p:cond delay="2000"/>
                            </p:stCondLst>
                            <p:childTnLst>
                              <p:par>
                                <p:cTn id="296" presetID="22" presetClass="entr" presetSubtype="8" fill="hold" grpId="0" nodeType="afterEffect">
                                  <p:stCondLst>
                                    <p:cond delay="0"/>
                                  </p:stCondLst>
                                  <p:childTnLst>
                                    <p:set>
                                      <p:cBhvr>
                                        <p:cTn id="297" dur="1" fill="hold">
                                          <p:stCondLst>
                                            <p:cond delay="0"/>
                                          </p:stCondLst>
                                        </p:cTn>
                                        <p:tgtEl>
                                          <p:spTgt spid="40"/>
                                        </p:tgtEl>
                                        <p:attrNameLst>
                                          <p:attrName>style.visibility</p:attrName>
                                        </p:attrNameLst>
                                      </p:cBhvr>
                                      <p:to>
                                        <p:strVal val="visible"/>
                                      </p:to>
                                    </p:set>
                                    <p:animEffect transition="in" filter="wipe(left)">
                                      <p:cBhvr>
                                        <p:cTn id="298"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5" grpId="0"/>
      <p:bldP spid="6" grpId="0"/>
      <p:bldP spid="7" grpId="0" animBg="1"/>
      <p:bldP spid="8" grpId="0"/>
      <p:bldP spid="9" grpId="0"/>
      <p:bldP spid="10" grpId="0"/>
      <p:bldP spid="11" grpId="0"/>
      <p:bldP spid="12" grpId="0" animBg="1"/>
      <p:bldP spid="13" grpId="0"/>
      <p:bldP spid="14" grpId="0"/>
      <p:bldP spid="21" grpId="0"/>
      <p:bldP spid="22" grpId="0"/>
      <p:bldP spid="23" grpId="0"/>
      <p:bldP spid="24" grpId="0"/>
      <p:bldP spid="25" grpId="0"/>
      <p:bldP spid="26" grpId="0"/>
      <p:bldP spid="27" grpId="0"/>
      <p:bldP spid="28" grpId="0"/>
      <p:bldP spid="29" grpId="0"/>
      <p:bldP spid="30" grpId="0" animBg="1"/>
      <p:bldP spid="31" grpId="0" animBg="1"/>
      <p:bldP spid="37" grpId="0" animBg="1"/>
      <p:bldP spid="3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064" y="874548"/>
            <a:ext cx="2523448" cy="523220"/>
          </a:xfrm>
          <a:prstGeom prst="rect">
            <a:avLst/>
          </a:prstGeom>
        </p:spPr>
        <p:txBody>
          <a:bodyPr wrap="none">
            <a:spAutoFit/>
          </a:bodyPr>
          <a:lstStyle/>
          <a:p>
            <a:pPr algn="l"/>
            <a:r>
              <a:rPr lang="en-US" u="sng" dirty="0">
                <a:solidFill>
                  <a:srgbClr val="FF0000"/>
                </a:solidFill>
              </a:rPr>
              <a:t>turbulent flow</a:t>
            </a:r>
            <a:r>
              <a:rPr lang="en-US" dirty="0">
                <a:solidFill>
                  <a:srgbClr val="FF0000"/>
                </a:solidFill>
              </a:rPr>
              <a:t>: </a:t>
            </a:r>
          </a:p>
        </p:txBody>
      </p:sp>
      <p:sp>
        <p:nvSpPr>
          <p:cNvPr id="3" name="Rectangle 2"/>
          <p:cNvSpPr/>
          <p:nvPr/>
        </p:nvSpPr>
        <p:spPr>
          <a:xfrm>
            <a:off x="2666768" y="874548"/>
            <a:ext cx="3564822" cy="523220"/>
          </a:xfrm>
          <a:prstGeom prst="rect">
            <a:avLst/>
          </a:prstGeom>
        </p:spPr>
        <p:txBody>
          <a:bodyPr wrap="none">
            <a:spAutoFit/>
          </a:bodyPr>
          <a:lstStyle/>
          <a:p>
            <a:pPr algn="l"/>
            <a:r>
              <a:rPr lang="en-US" dirty="0">
                <a:solidFill>
                  <a:srgbClr val="000000"/>
                </a:solidFill>
              </a:rPr>
              <a:t>irregular, chaotic flow</a:t>
            </a:r>
          </a:p>
        </p:txBody>
      </p:sp>
      <p:sp>
        <p:nvSpPr>
          <p:cNvPr id="4" name="Rectangle 3"/>
          <p:cNvSpPr/>
          <p:nvPr/>
        </p:nvSpPr>
        <p:spPr>
          <a:xfrm>
            <a:off x="3923942" y="2822638"/>
            <a:ext cx="5184433" cy="954107"/>
          </a:xfrm>
          <a:prstGeom prst="rect">
            <a:avLst/>
          </a:prstGeom>
        </p:spPr>
        <p:txBody>
          <a:bodyPr wrap="none">
            <a:spAutoFit/>
          </a:bodyPr>
          <a:lstStyle/>
          <a:p>
            <a:pPr algn="l"/>
            <a:r>
              <a:rPr lang="en-US" dirty="0">
                <a:solidFill>
                  <a:srgbClr val="FF0000"/>
                </a:solidFill>
              </a:rPr>
              <a:t>-- </a:t>
            </a:r>
            <a:r>
              <a:rPr lang="en-US" u="sng" dirty="0">
                <a:solidFill>
                  <a:srgbClr val="FF0000"/>
                </a:solidFill>
              </a:rPr>
              <a:t>eddies</a:t>
            </a:r>
            <a:r>
              <a:rPr lang="en-US" dirty="0">
                <a:solidFill>
                  <a:srgbClr val="FF0000"/>
                </a:solidFill>
              </a:rPr>
              <a:t> (or </a:t>
            </a:r>
            <a:r>
              <a:rPr lang="en-US" u="sng" dirty="0">
                <a:solidFill>
                  <a:srgbClr val="FF0000"/>
                </a:solidFill>
              </a:rPr>
              <a:t>vortices</a:t>
            </a:r>
            <a:r>
              <a:rPr lang="en-US" dirty="0">
                <a:solidFill>
                  <a:srgbClr val="FF0000"/>
                </a:solidFill>
              </a:rPr>
              <a:t>) are clear </a:t>
            </a:r>
            <a:endParaRPr lang="en-US" dirty="0" smtClean="0">
              <a:solidFill>
                <a:srgbClr val="FF0000"/>
              </a:solidFill>
            </a:endParaRPr>
          </a:p>
          <a:p>
            <a:pPr algn="l"/>
            <a:r>
              <a:rPr lang="en-US" dirty="0">
                <a:solidFill>
                  <a:srgbClr val="FF0000"/>
                </a:solidFill>
              </a:rPr>
              <a:t> </a:t>
            </a:r>
            <a:r>
              <a:rPr lang="en-US" dirty="0" smtClean="0">
                <a:solidFill>
                  <a:srgbClr val="FF0000"/>
                </a:solidFill>
              </a:rPr>
              <a:t>   indicators of </a:t>
            </a:r>
            <a:r>
              <a:rPr lang="en-US" dirty="0">
                <a:solidFill>
                  <a:srgbClr val="FF0000"/>
                </a:solidFill>
              </a:rPr>
              <a:t>turbulent flow </a:t>
            </a:r>
          </a:p>
        </p:txBody>
      </p:sp>
      <p:sp>
        <p:nvSpPr>
          <p:cNvPr id="5" name="Rectangle 4"/>
          <p:cNvSpPr/>
          <p:nvPr/>
        </p:nvSpPr>
        <p:spPr>
          <a:xfrm>
            <a:off x="3909274" y="3857816"/>
            <a:ext cx="425116" cy="523220"/>
          </a:xfrm>
          <a:prstGeom prst="rect">
            <a:avLst/>
          </a:prstGeom>
        </p:spPr>
        <p:txBody>
          <a:bodyPr wrap="none">
            <a:spAutoFit/>
          </a:bodyPr>
          <a:lstStyle/>
          <a:p>
            <a:pPr algn="l"/>
            <a:r>
              <a:rPr lang="en-US" dirty="0">
                <a:solidFill>
                  <a:srgbClr val="FF0000"/>
                </a:solidFill>
              </a:rPr>
              <a:t>--</a:t>
            </a:r>
          </a:p>
        </p:txBody>
      </p:sp>
      <p:sp>
        <p:nvSpPr>
          <p:cNvPr id="6" name="Rectangle 5"/>
          <p:cNvSpPr/>
          <p:nvPr/>
        </p:nvSpPr>
        <p:spPr>
          <a:xfrm>
            <a:off x="3895626" y="1432615"/>
            <a:ext cx="425116" cy="523220"/>
          </a:xfrm>
          <a:prstGeom prst="rect">
            <a:avLst/>
          </a:prstGeom>
        </p:spPr>
        <p:txBody>
          <a:bodyPr wrap="none">
            <a:spAutoFit/>
          </a:bodyPr>
          <a:lstStyle/>
          <a:p>
            <a:pPr algn="l"/>
            <a:r>
              <a:rPr lang="en-US" dirty="0">
                <a:solidFill>
                  <a:srgbClr val="FF0000"/>
                </a:solidFill>
              </a:rPr>
              <a:t>--</a:t>
            </a:r>
          </a:p>
        </p:txBody>
      </p:sp>
      <p:sp>
        <p:nvSpPr>
          <p:cNvPr id="7" name="Rectangle 6"/>
          <p:cNvSpPr/>
          <p:nvPr/>
        </p:nvSpPr>
        <p:spPr>
          <a:xfrm>
            <a:off x="4278783" y="3890954"/>
            <a:ext cx="2626040" cy="2677656"/>
          </a:xfrm>
          <a:prstGeom prst="rect">
            <a:avLst/>
          </a:prstGeom>
        </p:spPr>
        <p:txBody>
          <a:bodyPr wrap="none">
            <a:spAutoFit/>
          </a:bodyPr>
          <a:lstStyle/>
          <a:p>
            <a:pPr algn="l"/>
            <a:r>
              <a:rPr lang="en-US" dirty="0">
                <a:solidFill>
                  <a:srgbClr val="000000"/>
                </a:solidFill>
              </a:rPr>
              <a:t>locations and </a:t>
            </a:r>
            <a:endParaRPr lang="en-US" dirty="0" smtClean="0">
              <a:solidFill>
                <a:srgbClr val="000000"/>
              </a:solidFill>
            </a:endParaRPr>
          </a:p>
          <a:p>
            <a:pPr algn="l"/>
            <a:r>
              <a:rPr lang="en-US" dirty="0" smtClean="0">
                <a:solidFill>
                  <a:srgbClr val="000000"/>
                </a:solidFill>
              </a:rPr>
              <a:t>patterns </a:t>
            </a:r>
            <a:r>
              <a:rPr lang="en-US" dirty="0">
                <a:solidFill>
                  <a:srgbClr val="000000"/>
                </a:solidFill>
              </a:rPr>
              <a:t>of </a:t>
            </a:r>
            <a:endParaRPr lang="en-US" dirty="0" smtClean="0">
              <a:solidFill>
                <a:srgbClr val="000000"/>
              </a:solidFill>
            </a:endParaRPr>
          </a:p>
          <a:p>
            <a:pPr algn="l"/>
            <a:r>
              <a:rPr lang="en-US" dirty="0" smtClean="0">
                <a:solidFill>
                  <a:srgbClr val="000000"/>
                </a:solidFill>
              </a:rPr>
              <a:t>eddies </a:t>
            </a:r>
            <a:r>
              <a:rPr lang="en-US" dirty="0">
                <a:solidFill>
                  <a:srgbClr val="000000"/>
                </a:solidFill>
              </a:rPr>
              <a:t>change </a:t>
            </a:r>
            <a:endParaRPr lang="en-US" dirty="0" smtClean="0">
              <a:solidFill>
                <a:srgbClr val="000000"/>
              </a:solidFill>
            </a:endParaRPr>
          </a:p>
          <a:p>
            <a:pPr algn="l"/>
            <a:r>
              <a:rPr lang="en-US" dirty="0" smtClean="0">
                <a:solidFill>
                  <a:srgbClr val="000000"/>
                </a:solidFill>
              </a:rPr>
              <a:t>w/time</a:t>
            </a:r>
            <a:r>
              <a:rPr lang="en-US" dirty="0">
                <a:solidFill>
                  <a:srgbClr val="000000"/>
                </a:solidFill>
              </a:rPr>
              <a:t>, </a:t>
            </a:r>
            <a:r>
              <a:rPr lang="en-US" dirty="0" smtClean="0">
                <a:solidFill>
                  <a:srgbClr val="000000"/>
                </a:solidFill>
              </a:rPr>
              <a:t>even </a:t>
            </a:r>
            <a:r>
              <a:rPr lang="en-US" dirty="0">
                <a:solidFill>
                  <a:srgbClr val="000000"/>
                </a:solidFill>
              </a:rPr>
              <a:t>if </a:t>
            </a:r>
            <a:endParaRPr lang="en-US" dirty="0" smtClean="0">
              <a:solidFill>
                <a:srgbClr val="000000"/>
              </a:solidFill>
            </a:endParaRPr>
          </a:p>
          <a:p>
            <a:pPr algn="l"/>
            <a:r>
              <a:rPr lang="en-US" dirty="0" smtClean="0">
                <a:solidFill>
                  <a:srgbClr val="000000"/>
                </a:solidFill>
              </a:rPr>
              <a:t>flow </a:t>
            </a:r>
            <a:r>
              <a:rPr lang="en-US" dirty="0">
                <a:solidFill>
                  <a:srgbClr val="000000"/>
                </a:solidFill>
              </a:rPr>
              <a:t>rate is </a:t>
            </a:r>
            <a:endParaRPr lang="en-US" dirty="0" smtClean="0">
              <a:solidFill>
                <a:srgbClr val="000000"/>
              </a:solidFill>
            </a:endParaRPr>
          </a:p>
          <a:p>
            <a:pPr algn="l"/>
            <a:r>
              <a:rPr lang="en-US" dirty="0" smtClean="0">
                <a:solidFill>
                  <a:srgbClr val="000000"/>
                </a:solidFill>
              </a:rPr>
              <a:t>constant</a:t>
            </a:r>
            <a:endParaRPr lang="en-US" dirty="0">
              <a:solidFill>
                <a:srgbClr val="000000"/>
              </a:solidFill>
            </a:endParaRPr>
          </a:p>
        </p:txBody>
      </p:sp>
      <p:sp>
        <p:nvSpPr>
          <p:cNvPr id="8" name="Rectangle 7"/>
          <p:cNvSpPr/>
          <p:nvPr/>
        </p:nvSpPr>
        <p:spPr>
          <a:xfrm>
            <a:off x="4278780" y="1438457"/>
            <a:ext cx="4222631" cy="1384995"/>
          </a:xfrm>
          <a:prstGeom prst="rect">
            <a:avLst/>
          </a:prstGeom>
        </p:spPr>
        <p:txBody>
          <a:bodyPr wrap="none">
            <a:spAutoFit/>
          </a:bodyPr>
          <a:lstStyle/>
          <a:p>
            <a:pPr algn="l"/>
            <a:r>
              <a:rPr lang="en-US" dirty="0">
                <a:solidFill>
                  <a:srgbClr val="000000"/>
                </a:solidFill>
              </a:rPr>
              <a:t>occurs </a:t>
            </a:r>
            <a:r>
              <a:rPr lang="en-US" dirty="0" smtClean="0">
                <a:solidFill>
                  <a:srgbClr val="000000"/>
                </a:solidFill>
              </a:rPr>
              <a:t>at higher speeds  </a:t>
            </a:r>
          </a:p>
          <a:p>
            <a:pPr algn="l"/>
            <a:r>
              <a:rPr lang="en-US" dirty="0" smtClean="0">
                <a:solidFill>
                  <a:srgbClr val="000000"/>
                </a:solidFill>
              </a:rPr>
              <a:t>and/or </a:t>
            </a:r>
            <a:r>
              <a:rPr lang="en-US" dirty="0">
                <a:solidFill>
                  <a:srgbClr val="000000"/>
                </a:solidFill>
              </a:rPr>
              <a:t>if there </a:t>
            </a:r>
            <a:r>
              <a:rPr lang="en-US" dirty="0" smtClean="0">
                <a:solidFill>
                  <a:srgbClr val="000000"/>
                </a:solidFill>
              </a:rPr>
              <a:t>are</a:t>
            </a:r>
          </a:p>
          <a:p>
            <a:pPr algn="l"/>
            <a:r>
              <a:rPr lang="en-US" dirty="0" smtClean="0">
                <a:solidFill>
                  <a:srgbClr val="000000"/>
                </a:solidFill>
              </a:rPr>
              <a:t>obstacles in </a:t>
            </a:r>
            <a:r>
              <a:rPr lang="en-US" dirty="0">
                <a:solidFill>
                  <a:srgbClr val="000000"/>
                </a:solidFill>
              </a:rPr>
              <a:t>the flow path</a:t>
            </a:r>
          </a:p>
        </p:txBody>
      </p:sp>
      <p:sp>
        <p:nvSpPr>
          <p:cNvPr id="9" name="Rectangle 8"/>
          <p:cNvSpPr/>
          <p:nvPr/>
        </p:nvSpPr>
        <p:spPr>
          <a:xfrm>
            <a:off x="1707399" y="186684"/>
            <a:ext cx="5373651" cy="523220"/>
          </a:xfrm>
          <a:prstGeom prst="rect">
            <a:avLst/>
          </a:prstGeom>
        </p:spPr>
        <p:txBody>
          <a:bodyPr wrap="none">
            <a:spAutoFit/>
          </a:bodyPr>
          <a:lstStyle/>
          <a:p>
            <a:pPr algn="l"/>
            <a:r>
              <a:rPr lang="en-US" b="1" i="1" dirty="0">
                <a:solidFill>
                  <a:srgbClr val="FF0000"/>
                </a:solidFill>
              </a:rPr>
              <a:t>Two Types of Fluid </a:t>
            </a:r>
            <a:r>
              <a:rPr lang="en-US" b="1" i="1" dirty="0" smtClean="0">
                <a:solidFill>
                  <a:srgbClr val="FF0000"/>
                </a:solidFill>
              </a:rPr>
              <a:t>Flow, cont.</a:t>
            </a:r>
            <a:endParaRPr lang="en-US" b="1" i="1" dirty="0">
              <a:solidFill>
                <a:srgbClr val="FF0000"/>
              </a:solidFill>
            </a:endParaRPr>
          </a:p>
        </p:txBody>
      </p:sp>
      <p:grpSp>
        <p:nvGrpSpPr>
          <p:cNvPr id="19" name="Group 18"/>
          <p:cNvGrpSpPr/>
          <p:nvPr/>
        </p:nvGrpSpPr>
        <p:grpSpPr>
          <a:xfrm>
            <a:off x="321819" y="1472540"/>
            <a:ext cx="3404992" cy="5237678"/>
            <a:chOff x="321819" y="1472540"/>
            <a:chExt cx="3404992" cy="5237678"/>
          </a:xfrm>
        </p:grpSpPr>
        <p:pic>
          <p:nvPicPr>
            <p:cNvPr id="23556" name="Picture 4" descr="http://lh3.ggpht.com/-NBz0FwK153M/T0duAPnTlfI/AAAAAAAAEPA/SILnbpxcbP4/image%25255B7%25255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0633" y="4821381"/>
              <a:ext cx="3256178" cy="1888837"/>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6" descr="http://t2.gstatic.com/images?q=tbn:ANd9GcTq4B9N3TdgJBztPy-U_ciuUvxQ0UPZYQRoHsqFGdnDh7-39BRHytyweTX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1819" y="1472540"/>
              <a:ext cx="3109332" cy="326550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p:cNvGrpSpPr/>
          <p:nvPr/>
        </p:nvGrpSpPr>
        <p:grpSpPr>
          <a:xfrm>
            <a:off x="2185060" y="1888176"/>
            <a:ext cx="1729715" cy="2280064"/>
            <a:chOff x="2185060" y="1888176"/>
            <a:chExt cx="1729715" cy="2280064"/>
          </a:xfrm>
        </p:grpSpPr>
        <p:sp>
          <p:nvSpPr>
            <p:cNvPr id="11" name="Oval 10"/>
            <p:cNvSpPr/>
            <p:nvPr/>
          </p:nvSpPr>
          <p:spPr>
            <a:xfrm>
              <a:off x="2196935" y="1888176"/>
              <a:ext cx="546266" cy="546266"/>
            </a:xfrm>
            <a:prstGeom prst="ellipse">
              <a:avLst/>
            </a:prstGeom>
            <a:solidFill>
              <a:srgbClr val="FFFF00">
                <a:alpha val="40000"/>
              </a:srgbClr>
            </a:solidFill>
            <a:ln w="22225">
              <a:solidFill>
                <a:schemeClr val="tx1"/>
              </a:solidFill>
            </a:ln>
          </p:spPr>
          <p:txBody>
            <a:bodyPr wrap="none" rtlCol="0" anchor="ctr">
              <a:spAutoFit/>
            </a:bodyPr>
            <a:lstStyle/>
            <a:p>
              <a:pPr algn="l"/>
              <a:endParaRPr lang="en-US" dirty="0">
                <a:solidFill>
                  <a:srgbClr val="000000"/>
                </a:solidFill>
              </a:endParaRPr>
            </a:p>
          </p:txBody>
        </p:sp>
        <p:sp>
          <p:nvSpPr>
            <p:cNvPr id="15" name="Oval 14"/>
            <p:cNvSpPr/>
            <p:nvPr/>
          </p:nvSpPr>
          <p:spPr>
            <a:xfrm>
              <a:off x="2185060" y="3621974"/>
              <a:ext cx="546266" cy="546266"/>
            </a:xfrm>
            <a:prstGeom prst="ellipse">
              <a:avLst/>
            </a:prstGeom>
            <a:solidFill>
              <a:srgbClr val="FFFF00">
                <a:alpha val="40000"/>
              </a:srgbClr>
            </a:solidFill>
            <a:ln w="22225">
              <a:solidFill>
                <a:schemeClr val="tx1"/>
              </a:solidFill>
            </a:ln>
          </p:spPr>
          <p:txBody>
            <a:bodyPr wrap="none" rtlCol="0" anchor="ctr">
              <a:spAutoFit/>
            </a:bodyPr>
            <a:lstStyle/>
            <a:p>
              <a:pPr algn="l"/>
              <a:endParaRPr lang="en-US" dirty="0">
                <a:solidFill>
                  <a:srgbClr val="000000"/>
                </a:solidFill>
              </a:endParaRPr>
            </a:p>
          </p:txBody>
        </p:sp>
        <p:cxnSp>
          <p:nvCxnSpPr>
            <p:cNvPr id="13" name="Straight Connector 12"/>
            <p:cNvCxnSpPr>
              <a:stCxn id="11" idx="5"/>
            </p:cNvCxnSpPr>
            <p:nvPr/>
          </p:nvCxnSpPr>
          <p:spPr bwMode="auto">
            <a:xfrm>
              <a:off x="2663202" y="2354443"/>
              <a:ext cx="1237286" cy="803095"/>
            </a:xfrm>
            <a:prstGeom prst="line">
              <a:avLst/>
            </a:prstGeom>
            <a:solidFill>
              <a:srgbClr val="00FFFF"/>
            </a:solidFill>
            <a:ln w="2222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flipV="1">
              <a:off x="2707573" y="3157538"/>
              <a:ext cx="1207202" cy="618818"/>
            </a:xfrm>
            <a:prstGeom prst="line">
              <a:avLst/>
            </a:prstGeom>
            <a:solidFill>
              <a:srgbClr val="00FFFF"/>
            </a:solidFill>
            <a:ln w="22225" cap="flat" cmpd="sng" algn="ctr">
              <a:solidFill>
                <a:schemeClr val="tx1"/>
              </a:solidFill>
              <a:prstDash val="solid"/>
              <a:round/>
              <a:headEnd type="none" w="med" len="med"/>
              <a:tailEnd type="none" w="med" len="med"/>
            </a:ln>
            <a:effectLst/>
          </p:spPr>
        </p:cxnSp>
      </p:grpSp>
      <p:pic>
        <p:nvPicPr>
          <p:cNvPr id="2050"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929438" y="3971924"/>
            <a:ext cx="2085975"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325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par>
                                <p:cTn id="17" presetID="45"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anim calcmode="lin" valueType="num">
                                      <p:cBhvr>
                                        <p:cTn id="20" dur="2000" fill="hold"/>
                                        <p:tgtEl>
                                          <p:spTgt spid="6"/>
                                        </p:tgtEl>
                                        <p:attrNameLst>
                                          <p:attrName>ppt_w</p:attrName>
                                        </p:attrNameLst>
                                      </p:cBhvr>
                                      <p:tavLst>
                                        <p:tav tm="0" fmla="#ppt_w*sin(2.5*pi*$)">
                                          <p:val>
                                            <p:fltVal val="0"/>
                                          </p:val>
                                        </p:tav>
                                        <p:tav tm="100000">
                                          <p:val>
                                            <p:fltVal val="1"/>
                                          </p:val>
                                        </p:tav>
                                      </p:tavLst>
                                    </p:anim>
                                    <p:anim calcmode="lin" valueType="num">
                                      <p:cBhvr>
                                        <p:cTn id="21"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circle(in)">
                                      <p:cBhvr>
                                        <p:cTn id="26" dur="2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barn(inVertical)">
                                      <p:cBhvr>
                                        <p:cTn id="43" dur="500"/>
                                        <p:tgtEl>
                                          <p:spTgt spid="7"/>
                                        </p:tgtEl>
                                      </p:cBhvr>
                                    </p:animEffect>
                                  </p:childTnLst>
                                </p:cTn>
                              </p:par>
                              <p:par>
                                <p:cTn id="44" presetID="45" presetClass="entr" presetSubtype="0"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2000"/>
                                        <p:tgtEl>
                                          <p:spTgt spid="5"/>
                                        </p:tgtEl>
                                      </p:cBhvr>
                                    </p:animEffect>
                                    <p:anim calcmode="lin" valueType="num">
                                      <p:cBhvr>
                                        <p:cTn id="47" dur="2000" fill="hold"/>
                                        <p:tgtEl>
                                          <p:spTgt spid="5"/>
                                        </p:tgtEl>
                                        <p:attrNameLst>
                                          <p:attrName>ppt_w</p:attrName>
                                        </p:attrNameLst>
                                      </p:cBhvr>
                                      <p:tavLst>
                                        <p:tav tm="0" fmla="#ppt_w*sin(2.5*pi*$)">
                                          <p:val>
                                            <p:fltVal val="0"/>
                                          </p:val>
                                        </p:tav>
                                        <p:tav tm="100000">
                                          <p:val>
                                            <p:fltVal val="1"/>
                                          </p:val>
                                        </p:tav>
                                      </p:tavLst>
                                    </p:anim>
                                    <p:anim calcmode="lin" valueType="num">
                                      <p:cBhvr>
                                        <p:cTn id="48" dur="2000" fill="hold"/>
                                        <p:tgtEl>
                                          <p:spTgt spid="5"/>
                                        </p:tgtEl>
                                        <p:attrNameLst>
                                          <p:attrName>ppt_h</p:attrName>
                                        </p:attrNameLst>
                                      </p:cBhvr>
                                      <p:tavLst>
                                        <p:tav tm="0">
                                          <p:val>
                                            <p:strVal val="#ppt_h"/>
                                          </p:val>
                                        </p:tav>
                                        <p:tav tm="100000">
                                          <p:val>
                                            <p:strVal val="#ppt_h"/>
                                          </p:val>
                                        </p:tav>
                                      </p:tavLst>
                                    </p:anim>
                                  </p:childTnLst>
                                </p:cTn>
                              </p:par>
                            </p:childTnLst>
                          </p:cTn>
                        </p:par>
                        <p:par>
                          <p:cTn id="49" fill="hold">
                            <p:stCondLst>
                              <p:cond delay="2000"/>
                            </p:stCondLst>
                            <p:childTnLst>
                              <p:par>
                                <p:cTn id="50" presetID="10" presetClass="entr" presetSubtype="0" fill="hold" nodeType="afterEffect">
                                  <p:stCondLst>
                                    <p:cond delay="0"/>
                                  </p:stCondLst>
                                  <p:childTnLst>
                                    <p:set>
                                      <p:cBhvr>
                                        <p:cTn id="51" dur="1" fill="hold">
                                          <p:stCondLst>
                                            <p:cond delay="0"/>
                                          </p:stCondLst>
                                        </p:cTn>
                                        <p:tgtEl>
                                          <p:spTgt spid="2050"/>
                                        </p:tgtEl>
                                        <p:attrNameLst>
                                          <p:attrName>style.visibility</p:attrName>
                                        </p:attrNameLst>
                                      </p:cBhvr>
                                      <p:to>
                                        <p:strVal val="visible"/>
                                      </p:to>
                                    </p:set>
                                    <p:animEffect transition="in" filter="fade">
                                      <p:cBhvr>
                                        <p:cTn id="5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4" name="Rectangle 3"/>
          <p:cNvSpPr/>
          <p:nvPr/>
        </p:nvSpPr>
        <p:spPr>
          <a:xfrm>
            <a:off x="150062" y="6258872"/>
            <a:ext cx="8786380" cy="492443"/>
          </a:xfrm>
          <a:prstGeom prst="rect">
            <a:avLst/>
          </a:prstGeom>
        </p:spPr>
        <p:txBody>
          <a:bodyPr wrap="none">
            <a:spAutoFit/>
          </a:bodyPr>
          <a:lstStyle/>
          <a:p>
            <a:pPr algn="l"/>
            <a:r>
              <a:rPr lang="en-US" sz="2600" b="1" dirty="0" smtClean="0">
                <a:solidFill>
                  <a:srgbClr val="FFFFFF"/>
                </a:solidFill>
                <a:latin typeface="Arial Narrow" panose="020B0606020202030204" pitchFamily="34" charset="0"/>
              </a:rPr>
              <a:t>The Niagara River flows north, connecting Lakes Erie and Ontario.</a:t>
            </a:r>
            <a:endParaRPr lang="en-US" sz="2600" b="1" dirty="0">
              <a:solidFill>
                <a:srgbClr val="FFFFFF"/>
              </a:solidFill>
              <a:latin typeface="Arial Narrow" panose="020B060602020203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7163" y="152401"/>
            <a:ext cx="8829675" cy="606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36325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6365" y="134575"/>
            <a:ext cx="4214615" cy="523220"/>
          </a:xfrm>
          <a:prstGeom prst="rect">
            <a:avLst/>
          </a:prstGeom>
        </p:spPr>
        <p:txBody>
          <a:bodyPr wrap="none">
            <a:spAutoFit/>
          </a:bodyPr>
          <a:lstStyle/>
          <a:p>
            <a:pPr algn="l"/>
            <a:r>
              <a:rPr lang="en-US" b="1" i="1" dirty="0">
                <a:solidFill>
                  <a:srgbClr val="FF0000"/>
                </a:solidFill>
              </a:rPr>
              <a:t>Principles of Fluid Flow</a:t>
            </a:r>
            <a:endParaRPr lang="en-US" dirty="0">
              <a:solidFill>
                <a:srgbClr val="FF0000"/>
              </a:solidFill>
            </a:endParaRPr>
          </a:p>
        </p:txBody>
      </p:sp>
      <p:sp>
        <p:nvSpPr>
          <p:cNvPr id="3" name="Rectangle 2"/>
          <p:cNvSpPr/>
          <p:nvPr/>
        </p:nvSpPr>
        <p:spPr>
          <a:xfrm>
            <a:off x="307075" y="704672"/>
            <a:ext cx="4804520" cy="523220"/>
          </a:xfrm>
          <a:prstGeom prst="rect">
            <a:avLst/>
          </a:prstGeom>
        </p:spPr>
        <p:txBody>
          <a:bodyPr wrap="none">
            <a:spAutoFit/>
          </a:bodyPr>
          <a:lstStyle/>
          <a:p>
            <a:pPr algn="l"/>
            <a:r>
              <a:rPr lang="en-US" dirty="0">
                <a:solidFill>
                  <a:srgbClr val="FF0000"/>
                </a:solidFill>
              </a:rPr>
              <a:t>For a fluid confined in a pipe:</a:t>
            </a:r>
          </a:p>
        </p:txBody>
      </p:sp>
      <p:sp>
        <p:nvSpPr>
          <p:cNvPr id="4" name="Rectangle 3"/>
          <p:cNvSpPr/>
          <p:nvPr/>
        </p:nvSpPr>
        <p:spPr>
          <a:xfrm>
            <a:off x="1207825" y="1414352"/>
            <a:ext cx="3156633" cy="954107"/>
          </a:xfrm>
          <a:prstGeom prst="rect">
            <a:avLst/>
          </a:prstGeom>
        </p:spPr>
        <p:txBody>
          <a:bodyPr wrap="none">
            <a:spAutoFit/>
          </a:bodyPr>
          <a:lstStyle/>
          <a:p>
            <a:r>
              <a:rPr lang="en-US" cap="all" dirty="0">
                <a:solidFill>
                  <a:srgbClr val="FF0000"/>
                </a:solidFill>
              </a:rPr>
              <a:t>flow rate </a:t>
            </a:r>
            <a:r>
              <a:rPr lang="en-US" cap="all" dirty="0" smtClean="0">
                <a:solidFill>
                  <a:srgbClr val="FF0000"/>
                </a:solidFill>
              </a:rPr>
              <a:t>at</a:t>
            </a:r>
          </a:p>
          <a:p>
            <a:r>
              <a:rPr lang="en-US" cap="all" dirty="0" smtClean="0">
                <a:solidFill>
                  <a:srgbClr val="FF0000"/>
                </a:solidFill>
              </a:rPr>
              <a:t>“</a:t>
            </a:r>
            <a:r>
              <a:rPr lang="en-US" cap="all" dirty="0">
                <a:solidFill>
                  <a:srgbClr val="FF0000"/>
                </a:solidFill>
              </a:rPr>
              <a:t>EARLIER” POINT</a:t>
            </a:r>
            <a:endParaRPr lang="en-US" dirty="0">
              <a:solidFill>
                <a:srgbClr val="FF0000"/>
              </a:solidFill>
            </a:endParaRPr>
          </a:p>
        </p:txBody>
      </p:sp>
      <p:sp>
        <p:nvSpPr>
          <p:cNvPr id="5" name="Rectangle 4"/>
          <p:cNvSpPr/>
          <p:nvPr/>
        </p:nvSpPr>
        <p:spPr>
          <a:xfrm>
            <a:off x="5029200" y="1414353"/>
            <a:ext cx="2855782" cy="954107"/>
          </a:xfrm>
          <a:prstGeom prst="rect">
            <a:avLst/>
          </a:prstGeom>
        </p:spPr>
        <p:txBody>
          <a:bodyPr wrap="none">
            <a:spAutoFit/>
          </a:bodyPr>
          <a:lstStyle/>
          <a:p>
            <a:r>
              <a:rPr lang="en-US" cap="all" dirty="0">
                <a:solidFill>
                  <a:srgbClr val="FF0000"/>
                </a:solidFill>
              </a:rPr>
              <a:t>flow rate </a:t>
            </a:r>
            <a:r>
              <a:rPr lang="en-US" cap="all" dirty="0" smtClean="0">
                <a:solidFill>
                  <a:srgbClr val="FF0000"/>
                </a:solidFill>
              </a:rPr>
              <a:t>at</a:t>
            </a:r>
          </a:p>
          <a:p>
            <a:r>
              <a:rPr lang="en-US" cap="all" dirty="0" smtClean="0">
                <a:solidFill>
                  <a:srgbClr val="FF0000"/>
                </a:solidFill>
              </a:rPr>
              <a:t>“LATER” </a:t>
            </a:r>
            <a:r>
              <a:rPr lang="en-US" cap="all" dirty="0">
                <a:solidFill>
                  <a:srgbClr val="FF0000"/>
                </a:solidFill>
              </a:rPr>
              <a:t>POINT</a:t>
            </a:r>
            <a:endParaRPr lang="en-US" dirty="0">
              <a:solidFill>
                <a:srgbClr val="FF0000"/>
              </a:solidFill>
            </a:endParaRPr>
          </a:p>
        </p:txBody>
      </p:sp>
      <p:sp>
        <p:nvSpPr>
          <p:cNvPr id="6" name="Rectangle 5"/>
          <p:cNvSpPr/>
          <p:nvPr/>
        </p:nvSpPr>
        <p:spPr>
          <a:xfrm>
            <a:off x="2083138" y="4811088"/>
            <a:ext cx="2903359" cy="523220"/>
          </a:xfrm>
          <a:prstGeom prst="rect">
            <a:avLst/>
          </a:prstGeom>
        </p:spPr>
        <p:txBody>
          <a:bodyPr wrap="none">
            <a:spAutoFit/>
          </a:bodyPr>
          <a:lstStyle/>
          <a:p>
            <a:pPr algn="l"/>
            <a:r>
              <a:rPr lang="en-US" dirty="0">
                <a:solidFill>
                  <a:srgbClr val="FF0000"/>
                </a:solidFill>
              </a:rPr>
              <a:t>Using volumes…</a:t>
            </a:r>
          </a:p>
        </p:txBody>
      </p:sp>
      <p:sp>
        <p:nvSpPr>
          <p:cNvPr id="7" name="Rectangle 6"/>
          <p:cNvSpPr/>
          <p:nvPr/>
        </p:nvSpPr>
        <p:spPr>
          <a:xfrm>
            <a:off x="1825131" y="5834670"/>
            <a:ext cx="4483920" cy="523220"/>
          </a:xfrm>
          <a:prstGeom prst="rect">
            <a:avLst/>
          </a:prstGeom>
        </p:spPr>
        <p:txBody>
          <a:bodyPr wrap="none">
            <a:spAutoFit/>
          </a:bodyPr>
          <a:lstStyle/>
          <a:p>
            <a:pPr algn="l"/>
            <a:r>
              <a:rPr lang="en-US" dirty="0">
                <a:solidFill>
                  <a:srgbClr val="FF0000"/>
                </a:solidFill>
              </a:rPr>
              <a:t>The units here would be… </a:t>
            </a:r>
          </a:p>
        </p:txBody>
      </p:sp>
      <p:sp>
        <p:nvSpPr>
          <p:cNvPr id="8" name="Rectangle 7"/>
          <p:cNvSpPr/>
          <p:nvPr/>
        </p:nvSpPr>
        <p:spPr>
          <a:xfrm>
            <a:off x="6061841" y="5821022"/>
            <a:ext cx="896399" cy="523220"/>
          </a:xfrm>
          <a:prstGeom prst="rect">
            <a:avLst/>
          </a:prstGeom>
        </p:spPr>
        <p:txBody>
          <a:bodyPr wrap="none">
            <a:spAutoFit/>
          </a:bodyPr>
          <a:lstStyle/>
          <a:p>
            <a:pPr algn="l"/>
            <a:r>
              <a:rPr lang="en-US" dirty="0" err="1">
                <a:solidFill>
                  <a:srgbClr val="000000"/>
                </a:solidFill>
              </a:rPr>
              <a:t>m</a:t>
            </a:r>
            <a:r>
              <a:rPr lang="en-US" baseline="30000" dirty="0" err="1">
                <a:solidFill>
                  <a:srgbClr val="000000"/>
                </a:solidFill>
              </a:rPr>
              <a:t>3</a:t>
            </a:r>
            <a:r>
              <a:rPr lang="en-US" dirty="0">
                <a:solidFill>
                  <a:srgbClr val="000000"/>
                </a:solidFill>
              </a:rPr>
              <a:t>/s</a:t>
            </a:r>
          </a:p>
        </p:txBody>
      </p:sp>
      <p:sp>
        <p:nvSpPr>
          <p:cNvPr id="9" name="Rectangle 8"/>
          <p:cNvSpPr/>
          <p:nvPr/>
        </p:nvSpPr>
        <p:spPr>
          <a:xfrm>
            <a:off x="4410403" y="1534264"/>
            <a:ext cx="484428" cy="707886"/>
          </a:xfrm>
          <a:prstGeom prst="rect">
            <a:avLst/>
          </a:prstGeom>
        </p:spPr>
        <p:txBody>
          <a:bodyPr wrap="none">
            <a:spAutoFit/>
          </a:bodyPr>
          <a:lstStyle/>
          <a:p>
            <a:pPr algn="l"/>
            <a:r>
              <a:rPr lang="en-US" sz="4000" b="1" dirty="0" smtClean="0">
                <a:solidFill>
                  <a:srgbClr val="000000"/>
                </a:solidFill>
              </a:rPr>
              <a:t>=</a:t>
            </a:r>
            <a:endParaRPr lang="en-US" sz="4000" b="1" dirty="0">
              <a:solidFill>
                <a:srgbClr val="000000"/>
              </a:solidFill>
            </a:endParaRPr>
          </a:p>
        </p:txBody>
      </p:sp>
      <p:grpSp>
        <p:nvGrpSpPr>
          <p:cNvPr id="10" name="Group 9"/>
          <p:cNvGrpSpPr/>
          <p:nvPr/>
        </p:nvGrpSpPr>
        <p:grpSpPr>
          <a:xfrm>
            <a:off x="5055056" y="4532550"/>
            <a:ext cx="1665735" cy="1033581"/>
            <a:chOff x="2671264" y="3325179"/>
            <a:chExt cx="1665735" cy="1033581"/>
          </a:xfrm>
        </p:grpSpPr>
        <p:sp>
          <p:nvSpPr>
            <p:cNvPr id="11" name="Rectangle 10"/>
            <p:cNvSpPr/>
            <p:nvPr/>
          </p:nvSpPr>
          <p:spPr>
            <a:xfrm>
              <a:off x="3647874" y="3325179"/>
              <a:ext cx="655949" cy="523220"/>
            </a:xfrm>
            <a:prstGeom prst="rect">
              <a:avLst/>
            </a:prstGeom>
          </p:spPr>
          <p:txBody>
            <a:bodyPr wrap="none">
              <a:spAutoFit/>
            </a:bodyPr>
            <a:lstStyle/>
            <a:p>
              <a:pPr algn="l"/>
              <a:r>
                <a:rPr lang="en-US" dirty="0" smtClean="0">
                  <a:solidFill>
                    <a:srgbClr val="000000"/>
                  </a:solidFill>
                </a:rPr>
                <a:t> </a:t>
              </a:r>
              <a:r>
                <a:rPr lang="en-US" dirty="0" err="1" smtClean="0">
                  <a:solidFill>
                    <a:srgbClr val="000000"/>
                  </a:solidFill>
                </a:rPr>
                <a:t>V</a:t>
              </a:r>
              <a:r>
                <a:rPr lang="en-US" baseline="-25000" dirty="0" err="1" smtClean="0">
                  <a:solidFill>
                    <a:srgbClr val="000000"/>
                  </a:solidFill>
                </a:rPr>
                <a:t>2</a:t>
              </a:r>
              <a:endParaRPr lang="en-US" baseline="-25000" dirty="0">
                <a:solidFill>
                  <a:srgbClr val="000000"/>
                </a:solidFill>
              </a:endParaRPr>
            </a:p>
          </p:txBody>
        </p:sp>
        <p:sp>
          <p:nvSpPr>
            <p:cNvPr id="12" name="Rectangle 11"/>
            <p:cNvSpPr/>
            <p:nvPr/>
          </p:nvSpPr>
          <p:spPr>
            <a:xfrm>
              <a:off x="3346652" y="3598664"/>
              <a:ext cx="494046" cy="523220"/>
            </a:xfrm>
            <a:prstGeom prst="rect">
              <a:avLst/>
            </a:prstGeom>
          </p:spPr>
          <p:txBody>
            <a:bodyPr wrap="none">
              <a:spAutoFit/>
            </a:bodyPr>
            <a:lstStyle/>
            <a:p>
              <a:pPr algn="l"/>
              <a:r>
                <a:rPr lang="en-US" dirty="0" smtClean="0">
                  <a:solidFill>
                    <a:srgbClr val="000000"/>
                  </a:solidFill>
                </a:rPr>
                <a:t>= </a:t>
              </a:r>
              <a:endParaRPr lang="en-US" dirty="0">
                <a:solidFill>
                  <a:srgbClr val="000000"/>
                </a:solidFill>
              </a:endParaRPr>
            </a:p>
          </p:txBody>
        </p:sp>
        <p:cxnSp>
          <p:nvCxnSpPr>
            <p:cNvPr id="13" name="Straight Connector 12"/>
            <p:cNvCxnSpPr/>
            <p:nvPr/>
          </p:nvCxnSpPr>
          <p:spPr bwMode="auto">
            <a:xfrm>
              <a:off x="3753217" y="3873138"/>
              <a:ext cx="542337" cy="0"/>
            </a:xfrm>
            <a:prstGeom prst="line">
              <a:avLst/>
            </a:prstGeom>
            <a:solidFill>
              <a:srgbClr val="00FFFF"/>
            </a:solidFill>
            <a:ln w="22225" cap="flat" cmpd="sng" algn="ctr">
              <a:solidFill>
                <a:schemeClr val="tx1"/>
              </a:solidFill>
              <a:prstDash val="solid"/>
              <a:round/>
              <a:headEnd type="none" w="med" len="med"/>
              <a:tailEnd type="none" w="med" len="med"/>
            </a:ln>
            <a:effectLst/>
          </p:spPr>
        </p:cxnSp>
        <p:sp>
          <p:nvSpPr>
            <p:cNvPr id="14" name="Rectangle 13"/>
            <p:cNvSpPr/>
            <p:nvPr/>
          </p:nvSpPr>
          <p:spPr>
            <a:xfrm>
              <a:off x="3600900" y="3835540"/>
              <a:ext cx="736099" cy="523220"/>
            </a:xfrm>
            <a:prstGeom prst="rect">
              <a:avLst/>
            </a:prstGeom>
          </p:spPr>
          <p:txBody>
            <a:bodyPr wrap="none">
              <a:spAutoFit/>
            </a:bodyPr>
            <a:lstStyle/>
            <a:p>
              <a:pPr algn="l"/>
              <a:r>
                <a:rPr lang="en-US" dirty="0" smtClean="0">
                  <a:solidFill>
                    <a:srgbClr val="000000"/>
                  </a:solidFill>
                </a:rPr>
                <a:t> </a:t>
              </a:r>
              <a:r>
                <a:rPr lang="en-US" dirty="0" err="1" smtClean="0">
                  <a:solidFill>
                    <a:srgbClr val="000000"/>
                  </a:solidFill>
                  <a:latin typeface="Symbol" pitchFamily="18" charset="2"/>
                </a:rPr>
                <a:t>D</a:t>
              </a:r>
              <a:r>
                <a:rPr lang="en-US" dirty="0" err="1" smtClean="0">
                  <a:solidFill>
                    <a:srgbClr val="000000"/>
                  </a:solidFill>
                </a:rPr>
                <a:t>t</a:t>
              </a:r>
              <a:r>
                <a:rPr lang="en-US" baseline="-25000" dirty="0" err="1" smtClean="0">
                  <a:solidFill>
                    <a:srgbClr val="000000"/>
                  </a:solidFill>
                </a:rPr>
                <a:t>2</a:t>
              </a:r>
              <a:endParaRPr lang="en-US" baseline="-25000" dirty="0">
                <a:solidFill>
                  <a:srgbClr val="000000"/>
                </a:solidFill>
              </a:endParaRPr>
            </a:p>
          </p:txBody>
        </p:sp>
        <p:sp>
          <p:nvSpPr>
            <p:cNvPr id="15" name="Rectangle 14"/>
            <p:cNvSpPr/>
            <p:nvPr/>
          </p:nvSpPr>
          <p:spPr>
            <a:xfrm>
              <a:off x="2690942" y="3325179"/>
              <a:ext cx="655949" cy="523220"/>
            </a:xfrm>
            <a:prstGeom prst="rect">
              <a:avLst/>
            </a:prstGeom>
          </p:spPr>
          <p:txBody>
            <a:bodyPr wrap="none">
              <a:spAutoFit/>
            </a:bodyPr>
            <a:lstStyle/>
            <a:p>
              <a:pPr algn="l"/>
              <a:r>
                <a:rPr lang="en-US" dirty="0" smtClean="0">
                  <a:solidFill>
                    <a:srgbClr val="000000"/>
                  </a:solidFill>
                </a:rPr>
                <a:t> </a:t>
              </a:r>
              <a:r>
                <a:rPr lang="en-US" dirty="0" err="1" smtClean="0">
                  <a:solidFill>
                    <a:srgbClr val="000000"/>
                  </a:solidFill>
                </a:rPr>
                <a:t>V</a:t>
              </a:r>
              <a:r>
                <a:rPr lang="en-US" baseline="-25000" dirty="0" err="1" smtClean="0">
                  <a:solidFill>
                    <a:srgbClr val="000000"/>
                  </a:solidFill>
                </a:rPr>
                <a:t>1</a:t>
              </a:r>
              <a:endParaRPr lang="en-US" baseline="-25000" dirty="0">
                <a:solidFill>
                  <a:srgbClr val="000000"/>
                </a:solidFill>
              </a:endParaRPr>
            </a:p>
          </p:txBody>
        </p:sp>
        <p:cxnSp>
          <p:nvCxnSpPr>
            <p:cNvPr id="16" name="Straight Connector 15"/>
            <p:cNvCxnSpPr/>
            <p:nvPr/>
          </p:nvCxnSpPr>
          <p:spPr bwMode="auto">
            <a:xfrm>
              <a:off x="2796285" y="3873138"/>
              <a:ext cx="542337" cy="0"/>
            </a:xfrm>
            <a:prstGeom prst="line">
              <a:avLst/>
            </a:prstGeom>
            <a:solidFill>
              <a:srgbClr val="00FFFF"/>
            </a:solidFill>
            <a:ln w="22225" cap="flat" cmpd="sng" algn="ctr">
              <a:solidFill>
                <a:schemeClr val="tx1"/>
              </a:solidFill>
              <a:prstDash val="solid"/>
              <a:round/>
              <a:headEnd type="none" w="med" len="med"/>
              <a:tailEnd type="none" w="med" len="med"/>
            </a:ln>
            <a:effectLst/>
          </p:spPr>
        </p:cxnSp>
        <p:sp>
          <p:nvSpPr>
            <p:cNvPr id="17" name="Rectangle 16"/>
            <p:cNvSpPr/>
            <p:nvPr/>
          </p:nvSpPr>
          <p:spPr>
            <a:xfrm>
              <a:off x="2671264" y="3835540"/>
              <a:ext cx="736099" cy="523220"/>
            </a:xfrm>
            <a:prstGeom prst="rect">
              <a:avLst/>
            </a:prstGeom>
          </p:spPr>
          <p:txBody>
            <a:bodyPr wrap="none">
              <a:spAutoFit/>
            </a:bodyPr>
            <a:lstStyle/>
            <a:p>
              <a:pPr algn="l"/>
              <a:r>
                <a:rPr lang="en-US" dirty="0" smtClean="0">
                  <a:solidFill>
                    <a:srgbClr val="000000"/>
                  </a:solidFill>
                </a:rPr>
                <a:t> </a:t>
              </a:r>
              <a:r>
                <a:rPr lang="en-US" dirty="0" err="1" smtClean="0">
                  <a:solidFill>
                    <a:srgbClr val="000000"/>
                  </a:solidFill>
                  <a:latin typeface="Symbol" pitchFamily="18" charset="2"/>
                </a:rPr>
                <a:t>D</a:t>
              </a:r>
              <a:r>
                <a:rPr lang="en-US" dirty="0" err="1" smtClean="0">
                  <a:solidFill>
                    <a:srgbClr val="000000"/>
                  </a:solidFill>
                </a:rPr>
                <a:t>t</a:t>
              </a:r>
              <a:r>
                <a:rPr lang="en-US" baseline="-25000" dirty="0" err="1" smtClean="0">
                  <a:solidFill>
                    <a:srgbClr val="000000"/>
                  </a:solidFill>
                </a:rPr>
                <a:t>1</a:t>
              </a:r>
              <a:endParaRPr lang="en-US" baseline="-25000" dirty="0">
                <a:solidFill>
                  <a:srgbClr val="000000"/>
                </a:solidFill>
              </a:endParaRPr>
            </a:p>
          </p:txBody>
        </p:sp>
      </p:grpSp>
      <p:sp>
        <p:nvSpPr>
          <p:cNvPr id="19" name="Can 18"/>
          <p:cNvSpPr/>
          <p:nvPr/>
        </p:nvSpPr>
        <p:spPr>
          <a:xfrm rot="5400000">
            <a:off x="5915631" y="1901234"/>
            <a:ext cx="723332" cy="3017520"/>
          </a:xfrm>
          <a:prstGeom prst="can">
            <a:avLst/>
          </a:prstGeom>
          <a:ln w="22225">
            <a:solidFill>
              <a:schemeClr val="tx1"/>
            </a:solidFill>
          </a:ln>
        </p:spPr>
        <p:txBody>
          <a:bodyPr wrap="none" rtlCol="0" anchor="ctr">
            <a:spAutoFit/>
          </a:bodyPr>
          <a:lstStyle/>
          <a:p>
            <a:pPr algn="l"/>
            <a:endParaRPr lang="en-US" dirty="0">
              <a:solidFill>
                <a:srgbClr val="000000"/>
              </a:solidFill>
            </a:endParaRPr>
          </a:p>
        </p:txBody>
      </p:sp>
      <p:sp>
        <p:nvSpPr>
          <p:cNvPr id="20" name="Can 19"/>
          <p:cNvSpPr/>
          <p:nvPr/>
        </p:nvSpPr>
        <p:spPr>
          <a:xfrm rot="5400000">
            <a:off x="2384957" y="1802963"/>
            <a:ext cx="1576315" cy="3220871"/>
          </a:xfrm>
          <a:prstGeom prst="can">
            <a:avLst/>
          </a:prstGeom>
          <a:ln w="22225">
            <a:solidFill>
              <a:schemeClr val="tx1"/>
            </a:solidFill>
          </a:ln>
        </p:spPr>
        <p:txBody>
          <a:bodyPr wrap="square" rtlCol="0" anchor="ctr">
            <a:spAutoFit/>
          </a:bodyPr>
          <a:lstStyle/>
          <a:p>
            <a:pPr algn="l"/>
            <a:endParaRPr lang="en-US" dirty="0">
              <a:solidFill>
                <a:srgbClr val="000000"/>
              </a:solidFill>
            </a:endParaRPr>
          </a:p>
        </p:txBody>
      </p:sp>
      <p:grpSp>
        <p:nvGrpSpPr>
          <p:cNvPr id="34" name="Group 33"/>
          <p:cNvGrpSpPr/>
          <p:nvPr/>
        </p:nvGrpSpPr>
        <p:grpSpPr>
          <a:xfrm>
            <a:off x="4494792" y="2632071"/>
            <a:ext cx="1929865" cy="1566037"/>
            <a:chOff x="4481144" y="2770496"/>
            <a:chExt cx="1929865" cy="1566037"/>
          </a:xfrm>
        </p:grpSpPr>
        <p:sp>
          <p:nvSpPr>
            <p:cNvPr id="27" name="Can 26"/>
            <p:cNvSpPr/>
            <p:nvPr/>
          </p:nvSpPr>
          <p:spPr>
            <a:xfrm rot="5400000">
              <a:off x="5443574" y="3136940"/>
              <a:ext cx="723332" cy="822960"/>
            </a:xfrm>
            <a:prstGeom prst="can">
              <a:avLst/>
            </a:prstGeom>
            <a:ln w="22225">
              <a:solidFill>
                <a:schemeClr val="tx1"/>
              </a:solidFill>
            </a:ln>
          </p:spPr>
          <p:txBody>
            <a:bodyPr wrap="none" rtlCol="0" anchor="ctr">
              <a:spAutoFit/>
            </a:bodyPr>
            <a:lstStyle/>
            <a:p>
              <a:pPr algn="l"/>
              <a:endParaRPr lang="en-US" dirty="0">
                <a:solidFill>
                  <a:srgbClr val="000000"/>
                </a:solidFill>
              </a:endParaRPr>
            </a:p>
          </p:txBody>
        </p:sp>
        <p:sp>
          <p:nvSpPr>
            <p:cNvPr id="28" name="Rectangle 27"/>
            <p:cNvSpPr/>
            <p:nvPr/>
          </p:nvSpPr>
          <p:spPr>
            <a:xfrm>
              <a:off x="6002186" y="3197079"/>
              <a:ext cx="408823" cy="694944"/>
            </a:xfrm>
            <a:prstGeom prst="rect">
              <a:avLst/>
            </a:prstGeom>
            <a:solidFill>
              <a:schemeClr val="bg1"/>
            </a:solidFill>
            <a:ln w="22225">
              <a:noFill/>
            </a:ln>
          </p:spPr>
          <p:txBody>
            <a:bodyPr wrap="square" rtlCol="0" anchor="ctr">
              <a:spAutoFit/>
            </a:bodyPr>
            <a:lstStyle/>
            <a:p>
              <a:pPr algn="l"/>
              <a:endParaRPr lang="en-US" dirty="0">
                <a:solidFill>
                  <a:srgbClr val="000000"/>
                </a:solidFill>
              </a:endParaRPr>
            </a:p>
          </p:txBody>
        </p:sp>
        <p:grpSp>
          <p:nvGrpSpPr>
            <p:cNvPr id="33" name="Group 32"/>
            <p:cNvGrpSpPr/>
            <p:nvPr/>
          </p:nvGrpSpPr>
          <p:grpSpPr>
            <a:xfrm>
              <a:off x="4481144" y="2770496"/>
              <a:ext cx="988313" cy="1566037"/>
              <a:chOff x="4481144" y="2770496"/>
              <a:chExt cx="988313" cy="1566037"/>
            </a:xfrm>
          </p:grpSpPr>
          <p:cxnSp>
            <p:nvCxnSpPr>
              <p:cNvPr id="22" name="Straight Connector 21"/>
              <p:cNvCxnSpPr/>
              <p:nvPr/>
            </p:nvCxnSpPr>
            <p:spPr bwMode="auto">
              <a:xfrm>
                <a:off x="4592601" y="2770496"/>
                <a:ext cx="873457" cy="423080"/>
              </a:xfrm>
              <a:prstGeom prst="line">
                <a:avLst/>
              </a:prstGeom>
              <a:solidFill>
                <a:srgbClr val="00FFFF"/>
              </a:solidFill>
              <a:ln w="22225"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flipV="1">
                <a:off x="4596000" y="3913453"/>
                <a:ext cx="873457" cy="423080"/>
              </a:xfrm>
              <a:prstGeom prst="line">
                <a:avLst/>
              </a:prstGeom>
              <a:solidFill>
                <a:srgbClr val="00FFFF"/>
              </a:solidFill>
              <a:ln w="22225" cap="flat" cmpd="sng" algn="ctr">
                <a:solidFill>
                  <a:schemeClr val="tx1"/>
                </a:solidFill>
                <a:prstDash val="solid"/>
                <a:round/>
                <a:headEnd type="none" w="med" len="med"/>
                <a:tailEnd type="none" w="med" len="med"/>
              </a:ln>
              <a:effectLst/>
            </p:spPr>
          </p:cxnSp>
          <p:sp>
            <p:nvSpPr>
              <p:cNvPr id="29" name="Rectangle 28"/>
              <p:cNvSpPr/>
              <p:nvPr/>
            </p:nvSpPr>
            <p:spPr>
              <a:xfrm>
                <a:off x="4503113" y="2901366"/>
                <a:ext cx="313633" cy="1280160"/>
              </a:xfrm>
              <a:prstGeom prst="rect">
                <a:avLst/>
              </a:prstGeom>
              <a:solidFill>
                <a:schemeClr val="bg1"/>
              </a:solidFill>
              <a:ln w="22225">
                <a:noFill/>
              </a:ln>
            </p:spPr>
            <p:txBody>
              <a:bodyPr wrap="square" rtlCol="0" anchor="ctr">
                <a:spAutoFit/>
              </a:bodyPr>
              <a:lstStyle/>
              <a:p>
                <a:pPr algn="l"/>
                <a:endParaRPr lang="en-US" dirty="0">
                  <a:solidFill>
                    <a:srgbClr val="000000"/>
                  </a:solidFill>
                </a:endParaRPr>
              </a:p>
            </p:txBody>
          </p:sp>
          <p:sp>
            <p:nvSpPr>
              <p:cNvPr id="31" name="Rectangle 30"/>
              <p:cNvSpPr/>
              <p:nvPr/>
            </p:nvSpPr>
            <p:spPr>
              <a:xfrm rot="14672046" flipV="1">
                <a:off x="4799815" y="3503840"/>
                <a:ext cx="313633" cy="950976"/>
              </a:xfrm>
              <a:prstGeom prst="rect">
                <a:avLst/>
              </a:prstGeom>
              <a:solidFill>
                <a:schemeClr val="bg1"/>
              </a:solidFill>
              <a:ln w="22225">
                <a:noFill/>
              </a:ln>
            </p:spPr>
            <p:txBody>
              <a:bodyPr wrap="square" rtlCol="0" anchor="ctr">
                <a:spAutoFit/>
              </a:bodyPr>
              <a:lstStyle/>
              <a:p>
                <a:pPr algn="l"/>
                <a:endParaRPr lang="en-US" dirty="0">
                  <a:solidFill>
                    <a:srgbClr val="000000"/>
                  </a:solidFill>
                </a:endParaRPr>
              </a:p>
            </p:txBody>
          </p:sp>
          <p:sp>
            <p:nvSpPr>
              <p:cNvPr id="32" name="Rectangle 31"/>
              <p:cNvSpPr/>
              <p:nvPr/>
            </p:nvSpPr>
            <p:spPr>
              <a:xfrm rot="6927954">
                <a:off x="4799815" y="2660844"/>
                <a:ext cx="313633" cy="950976"/>
              </a:xfrm>
              <a:prstGeom prst="rect">
                <a:avLst/>
              </a:prstGeom>
              <a:solidFill>
                <a:schemeClr val="bg1"/>
              </a:solidFill>
              <a:ln w="22225">
                <a:noFill/>
              </a:ln>
            </p:spPr>
            <p:txBody>
              <a:bodyPr wrap="square" rtlCol="0" anchor="ctr">
                <a:spAutoFit/>
              </a:bodyPr>
              <a:lstStyle/>
              <a:p>
                <a:pPr algn="l"/>
                <a:endParaRPr lang="en-US" dirty="0">
                  <a:solidFill>
                    <a:srgbClr val="000000"/>
                  </a:solidFill>
                </a:endParaRPr>
              </a:p>
            </p:txBody>
          </p:sp>
        </p:grpSp>
      </p:grpSp>
    </p:spTree>
    <p:extLst>
      <p:ext uri="{BB962C8B-B14F-4D97-AF65-F5344CB8AC3E}">
        <p14:creationId xmlns:p14="http://schemas.microsoft.com/office/powerpoint/2010/main" val="161582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circle(in)">
                                      <p:cBhvr>
                                        <p:cTn id="25" dur="20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circle(in)">
                                      <p:cBhvr>
                                        <p:cTn id="30" dur="20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circle(in)">
                                      <p:cBhvr>
                                        <p:cTn id="40" dur="20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down)">
                                      <p:cBhvr>
                                        <p:cTn id="45" dur="580">
                                          <p:stCondLst>
                                            <p:cond delay="0"/>
                                          </p:stCondLst>
                                        </p:cTn>
                                        <p:tgtEl>
                                          <p:spTgt spid="10"/>
                                        </p:tgtEl>
                                      </p:cBhvr>
                                    </p:animEffect>
                                    <p:anim calcmode="lin" valueType="num">
                                      <p:cBhvr>
                                        <p:cTn id="4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1" dur="26">
                                          <p:stCondLst>
                                            <p:cond delay="650"/>
                                          </p:stCondLst>
                                        </p:cTn>
                                        <p:tgtEl>
                                          <p:spTgt spid="10"/>
                                        </p:tgtEl>
                                      </p:cBhvr>
                                      <p:to x="100000" y="60000"/>
                                    </p:animScale>
                                    <p:animScale>
                                      <p:cBhvr>
                                        <p:cTn id="52" dur="166" decel="50000">
                                          <p:stCondLst>
                                            <p:cond delay="676"/>
                                          </p:stCondLst>
                                        </p:cTn>
                                        <p:tgtEl>
                                          <p:spTgt spid="10"/>
                                        </p:tgtEl>
                                      </p:cBhvr>
                                      <p:to x="100000" y="100000"/>
                                    </p:animScale>
                                    <p:animScale>
                                      <p:cBhvr>
                                        <p:cTn id="53" dur="26">
                                          <p:stCondLst>
                                            <p:cond delay="1312"/>
                                          </p:stCondLst>
                                        </p:cTn>
                                        <p:tgtEl>
                                          <p:spTgt spid="10"/>
                                        </p:tgtEl>
                                      </p:cBhvr>
                                      <p:to x="100000" y="80000"/>
                                    </p:animScale>
                                    <p:animScale>
                                      <p:cBhvr>
                                        <p:cTn id="54" dur="166" decel="50000">
                                          <p:stCondLst>
                                            <p:cond delay="1338"/>
                                          </p:stCondLst>
                                        </p:cTn>
                                        <p:tgtEl>
                                          <p:spTgt spid="10"/>
                                        </p:tgtEl>
                                      </p:cBhvr>
                                      <p:to x="100000" y="100000"/>
                                    </p:animScale>
                                    <p:animScale>
                                      <p:cBhvr>
                                        <p:cTn id="55" dur="26">
                                          <p:stCondLst>
                                            <p:cond delay="1642"/>
                                          </p:stCondLst>
                                        </p:cTn>
                                        <p:tgtEl>
                                          <p:spTgt spid="10"/>
                                        </p:tgtEl>
                                      </p:cBhvr>
                                      <p:to x="100000" y="90000"/>
                                    </p:animScale>
                                    <p:animScale>
                                      <p:cBhvr>
                                        <p:cTn id="56" dur="166" decel="50000">
                                          <p:stCondLst>
                                            <p:cond delay="1668"/>
                                          </p:stCondLst>
                                        </p:cTn>
                                        <p:tgtEl>
                                          <p:spTgt spid="10"/>
                                        </p:tgtEl>
                                      </p:cBhvr>
                                      <p:to x="100000" y="100000"/>
                                    </p:animScale>
                                    <p:animScale>
                                      <p:cBhvr>
                                        <p:cTn id="57" dur="26">
                                          <p:stCondLst>
                                            <p:cond delay="1808"/>
                                          </p:stCondLst>
                                        </p:cTn>
                                        <p:tgtEl>
                                          <p:spTgt spid="10"/>
                                        </p:tgtEl>
                                      </p:cBhvr>
                                      <p:to x="100000" y="95000"/>
                                    </p:animScale>
                                    <p:animScale>
                                      <p:cBhvr>
                                        <p:cTn id="58" dur="166" decel="50000">
                                          <p:stCondLst>
                                            <p:cond delay="1834"/>
                                          </p:stCondLst>
                                        </p:cTn>
                                        <p:tgtEl>
                                          <p:spTgt spid="10"/>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41" presetClass="entr" presetSubtype="0" fill="hold" grpId="0" nodeType="clickEffect">
                                  <p:stCondLst>
                                    <p:cond delay="0"/>
                                  </p:stCondLst>
                                  <p:iterate type="lt">
                                    <p:tmPct val="10000"/>
                                  </p:iterate>
                                  <p:childTnLst>
                                    <p:set>
                                      <p:cBhvr>
                                        <p:cTn id="62" dur="1" fill="hold">
                                          <p:stCondLst>
                                            <p:cond delay="0"/>
                                          </p:stCondLst>
                                        </p:cTn>
                                        <p:tgtEl>
                                          <p:spTgt spid="7"/>
                                        </p:tgtEl>
                                        <p:attrNameLst>
                                          <p:attrName>style.visibility</p:attrName>
                                        </p:attrNameLst>
                                      </p:cBhvr>
                                      <p:to>
                                        <p:strVal val="visible"/>
                                      </p:to>
                                    </p:set>
                                    <p:anim calcmode="lin" valueType="num">
                                      <p:cBhvr>
                                        <p:cTn id="6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7"/>
                                        </p:tgtEl>
                                        <p:attrNameLst>
                                          <p:attrName>ppt_y</p:attrName>
                                        </p:attrNameLst>
                                      </p:cBhvr>
                                      <p:tavLst>
                                        <p:tav tm="0">
                                          <p:val>
                                            <p:strVal val="#ppt_y"/>
                                          </p:val>
                                        </p:tav>
                                        <p:tav tm="100000">
                                          <p:val>
                                            <p:strVal val="#ppt_y"/>
                                          </p:val>
                                        </p:tav>
                                      </p:tavLst>
                                    </p:anim>
                                    <p:anim calcmode="lin" valueType="num">
                                      <p:cBhvr>
                                        <p:cTn id="6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7"/>
                                        </p:tgtEl>
                                      </p:cBhvr>
                                    </p:animEffect>
                                  </p:childTnLst>
                                </p:cTn>
                              </p:par>
                            </p:childTnLst>
                          </p:cTn>
                        </p:par>
                      </p:childTnLst>
                    </p:cTn>
                  </p:par>
                  <p:par>
                    <p:cTn id="68" fill="hold">
                      <p:stCondLst>
                        <p:cond delay="indefinite"/>
                      </p:stCondLst>
                      <p:childTnLst>
                        <p:par>
                          <p:cTn id="69" fill="hold">
                            <p:stCondLst>
                              <p:cond delay="0"/>
                            </p:stCondLst>
                            <p:childTnLst>
                              <p:par>
                                <p:cTn id="70" presetID="26" presetClass="entr" presetSubtype="0" fill="hold" grpId="0"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wipe(down)">
                                      <p:cBhvr>
                                        <p:cTn id="72" dur="580">
                                          <p:stCondLst>
                                            <p:cond delay="0"/>
                                          </p:stCondLst>
                                        </p:cTn>
                                        <p:tgtEl>
                                          <p:spTgt spid="8"/>
                                        </p:tgtEl>
                                      </p:cBhvr>
                                    </p:animEffect>
                                    <p:anim calcmode="lin" valueType="num">
                                      <p:cBhvr>
                                        <p:cTn id="7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78" dur="26">
                                          <p:stCondLst>
                                            <p:cond delay="650"/>
                                          </p:stCondLst>
                                        </p:cTn>
                                        <p:tgtEl>
                                          <p:spTgt spid="8"/>
                                        </p:tgtEl>
                                      </p:cBhvr>
                                      <p:to x="100000" y="60000"/>
                                    </p:animScale>
                                    <p:animScale>
                                      <p:cBhvr>
                                        <p:cTn id="79" dur="166" decel="50000">
                                          <p:stCondLst>
                                            <p:cond delay="676"/>
                                          </p:stCondLst>
                                        </p:cTn>
                                        <p:tgtEl>
                                          <p:spTgt spid="8"/>
                                        </p:tgtEl>
                                      </p:cBhvr>
                                      <p:to x="100000" y="100000"/>
                                    </p:animScale>
                                    <p:animScale>
                                      <p:cBhvr>
                                        <p:cTn id="80" dur="26">
                                          <p:stCondLst>
                                            <p:cond delay="1312"/>
                                          </p:stCondLst>
                                        </p:cTn>
                                        <p:tgtEl>
                                          <p:spTgt spid="8"/>
                                        </p:tgtEl>
                                      </p:cBhvr>
                                      <p:to x="100000" y="80000"/>
                                    </p:animScale>
                                    <p:animScale>
                                      <p:cBhvr>
                                        <p:cTn id="81" dur="166" decel="50000">
                                          <p:stCondLst>
                                            <p:cond delay="1338"/>
                                          </p:stCondLst>
                                        </p:cTn>
                                        <p:tgtEl>
                                          <p:spTgt spid="8"/>
                                        </p:tgtEl>
                                      </p:cBhvr>
                                      <p:to x="100000" y="100000"/>
                                    </p:animScale>
                                    <p:animScale>
                                      <p:cBhvr>
                                        <p:cTn id="82" dur="26">
                                          <p:stCondLst>
                                            <p:cond delay="1642"/>
                                          </p:stCondLst>
                                        </p:cTn>
                                        <p:tgtEl>
                                          <p:spTgt spid="8"/>
                                        </p:tgtEl>
                                      </p:cBhvr>
                                      <p:to x="100000" y="90000"/>
                                    </p:animScale>
                                    <p:animScale>
                                      <p:cBhvr>
                                        <p:cTn id="83" dur="166" decel="50000">
                                          <p:stCondLst>
                                            <p:cond delay="1668"/>
                                          </p:stCondLst>
                                        </p:cTn>
                                        <p:tgtEl>
                                          <p:spTgt spid="8"/>
                                        </p:tgtEl>
                                      </p:cBhvr>
                                      <p:to x="100000" y="100000"/>
                                    </p:animScale>
                                    <p:animScale>
                                      <p:cBhvr>
                                        <p:cTn id="84" dur="26">
                                          <p:stCondLst>
                                            <p:cond delay="1808"/>
                                          </p:stCondLst>
                                        </p:cTn>
                                        <p:tgtEl>
                                          <p:spTgt spid="8"/>
                                        </p:tgtEl>
                                      </p:cBhvr>
                                      <p:to x="100000" y="95000"/>
                                    </p:animScale>
                                    <p:animScale>
                                      <p:cBhvr>
                                        <p:cTn id="85"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9" grpId="0" animBg="1"/>
      <p:bldP spid="2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52"/>
          <p:cNvSpPr>
            <a:spLocks noChangeArrowheads="1"/>
          </p:cNvSpPr>
          <p:nvPr/>
        </p:nvSpPr>
        <p:spPr bwMode="auto">
          <a:xfrm>
            <a:off x="787270" y="2212316"/>
            <a:ext cx="2406307" cy="773703"/>
          </a:xfrm>
          <a:prstGeom prst="rect">
            <a:avLst/>
          </a:prstGeom>
          <a:solidFill>
            <a:srgbClr val="FFFF00"/>
          </a:solidFill>
          <a:ln w="9525">
            <a:solidFill>
              <a:schemeClr val="tx1"/>
            </a:solidFill>
            <a:miter lim="800000"/>
            <a:headEnd/>
            <a:tailEnd/>
          </a:ln>
        </p:spPr>
        <p:txBody>
          <a:bodyPr wrap="none" anchor="ctr"/>
          <a:lstStyle/>
          <a:p>
            <a:endParaRPr lang="en-US">
              <a:solidFill>
                <a:srgbClr val="000000"/>
              </a:solidFill>
            </a:endParaRPr>
          </a:p>
        </p:txBody>
      </p:sp>
      <p:sp>
        <p:nvSpPr>
          <p:cNvPr id="5" name="Rectangle 129"/>
          <p:cNvSpPr>
            <a:spLocks noChangeArrowheads="1"/>
          </p:cNvSpPr>
          <p:nvPr/>
        </p:nvSpPr>
        <p:spPr bwMode="auto">
          <a:xfrm>
            <a:off x="884235" y="2311505"/>
            <a:ext cx="2186512" cy="567635"/>
          </a:xfrm>
          <a:prstGeom prst="rect">
            <a:avLst/>
          </a:prstGeom>
          <a:solidFill>
            <a:srgbClr val="FFFF00"/>
          </a:solidFill>
          <a:ln w="9525">
            <a:solidFill>
              <a:schemeClr val="tx1"/>
            </a:solidFill>
            <a:miter lim="800000"/>
            <a:headEnd/>
            <a:tailEnd/>
          </a:ln>
        </p:spPr>
        <p:txBody>
          <a:bodyPr wrap="none" anchor="ctr"/>
          <a:lstStyle/>
          <a:p>
            <a:endParaRPr lang="en-US">
              <a:solidFill>
                <a:srgbClr val="000000"/>
              </a:solidFill>
            </a:endParaRPr>
          </a:p>
        </p:txBody>
      </p:sp>
      <p:sp>
        <p:nvSpPr>
          <p:cNvPr id="2" name="Rectangle 1"/>
          <p:cNvSpPr/>
          <p:nvPr/>
        </p:nvSpPr>
        <p:spPr>
          <a:xfrm>
            <a:off x="225188" y="112199"/>
            <a:ext cx="8848897" cy="1815882"/>
          </a:xfrm>
          <a:prstGeom prst="rect">
            <a:avLst/>
          </a:prstGeom>
        </p:spPr>
        <p:txBody>
          <a:bodyPr wrap="none">
            <a:spAutoFit/>
          </a:bodyPr>
          <a:lstStyle/>
          <a:p>
            <a:pPr algn="l"/>
            <a:r>
              <a:rPr lang="en-US" dirty="0">
                <a:solidFill>
                  <a:srgbClr val="FF0000"/>
                </a:solidFill>
              </a:rPr>
              <a:t>An equivalent expression, then, which deals with the </a:t>
            </a:r>
            <a:endParaRPr lang="en-US" dirty="0" smtClean="0">
              <a:solidFill>
                <a:srgbClr val="FF0000"/>
              </a:solidFill>
            </a:endParaRPr>
          </a:p>
          <a:p>
            <a:pPr algn="l"/>
            <a:r>
              <a:rPr lang="en-US" dirty="0" smtClean="0">
                <a:solidFill>
                  <a:srgbClr val="FF0000"/>
                </a:solidFill>
              </a:rPr>
              <a:t>cross-sectional </a:t>
            </a:r>
            <a:r>
              <a:rPr lang="en-US" dirty="0">
                <a:solidFill>
                  <a:srgbClr val="FF0000"/>
                </a:solidFill>
              </a:rPr>
              <a:t>areas of two </a:t>
            </a:r>
            <a:r>
              <a:rPr lang="en-US" dirty="0" smtClean="0">
                <a:solidFill>
                  <a:srgbClr val="FF0000"/>
                </a:solidFill>
              </a:rPr>
              <a:t>different </a:t>
            </a:r>
            <a:r>
              <a:rPr lang="en-US" dirty="0">
                <a:solidFill>
                  <a:srgbClr val="FF0000"/>
                </a:solidFill>
              </a:rPr>
              <a:t>points along the </a:t>
            </a:r>
            <a:endParaRPr lang="en-US" dirty="0" smtClean="0">
              <a:solidFill>
                <a:srgbClr val="FF0000"/>
              </a:solidFill>
            </a:endParaRPr>
          </a:p>
          <a:p>
            <a:pPr algn="l"/>
            <a:r>
              <a:rPr lang="en-US" dirty="0" smtClean="0">
                <a:solidFill>
                  <a:srgbClr val="FF0000"/>
                </a:solidFill>
              </a:rPr>
              <a:t>pipe </a:t>
            </a:r>
            <a:r>
              <a:rPr lang="en-US" dirty="0">
                <a:solidFill>
                  <a:srgbClr val="FF0000"/>
                </a:solidFill>
              </a:rPr>
              <a:t>– and the speeds of the fluids through those </a:t>
            </a:r>
            <a:endParaRPr lang="en-US" dirty="0" smtClean="0">
              <a:solidFill>
                <a:srgbClr val="FF0000"/>
              </a:solidFill>
            </a:endParaRPr>
          </a:p>
          <a:p>
            <a:pPr algn="l"/>
            <a:r>
              <a:rPr lang="en-US" dirty="0" smtClean="0">
                <a:solidFill>
                  <a:srgbClr val="FF0000"/>
                </a:solidFill>
              </a:rPr>
              <a:t>cross-sections </a:t>
            </a:r>
            <a:r>
              <a:rPr lang="en-US" dirty="0">
                <a:solidFill>
                  <a:srgbClr val="FF0000"/>
                </a:solidFill>
              </a:rPr>
              <a:t>– is called the </a:t>
            </a:r>
            <a:r>
              <a:rPr lang="en-US" u="sng" dirty="0">
                <a:solidFill>
                  <a:srgbClr val="FF0000"/>
                </a:solidFill>
              </a:rPr>
              <a:t>continuity equation</a:t>
            </a:r>
            <a:r>
              <a:rPr lang="en-US" dirty="0">
                <a:solidFill>
                  <a:srgbClr val="FF0000"/>
                </a:solidFill>
              </a:rPr>
              <a:t>:</a:t>
            </a:r>
          </a:p>
        </p:txBody>
      </p:sp>
      <p:sp>
        <p:nvSpPr>
          <p:cNvPr id="3" name="Rectangle 2"/>
          <p:cNvSpPr/>
          <p:nvPr/>
        </p:nvSpPr>
        <p:spPr>
          <a:xfrm>
            <a:off x="921896" y="2334872"/>
            <a:ext cx="2141355" cy="523220"/>
          </a:xfrm>
          <a:prstGeom prst="rect">
            <a:avLst/>
          </a:prstGeom>
        </p:spPr>
        <p:txBody>
          <a:bodyPr wrap="none">
            <a:spAutoFit/>
          </a:bodyPr>
          <a:lstStyle/>
          <a:p>
            <a:pPr algn="l"/>
            <a:r>
              <a:rPr lang="en-US" dirty="0">
                <a:solidFill>
                  <a:srgbClr val="000000"/>
                </a:solidFill>
              </a:rPr>
              <a:t>A</a:t>
            </a:r>
            <a:r>
              <a:rPr lang="en-US" baseline="-25000" dirty="0">
                <a:solidFill>
                  <a:srgbClr val="000000"/>
                </a:solidFill>
              </a:rPr>
              <a:t>1</a:t>
            </a:r>
            <a:r>
              <a:rPr lang="en-US" dirty="0">
                <a:solidFill>
                  <a:srgbClr val="000000"/>
                </a:solidFill>
              </a:rPr>
              <a:t> </a:t>
            </a:r>
            <a:r>
              <a:rPr lang="en-US" dirty="0" err="1">
                <a:solidFill>
                  <a:srgbClr val="000000"/>
                </a:solidFill>
              </a:rPr>
              <a:t>v</a:t>
            </a:r>
            <a:r>
              <a:rPr lang="en-US" baseline="-25000" dirty="0" err="1">
                <a:solidFill>
                  <a:srgbClr val="000000"/>
                </a:solidFill>
              </a:rPr>
              <a:t>1</a:t>
            </a:r>
            <a:r>
              <a:rPr lang="en-US" dirty="0">
                <a:solidFill>
                  <a:srgbClr val="000000"/>
                </a:solidFill>
              </a:rPr>
              <a:t> = </a:t>
            </a:r>
            <a:r>
              <a:rPr lang="en-US" dirty="0" err="1">
                <a:solidFill>
                  <a:srgbClr val="000000"/>
                </a:solidFill>
              </a:rPr>
              <a:t>A</a:t>
            </a:r>
            <a:r>
              <a:rPr lang="en-US" baseline="-25000" dirty="0" err="1">
                <a:solidFill>
                  <a:srgbClr val="000000"/>
                </a:solidFill>
              </a:rPr>
              <a:t>2</a:t>
            </a:r>
            <a:r>
              <a:rPr lang="en-US" dirty="0">
                <a:solidFill>
                  <a:srgbClr val="000000"/>
                </a:solidFill>
              </a:rPr>
              <a:t> </a:t>
            </a:r>
            <a:r>
              <a:rPr lang="en-US" dirty="0" err="1">
                <a:solidFill>
                  <a:srgbClr val="000000"/>
                </a:solidFill>
              </a:rPr>
              <a:t>v</a:t>
            </a:r>
            <a:r>
              <a:rPr lang="en-US" baseline="-25000" dirty="0" err="1">
                <a:solidFill>
                  <a:srgbClr val="000000"/>
                </a:solidFill>
              </a:rPr>
              <a:t>2</a:t>
            </a:r>
            <a:endParaRPr lang="en-US" dirty="0">
              <a:solidFill>
                <a:srgbClr val="000000"/>
              </a:solidFill>
            </a:endParaRPr>
          </a:p>
        </p:txBody>
      </p:sp>
      <p:sp>
        <p:nvSpPr>
          <p:cNvPr id="6" name="Rectangle 5"/>
          <p:cNvSpPr/>
          <p:nvPr/>
        </p:nvSpPr>
        <p:spPr>
          <a:xfrm>
            <a:off x="3996478" y="2061919"/>
            <a:ext cx="4123244" cy="523220"/>
          </a:xfrm>
          <a:prstGeom prst="rect">
            <a:avLst/>
          </a:prstGeom>
        </p:spPr>
        <p:txBody>
          <a:bodyPr wrap="none">
            <a:spAutoFit/>
          </a:bodyPr>
          <a:lstStyle/>
          <a:p>
            <a:pPr algn="l"/>
            <a:r>
              <a:rPr lang="en-US" dirty="0">
                <a:solidFill>
                  <a:srgbClr val="FF0000"/>
                </a:solidFill>
              </a:rPr>
              <a:t>What are the units here?</a:t>
            </a:r>
          </a:p>
        </p:txBody>
      </p:sp>
      <p:sp>
        <p:nvSpPr>
          <p:cNvPr id="7" name="Rectangle 6"/>
          <p:cNvSpPr/>
          <p:nvPr/>
        </p:nvSpPr>
        <p:spPr>
          <a:xfrm>
            <a:off x="5486891" y="2621476"/>
            <a:ext cx="3065263" cy="523220"/>
          </a:xfrm>
          <a:prstGeom prst="rect">
            <a:avLst/>
          </a:prstGeom>
        </p:spPr>
        <p:txBody>
          <a:bodyPr wrap="none">
            <a:spAutoFit/>
          </a:bodyPr>
          <a:lstStyle/>
          <a:p>
            <a:pPr algn="l"/>
            <a:r>
              <a:rPr lang="en-US" dirty="0" smtClean="0">
                <a:solidFill>
                  <a:srgbClr val="000000"/>
                </a:solidFill>
                <a:sym typeface="Wingdings" panose="05000000000000000000" pitchFamily="2" charset="2"/>
              </a:rPr>
              <a:t>  </a:t>
            </a:r>
            <a:r>
              <a:rPr lang="en-US" dirty="0" err="1" smtClean="0">
                <a:solidFill>
                  <a:srgbClr val="000000"/>
                </a:solidFill>
              </a:rPr>
              <a:t>m</a:t>
            </a:r>
            <a:r>
              <a:rPr lang="en-US" baseline="30000" dirty="0" err="1" smtClean="0">
                <a:solidFill>
                  <a:srgbClr val="000000"/>
                </a:solidFill>
              </a:rPr>
              <a:t>3</a:t>
            </a:r>
            <a:r>
              <a:rPr lang="en-US" dirty="0" smtClean="0">
                <a:solidFill>
                  <a:srgbClr val="000000"/>
                </a:solidFill>
              </a:rPr>
              <a:t>/s   (again!) </a:t>
            </a:r>
            <a:endParaRPr lang="en-US" dirty="0">
              <a:solidFill>
                <a:srgbClr val="000000"/>
              </a:solidFill>
            </a:endParaRPr>
          </a:p>
        </p:txBody>
      </p:sp>
      <p:sp>
        <p:nvSpPr>
          <p:cNvPr id="8" name="Rectangle 7"/>
          <p:cNvSpPr/>
          <p:nvPr/>
        </p:nvSpPr>
        <p:spPr>
          <a:xfrm>
            <a:off x="270231" y="5200910"/>
            <a:ext cx="3744935" cy="523220"/>
          </a:xfrm>
          <a:prstGeom prst="rect">
            <a:avLst/>
          </a:prstGeom>
        </p:spPr>
        <p:txBody>
          <a:bodyPr wrap="none">
            <a:spAutoFit/>
          </a:bodyPr>
          <a:lstStyle/>
          <a:p>
            <a:r>
              <a:rPr lang="en-US" dirty="0">
                <a:solidFill>
                  <a:srgbClr val="FF0000"/>
                </a:solidFill>
              </a:rPr>
              <a:t>Conceptual examples:</a:t>
            </a:r>
          </a:p>
        </p:txBody>
      </p:sp>
      <p:sp>
        <p:nvSpPr>
          <p:cNvPr id="9" name="Rectangle 8"/>
          <p:cNvSpPr/>
          <p:nvPr/>
        </p:nvSpPr>
        <p:spPr>
          <a:xfrm>
            <a:off x="742768" y="5651267"/>
            <a:ext cx="425116" cy="523220"/>
          </a:xfrm>
          <a:prstGeom prst="rect">
            <a:avLst/>
          </a:prstGeom>
        </p:spPr>
        <p:txBody>
          <a:bodyPr wrap="none">
            <a:spAutoFit/>
          </a:bodyPr>
          <a:lstStyle/>
          <a:p>
            <a:pPr algn="l"/>
            <a:r>
              <a:rPr lang="en-US" dirty="0">
                <a:solidFill>
                  <a:srgbClr val="FF0000"/>
                </a:solidFill>
              </a:rPr>
              <a:t>--</a:t>
            </a:r>
          </a:p>
        </p:txBody>
      </p:sp>
      <p:sp>
        <p:nvSpPr>
          <p:cNvPr id="10" name="Rectangle 9"/>
          <p:cNvSpPr/>
          <p:nvPr/>
        </p:nvSpPr>
        <p:spPr>
          <a:xfrm>
            <a:off x="729120" y="6169880"/>
            <a:ext cx="425116" cy="523220"/>
          </a:xfrm>
          <a:prstGeom prst="rect">
            <a:avLst/>
          </a:prstGeom>
        </p:spPr>
        <p:txBody>
          <a:bodyPr wrap="none">
            <a:spAutoFit/>
          </a:bodyPr>
          <a:lstStyle/>
          <a:p>
            <a:pPr algn="l"/>
            <a:r>
              <a:rPr lang="en-US" dirty="0">
                <a:solidFill>
                  <a:srgbClr val="FF0000"/>
                </a:solidFill>
              </a:rPr>
              <a:t>--</a:t>
            </a:r>
          </a:p>
        </p:txBody>
      </p:sp>
      <p:sp>
        <p:nvSpPr>
          <p:cNvPr id="11" name="Rectangle 10"/>
          <p:cNvSpPr/>
          <p:nvPr/>
        </p:nvSpPr>
        <p:spPr>
          <a:xfrm>
            <a:off x="1139572" y="5654203"/>
            <a:ext cx="7321235" cy="523220"/>
          </a:xfrm>
          <a:prstGeom prst="rect">
            <a:avLst/>
          </a:prstGeom>
        </p:spPr>
        <p:txBody>
          <a:bodyPr wrap="none">
            <a:spAutoFit/>
          </a:bodyPr>
          <a:lstStyle/>
          <a:p>
            <a:pPr algn="l"/>
            <a:r>
              <a:rPr lang="en-US" dirty="0">
                <a:solidFill>
                  <a:srgbClr val="000000"/>
                </a:solidFill>
              </a:rPr>
              <a:t>water runs faster in the narrow parts of rivers</a:t>
            </a:r>
          </a:p>
        </p:txBody>
      </p:sp>
      <p:sp>
        <p:nvSpPr>
          <p:cNvPr id="12" name="Rectangle 11"/>
          <p:cNvSpPr/>
          <p:nvPr/>
        </p:nvSpPr>
        <p:spPr>
          <a:xfrm>
            <a:off x="1125923" y="6172817"/>
            <a:ext cx="5125121" cy="523220"/>
          </a:xfrm>
          <a:prstGeom prst="rect">
            <a:avLst/>
          </a:prstGeom>
        </p:spPr>
        <p:txBody>
          <a:bodyPr wrap="none">
            <a:spAutoFit/>
          </a:bodyPr>
          <a:lstStyle/>
          <a:p>
            <a:pPr algn="l"/>
            <a:r>
              <a:rPr lang="en-US" dirty="0">
                <a:solidFill>
                  <a:srgbClr val="000000"/>
                </a:solidFill>
              </a:rPr>
              <a:t>poured liquid narrows as it falls</a:t>
            </a:r>
          </a:p>
        </p:txBody>
      </p:sp>
      <p:sp>
        <p:nvSpPr>
          <p:cNvPr id="13" name="Rectangle 12"/>
          <p:cNvSpPr/>
          <p:nvPr/>
        </p:nvSpPr>
        <p:spPr>
          <a:xfrm>
            <a:off x="4029582" y="2621476"/>
            <a:ext cx="617477" cy="523220"/>
          </a:xfrm>
          <a:prstGeom prst="rect">
            <a:avLst/>
          </a:prstGeom>
        </p:spPr>
        <p:txBody>
          <a:bodyPr wrap="none">
            <a:spAutoFit/>
          </a:bodyPr>
          <a:lstStyle/>
          <a:p>
            <a:pPr algn="l"/>
            <a:r>
              <a:rPr lang="en-US" dirty="0" err="1" smtClean="0">
                <a:solidFill>
                  <a:srgbClr val="000000"/>
                </a:solidFill>
              </a:rPr>
              <a:t>m</a:t>
            </a:r>
            <a:r>
              <a:rPr lang="en-US" baseline="30000" dirty="0" err="1" smtClean="0">
                <a:solidFill>
                  <a:srgbClr val="000000"/>
                </a:solidFill>
              </a:rPr>
              <a:t>2</a:t>
            </a:r>
            <a:endParaRPr lang="en-US" dirty="0">
              <a:solidFill>
                <a:srgbClr val="000000"/>
              </a:solidFill>
            </a:endParaRPr>
          </a:p>
        </p:txBody>
      </p:sp>
      <p:sp>
        <p:nvSpPr>
          <p:cNvPr id="14" name="Rectangle 13"/>
          <p:cNvSpPr/>
          <p:nvPr/>
        </p:nvSpPr>
        <p:spPr>
          <a:xfrm>
            <a:off x="4543928" y="2621476"/>
            <a:ext cx="894797" cy="523220"/>
          </a:xfrm>
          <a:prstGeom prst="rect">
            <a:avLst/>
          </a:prstGeom>
        </p:spPr>
        <p:txBody>
          <a:bodyPr wrap="none">
            <a:spAutoFit/>
          </a:bodyPr>
          <a:lstStyle/>
          <a:p>
            <a:pPr algn="l"/>
            <a:r>
              <a:rPr lang="en-US" b="1" baseline="30000" dirty="0" smtClean="0">
                <a:solidFill>
                  <a:srgbClr val="000000"/>
                </a:solidFill>
              </a:rPr>
              <a:t>. </a:t>
            </a:r>
            <a:r>
              <a:rPr lang="en-US" dirty="0" smtClean="0">
                <a:solidFill>
                  <a:srgbClr val="000000"/>
                </a:solidFill>
              </a:rPr>
              <a:t>m/s</a:t>
            </a:r>
            <a:endParaRPr lang="en-US" dirty="0">
              <a:solidFill>
                <a:srgbClr val="000000"/>
              </a:solidFill>
            </a:endParaRPr>
          </a:p>
        </p:txBody>
      </p:sp>
      <p:sp>
        <p:nvSpPr>
          <p:cNvPr id="15" name="Rectangle 6"/>
          <p:cNvSpPr>
            <a:spLocks noChangeArrowheads="1"/>
          </p:cNvSpPr>
          <p:nvPr/>
        </p:nvSpPr>
        <p:spPr bwMode="auto">
          <a:xfrm>
            <a:off x="1537691" y="3668657"/>
            <a:ext cx="902811" cy="923330"/>
          </a:xfrm>
          <a:prstGeom prst="rect">
            <a:avLst/>
          </a:prstGeom>
          <a:noFill/>
          <a:ln w="9525">
            <a:noFill/>
            <a:miter lim="800000"/>
            <a:headEnd/>
            <a:tailEnd/>
          </a:ln>
        </p:spPr>
        <p:txBody>
          <a:bodyPr wrap="none">
            <a:spAutoFit/>
          </a:bodyPr>
          <a:lstStyle/>
          <a:p>
            <a:pPr marL="342900" indent="-342900" algn="r">
              <a:spcBef>
                <a:spcPts val="0"/>
              </a:spcBef>
            </a:pPr>
            <a:r>
              <a:rPr lang="en-US" sz="5400" dirty="0" smtClean="0">
                <a:solidFill>
                  <a:srgbClr val="000000"/>
                </a:solidFill>
                <a:latin typeface="Arial"/>
              </a:rPr>
              <a:t>A</a:t>
            </a:r>
            <a:r>
              <a:rPr lang="en-US" sz="5400" baseline="-25000" dirty="0" smtClean="0">
                <a:solidFill>
                  <a:srgbClr val="000000"/>
                </a:solidFill>
                <a:latin typeface="Arial"/>
              </a:rPr>
              <a:t>1</a:t>
            </a:r>
            <a:endParaRPr lang="en-US" sz="5400" baseline="-25000" dirty="0">
              <a:solidFill>
                <a:srgbClr val="000000"/>
              </a:solidFill>
              <a:latin typeface="Arial"/>
            </a:endParaRPr>
          </a:p>
        </p:txBody>
      </p:sp>
      <p:sp>
        <p:nvSpPr>
          <p:cNvPr id="16" name="Rectangle 6"/>
          <p:cNvSpPr>
            <a:spLocks noChangeArrowheads="1"/>
          </p:cNvSpPr>
          <p:nvPr/>
        </p:nvSpPr>
        <p:spPr bwMode="auto">
          <a:xfrm>
            <a:off x="6885588" y="3468347"/>
            <a:ext cx="450764" cy="400110"/>
          </a:xfrm>
          <a:prstGeom prst="rect">
            <a:avLst/>
          </a:prstGeom>
          <a:noFill/>
          <a:ln w="9525">
            <a:noFill/>
            <a:miter lim="800000"/>
            <a:headEnd/>
            <a:tailEnd/>
          </a:ln>
        </p:spPr>
        <p:txBody>
          <a:bodyPr wrap="none">
            <a:spAutoFit/>
          </a:bodyPr>
          <a:lstStyle/>
          <a:p>
            <a:pPr marL="342900" indent="-342900" algn="r">
              <a:spcBef>
                <a:spcPts val="0"/>
              </a:spcBef>
            </a:pPr>
            <a:r>
              <a:rPr lang="en-US" sz="2000" dirty="0" err="1" smtClean="0">
                <a:solidFill>
                  <a:srgbClr val="000000"/>
                </a:solidFill>
                <a:latin typeface="Arial"/>
              </a:rPr>
              <a:t>A</a:t>
            </a:r>
            <a:r>
              <a:rPr lang="en-US" sz="2000" baseline="-25000" dirty="0" err="1" smtClean="0">
                <a:solidFill>
                  <a:srgbClr val="000000"/>
                </a:solidFill>
                <a:latin typeface="Arial"/>
              </a:rPr>
              <a:t>2</a:t>
            </a:r>
            <a:endParaRPr lang="en-US" sz="2000" baseline="-25000" dirty="0">
              <a:solidFill>
                <a:srgbClr val="000000"/>
              </a:solidFill>
              <a:latin typeface="Arial"/>
            </a:endParaRPr>
          </a:p>
        </p:txBody>
      </p:sp>
      <p:sp>
        <p:nvSpPr>
          <p:cNvPr id="17" name="Rectangle 6"/>
          <p:cNvSpPr>
            <a:spLocks noChangeArrowheads="1"/>
          </p:cNvSpPr>
          <p:nvPr/>
        </p:nvSpPr>
        <p:spPr bwMode="auto">
          <a:xfrm>
            <a:off x="3043807" y="3335282"/>
            <a:ext cx="407483" cy="400110"/>
          </a:xfrm>
          <a:prstGeom prst="rect">
            <a:avLst/>
          </a:prstGeom>
          <a:noFill/>
          <a:ln w="9525">
            <a:noFill/>
            <a:miter lim="800000"/>
            <a:headEnd/>
            <a:tailEnd/>
          </a:ln>
        </p:spPr>
        <p:txBody>
          <a:bodyPr wrap="none">
            <a:spAutoFit/>
          </a:bodyPr>
          <a:lstStyle/>
          <a:p>
            <a:pPr marL="342900" indent="-342900" algn="r">
              <a:spcBef>
                <a:spcPts val="0"/>
              </a:spcBef>
            </a:pPr>
            <a:r>
              <a:rPr lang="en-US" sz="2000" dirty="0" err="1" smtClean="0">
                <a:solidFill>
                  <a:srgbClr val="000000"/>
                </a:solidFill>
                <a:latin typeface="Arial"/>
              </a:rPr>
              <a:t>v</a:t>
            </a:r>
            <a:r>
              <a:rPr lang="en-US" sz="2000" baseline="-25000" dirty="0" err="1" smtClean="0">
                <a:solidFill>
                  <a:srgbClr val="000000"/>
                </a:solidFill>
                <a:latin typeface="Arial"/>
              </a:rPr>
              <a:t>1</a:t>
            </a:r>
            <a:endParaRPr lang="en-US" sz="2000" baseline="-25000" dirty="0">
              <a:solidFill>
                <a:srgbClr val="000000"/>
              </a:solidFill>
              <a:latin typeface="Arial"/>
            </a:endParaRPr>
          </a:p>
        </p:txBody>
      </p:sp>
      <p:sp>
        <p:nvSpPr>
          <p:cNvPr id="18" name="Rectangle 6"/>
          <p:cNvSpPr>
            <a:spLocks noChangeArrowheads="1"/>
          </p:cNvSpPr>
          <p:nvPr/>
        </p:nvSpPr>
        <p:spPr bwMode="auto">
          <a:xfrm>
            <a:off x="5682018" y="3763622"/>
            <a:ext cx="922047" cy="1107996"/>
          </a:xfrm>
          <a:prstGeom prst="rect">
            <a:avLst/>
          </a:prstGeom>
          <a:noFill/>
          <a:ln w="9525">
            <a:noFill/>
            <a:miter lim="800000"/>
            <a:headEnd/>
            <a:tailEnd/>
          </a:ln>
        </p:spPr>
        <p:txBody>
          <a:bodyPr wrap="none">
            <a:spAutoFit/>
          </a:bodyPr>
          <a:lstStyle/>
          <a:p>
            <a:pPr marL="342900" indent="-342900" algn="r">
              <a:spcBef>
                <a:spcPts val="0"/>
              </a:spcBef>
            </a:pPr>
            <a:r>
              <a:rPr lang="en-US" sz="6600" dirty="0" err="1" smtClean="0">
                <a:solidFill>
                  <a:srgbClr val="000000"/>
                </a:solidFill>
                <a:latin typeface="Arial"/>
              </a:rPr>
              <a:t>v</a:t>
            </a:r>
            <a:r>
              <a:rPr lang="en-US" sz="6600" baseline="-25000" dirty="0" err="1" smtClean="0">
                <a:solidFill>
                  <a:srgbClr val="000000"/>
                </a:solidFill>
                <a:latin typeface="Arial"/>
              </a:rPr>
              <a:t>2</a:t>
            </a:r>
            <a:endParaRPr lang="en-US" sz="6600" baseline="-25000" dirty="0">
              <a:solidFill>
                <a:srgbClr val="000000"/>
              </a:solidFill>
              <a:latin typeface="Arial"/>
            </a:endParaRPr>
          </a:p>
        </p:txBody>
      </p:sp>
      <p:grpSp>
        <p:nvGrpSpPr>
          <p:cNvPr id="19" name="Group 18"/>
          <p:cNvGrpSpPr/>
          <p:nvPr/>
        </p:nvGrpSpPr>
        <p:grpSpPr>
          <a:xfrm>
            <a:off x="2381676" y="3323974"/>
            <a:ext cx="4476466" cy="1745673"/>
            <a:chOff x="2013187" y="4197432"/>
            <a:chExt cx="4476466" cy="1745673"/>
          </a:xfrm>
        </p:grpSpPr>
        <p:cxnSp>
          <p:nvCxnSpPr>
            <p:cNvPr id="20" name="Straight Connector 19"/>
            <p:cNvCxnSpPr/>
            <p:nvPr/>
          </p:nvCxnSpPr>
          <p:spPr>
            <a:xfrm>
              <a:off x="3799980" y="4197432"/>
              <a:ext cx="1258785" cy="11875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3342780" y="4476503"/>
              <a:ext cx="1561605" cy="1603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3348718" y="4945578"/>
              <a:ext cx="1555667" cy="99752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4898449" y="4316186"/>
              <a:ext cx="1591204" cy="629394"/>
              <a:chOff x="4031674" y="2220686"/>
              <a:chExt cx="2256312" cy="629394"/>
            </a:xfrm>
          </p:grpSpPr>
          <p:sp>
            <p:nvSpPr>
              <p:cNvPr id="28" name="Cube 27"/>
              <p:cNvSpPr/>
              <p:nvPr/>
            </p:nvSpPr>
            <p:spPr>
              <a:xfrm>
                <a:off x="4031674" y="2220686"/>
                <a:ext cx="2256312" cy="629393"/>
              </a:xfrm>
              <a:prstGeom prst="cub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FFFFFF"/>
                  </a:solidFill>
                </a:endParaRPr>
              </a:p>
            </p:txBody>
          </p:sp>
          <p:sp>
            <p:nvSpPr>
              <p:cNvPr id="29" name="Cube 28"/>
              <p:cNvSpPr/>
              <p:nvPr/>
            </p:nvSpPr>
            <p:spPr>
              <a:xfrm rot="10800000">
                <a:off x="4031674" y="2220687"/>
                <a:ext cx="2256312" cy="629393"/>
              </a:xfrm>
              <a:prstGeom prst="cub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FFFFFF"/>
                  </a:solidFill>
                </a:endParaRPr>
              </a:p>
            </p:txBody>
          </p:sp>
        </p:grpSp>
        <p:grpSp>
          <p:nvGrpSpPr>
            <p:cNvPr id="24" name="Group 23"/>
            <p:cNvGrpSpPr/>
            <p:nvPr/>
          </p:nvGrpSpPr>
          <p:grpSpPr>
            <a:xfrm>
              <a:off x="2013187" y="4197432"/>
              <a:ext cx="1774918" cy="1745673"/>
              <a:chOff x="665018" y="2101932"/>
              <a:chExt cx="2256312" cy="1745673"/>
            </a:xfrm>
          </p:grpSpPr>
          <p:sp>
            <p:nvSpPr>
              <p:cNvPr id="26" name="Cube 25"/>
              <p:cNvSpPr/>
              <p:nvPr/>
            </p:nvSpPr>
            <p:spPr>
              <a:xfrm>
                <a:off x="665018" y="2101932"/>
                <a:ext cx="2256312" cy="1745673"/>
              </a:xfrm>
              <a:prstGeom prst="cub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FFFFFF"/>
                  </a:solidFill>
                </a:endParaRPr>
              </a:p>
            </p:txBody>
          </p:sp>
          <p:sp>
            <p:nvSpPr>
              <p:cNvPr id="27" name="Cube 26"/>
              <p:cNvSpPr/>
              <p:nvPr/>
            </p:nvSpPr>
            <p:spPr>
              <a:xfrm rot="10800000">
                <a:off x="665018" y="2101932"/>
                <a:ext cx="2256312" cy="1745673"/>
              </a:xfrm>
              <a:prstGeom prst="cub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FFFFFF"/>
                  </a:solidFill>
                </a:endParaRPr>
              </a:p>
            </p:txBody>
          </p:sp>
        </p:grpSp>
        <p:cxnSp>
          <p:nvCxnSpPr>
            <p:cNvPr id="25" name="Straight Connector 24"/>
            <p:cNvCxnSpPr/>
            <p:nvPr/>
          </p:nvCxnSpPr>
          <p:spPr>
            <a:xfrm flipV="1">
              <a:off x="3772999" y="4794809"/>
              <a:ext cx="1292701" cy="7167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Right Arrow 29"/>
          <p:cNvSpPr/>
          <p:nvPr/>
        </p:nvSpPr>
        <p:spPr>
          <a:xfrm>
            <a:off x="3031037" y="3769298"/>
            <a:ext cx="480950" cy="688769"/>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FFFFFF"/>
              </a:solidFill>
            </a:endParaRPr>
          </a:p>
        </p:txBody>
      </p:sp>
      <p:sp>
        <p:nvSpPr>
          <p:cNvPr id="31" name="Right Arrow 30"/>
          <p:cNvSpPr/>
          <p:nvPr/>
        </p:nvSpPr>
        <p:spPr>
          <a:xfrm>
            <a:off x="5747889" y="3579295"/>
            <a:ext cx="730331" cy="273132"/>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FFFFFF"/>
              </a:solidFill>
            </a:endParaRPr>
          </a:p>
        </p:txBody>
      </p:sp>
      <p:sp>
        <p:nvSpPr>
          <p:cNvPr id="33" name="Right Arrow 32"/>
          <p:cNvSpPr/>
          <p:nvPr/>
        </p:nvSpPr>
        <p:spPr>
          <a:xfrm flipH="1">
            <a:off x="3031037" y="3758892"/>
            <a:ext cx="480950" cy="688769"/>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FFFFFF"/>
              </a:solidFill>
            </a:endParaRPr>
          </a:p>
        </p:txBody>
      </p:sp>
      <p:sp>
        <p:nvSpPr>
          <p:cNvPr id="34" name="Right Arrow 33"/>
          <p:cNvSpPr/>
          <p:nvPr/>
        </p:nvSpPr>
        <p:spPr>
          <a:xfrm flipH="1">
            <a:off x="5747889" y="3568889"/>
            <a:ext cx="730331" cy="273132"/>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FFFFFF"/>
              </a:solidFill>
            </a:endParaRPr>
          </a:p>
        </p:txBody>
      </p:sp>
    </p:spTree>
    <p:extLst>
      <p:ext uri="{BB962C8B-B14F-4D97-AF65-F5344CB8AC3E}">
        <p14:creationId xmlns:p14="http://schemas.microsoft.com/office/powerpoint/2010/main" val="402513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9"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80">
                                          <p:stCondLst>
                                            <p:cond delay="0"/>
                                          </p:stCondLst>
                                        </p:cTn>
                                        <p:tgtEl>
                                          <p:spTgt spid="13"/>
                                        </p:tgtEl>
                                      </p:cBhvr>
                                    </p:animEffect>
                                    <p:anim calcmode="lin" valueType="num">
                                      <p:cBhvr>
                                        <p:cTn id="2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3" dur="26">
                                          <p:stCondLst>
                                            <p:cond delay="650"/>
                                          </p:stCondLst>
                                        </p:cTn>
                                        <p:tgtEl>
                                          <p:spTgt spid="13"/>
                                        </p:tgtEl>
                                      </p:cBhvr>
                                      <p:to x="100000" y="60000"/>
                                    </p:animScale>
                                    <p:animScale>
                                      <p:cBhvr>
                                        <p:cTn id="34" dur="166" decel="50000">
                                          <p:stCondLst>
                                            <p:cond delay="676"/>
                                          </p:stCondLst>
                                        </p:cTn>
                                        <p:tgtEl>
                                          <p:spTgt spid="13"/>
                                        </p:tgtEl>
                                      </p:cBhvr>
                                      <p:to x="100000" y="100000"/>
                                    </p:animScale>
                                    <p:animScale>
                                      <p:cBhvr>
                                        <p:cTn id="35" dur="26">
                                          <p:stCondLst>
                                            <p:cond delay="1312"/>
                                          </p:stCondLst>
                                        </p:cTn>
                                        <p:tgtEl>
                                          <p:spTgt spid="13"/>
                                        </p:tgtEl>
                                      </p:cBhvr>
                                      <p:to x="100000" y="80000"/>
                                    </p:animScale>
                                    <p:animScale>
                                      <p:cBhvr>
                                        <p:cTn id="36" dur="166" decel="50000">
                                          <p:stCondLst>
                                            <p:cond delay="1338"/>
                                          </p:stCondLst>
                                        </p:cTn>
                                        <p:tgtEl>
                                          <p:spTgt spid="13"/>
                                        </p:tgtEl>
                                      </p:cBhvr>
                                      <p:to x="100000" y="100000"/>
                                    </p:animScale>
                                    <p:animScale>
                                      <p:cBhvr>
                                        <p:cTn id="37" dur="26">
                                          <p:stCondLst>
                                            <p:cond delay="1642"/>
                                          </p:stCondLst>
                                        </p:cTn>
                                        <p:tgtEl>
                                          <p:spTgt spid="13"/>
                                        </p:tgtEl>
                                      </p:cBhvr>
                                      <p:to x="100000" y="90000"/>
                                    </p:animScale>
                                    <p:animScale>
                                      <p:cBhvr>
                                        <p:cTn id="38" dur="166" decel="50000">
                                          <p:stCondLst>
                                            <p:cond delay="1668"/>
                                          </p:stCondLst>
                                        </p:cTn>
                                        <p:tgtEl>
                                          <p:spTgt spid="13"/>
                                        </p:tgtEl>
                                      </p:cBhvr>
                                      <p:to x="100000" y="100000"/>
                                    </p:animScale>
                                    <p:animScale>
                                      <p:cBhvr>
                                        <p:cTn id="39" dur="26">
                                          <p:stCondLst>
                                            <p:cond delay="1808"/>
                                          </p:stCondLst>
                                        </p:cTn>
                                        <p:tgtEl>
                                          <p:spTgt spid="13"/>
                                        </p:tgtEl>
                                      </p:cBhvr>
                                      <p:to x="100000" y="95000"/>
                                    </p:animScale>
                                    <p:animScale>
                                      <p:cBhvr>
                                        <p:cTn id="40" dur="166" decel="50000">
                                          <p:stCondLst>
                                            <p:cond delay="1834"/>
                                          </p:stCondLst>
                                        </p:cTn>
                                        <p:tgtEl>
                                          <p:spTgt spid="13"/>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down)">
                                      <p:cBhvr>
                                        <p:cTn id="45" dur="580">
                                          <p:stCondLst>
                                            <p:cond delay="0"/>
                                          </p:stCondLst>
                                        </p:cTn>
                                        <p:tgtEl>
                                          <p:spTgt spid="14"/>
                                        </p:tgtEl>
                                      </p:cBhvr>
                                    </p:animEffect>
                                    <p:anim calcmode="lin" valueType="num">
                                      <p:cBhvr>
                                        <p:cTn id="4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51" dur="26">
                                          <p:stCondLst>
                                            <p:cond delay="650"/>
                                          </p:stCondLst>
                                        </p:cTn>
                                        <p:tgtEl>
                                          <p:spTgt spid="14"/>
                                        </p:tgtEl>
                                      </p:cBhvr>
                                      <p:to x="100000" y="60000"/>
                                    </p:animScale>
                                    <p:animScale>
                                      <p:cBhvr>
                                        <p:cTn id="52" dur="166" decel="50000">
                                          <p:stCondLst>
                                            <p:cond delay="676"/>
                                          </p:stCondLst>
                                        </p:cTn>
                                        <p:tgtEl>
                                          <p:spTgt spid="14"/>
                                        </p:tgtEl>
                                      </p:cBhvr>
                                      <p:to x="100000" y="100000"/>
                                    </p:animScale>
                                    <p:animScale>
                                      <p:cBhvr>
                                        <p:cTn id="53" dur="26">
                                          <p:stCondLst>
                                            <p:cond delay="1312"/>
                                          </p:stCondLst>
                                        </p:cTn>
                                        <p:tgtEl>
                                          <p:spTgt spid="14"/>
                                        </p:tgtEl>
                                      </p:cBhvr>
                                      <p:to x="100000" y="80000"/>
                                    </p:animScale>
                                    <p:animScale>
                                      <p:cBhvr>
                                        <p:cTn id="54" dur="166" decel="50000">
                                          <p:stCondLst>
                                            <p:cond delay="1338"/>
                                          </p:stCondLst>
                                        </p:cTn>
                                        <p:tgtEl>
                                          <p:spTgt spid="14"/>
                                        </p:tgtEl>
                                      </p:cBhvr>
                                      <p:to x="100000" y="100000"/>
                                    </p:animScale>
                                    <p:animScale>
                                      <p:cBhvr>
                                        <p:cTn id="55" dur="26">
                                          <p:stCondLst>
                                            <p:cond delay="1642"/>
                                          </p:stCondLst>
                                        </p:cTn>
                                        <p:tgtEl>
                                          <p:spTgt spid="14"/>
                                        </p:tgtEl>
                                      </p:cBhvr>
                                      <p:to x="100000" y="90000"/>
                                    </p:animScale>
                                    <p:animScale>
                                      <p:cBhvr>
                                        <p:cTn id="56" dur="166" decel="50000">
                                          <p:stCondLst>
                                            <p:cond delay="1668"/>
                                          </p:stCondLst>
                                        </p:cTn>
                                        <p:tgtEl>
                                          <p:spTgt spid="14"/>
                                        </p:tgtEl>
                                      </p:cBhvr>
                                      <p:to x="100000" y="100000"/>
                                    </p:animScale>
                                    <p:animScale>
                                      <p:cBhvr>
                                        <p:cTn id="57" dur="26">
                                          <p:stCondLst>
                                            <p:cond delay="1808"/>
                                          </p:stCondLst>
                                        </p:cTn>
                                        <p:tgtEl>
                                          <p:spTgt spid="14"/>
                                        </p:tgtEl>
                                      </p:cBhvr>
                                      <p:to x="100000" y="95000"/>
                                    </p:animScale>
                                    <p:animScale>
                                      <p:cBhvr>
                                        <p:cTn id="58" dur="166" decel="50000">
                                          <p:stCondLst>
                                            <p:cond delay="1834"/>
                                          </p:stCondLst>
                                        </p:cTn>
                                        <p:tgtEl>
                                          <p:spTgt spid="14"/>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wipe(down)">
                                      <p:cBhvr>
                                        <p:cTn id="63" dur="580">
                                          <p:stCondLst>
                                            <p:cond delay="0"/>
                                          </p:stCondLst>
                                        </p:cTn>
                                        <p:tgtEl>
                                          <p:spTgt spid="7"/>
                                        </p:tgtEl>
                                      </p:cBhvr>
                                    </p:animEffect>
                                    <p:anim calcmode="lin" valueType="num">
                                      <p:cBhvr>
                                        <p:cTn id="6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9" dur="26">
                                          <p:stCondLst>
                                            <p:cond delay="650"/>
                                          </p:stCondLst>
                                        </p:cTn>
                                        <p:tgtEl>
                                          <p:spTgt spid="7"/>
                                        </p:tgtEl>
                                      </p:cBhvr>
                                      <p:to x="100000" y="60000"/>
                                    </p:animScale>
                                    <p:animScale>
                                      <p:cBhvr>
                                        <p:cTn id="70" dur="166" decel="50000">
                                          <p:stCondLst>
                                            <p:cond delay="676"/>
                                          </p:stCondLst>
                                        </p:cTn>
                                        <p:tgtEl>
                                          <p:spTgt spid="7"/>
                                        </p:tgtEl>
                                      </p:cBhvr>
                                      <p:to x="100000" y="100000"/>
                                    </p:animScale>
                                    <p:animScale>
                                      <p:cBhvr>
                                        <p:cTn id="71" dur="26">
                                          <p:stCondLst>
                                            <p:cond delay="1312"/>
                                          </p:stCondLst>
                                        </p:cTn>
                                        <p:tgtEl>
                                          <p:spTgt spid="7"/>
                                        </p:tgtEl>
                                      </p:cBhvr>
                                      <p:to x="100000" y="80000"/>
                                    </p:animScale>
                                    <p:animScale>
                                      <p:cBhvr>
                                        <p:cTn id="72" dur="166" decel="50000">
                                          <p:stCondLst>
                                            <p:cond delay="1338"/>
                                          </p:stCondLst>
                                        </p:cTn>
                                        <p:tgtEl>
                                          <p:spTgt spid="7"/>
                                        </p:tgtEl>
                                      </p:cBhvr>
                                      <p:to x="100000" y="100000"/>
                                    </p:animScale>
                                    <p:animScale>
                                      <p:cBhvr>
                                        <p:cTn id="73" dur="26">
                                          <p:stCondLst>
                                            <p:cond delay="1642"/>
                                          </p:stCondLst>
                                        </p:cTn>
                                        <p:tgtEl>
                                          <p:spTgt spid="7"/>
                                        </p:tgtEl>
                                      </p:cBhvr>
                                      <p:to x="100000" y="90000"/>
                                    </p:animScale>
                                    <p:animScale>
                                      <p:cBhvr>
                                        <p:cTn id="74" dur="166" decel="50000">
                                          <p:stCondLst>
                                            <p:cond delay="1668"/>
                                          </p:stCondLst>
                                        </p:cTn>
                                        <p:tgtEl>
                                          <p:spTgt spid="7"/>
                                        </p:tgtEl>
                                      </p:cBhvr>
                                      <p:to x="100000" y="100000"/>
                                    </p:animScale>
                                    <p:animScale>
                                      <p:cBhvr>
                                        <p:cTn id="75" dur="26">
                                          <p:stCondLst>
                                            <p:cond delay="1808"/>
                                          </p:stCondLst>
                                        </p:cTn>
                                        <p:tgtEl>
                                          <p:spTgt spid="7"/>
                                        </p:tgtEl>
                                      </p:cBhvr>
                                      <p:to x="100000" y="95000"/>
                                    </p:animScale>
                                    <p:animScale>
                                      <p:cBhvr>
                                        <p:cTn id="76" dur="166" decel="50000">
                                          <p:stCondLst>
                                            <p:cond delay="1834"/>
                                          </p:stCondLst>
                                        </p:cTn>
                                        <p:tgtEl>
                                          <p:spTgt spid="7"/>
                                        </p:tgtEl>
                                      </p:cBhvr>
                                      <p:to x="100000" y="100000"/>
                                    </p:animScale>
                                  </p:childTnLst>
                                </p:cTn>
                              </p:par>
                            </p:childTnLst>
                          </p:cTn>
                        </p:par>
                      </p:childTnLst>
                    </p:cTn>
                  </p:par>
                  <p:par>
                    <p:cTn id="77" fill="hold">
                      <p:stCondLst>
                        <p:cond delay="indefinite"/>
                      </p:stCondLst>
                      <p:childTnLst>
                        <p:par>
                          <p:cTn id="78" fill="hold">
                            <p:stCondLst>
                              <p:cond delay="0"/>
                            </p:stCondLst>
                            <p:childTnLst>
                              <p:par>
                                <p:cTn id="79" presetID="6" presetClass="entr" presetSubtype="16" fill="hold" nodeType="click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circle(in)">
                                      <p:cBhvr>
                                        <p:cTn id="81" dur="2000"/>
                                        <p:tgtEl>
                                          <p:spTgt spid="19"/>
                                        </p:tgtEl>
                                      </p:cBhvr>
                                    </p:animEffect>
                                  </p:childTnLst>
                                </p:cTn>
                              </p:par>
                            </p:childTnLst>
                          </p:cTn>
                        </p:par>
                      </p:childTnLst>
                    </p:cTn>
                  </p:par>
                  <p:par>
                    <p:cTn id="82" fill="hold">
                      <p:stCondLst>
                        <p:cond delay="indefinite"/>
                      </p:stCondLst>
                      <p:childTnLst>
                        <p:par>
                          <p:cTn id="83" fill="hold">
                            <p:stCondLst>
                              <p:cond delay="0"/>
                            </p:stCondLst>
                            <p:childTnLst>
                              <p:par>
                                <p:cTn id="84" presetID="26" presetClass="entr" presetSubtype="0" fill="hold" grpId="0" nodeType="clickEffect">
                                  <p:stCondLst>
                                    <p:cond delay="0"/>
                                  </p:stCondLst>
                                  <p:childTnLst>
                                    <p:set>
                                      <p:cBhvr>
                                        <p:cTn id="85" dur="1" fill="hold">
                                          <p:stCondLst>
                                            <p:cond delay="0"/>
                                          </p:stCondLst>
                                        </p:cTn>
                                        <p:tgtEl>
                                          <p:spTgt spid="15"/>
                                        </p:tgtEl>
                                        <p:attrNameLst>
                                          <p:attrName>style.visibility</p:attrName>
                                        </p:attrNameLst>
                                      </p:cBhvr>
                                      <p:to>
                                        <p:strVal val="visible"/>
                                      </p:to>
                                    </p:set>
                                    <p:animEffect transition="in" filter="wipe(down)">
                                      <p:cBhvr>
                                        <p:cTn id="86" dur="580">
                                          <p:stCondLst>
                                            <p:cond delay="0"/>
                                          </p:stCondLst>
                                        </p:cTn>
                                        <p:tgtEl>
                                          <p:spTgt spid="15"/>
                                        </p:tgtEl>
                                      </p:cBhvr>
                                    </p:animEffect>
                                    <p:anim calcmode="lin" valueType="num">
                                      <p:cBhvr>
                                        <p:cTn id="87"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88"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89"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0"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91"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92" dur="26">
                                          <p:stCondLst>
                                            <p:cond delay="650"/>
                                          </p:stCondLst>
                                        </p:cTn>
                                        <p:tgtEl>
                                          <p:spTgt spid="15"/>
                                        </p:tgtEl>
                                      </p:cBhvr>
                                      <p:to x="100000" y="60000"/>
                                    </p:animScale>
                                    <p:animScale>
                                      <p:cBhvr>
                                        <p:cTn id="93" dur="166" decel="50000">
                                          <p:stCondLst>
                                            <p:cond delay="676"/>
                                          </p:stCondLst>
                                        </p:cTn>
                                        <p:tgtEl>
                                          <p:spTgt spid="15"/>
                                        </p:tgtEl>
                                      </p:cBhvr>
                                      <p:to x="100000" y="100000"/>
                                    </p:animScale>
                                    <p:animScale>
                                      <p:cBhvr>
                                        <p:cTn id="94" dur="26">
                                          <p:stCondLst>
                                            <p:cond delay="1312"/>
                                          </p:stCondLst>
                                        </p:cTn>
                                        <p:tgtEl>
                                          <p:spTgt spid="15"/>
                                        </p:tgtEl>
                                      </p:cBhvr>
                                      <p:to x="100000" y="80000"/>
                                    </p:animScale>
                                    <p:animScale>
                                      <p:cBhvr>
                                        <p:cTn id="95" dur="166" decel="50000">
                                          <p:stCondLst>
                                            <p:cond delay="1338"/>
                                          </p:stCondLst>
                                        </p:cTn>
                                        <p:tgtEl>
                                          <p:spTgt spid="15"/>
                                        </p:tgtEl>
                                      </p:cBhvr>
                                      <p:to x="100000" y="100000"/>
                                    </p:animScale>
                                    <p:animScale>
                                      <p:cBhvr>
                                        <p:cTn id="96" dur="26">
                                          <p:stCondLst>
                                            <p:cond delay="1642"/>
                                          </p:stCondLst>
                                        </p:cTn>
                                        <p:tgtEl>
                                          <p:spTgt spid="15"/>
                                        </p:tgtEl>
                                      </p:cBhvr>
                                      <p:to x="100000" y="90000"/>
                                    </p:animScale>
                                    <p:animScale>
                                      <p:cBhvr>
                                        <p:cTn id="97" dur="166" decel="50000">
                                          <p:stCondLst>
                                            <p:cond delay="1668"/>
                                          </p:stCondLst>
                                        </p:cTn>
                                        <p:tgtEl>
                                          <p:spTgt spid="15"/>
                                        </p:tgtEl>
                                      </p:cBhvr>
                                      <p:to x="100000" y="100000"/>
                                    </p:animScale>
                                    <p:animScale>
                                      <p:cBhvr>
                                        <p:cTn id="98" dur="26">
                                          <p:stCondLst>
                                            <p:cond delay="1808"/>
                                          </p:stCondLst>
                                        </p:cTn>
                                        <p:tgtEl>
                                          <p:spTgt spid="15"/>
                                        </p:tgtEl>
                                      </p:cBhvr>
                                      <p:to x="100000" y="95000"/>
                                    </p:animScale>
                                    <p:animScale>
                                      <p:cBhvr>
                                        <p:cTn id="99" dur="166" decel="50000">
                                          <p:stCondLst>
                                            <p:cond delay="1834"/>
                                          </p:stCondLst>
                                        </p:cTn>
                                        <p:tgtEl>
                                          <p:spTgt spid="15"/>
                                        </p:tgtEl>
                                      </p:cBhvr>
                                      <p:to x="100000" y="100000"/>
                                    </p:animScale>
                                  </p:childTnLst>
                                </p:cTn>
                              </p:par>
                            </p:childTnLst>
                          </p:cTn>
                        </p:par>
                      </p:childTnLst>
                    </p:cTn>
                  </p:par>
                  <p:par>
                    <p:cTn id="100" fill="hold">
                      <p:stCondLst>
                        <p:cond delay="indefinite"/>
                      </p:stCondLst>
                      <p:childTnLst>
                        <p:par>
                          <p:cTn id="101" fill="hold">
                            <p:stCondLst>
                              <p:cond delay="0"/>
                            </p:stCondLst>
                            <p:childTnLst>
                              <p:par>
                                <p:cTn id="102" presetID="26" presetClass="entr" presetSubtype="0" fill="hold" grpId="0" nodeType="clickEffect">
                                  <p:stCondLst>
                                    <p:cond delay="0"/>
                                  </p:stCondLst>
                                  <p:childTnLst>
                                    <p:set>
                                      <p:cBhvr>
                                        <p:cTn id="103" dur="1" fill="hold">
                                          <p:stCondLst>
                                            <p:cond delay="0"/>
                                          </p:stCondLst>
                                        </p:cTn>
                                        <p:tgtEl>
                                          <p:spTgt spid="16"/>
                                        </p:tgtEl>
                                        <p:attrNameLst>
                                          <p:attrName>style.visibility</p:attrName>
                                        </p:attrNameLst>
                                      </p:cBhvr>
                                      <p:to>
                                        <p:strVal val="visible"/>
                                      </p:to>
                                    </p:set>
                                    <p:animEffect transition="in" filter="wipe(down)">
                                      <p:cBhvr>
                                        <p:cTn id="104" dur="580">
                                          <p:stCondLst>
                                            <p:cond delay="0"/>
                                          </p:stCondLst>
                                        </p:cTn>
                                        <p:tgtEl>
                                          <p:spTgt spid="16"/>
                                        </p:tgtEl>
                                      </p:cBhvr>
                                    </p:animEffect>
                                    <p:anim calcmode="lin" valueType="num">
                                      <p:cBhvr>
                                        <p:cTn id="105"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06"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7"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08"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09"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10" dur="26">
                                          <p:stCondLst>
                                            <p:cond delay="650"/>
                                          </p:stCondLst>
                                        </p:cTn>
                                        <p:tgtEl>
                                          <p:spTgt spid="16"/>
                                        </p:tgtEl>
                                      </p:cBhvr>
                                      <p:to x="100000" y="60000"/>
                                    </p:animScale>
                                    <p:animScale>
                                      <p:cBhvr>
                                        <p:cTn id="111" dur="166" decel="50000">
                                          <p:stCondLst>
                                            <p:cond delay="676"/>
                                          </p:stCondLst>
                                        </p:cTn>
                                        <p:tgtEl>
                                          <p:spTgt spid="16"/>
                                        </p:tgtEl>
                                      </p:cBhvr>
                                      <p:to x="100000" y="100000"/>
                                    </p:animScale>
                                    <p:animScale>
                                      <p:cBhvr>
                                        <p:cTn id="112" dur="26">
                                          <p:stCondLst>
                                            <p:cond delay="1312"/>
                                          </p:stCondLst>
                                        </p:cTn>
                                        <p:tgtEl>
                                          <p:spTgt spid="16"/>
                                        </p:tgtEl>
                                      </p:cBhvr>
                                      <p:to x="100000" y="80000"/>
                                    </p:animScale>
                                    <p:animScale>
                                      <p:cBhvr>
                                        <p:cTn id="113" dur="166" decel="50000">
                                          <p:stCondLst>
                                            <p:cond delay="1338"/>
                                          </p:stCondLst>
                                        </p:cTn>
                                        <p:tgtEl>
                                          <p:spTgt spid="16"/>
                                        </p:tgtEl>
                                      </p:cBhvr>
                                      <p:to x="100000" y="100000"/>
                                    </p:animScale>
                                    <p:animScale>
                                      <p:cBhvr>
                                        <p:cTn id="114" dur="26">
                                          <p:stCondLst>
                                            <p:cond delay="1642"/>
                                          </p:stCondLst>
                                        </p:cTn>
                                        <p:tgtEl>
                                          <p:spTgt spid="16"/>
                                        </p:tgtEl>
                                      </p:cBhvr>
                                      <p:to x="100000" y="90000"/>
                                    </p:animScale>
                                    <p:animScale>
                                      <p:cBhvr>
                                        <p:cTn id="115" dur="166" decel="50000">
                                          <p:stCondLst>
                                            <p:cond delay="1668"/>
                                          </p:stCondLst>
                                        </p:cTn>
                                        <p:tgtEl>
                                          <p:spTgt spid="16"/>
                                        </p:tgtEl>
                                      </p:cBhvr>
                                      <p:to x="100000" y="100000"/>
                                    </p:animScale>
                                    <p:animScale>
                                      <p:cBhvr>
                                        <p:cTn id="116" dur="26">
                                          <p:stCondLst>
                                            <p:cond delay="1808"/>
                                          </p:stCondLst>
                                        </p:cTn>
                                        <p:tgtEl>
                                          <p:spTgt spid="16"/>
                                        </p:tgtEl>
                                      </p:cBhvr>
                                      <p:to x="100000" y="95000"/>
                                    </p:animScale>
                                    <p:animScale>
                                      <p:cBhvr>
                                        <p:cTn id="117" dur="166" decel="50000">
                                          <p:stCondLst>
                                            <p:cond delay="1834"/>
                                          </p:stCondLst>
                                        </p:cTn>
                                        <p:tgtEl>
                                          <p:spTgt spid="16"/>
                                        </p:tgtEl>
                                      </p:cBhvr>
                                      <p:to x="100000" y="100000"/>
                                    </p:animScale>
                                  </p:childTnLst>
                                </p:cTn>
                              </p:par>
                            </p:childTnLst>
                          </p:cTn>
                        </p:par>
                      </p:childTnLst>
                    </p:cTn>
                  </p:par>
                  <p:par>
                    <p:cTn id="118" fill="hold">
                      <p:stCondLst>
                        <p:cond delay="indefinite"/>
                      </p:stCondLst>
                      <p:childTnLst>
                        <p:par>
                          <p:cTn id="119" fill="hold">
                            <p:stCondLst>
                              <p:cond delay="0"/>
                            </p:stCondLst>
                            <p:childTnLst>
                              <p:par>
                                <p:cTn id="120" presetID="26" presetClass="entr" presetSubtype="0" fill="hold" grpId="0" nodeType="clickEffect">
                                  <p:stCondLst>
                                    <p:cond delay="0"/>
                                  </p:stCondLst>
                                  <p:childTnLst>
                                    <p:set>
                                      <p:cBhvr>
                                        <p:cTn id="121" dur="1" fill="hold">
                                          <p:stCondLst>
                                            <p:cond delay="0"/>
                                          </p:stCondLst>
                                        </p:cTn>
                                        <p:tgtEl>
                                          <p:spTgt spid="17"/>
                                        </p:tgtEl>
                                        <p:attrNameLst>
                                          <p:attrName>style.visibility</p:attrName>
                                        </p:attrNameLst>
                                      </p:cBhvr>
                                      <p:to>
                                        <p:strVal val="visible"/>
                                      </p:to>
                                    </p:set>
                                    <p:animEffect transition="in" filter="wipe(down)">
                                      <p:cBhvr>
                                        <p:cTn id="122" dur="580">
                                          <p:stCondLst>
                                            <p:cond delay="0"/>
                                          </p:stCondLst>
                                        </p:cTn>
                                        <p:tgtEl>
                                          <p:spTgt spid="17"/>
                                        </p:tgtEl>
                                      </p:cBhvr>
                                    </p:animEffect>
                                    <p:anim calcmode="lin" valueType="num">
                                      <p:cBhvr>
                                        <p:cTn id="123"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24"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25"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26"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7"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28" dur="26">
                                          <p:stCondLst>
                                            <p:cond delay="650"/>
                                          </p:stCondLst>
                                        </p:cTn>
                                        <p:tgtEl>
                                          <p:spTgt spid="17"/>
                                        </p:tgtEl>
                                      </p:cBhvr>
                                      <p:to x="100000" y="60000"/>
                                    </p:animScale>
                                    <p:animScale>
                                      <p:cBhvr>
                                        <p:cTn id="129" dur="166" decel="50000">
                                          <p:stCondLst>
                                            <p:cond delay="676"/>
                                          </p:stCondLst>
                                        </p:cTn>
                                        <p:tgtEl>
                                          <p:spTgt spid="17"/>
                                        </p:tgtEl>
                                      </p:cBhvr>
                                      <p:to x="100000" y="100000"/>
                                    </p:animScale>
                                    <p:animScale>
                                      <p:cBhvr>
                                        <p:cTn id="130" dur="26">
                                          <p:stCondLst>
                                            <p:cond delay="1312"/>
                                          </p:stCondLst>
                                        </p:cTn>
                                        <p:tgtEl>
                                          <p:spTgt spid="17"/>
                                        </p:tgtEl>
                                      </p:cBhvr>
                                      <p:to x="100000" y="80000"/>
                                    </p:animScale>
                                    <p:animScale>
                                      <p:cBhvr>
                                        <p:cTn id="131" dur="166" decel="50000">
                                          <p:stCondLst>
                                            <p:cond delay="1338"/>
                                          </p:stCondLst>
                                        </p:cTn>
                                        <p:tgtEl>
                                          <p:spTgt spid="17"/>
                                        </p:tgtEl>
                                      </p:cBhvr>
                                      <p:to x="100000" y="100000"/>
                                    </p:animScale>
                                    <p:animScale>
                                      <p:cBhvr>
                                        <p:cTn id="132" dur="26">
                                          <p:stCondLst>
                                            <p:cond delay="1642"/>
                                          </p:stCondLst>
                                        </p:cTn>
                                        <p:tgtEl>
                                          <p:spTgt spid="17"/>
                                        </p:tgtEl>
                                      </p:cBhvr>
                                      <p:to x="100000" y="90000"/>
                                    </p:animScale>
                                    <p:animScale>
                                      <p:cBhvr>
                                        <p:cTn id="133" dur="166" decel="50000">
                                          <p:stCondLst>
                                            <p:cond delay="1668"/>
                                          </p:stCondLst>
                                        </p:cTn>
                                        <p:tgtEl>
                                          <p:spTgt spid="17"/>
                                        </p:tgtEl>
                                      </p:cBhvr>
                                      <p:to x="100000" y="100000"/>
                                    </p:animScale>
                                    <p:animScale>
                                      <p:cBhvr>
                                        <p:cTn id="134" dur="26">
                                          <p:stCondLst>
                                            <p:cond delay="1808"/>
                                          </p:stCondLst>
                                        </p:cTn>
                                        <p:tgtEl>
                                          <p:spTgt spid="17"/>
                                        </p:tgtEl>
                                      </p:cBhvr>
                                      <p:to x="100000" y="95000"/>
                                    </p:animScale>
                                    <p:animScale>
                                      <p:cBhvr>
                                        <p:cTn id="135" dur="166" decel="50000">
                                          <p:stCondLst>
                                            <p:cond delay="1834"/>
                                          </p:stCondLst>
                                        </p:cTn>
                                        <p:tgtEl>
                                          <p:spTgt spid="17"/>
                                        </p:tgtEl>
                                      </p:cBhvr>
                                      <p:to x="100000" y="100000"/>
                                    </p:animScale>
                                  </p:childTnLst>
                                </p:cTn>
                              </p:par>
                            </p:childTnLst>
                          </p:cTn>
                        </p:par>
                      </p:childTnLst>
                    </p:cTn>
                  </p:par>
                  <p:par>
                    <p:cTn id="136" fill="hold">
                      <p:stCondLst>
                        <p:cond delay="indefinite"/>
                      </p:stCondLst>
                      <p:childTnLst>
                        <p:par>
                          <p:cTn id="137" fill="hold">
                            <p:stCondLst>
                              <p:cond delay="0"/>
                            </p:stCondLst>
                            <p:childTnLst>
                              <p:par>
                                <p:cTn id="138" presetID="26" presetClass="entr" presetSubtype="0" fill="hold" grpId="0" nodeType="clickEffect">
                                  <p:stCondLst>
                                    <p:cond delay="0"/>
                                  </p:stCondLst>
                                  <p:childTnLst>
                                    <p:set>
                                      <p:cBhvr>
                                        <p:cTn id="139" dur="1" fill="hold">
                                          <p:stCondLst>
                                            <p:cond delay="0"/>
                                          </p:stCondLst>
                                        </p:cTn>
                                        <p:tgtEl>
                                          <p:spTgt spid="18"/>
                                        </p:tgtEl>
                                        <p:attrNameLst>
                                          <p:attrName>style.visibility</p:attrName>
                                        </p:attrNameLst>
                                      </p:cBhvr>
                                      <p:to>
                                        <p:strVal val="visible"/>
                                      </p:to>
                                    </p:set>
                                    <p:animEffect transition="in" filter="wipe(down)">
                                      <p:cBhvr>
                                        <p:cTn id="140" dur="580">
                                          <p:stCondLst>
                                            <p:cond delay="0"/>
                                          </p:stCondLst>
                                        </p:cTn>
                                        <p:tgtEl>
                                          <p:spTgt spid="18"/>
                                        </p:tgtEl>
                                      </p:cBhvr>
                                    </p:animEffect>
                                    <p:anim calcmode="lin" valueType="num">
                                      <p:cBhvr>
                                        <p:cTn id="141"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42"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43"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44"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45"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46" dur="26">
                                          <p:stCondLst>
                                            <p:cond delay="650"/>
                                          </p:stCondLst>
                                        </p:cTn>
                                        <p:tgtEl>
                                          <p:spTgt spid="18"/>
                                        </p:tgtEl>
                                      </p:cBhvr>
                                      <p:to x="100000" y="60000"/>
                                    </p:animScale>
                                    <p:animScale>
                                      <p:cBhvr>
                                        <p:cTn id="147" dur="166" decel="50000">
                                          <p:stCondLst>
                                            <p:cond delay="676"/>
                                          </p:stCondLst>
                                        </p:cTn>
                                        <p:tgtEl>
                                          <p:spTgt spid="18"/>
                                        </p:tgtEl>
                                      </p:cBhvr>
                                      <p:to x="100000" y="100000"/>
                                    </p:animScale>
                                    <p:animScale>
                                      <p:cBhvr>
                                        <p:cTn id="148" dur="26">
                                          <p:stCondLst>
                                            <p:cond delay="1312"/>
                                          </p:stCondLst>
                                        </p:cTn>
                                        <p:tgtEl>
                                          <p:spTgt spid="18"/>
                                        </p:tgtEl>
                                      </p:cBhvr>
                                      <p:to x="100000" y="80000"/>
                                    </p:animScale>
                                    <p:animScale>
                                      <p:cBhvr>
                                        <p:cTn id="149" dur="166" decel="50000">
                                          <p:stCondLst>
                                            <p:cond delay="1338"/>
                                          </p:stCondLst>
                                        </p:cTn>
                                        <p:tgtEl>
                                          <p:spTgt spid="18"/>
                                        </p:tgtEl>
                                      </p:cBhvr>
                                      <p:to x="100000" y="100000"/>
                                    </p:animScale>
                                    <p:animScale>
                                      <p:cBhvr>
                                        <p:cTn id="150" dur="26">
                                          <p:stCondLst>
                                            <p:cond delay="1642"/>
                                          </p:stCondLst>
                                        </p:cTn>
                                        <p:tgtEl>
                                          <p:spTgt spid="18"/>
                                        </p:tgtEl>
                                      </p:cBhvr>
                                      <p:to x="100000" y="90000"/>
                                    </p:animScale>
                                    <p:animScale>
                                      <p:cBhvr>
                                        <p:cTn id="151" dur="166" decel="50000">
                                          <p:stCondLst>
                                            <p:cond delay="1668"/>
                                          </p:stCondLst>
                                        </p:cTn>
                                        <p:tgtEl>
                                          <p:spTgt spid="18"/>
                                        </p:tgtEl>
                                      </p:cBhvr>
                                      <p:to x="100000" y="100000"/>
                                    </p:animScale>
                                    <p:animScale>
                                      <p:cBhvr>
                                        <p:cTn id="152" dur="26">
                                          <p:stCondLst>
                                            <p:cond delay="1808"/>
                                          </p:stCondLst>
                                        </p:cTn>
                                        <p:tgtEl>
                                          <p:spTgt spid="18"/>
                                        </p:tgtEl>
                                      </p:cBhvr>
                                      <p:to x="100000" y="95000"/>
                                    </p:animScale>
                                    <p:animScale>
                                      <p:cBhvr>
                                        <p:cTn id="153" dur="166" decel="50000">
                                          <p:stCondLst>
                                            <p:cond delay="1834"/>
                                          </p:stCondLst>
                                        </p:cTn>
                                        <p:tgtEl>
                                          <p:spTgt spid="18"/>
                                        </p:tgtEl>
                                      </p:cBhvr>
                                      <p:to x="100000" y="100000"/>
                                    </p:animScale>
                                  </p:childTnLst>
                                </p:cTn>
                              </p:par>
                            </p:childTnLst>
                          </p:cTn>
                        </p:par>
                      </p:childTnLst>
                    </p:cTn>
                  </p:par>
                  <p:par>
                    <p:cTn id="154" fill="hold">
                      <p:stCondLst>
                        <p:cond delay="indefinite"/>
                      </p:stCondLst>
                      <p:childTnLst>
                        <p:par>
                          <p:cTn id="155" fill="hold">
                            <p:stCondLst>
                              <p:cond delay="0"/>
                            </p:stCondLst>
                            <p:childTnLst>
                              <p:par>
                                <p:cTn id="156" presetID="45" presetClass="entr" presetSubtype="0" fill="hold" grpId="0" nodeType="clickEffect">
                                  <p:stCondLst>
                                    <p:cond delay="0"/>
                                  </p:stCondLst>
                                  <p:childTnLst>
                                    <p:set>
                                      <p:cBhvr>
                                        <p:cTn id="157" dur="1" fill="hold">
                                          <p:stCondLst>
                                            <p:cond delay="0"/>
                                          </p:stCondLst>
                                        </p:cTn>
                                        <p:tgtEl>
                                          <p:spTgt spid="30"/>
                                        </p:tgtEl>
                                        <p:attrNameLst>
                                          <p:attrName>style.visibility</p:attrName>
                                        </p:attrNameLst>
                                      </p:cBhvr>
                                      <p:to>
                                        <p:strVal val="visible"/>
                                      </p:to>
                                    </p:set>
                                    <p:animEffect transition="in" filter="fade">
                                      <p:cBhvr>
                                        <p:cTn id="158" dur="2000"/>
                                        <p:tgtEl>
                                          <p:spTgt spid="30"/>
                                        </p:tgtEl>
                                      </p:cBhvr>
                                    </p:animEffect>
                                    <p:anim calcmode="lin" valueType="num">
                                      <p:cBhvr>
                                        <p:cTn id="159" dur="2000" fill="hold"/>
                                        <p:tgtEl>
                                          <p:spTgt spid="30"/>
                                        </p:tgtEl>
                                        <p:attrNameLst>
                                          <p:attrName>ppt_w</p:attrName>
                                        </p:attrNameLst>
                                      </p:cBhvr>
                                      <p:tavLst>
                                        <p:tav tm="0" fmla="#ppt_w*sin(2.5*pi*$)">
                                          <p:val>
                                            <p:fltVal val="0"/>
                                          </p:val>
                                        </p:tav>
                                        <p:tav tm="100000">
                                          <p:val>
                                            <p:fltVal val="1"/>
                                          </p:val>
                                        </p:tav>
                                      </p:tavLst>
                                    </p:anim>
                                    <p:anim calcmode="lin" valueType="num">
                                      <p:cBhvr>
                                        <p:cTn id="160" dur="2000" fill="hold"/>
                                        <p:tgtEl>
                                          <p:spTgt spid="30"/>
                                        </p:tgtEl>
                                        <p:attrNameLst>
                                          <p:attrName>ppt_h</p:attrName>
                                        </p:attrNameLst>
                                      </p:cBhvr>
                                      <p:tavLst>
                                        <p:tav tm="0">
                                          <p:val>
                                            <p:strVal val="#ppt_h"/>
                                          </p:val>
                                        </p:tav>
                                        <p:tav tm="100000">
                                          <p:val>
                                            <p:strVal val="#ppt_h"/>
                                          </p:val>
                                        </p:tav>
                                      </p:tavLst>
                                    </p:anim>
                                  </p:childTnLst>
                                </p:cTn>
                              </p:par>
                              <p:par>
                                <p:cTn id="161" presetID="45" presetClass="entr" presetSubtype="0" fill="hold" grpId="0" nodeType="withEffect">
                                  <p:stCondLst>
                                    <p:cond delay="0"/>
                                  </p:stCondLst>
                                  <p:childTnLst>
                                    <p:set>
                                      <p:cBhvr>
                                        <p:cTn id="162" dur="1" fill="hold">
                                          <p:stCondLst>
                                            <p:cond delay="0"/>
                                          </p:stCondLst>
                                        </p:cTn>
                                        <p:tgtEl>
                                          <p:spTgt spid="31"/>
                                        </p:tgtEl>
                                        <p:attrNameLst>
                                          <p:attrName>style.visibility</p:attrName>
                                        </p:attrNameLst>
                                      </p:cBhvr>
                                      <p:to>
                                        <p:strVal val="visible"/>
                                      </p:to>
                                    </p:set>
                                    <p:animEffect transition="in" filter="fade">
                                      <p:cBhvr>
                                        <p:cTn id="163" dur="2000"/>
                                        <p:tgtEl>
                                          <p:spTgt spid="31"/>
                                        </p:tgtEl>
                                      </p:cBhvr>
                                    </p:animEffect>
                                    <p:anim calcmode="lin" valueType="num">
                                      <p:cBhvr>
                                        <p:cTn id="164" dur="2000" fill="hold"/>
                                        <p:tgtEl>
                                          <p:spTgt spid="31"/>
                                        </p:tgtEl>
                                        <p:attrNameLst>
                                          <p:attrName>ppt_w</p:attrName>
                                        </p:attrNameLst>
                                      </p:cBhvr>
                                      <p:tavLst>
                                        <p:tav tm="0" fmla="#ppt_w*sin(2.5*pi*$)">
                                          <p:val>
                                            <p:fltVal val="0"/>
                                          </p:val>
                                        </p:tav>
                                        <p:tav tm="100000">
                                          <p:val>
                                            <p:fltVal val="1"/>
                                          </p:val>
                                        </p:tav>
                                      </p:tavLst>
                                    </p:anim>
                                    <p:anim calcmode="lin" valueType="num">
                                      <p:cBhvr>
                                        <p:cTn id="165" dur="2000" fill="hold"/>
                                        <p:tgtEl>
                                          <p:spTgt spid="31"/>
                                        </p:tgtEl>
                                        <p:attrNameLst>
                                          <p:attrName>ppt_h</p:attrName>
                                        </p:attrNameLst>
                                      </p:cBhvr>
                                      <p:tavLst>
                                        <p:tav tm="0">
                                          <p:val>
                                            <p:strVal val="#ppt_h"/>
                                          </p:val>
                                        </p:tav>
                                        <p:tav tm="100000">
                                          <p:val>
                                            <p:strVal val="#ppt_h"/>
                                          </p:val>
                                        </p:tav>
                                      </p:tavLst>
                                    </p:anim>
                                  </p:childTnLst>
                                </p:cTn>
                              </p:par>
                            </p:childTnLst>
                          </p:cTn>
                        </p:par>
                      </p:childTnLst>
                    </p:cTn>
                  </p:par>
                  <p:par>
                    <p:cTn id="166" fill="hold">
                      <p:stCondLst>
                        <p:cond delay="indefinite"/>
                      </p:stCondLst>
                      <p:childTnLst>
                        <p:par>
                          <p:cTn id="167" fill="hold">
                            <p:stCondLst>
                              <p:cond delay="0"/>
                            </p:stCondLst>
                            <p:childTnLst>
                              <p:par>
                                <p:cTn id="168" presetID="45" presetClass="exit" presetSubtype="0" fill="hold" grpId="1" nodeType="clickEffect">
                                  <p:stCondLst>
                                    <p:cond delay="0"/>
                                  </p:stCondLst>
                                  <p:childTnLst>
                                    <p:animEffect transition="out" filter="fade">
                                      <p:cBhvr>
                                        <p:cTn id="169" dur="2000"/>
                                        <p:tgtEl>
                                          <p:spTgt spid="30"/>
                                        </p:tgtEl>
                                      </p:cBhvr>
                                    </p:animEffect>
                                    <p:anim calcmode="lin" valueType="num">
                                      <p:cBhvr>
                                        <p:cTn id="170" dur="2000"/>
                                        <p:tgtEl>
                                          <p:spTgt spid="3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71" dur="2000"/>
                                        <p:tgtEl>
                                          <p:spTgt spid="30"/>
                                        </p:tgtEl>
                                        <p:attrNameLst>
                                          <p:attrName>ppt_h</p:attrName>
                                        </p:attrNameLst>
                                      </p:cBhvr>
                                      <p:tavLst>
                                        <p:tav tm="0">
                                          <p:val>
                                            <p:strVal val="ppt_h"/>
                                          </p:val>
                                        </p:tav>
                                        <p:tav tm="100000">
                                          <p:val>
                                            <p:strVal val="ppt_h"/>
                                          </p:val>
                                        </p:tav>
                                      </p:tavLst>
                                    </p:anim>
                                    <p:set>
                                      <p:cBhvr>
                                        <p:cTn id="172" dur="1" fill="hold">
                                          <p:stCondLst>
                                            <p:cond delay="1999"/>
                                          </p:stCondLst>
                                        </p:cTn>
                                        <p:tgtEl>
                                          <p:spTgt spid="30"/>
                                        </p:tgtEl>
                                        <p:attrNameLst>
                                          <p:attrName>style.visibility</p:attrName>
                                        </p:attrNameLst>
                                      </p:cBhvr>
                                      <p:to>
                                        <p:strVal val="hidden"/>
                                      </p:to>
                                    </p:set>
                                  </p:childTnLst>
                                </p:cTn>
                              </p:par>
                              <p:par>
                                <p:cTn id="173" presetID="45" presetClass="exit" presetSubtype="0" fill="hold" grpId="1" nodeType="withEffect">
                                  <p:stCondLst>
                                    <p:cond delay="0"/>
                                  </p:stCondLst>
                                  <p:childTnLst>
                                    <p:animEffect transition="out" filter="fade">
                                      <p:cBhvr>
                                        <p:cTn id="174" dur="2000"/>
                                        <p:tgtEl>
                                          <p:spTgt spid="31"/>
                                        </p:tgtEl>
                                      </p:cBhvr>
                                    </p:animEffect>
                                    <p:anim calcmode="lin" valueType="num">
                                      <p:cBhvr>
                                        <p:cTn id="175" dur="2000"/>
                                        <p:tgtEl>
                                          <p:spTgt spid="3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76" dur="2000"/>
                                        <p:tgtEl>
                                          <p:spTgt spid="31"/>
                                        </p:tgtEl>
                                        <p:attrNameLst>
                                          <p:attrName>ppt_h</p:attrName>
                                        </p:attrNameLst>
                                      </p:cBhvr>
                                      <p:tavLst>
                                        <p:tav tm="0">
                                          <p:val>
                                            <p:strVal val="ppt_h"/>
                                          </p:val>
                                        </p:tav>
                                        <p:tav tm="100000">
                                          <p:val>
                                            <p:strVal val="ppt_h"/>
                                          </p:val>
                                        </p:tav>
                                      </p:tavLst>
                                    </p:anim>
                                    <p:set>
                                      <p:cBhvr>
                                        <p:cTn id="177" dur="1" fill="hold">
                                          <p:stCondLst>
                                            <p:cond delay="1999"/>
                                          </p:stCondLst>
                                        </p:cTn>
                                        <p:tgtEl>
                                          <p:spTgt spid="31"/>
                                        </p:tgtEl>
                                        <p:attrNameLst>
                                          <p:attrName>style.visibility</p:attrName>
                                        </p:attrNameLst>
                                      </p:cBhvr>
                                      <p:to>
                                        <p:strVal val="hidden"/>
                                      </p:to>
                                    </p:set>
                                  </p:childTnLst>
                                </p:cTn>
                              </p:par>
                            </p:childTnLst>
                          </p:cTn>
                        </p:par>
                        <p:par>
                          <p:cTn id="178" fill="hold">
                            <p:stCondLst>
                              <p:cond delay="2000"/>
                            </p:stCondLst>
                            <p:childTnLst>
                              <p:par>
                                <p:cTn id="179" presetID="45" presetClass="entr" presetSubtype="0" fill="hold" grpId="0" nodeType="afterEffect">
                                  <p:stCondLst>
                                    <p:cond delay="0"/>
                                  </p:stCondLst>
                                  <p:childTnLst>
                                    <p:set>
                                      <p:cBhvr>
                                        <p:cTn id="180" dur="1" fill="hold">
                                          <p:stCondLst>
                                            <p:cond delay="0"/>
                                          </p:stCondLst>
                                        </p:cTn>
                                        <p:tgtEl>
                                          <p:spTgt spid="34"/>
                                        </p:tgtEl>
                                        <p:attrNameLst>
                                          <p:attrName>style.visibility</p:attrName>
                                        </p:attrNameLst>
                                      </p:cBhvr>
                                      <p:to>
                                        <p:strVal val="visible"/>
                                      </p:to>
                                    </p:set>
                                    <p:animEffect transition="in" filter="fade">
                                      <p:cBhvr>
                                        <p:cTn id="181" dur="2000"/>
                                        <p:tgtEl>
                                          <p:spTgt spid="34"/>
                                        </p:tgtEl>
                                      </p:cBhvr>
                                    </p:animEffect>
                                    <p:anim calcmode="lin" valueType="num">
                                      <p:cBhvr>
                                        <p:cTn id="182" dur="2000" fill="hold"/>
                                        <p:tgtEl>
                                          <p:spTgt spid="34"/>
                                        </p:tgtEl>
                                        <p:attrNameLst>
                                          <p:attrName>ppt_w</p:attrName>
                                        </p:attrNameLst>
                                      </p:cBhvr>
                                      <p:tavLst>
                                        <p:tav tm="0" fmla="#ppt_w*sin(2.5*pi*$)">
                                          <p:val>
                                            <p:fltVal val="0"/>
                                          </p:val>
                                        </p:tav>
                                        <p:tav tm="100000">
                                          <p:val>
                                            <p:fltVal val="1"/>
                                          </p:val>
                                        </p:tav>
                                      </p:tavLst>
                                    </p:anim>
                                    <p:anim calcmode="lin" valueType="num">
                                      <p:cBhvr>
                                        <p:cTn id="183" dur="2000" fill="hold"/>
                                        <p:tgtEl>
                                          <p:spTgt spid="34"/>
                                        </p:tgtEl>
                                        <p:attrNameLst>
                                          <p:attrName>ppt_h</p:attrName>
                                        </p:attrNameLst>
                                      </p:cBhvr>
                                      <p:tavLst>
                                        <p:tav tm="0">
                                          <p:val>
                                            <p:strVal val="#ppt_h"/>
                                          </p:val>
                                        </p:tav>
                                        <p:tav tm="100000">
                                          <p:val>
                                            <p:strVal val="#ppt_h"/>
                                          </p:val>
                                        </p:tav>
                                      </p:tavLst>
                                    </p:anim>
                                  </p:childTnLst>
                                </p:cTn>
                              </p:par>
                              <p:par>
                                <p:cTn id="184" presetID="45" presetClass="entr" presetSubtype="0" fill="hold" grpId="0" nodeType="withEffect">
                                  <p:stCondLst>
                                    <p:cond delay="0"/>
                                  </p:stCondLst>
                                  <p:childTnLst>
                                    <p:set>
                                      <p:cBhvr>
                                        <p:cTn id="185" dur="1" fill="hold">
                                          <p:stCondLst>
                                            <p:cond delay="0"/>
                                          </p:stCondLst>
                                        </p:cTn>
                                        <p:tgtEl>
                                          <p:spTgt spid="33"/>
                                        </p:tgtEl>
                                        <p:attrNameLst>
                                          <p:attrName>style.visibility</p:attrName>
                                        </p:attrNameLst>
                                      </p:cBhvr>
                                      <p:to>
                                        <p:strVal val="visible"/>
                                      </p:to>
                                    </p:set>
                                    <p:animEffect transition="in" filter="fade">
                                      <p:cBhvr>
                                        <p:cTn id="186" dur="2000"/>
                                        <p:tgtEl>
                                          <p:spTgt spid="33"/>
                                        </p:tgtEl>
                                      </p:cBhvr>
                                    </p:animEffect>
                                    <p:anim calcmode="lin" valueType="num">
                                      <p:cBhvr>
                                        <p:cTn id="187" dur="2000" fill="hold"/>
                                        <p:tgtEl>
                                          <p:spTgt spid="33"/>
                                        </p:tgtEl>
                                        <p:attrNameLst>
                                          <p:attrName>ppt_w</p:attrName>
                                        </p:attrNameLst>
                                      </p:cBhvr>
                                      <p:tavLst>
                                        <p:tav tm="0" fmla="#ppt_w*sin(2.5*pi*$)">
                                          <p:val>
                                            <p:fltVal val="0"/>
                                          </p:val>
                                        </p:tav>
                                        <p:tav tm="100000">
                                          <p:val>
                                            <p:fltVal val="1"/>
                                          </p:val>
                                        </p:tav>
                                      </p:tavLst>
                                    </p:anim>
                                    <p:anim calcmode="lin" valueType="num">
                                      <p:cBhvr>
                                        <p:cTn id="188" dur="2000" fill="hold"/>
                                        <p:tgtEl>
                                          <p:spTgt spid="33"/>
                                        </p:tgtEl>
                                        <p:attrNameLst>
                                          <p:attrName>ppt_h</p:attrName>
                                        </p:attrNameLst>
                                      </p:cBhvr>
                                      <p:tavLst>
                                        <p:tav tm="0">
                                          <p:val>
                                            <p:strVal val="#ppt_h"/>
                                          </p:val>
                                        </p:tav>
                                        <p:tav tm="100000">
                                          <p:val>
                                            <p:strVal val="#ppt_h"/>
                                          </p:val>
                                        </p:tav>
                                      </p:tavLst>
                                    </p:anim>
                                  </p:childTnLst>
                                </p:cTn>
                              </p:par>
                            </p:childTnLst>
                          </p:cTn>
                        </p:par>
                      </p:childTnLst>
                    </p:cTn>
                  </p:par>
                  <p:par>
                    <p:cTn id="189" fill="hold">
                      <p:stCondLst>
                        <p:cond delay="indefinite"/>
                      </p:stCondLst>
                      <p:childTnLst>
                        <p:par>
                          <p:cTn id="190" fill="hold">
                            <p:stCondLst>
                              <p:cond delay="0"/>
                            </p:stCondLst>
                            <p:childTnLst>
                              <p:par>
                                <p:cTn id="191" presetID="6" presetClass="entr" presetSubtype="16" fill="hold" grpId="0" nodeType="clickEffect">
                                  <p:stCondLst>
                                    <p:cond delay="0"/>
                                  </p:stCondLst>
                                  <p:childTnLst>
                                    <p:set>
                                      <p:cBhvr>
                                        <p:cTn id="192" dur="1" fill="hold">
                                          <p:stCondLst>
                                            <p:cond delay="0"/>
                                          </p:stCondLst>
                                        </p:cTn>
                                        <p:tgtEl>
                                          <p:spTgt spid="8"/>
                                        </p:tgtEl>
                                        <p:attrNameLst>
                                          <p:attrName>style.visibility</p:attrName>
                                        </p:attrNameLst>
                                      </p:cBhvr>
                                      <p:to>
                                        <p:strVal val="visible"/>
                                      </p:to>
                                    </p:set>
                                    <p:animEffect transition="in" filter="circle(in)">
                                      <p:cBhvr>
                                        <p:cTn id="193" dur="2000"/>
                                        <p:tgtEl>
                                          <p:spTgt spid="8"/>
                                        </p:tgtEl>
                                      </p:cBhvr>
                                    </p:animEffect>
                                  </p:childTnLst>
                                </p:cTn>
                              </p:par>
                            </p:childTnLst>
                          </p:cTn>
                        </p:par>
                        <p:par>
                          <p:cTn id="194" fill="hold">
                            <p:stCondLst>
                              <p:cond delay="2000"/>
                            </p:stCondLst>
                            <p:childTnLst>
                              <p:par>
                                <p:cTn id="195" presetID="2" presetClass="entr" presetSubtype="4" fill="hold" grpId="0" nodeType="afterEffect">
                                  <p:stCondLst>
                                    <p:cond delay="0"/>
                                  </p:stCondLst>
                                  <p:childTnLst>
                                    <p:set>
                                      <p:cBhvr>
                                        <p:cTn id="196" dur="1" fill="hold">
                                          <p:stCondLst>
                                            <p:cond delay="0"/>
                                          </p:stCondLst>
                                        </p:cTn>
                                        <p:tgtEl>
                                          <p:spTgt spid="9"/>
                                        </p:tgtEl>
                                        <p:attrNameLst>
                                          <p:attrName>style.visibility</p:attrName>
                                        </p:attrNameLst>
                                      </p:cBhvr>
                                      <p:to>
                                        <p:strVal val="visible"/>
                                      </p:to>
                                    </p:set>
                                    <p:anim calcmode="lin" valueType="num">
                                      <p:cBhvr additive="base">
                                        <p:cTn id="197" dur="500" fill="hold"/>
                                        <p:tgtEl>
                                          <p:spTgt spid="9"/>
                                        </p:tgtEl>
                                        <p:attrNameLst>
                                          <p:attrName>ppt_x</p:attrName>
                                        </p:attrNameLst>
                                      </p:cBhvr>
                                      <p:tavLst>
                                        <p:tav tm="0">
                                          <p:val>
                                            <p:strVal val="#ppt_x"/>
                                          </p:val>
                                        </p:tav>
                                        <p:tav tm="100000">
                                          <p:val>
                                            <p:strVal val="#ppt_x"/>
                                          </p:val>
                                        </p:tav>
                                      </p:tavLst>
                                    </p:anim>
                                    <p:anim calcmode="lin" valueType="num">
                                      <p:cBhvr additive="base">
                                        <p:cTn id="198" dur="500" fill="hold"/>
                                        <p:tgtEl>
                                          <p:spTgt spid="9"/>
                                        </p:tgtEl>
                                        <p:attrNameLst>
                                          <p:attrName>ppt_y</p:attrName>
                                        </p:attrNameLst>
                                      </p:cBhvr>
                                      <p:tavLst>
                                        <p:tav tm="0">
                                          <p:val>
                                            <p:strVal val="1+#ppt_h/2"/>
                                          </p:val>
                                        </p:tav>
                                        <p:tav tm="100000">
                                          <p:val>
                                            <p:strVal val="#ppt_y"/>
                                          </p:val>
                                        </p:tav>
                                      </p:tavLst>
                                    </p:anim>
                                  </p:childTnLst>
                                </p:cTn>
                              </p:par>
                            </p:childTnLst>
                          </p:cTn>
                        </p:par>
                        <p:par>
                          <p:cTn id="199" fill="hold">
                            <p:stCondLst>
                              <p:cond delay="2500"/>
                            </p:stCondLst>
                            <p:childTnLst>
                              <p:par>
                                <p:cTn id="200" presetID="2" presetClass="entr" presetSubtype="4" fill="hold" grpId="0" nodeType="afterEffect">
                                  <p:stCondLst>
                                    <p:cond delay="0"/>
                                  </p:stCondLst>
                                  <p:childTnLst>
                                    <p:set>
                                      <p:cBhvr>
                                        <p:cTn id="201" dur="1" fill="hold">
                                          <p:stCondLst>
                                            <p:cond delay="0"/>
                                          </p:stCondLst>
                                        </p:cTn>
                                        <p:tgtEl>
                                          <p:spTgt spid="10"/>
                                        </p:tgtEl>
                                        <p:attrNameLst>
                                          <p:attrName>style.visibility</p:attrName>
                                        </p:attrNameLst>
                                      </p:cBhvr>
                                      <p:to>
                                        <p:strVal val="visible"/>
                                      </p:to>
                                    </p:set>
                                    <p:anim calcmode="lin" valueType="num">
                                      <p:cBhvr additive="base">
                                        <p:cTn id="202" dur="500" fill="hold"/>
                                        <p:tgtEl>
                                          <p:spTgt spid="10"/>
                                        </p:tgtEl>
                                        <p:attrNameLst>
                                          <p:attrName>ppt_x</p:attrName>
                                        </p:attrNameLst>
                                      </p:cBhvr>
                                      <p:tavLst>
                                        <p:tav tm="0">
                                          <p:val>
                                            <p:strVal val="#ppt_x"/>
                                          </p:val>
                                        </p:tav>
                                        <p:tav tm="100000">
                                          <p:val>
                                            <p:strVal val="#ppt_x"/>
                                          </p:val>
                                        </p:tav>
                                      </p:tavLst>
                                    </p:anim>
                                    <p:anim calcmode="lin" valueType="num">
                                      <p:cBhvr additive="base">
                                        <p:cTn id="20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4" fill="hold">
                      <p:stCondLst>
                        <p:cond delay="indefinite"/>
                      </p:stCondLst>
                      <p:childTnLst>
                        <p:par>
                          <p:cTn id="205" fill="hold">
                            <p:stCondLst>
                              <p:cond delay="0"/>
                            </p:stCondLst>
                            <p:childTnLst>
                              <p:par>
                                <p:cTn id="206" presetID="41" presetClass="entr" presetSubtype="0" fill="hold" grpId="0" nodeType="clickEffect">
                                  <p:stCondLst>
                                    <p:cond delay="0"/>
                                  </p:stCondLst>
                                  <p:iterate type="lt">
                                    <p:tmPct val="10000"/>
                                  </p:iterate>
                                  <p:childTnLst>
                                    <p:set>
                                      <p:cBhvr>
                                        <p:cTn id="207" dur="1" fill="hold">
                                          <p:stCondLst>
                                            <p:cond delay="0"/>
                                          </p:stCondLst>
                                        </p:cTn>
                                        <p:tgtEl>
                                          <p:spTgt spid="11"/>
                                        </p:tgtEl>
                                        <p:attrNameLst>
                                          <p:attrName>style.visibility</p:attrName>
                                        </p:attrNameLst>
                                      </p:cBhvr>
                                      <p:to>
                                        <p:strVal val="visible"/>
                                      </p:to>
                                    </p:set>
                                    <p:anim calcmode="lin" valueType="num">
                                      <p:cBhvr>
                                        <p:cTn id="208"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09" dur="500" fill="hold"/>
                                        <p:tgtEl>
                                          <p:spTgt spid="11"/>
                                        </p:tgtEl>
                                        <p:attrNameLst>
                                          <p:attrName>ppt_y</p:attrName>
                                        </p:attrNameLst>
                                      </p:cBhvr>
                                      <p:tavLst>
                                        <p:tav tm="0">
                                          <p:val>
                                            <p:strVal val="#ppt_y"/>
                                          </p:val>
                                        </p:tav>
                                        <p:tav tm="100000">
                                          <p:val>
                                            <p:strVal val="#ppt_y"/>
                                          </p:val>
                                        </p:tav>
                                      </p:tavLst>
                                    </p:anim>
                                    <p:anim calcmode="lin" valueType="num">
                                      <p:cBhvr>
                                        <p:cTn id="210"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11"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12" dur="500" tmFilter="0,0; .5, 1; 1, 1"/>
                                        <p:tgtEl>
                                          <p:spTgt spid="11"/>
                                        </p:tgtEl>
                                      </p:cBhvr>
                                    </p:animEffect>
                                  </p:childTnLst>
                                </p:cTn>
                              </p:par>
                            </p:childTnLst>
                          </p:cTn>
                        </p:par>
                      </p:childTnLst>
                    </p:cTn>
                  </p:par>
                  <p:par>
                    <p:cTn id="213" fill="hold">
                      <p:stCondLst>
                        <p:cond delay="indefinite"/>
                      </p:stCondLst>
                      <p:childTnLst>
                        <p:par>
                          <p:cTn id="214" fill="hold">
                            <p:stCondLst>
                              <p:cond delay="0"/>
                            </p:stCondLst>
                            <p:childTnLst>
                              <p:par>
                                <p:cTn id="215" presetID="41" presetClass="entr" presetSubtype="0" fill="hold" grpId="0" nodeType="clickEffect">
                                  <p:stCondLst>
                                    <p:cond delay="0"/>
                                  </p:stCondLst>
                                  <p:iterate type="lt">
                                    <p:tmPct val="10000"/>
                                  </p:iterate>
                                  <p:childTnLst>
                                    <p:set>
                                      <p:cBhvr>
                                        <p:cTn id="216" dur="1" fill="hold">
                                          <p:stCondLst>
                                            <p:cond delay="0"/>
                                          </p:stCondLst>
                                        </p:cTn>
                                        <p:tgtEl>
                                          <p:spTgt spid="12"/>
                                        </p:tgtEl>
                                        <p:attrNameLst>
                                          <p:attrName>style.visibility</p:attrName>
                                        </p:attrNameLst>
                                      </p:cBhvr>
                                      <p:to>
                                        <p:strVal val="visible"/>
                                      </p:to>
                                    </p:set>
                                    <p:anim calcmode="lin" valueType="num">
                                      <p:cBhvr>
                                        <p:cTn id="21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18" dur="500" fill="hold"/>
                                        <p:tgtEl>
                                          <p:spTgt spid="12"/>
                                        </p:tgtEl>
                                        <p:attrNameLst>
                                          <p:attrName>ppt_y</p:attrName>
                                        </p:attrNameLst>
                                      </p:cBhvr>
                                      <p:tavLst>
                                        <p:tav tm="0">
                                          <p:val>
                                            <p:strVal val="#ppt_y"/>
                                          </p:val>
                                        </p:tav>
                                        <p:tav tm="100000">
                                          <p:val>
                                            <p:strVal val="#ppt_y"/>
                                          </p:val>
                                        </p:tav>
                                      </p:tavLst>
                                    </p:anim>
                                    <p:anim calcmode="lin" valueType="num">
                                      <p:cBhvr>
                                        <p:cTn id="21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2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21"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 grpId="0"/>
      <p:bldP spid="6" grpId="0"/>
      <p:bldP spid="7" grpId="0"/>
      <p:bldP spid="8" grpId="0"/>
      <p:bldP spid="9" grpId="0"/>
      <p:bldP spid="10" grpId="0"/>
      <p:bldP spid="11" grpId="0"/>
      <p:bldP spid="12" grpId="0"/>
      <p:bldP spid="13" grpId="0"/>
      <p:bldP spid="14" grpId="0"/>
      <p:bldP spid="15" grpId="0"/>
      <p:bldP spid="16" grpId="0"/>
      <p:bldP spid="17" grpId="0"/>
      <p:bldP spid="18" grpId="0"/>
      <p:bldP spid="30" grpId="0" animBg="1"/>
      <p:bldP spid="30" grpId="1" animBg="1"/>
      <p:bldP spid="31" grpId="0" animBg="1"/>
      <p:bldP spid="31" grpId="1" animBg="1"/>
      <p:bldP spid="33" grpId="0" animBg="1"/>
      <p:bldP spid="3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Rectangle 1"/>
          <p:cNvSpPr/>
          <p:nvPr/>
        </p:nvSpPr>
        <p:spPr>
          <a:xfrm>
            <a:off x="0" y="-1"/>
            <a:ext cx="5201392" cy="2968832"/>
          </a:xfrm>
          <a:prstGeom prst="rect">
            <a:avLst/>
          </a:prstGeom>
        </p:spPr>
        <p:txBody>
          <a:bodyPr wrap="square">
            <a:noAutofit/>
          </a:bodyPr>
          <a:lstStyle/>
          <a:p>
            <a:pPr algn="l"/>
            <a:r>
              <a:rPr lang="en-US" sz="2000" b="1" dirty="0" smtClean="0">
                <a:solidFill>
                  <a:srgbClr val="000000"/>
                </a:solidFill>
                <a:latin typeface="Arial Narrow" pitchFamily="34" charset="0"/>
              </a:rPr>
              <a:t>The cross-sectional area of any falling liquid decreases as it falls. As time passes, the liquid’s speed increases, and so the area must decrease in order for the flow rate to remain constant.</a:t>
            </a:r>
          </a:p>
          <a:p>
            <a:pPr algn="l"/>
            <a:endParaRPr lang="en-US" sz="1050" b="1" dirty="0">
              <a:solidFill>
                <a:srgbClr val="000000"/>
              </a:solidFill>
              <a:latin typeface="Arial Narrow" pitchFamily="34" charset="0"/>
            </a:endParaRPr>
          </a:p>
          <a:p>
            <a:pPr algn="l"/>
            <a:endParaRPr lang="en-US" sz="2000" b="1" dirty="0" smtClean="0">
              <a:solidFill>
                <a:srgbClr val="000000"/>
              </a:solidFill>
              <a:latin typeface="Arial Narrow" pitchFamily="34" charset="0"/>
            </a:endParaRPr>
          </a:p>
          <a:p>
            <a:pPr algn="l"/>
            <a:r>
              <a:rPr lang="en-US" sz="2000" b="1" dirty="0" smtClean="0">
                <a:solidFill>
                  <a:srgbClr val="000000"/>
                </a:solidFill>
                <a:latin typeface="Arial Narrow" pitchFamily="34" charset="0"/>
              </a:rPr>
              <a:t>As rivers get shallower and/or narrower, they speed up b/c the cross-sectional area is smaller. It is no coincidence that river rapids are narrower and shallower than other parts of the river.</a:t>
            </a:r>
            <a:endParaRPr lang="en-US" sz="2000" b="1" dirty="0">
              <a:solidFill>
                <a:srgbClr val="000000"/>
              </a:solidFill>
              <a:latin typeface="Arial Narrow" pitchFamily="34" charset="0"/>
            </a:endParaRPr>
          </a:p>
        </p:txBody>
      </p:sp>
      <p:pic>
        <p:nvPicPr>
          <p:cNvPr id="3" name="Picture 14" descr="http://farm3.staticflickr.com/2374/2517337022_7fed2f839f_z.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6721433" y="118753"/>
            <a:ext cx="2291937" cy="279159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6" descr="http://www.officialpsds.com/images/thumbs/Pouring-Syrup-psd44389.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643713" y="166254"/>
            <a:ext cx="1792712" cy="17344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http://www.johnrwallace.com/wp-content/uploads/2010/07/RiverRapids2.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27810" y="3055821"/>
            <a:ext cx="4954829" cy="371612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25186" r="5625"/>
          <a:stretch/>
        </p:blipFill>
        <p:spPr bwMode="auto">
          <a:xfrm>
            <a:off x="5260769" y="3052330"/>
            <a:ext cx="3740727" cy="3692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302764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09"/>
          <p:cNvSpPr>
            <a:spLocks noChangeArrowheads="1"/>
          </p:cNvSpPr>
          <p:nvPr/>
        </p:nvSpPr>
        <p:spPr bwMode="auto">
          <a:xfrm>
            <a:off x="6065089" y="2470356"/>
            <a:ext cx="2030148" cy="962145"/>
          </a:xfrm>
          <a:prstGeom prst="rect">
            <a:avLst/>
          </a:prstGeom>
          <a:solidFill>
            <a:srgbClr val="00FFFF"/>
          </a:solidFill>
          <a:ln w="9525">
            <a:solidFill>
              <a:schemeClr val="tx1"/>
            </a:solidFill>
            <a:miter lim="800000"/>
            <a:headEnd/>
            <a:tailEnd/>
          </a:ln>
        </p:spPr>
        <p:txBody>
          <a:bodyPr wrap="none" anchor="ctr"/>
          <a:lstStyle/>
          <a:p>
            <a:pPr algn="l"/>
            <a:endParaRPr lang="en-US">
              <a:solidFill>
                <a:srgbClr val="000000"/>
              </a:solidFill>
            </a:endParaRPr>
          </a:p>
        </p:txBody>
      </p:sp>
      <p:sp>
        <p:nvSpPr>
          <p:cNvPr id="2" name="Rectangle 1"/>
          <p:cNvSpPr/>
          <p:nvPr/>
        </p:nvSpPr>
        <p:spPr>
          <a:xfrm>
            <a:off x="129654" y="81888"/>
            <a:ext cx="9011249" cy="1384995"/>
          </a:xfrm>
          <a:prstGeom prst="rect">
            <a:avLst/>
          </a:prstGeom>
        </p:spPr>
        <p:txBody>
          <a:bodyPr wrap="none">
            <a:spAutoFit/>
          </a:bodyPr>
          <a:lstStyle/>
          <a:p>
            <a:pPr algn="l"/>
            <a:r>
              <a:rPr lang="en-US" dirty="0">
                <a:solidFill>
                  <a:srgbClr val="FF0000"/>
                </a:solidFill>
              </a:rPr>
              <a:t>In a water-treatment plant, water flows at 0.86 m/s </a:t>
            </a:r>
            <a:endParaRPr lang="en-US" dirty="0" smtClean="0">
              <a:solidFill>
                <a:srgbClr val="FF0000"/>
              </a:solidFill>
            </a:endParaRPr>
          </a:p>
          <a:p>
            <a:pPr algn="l"/>
            <a:r>
              <a:rPr lang="en-US" dirty="0">
                <a:solidFill>
                  <a:srgbClr val="FF0000"/>
                </a:solidFill>
              </a:rPr>
              <a:t>through </a:t>
            </a:r>
            <a:r>
              <a:rPr lang="en-US" dirty="0" smtClean="0">
                <a:solidFill>
                  <a:srgbClr val="FF0000"/>
                </a:solidFill>
              </a:rPr>
              <a:t>a 0.64 </a:t>
            </a:r>
            <a:r>
              <a:rPr lang="en-US" dirty="0">
                <a:solidFill>
                  <a:srgbClr val="FF0000"/>
                </a:solidFill>
              </a:rPr>
              <a:t>m </a:t>
            </a:r>
            <a:r>
              <a:rPr lang="en-US" dirty="0" smtClean="0">
                <a:solidFill>
                  <a:srgbClr val="FF0000"/>
                </a:solidFill>
              </a:rPr>
              <a:t>diameter pipe. Find </a:t>
            </a:r>
            <a:r>
              <a:rPr lang="en-US" dirty="0">
                <a:solidFill>
                  <a:srgbClr val="FF0000"/>
                </a:solidFill>
              </a:rPr>
              <a:t>the water’s </a:t>
            </a:r>
            <a:r>
              <a:rPr lang="en-US" dirty="0" smtClean="0">
                <a:solidFill>
                  <a:srgbClr val="FF0000"/>
                </a:solidFill>
              </a:rPr>
              <a:t>speed</a:t>
            </a:r>
          </a:p>
          <a:p>
            <a:pPr algn="l"/>
            <a:r>
              <a:rPr lang="en-US" dirty="0" smtClean="0">
                <a:solidFill>
                  <a:srgbClr val="FF0000"/>
                </a:solidFill>
              </a:rPr>
              <a:t>when </a:t>
            </a:r>
            <a:r>
              <a:rPr lang="en-US" dirty="0">
                <a:solidFill>
                  <a:srgbClr val="FF0000"/>
                </a:solidFill>
              </a:rPr>
              <a:t>this flow narrows into a pipe of diameter 0.28 m.</a:t>
            </a:r>
          </a:p>
        </p:txBody>
      </p:sp>
      <p:sp>
        <p:nvSpPr>
          <p:cNvPr id="3" name="Rectangle 2"/>
          <p:cNvSpPr/>
          <p:nvPr/>
        </p:nvSpPr>
        <p:spPr>
          <a:xfrm>
            <a:off x="1951535" y="1512994"/>
            <a:ext cx="2141355" cy="523220"/>
          </a:xfrm>
          <a:prstGeom prst="rect">
            <a:avLst/>
          </a:prstGeom>
        </p:spPr>
        <p:txBody>
          <a:bodyPr wrap="none">
            <a:spAutoFit/>
          </a:bodyPr>
          <a:lstStyle/>
          <a:p>
            <a:pPr algn="l"/>
            <a:r>
              <a:rPr lang="en-US" dirty="0">
                <a:solidFill>
                  <a:srgbClr val="000000"/>
                </a:solidFill>
              </a:rPr>
              <a:t>A</a:t>
            </a:r>
            <a:r>
              <a:rPr lang="en-US" baseline="-25000" dirty="0">
                <a:solidFill>
                  <a:srgbClr val="000000"/>
                </a:solidFill>
              </a:rPr>
              <a:t>1</a:t>
            </a:r>
            <a:r>
              <a:rPr lang="en-US" dirty="0">
                <a:solidFill>
                  <a:srgbClr val="000000"/>
                </a:solidFill>
              </a:rPr>
              <a:t> </a:t>
            </a:r>
            <a:r>
              <a:rPr lang="en-US" dirty="0" err="1">
                <a:solidFill>
                  <a:srgbClr val="000000"/>
                </a:solidFill>
              </a:rPr>
              <a:t>v</a:t>
            </a:r>
            <a:r>
              <a:rPr lang="en-US" baseline="-25000" dirty="0" err="1">
                <a:solidFill>
                  <a:srgbClr val="000000"/>
                </a:solidFill>
              </a:rPr>
              <a:t>1</a:t>
            </a:r>
            <a:r>
              <a:rPr lang="en-US" dirty="0">
                <a:solidFill>
                  <a:srgbClr val="000000"/>
                </a:solidFill>
              </a:rPr>
              <a:t> = </a:t>
            </a:r>
            <a:r>
              <a:rPr lang="en-US" dirty="0" err="1">
                <a:solidFill>
                  <a:srgbClr val="000000"/>
                </a:solidFill>
              </a:rPr>
              <a:t>A</a:t>
            </a:r>
            <a:r>
              <a:rPr lang="en-US" baseline="-25000" dirty="0" err="1">
                <a:solidFill>
                  <a:srgbClr val="000000"/>
                </a:solidFill>
              </a:rPr>
              <a:t>2</a:t>
            </a:r>
            <a:r>
              <a:rPr lang="en-US" dirty="0">
                <a:solidFill>
                  <a:srgbClr val="000000"/>
                </a:solidFill>
              </a:rPr>
              <a:t> </a:t>
            </a:r>
            <a:r>
              <a:rPr lang="en-US" dirty="0" err="1">
                <a:solidFill>
                  <a:srgbClr val="000000"/>
                </a:solidFill>
              </a:rPr>
              <a:t>v</a:t>
            </a:r>
            <a:r>
              <a:rPr lang="en-US" baseline="-25000" dirty="0" err="1">
                <a:solidFill>
                  <a:srgbClr val="000000"/>
                </a:solidFill>
              </a:rPr>
              <a:t>2</a:t>
            </a:r>
            <a:endParaRPr lang="en-US" dirty="0">
              <a:solidFill>
                <a:srgbClr val="000000"/>
              </a:solidFill>
            </a:endParaRPr>
          </a:p>
        </p:txBody>
      </p:sp>
      <p:sp>
        <p:nvSpPr>
          <p:cNvPr id="4" name="Rectangle 3"/>
          <p:cNvSpPr/>
          <p:nvPr/>
        </p:nvSpPr>
        <p:spPr>
          <a:xfrm>
            <a:off x="5141565" y="1512994"/>
            <a:ext cx="2522294" cy="523220"/>
          </a:xfrm>
          <a:prstGeom prst="rect">
            <a:avLst/>
          </a:prstGeom>
        </p:spPr>
        <p:txBody>
          <a:bodyPr wrap="none">
            <a:spAutoFit/>
          </a:bodyPr>
          <a:lstStyle/>
          <a:p>
            <a:pPr algn="l"/>
            <a:r>
              <a:rPr lang="en-US" dirty="0" smtClean="0">
                <a:solidFill>
                  <a:srgbClr val="000000"/>
                </a:solidFill>
              </a:rPr>
              <a:t>where  A = </a:t>
            </a:r>
            <a:r>
              <a:rPr lang="en-US" dirty="0" smtClean="0">
                <a:solidFill>
                  <a:srgbClr val="000000"/>
                </a:solidFill>
                <a:latin typeface="Symbol" pitchFamily="18" charset="2"/>
              </a:rPr>
              <a:t>p</a:t>
            </a:r>
            <a:r>
              <a:rPr lang="en-US" dirty="0" smtClean="0">
                <a:solidFill>
                  <a:srgbClr val="000000"/>
                </a:solidFill>
              </a:rPr>
              <a:t> </a:t>
            </a:r>
            <a:r>
              <a:rPr lang="en-US" dirty="0" err="1" smtClean="0">
                <a:solidFill>
                  <a:srgbClr val="000000"/>
                </a:solidFill>
              </a:rPr>
              <a:t>r</a:t>
            </a:r>
            <a:r>
              <a:rPr lang="en-US" baseline="30000" dirty="0" err="1" smtClean="0">
                <a:solidFill>
                  <a:srgbClr val="000000"/>
                </a:solidFill>
              </a:rPr>
              <a:t>2</a:t>
            </a:r>
            <a:endParaRPr lang="en-US" baseline="30000" dirty="0">
              <a:solidFill>
                <a:srgbClr val="000000"/>
              </a:solidFill>
            </a:endParaRPr>
          </a:p>
        </p:txBody>
      </p:sp>
      <p:grpSp>
        <p:nvGrpSpPr>
          <p:cNvPr id="36" name="Group 35"/>
          <p:cNvGrpSpPr/>
          <p:nvPr/>
        </p:nvGrpSpPr>
        <p:grpSpPr>
          <a:xfrm>
            <a:off x="392163" y="2174100"/>
            <a:ext cx="2953759" cy="1014540"/>
            <a:chOff x="1140288" y="2102850"/>
            <a:chExt cx="2953759" cy="1014540"/>
          </a:xfrm>
        </p:grpSpPr>
        <p:sp>
          <p:nvSpPr>
            <p:cNvPr id="5" name="Rectangle 4"/>
            <p:cNvSpPr/>
            <p:nvPr/>
          </p:nvSpPr>
          <p:spPr>
            <a:xfrm>
              <a:off x="1140288" y="2252980"/>
              <a:ext cx="381836" cy="523220"/>
            </a:xfrm>
            <a:prstGeom prst="rect">
              <a:avLst/>
            </a:prstGeom>
          </p:spPr>
          <p:txBody>
            <a:bodyPr wrap="none">
              <a:spAutoFit/>
            </a:bodyPr>
            <a:lstStyle/>
            <a:p>
              <a:pPr algn="l"/>
              <a:r>
                <a:rPr lang="en-US" dirty="0" smtClean="0">
                  <a:solidFill>
                    <a:srgbClr val="000000"/>
                  </a:solidFill>
                  <a:latin typeface="Symbol" pitchFamily="18" charset="2"/>
                </a:rPr>
                <a:t>p</a:t>
              </a:r>
              <a:endParaRPr lang="en-US" baseline="30000" dirty="0">
                <a:solidFill>
                  <a:srgbClr val="000000"/>
                </a:solidFill>
              </a:endParaRPr>
            </a:p>
          </p:txBody>
        </p:sp>
        <p:sp>
          <p:nvSpPr>
            <p:cNvPr id="6" name="Rectangle 5"/>
            <p:cNvSpPr/>
            <p:nvPr/>
          </p:nvSpPr>
          <p:spPr>
            <a:xfrm>
              <a:off x="1658885" y="2143796"/>
              <a:ext cx="885179" cy="523220"/>
            </a:xfrm>
            <a:prstGeom prst="rect">
              <a:avLst/>
            </a:prstGeom>
          </p:spPr>
          <p:txBody>
            <a:bodyPr wrap="none">
              <a:spAutoFit/>
            </a:bodyPr>
            <a:lstStyle/>
            <a:p>
              <a:pPr algn="l"/>
              <a:r>
                <a:rPr lang="en-US" dirty="0" smtClean="0">
                  <a:solidFill>
                    <a:srgbClr val="000000"/>
                  </a:solidFill>
                </a:rPr>
                <a:t>0.64</a:t>
              </a:r>
              <a:endParaRPr lang="en-US" baseline="30000" dirty="0">
                <a:solidFill>
                  <a:srgbClr val="000000"/>
                </a:solidFill>
              </a:endParaRPr>
            </a:p>
          </p:txBody>
        </p:sp>
        <p:sp>
          <p:nvSpPr>
            <p:cNvPr id="7" name="Rectangle 6"/>
            <p:cNvSpPr/>
            <p:nvPr/>
          </p:nvSpPr>
          <p:spPr>
            <a:xfrm>
              <a:off x="1904545" y="2594170"/>
              <a:ext cx="385042" cy="523220"/>
            </a:xfrm>
            <a:prstGeom prst="rect">
              <a:avLst/>
            </a:prstGeom>
          </p:spPr>
          <p:txBody>
            <a:bodyPr wrap="none">
              <a:spAutoFit/>
            </a:bodyPr>
            <a:lstStyle/>
            <a:p>
              <a:pPr algn="l"/>
              <a:r>
                <a:rPr lang="en-US" dirty="0" smtClean="0">
                  <a:solidFill>
                    <a:srgbClr val="000000"/>
                  </a:solidFill>
                </a:rPr>
                <a:t>2</a:t>
              </a:r>
              <a:endParaRPr lang="en-US" baseline="30000" dirty="0">
                <a:solidFill>
                  <a:srgbClr val="000000"/>
                </a:solidFill>
              </a:endParaRPr>
            </a:p>
          </p:txBody>
        </p:sp>
        <p:cxnSp>
          <p:nvCxnSpPr>
            <p:cNvPr id="9" name="Straight Connector 8"/>
            <p:cNvCxnSpPr/>
            <p:nvPr/>
          </p:nvCxnSpPr>
          <p:spPr bwMode="auto">
            <a:xfrm>
              <a:off x="1760558" y="2620364"/>
              <a:ext cx="640080" cy="0"/>
            </a:xfrm>
            <a:prstGeom prst="line">
              <a:avLst/>
            </a:prstGeom>
            <a:solidFill>
              <a:srgbClr val="00FFFF"/>
            </a:solidFill>
            <a:ln w="22225" cap="flat" cmpd="sng" algn="ctr">
              <a:solidFill>
                <a:schemeClr val="tx1"/>
              </a:solidFill>
              <a:prstDash val="solid"/>
              <a:round/>
              <a:headEnd type="none" w="med" len="med"/>
              <a:tailEnd type="none" w="med" len="med"/>
            </a:ln>
            <a:effectLst/>
          </p:spPr>
        </p:cxnSp>
        <p:sp>
          <p:nvSpPr>
            <p:cNvPr id="10" name="Rectangle 9"/>
            <p:cNvSpPr/>
            <p:nvPr/>
          </p:nvSpPr>
          <p:spPr>
            <a:xfrm>
              <a:off x="1413226" y="2102850"/>
              <a:ext cx="415498" cy="923330"/>
            </a:xfrm>
            <a:prstGeom prst="rect">
              <a:avLst/>
            </a:prstGeom>
          </p:spPr>
          <p:txBody>
            <a:bodyPr wrap="none">
              <a:spAutoFit/>
            </a:bodyPr>
            <a:lstStyle/>
            <a:p>
              <a:pPr algn="l"/>
              <a:r>
                <a:rPr lang="en-US" sz="5400" dirty="0" smtClean="0">
                  <a:solidFill>
                    <a:srgbClr val="000000"/>
                  </a:solidFill>
                </a:rPr>
                <a:t>(</a:t>
              </a:r>
              <a:endParaRPr lang="en-US" sz="5400" baseline="30000" dirty="0">
                <a:solidFill>
                  <a:srgbClr val="000000"/>
                </a:solidFill>
              </a:endParaRPr>
            </a:p>
          </p:txBody>
        </p:sp>
        <p:sp>
          <p:nvSpPr>
            <p:cNvPr id="11" name="Rectangle 10"/>
            <p:cNvSpPr/>
            <p:nvPr/>
          </p:nvSpPr>
          <p:spPr>
            <a:xfrm>
              <a:off x="2327606" y="2102850"/>
              <a:ext cx="415498" cy="923330"/>
            </a:xfrm>
            <a:prstGeom prst="rect">
              <a:avLst/>
            </a:prstGeom>
          </p:spPr>
          <p:txBody>
            <a:bodyPr wrap="none">
              <a:spAutoFit/>
            </a:bodyPr>
            <a:lstStyle/>
            <a:p>
              <a:pPr algn="l"/>
              <a:r>
                <a:rPr lang="en-US" sz="5400" dirty="0" smtClean="0">
                  <a:solidFill>
                    <a:srgbClr val="000000"/>
                  </a:solidFill>
                </a:rPr>
                <a:t>)</a:t>
              </a:r>
              <a:endParaRPr lang="en-US" sz="5400" baseline="30000" dirty="0">
                <a:solidFill>
                  <a:srgbClr val="000000"/>
                </a:solidFill>
              </a:endParaRPr>
            </a:p>
          </p:txBody>
        </p:sp>
        <p:sp>
          <p:nvSpPr>
            <p:cNvPr id="12" name="Rectangle 11"/>
            <p:cNvSpPr/>
            <p:nvPr/>
          </p:nvSpPr>
          <p:spPr>
            <a:xfrm>
              <a:off x="2464097" y="2143796"/>
              <a:ext cx="317716" cy="379591"/>
            </a:xfrm>
            <a:prstGeom prst="rect">
              <a:avLst/>
            </a:prstGeom>
          </p:spPr>
          <p:txBody>
            <a:bodyPr wrap="none">
              <a:spAutoFit/>
            </a:bodyPr>
            <a:lstStyle/>
            <a:p>
              <a:pPr algn="l"/>
              <a:r>
                <a:rPr lang="en-US" baseline="30000" dirty="0" smtClean="0">
                  <a:solidFill>
                    <a:srgbClr val="000000"/>
                  </a:solidFill>
                </a:rPr>
                <a:t>2</a:t>
              </a:r>
              <a:endParaRPr lang="en-US" baseline="30000" dirty="0">
                <a:solidFill>
                  <a:srgbClr val="000000"/>
                </a:solidFill>
              </a:endParaRPr>
            </a:p>
          </p:txBody>
        </p:sp>
        <p:sp>
          <p:nvSpPr>
            <p:cNvPr id="13" name="Rectangle 12"/>
            <p:cNvSpPr/>
            <p:nvPr/>
          </p:nvSpPr>
          <p:spPr>
            <a:xfrm>
              <a:off x="2559653" y="2321220"/>
              <a:ext cx="1534394" cy="523220"/>
            </a:xfrm>
            <a:prstGeom prst="rect">
              <a:avLst/>
            </a:prstGeom>
          </p:spPr>
          <p:txBody>
            <a:bodyPr wrap="none">
              <a:spAutoFit/>
            </a:bodyPr>
            <a:lstStyle/>
            <a:p>
              <a:pPr algn="l"/>
              <a:r>
                <a:rPr lang="en-US" dirty="0" smtClean="0">
                  <a:solidFill>
                    <a:srgbClr val="000000"/>
                  </a:solidFill>
                  <a:latin typeface="Arial"/>
                </a:rPr>
                <a:t>(0.86) = </a:t>
              </a:r>
              <a:endParaRPr lang="en-US" baseline="30000" dirty="0">
                <a:solidFill>
                  <a:srgbClr val="000000"/>
                </a:solidFill>
                <a:latin typeface="Arial"/>
              </a:endParaRPr>
            </a:p>
          </p:txBody>
        </p:sp>
      </p:grpSp>
      <p:grpSp>
        <p:nvGrpSpPr>
          <p:cNvPr id="37" name="Group 36"/>
          <p:cNvGrpSpPr/>
          <p:nvPr/>
        </p:nvGrpSpPr>
        <p:grpSpPr>
          <a:xfrm>
            <a:off x="3148997" y="2174100"/>
            <a:ext cx="2256454" cy="1014540"/>
            <a:chOff x="3897122" y="2102850"/>
            <a:chExt cx="2256454" cy="1014540"/>
          </a:xfrm>
        </p:grpSpPr>
        <p:sp>
          <p:nvSpPr>
            <p:cNvPr id="14" name="Rectangle 13"/>
            <p:cNvSpPr/>
            <p:nvPr/>
          </p:nvSpPr>
          <p:spPr>
            <a:xfrm>
              <a:off x="3897122" y="2252980"/>
              <a:ext cx="381836" cy="523220"/>
            </a:xfrm>
            <a:prstGeom prst="rect">
              <a:avLst/>
            </a:prstGeom>
          </p:spPr>
          <p:txBody>
            <a:bodyPr wrap="none">
              <a:spAutoFit/>
            </a:bodyPr>
            <a:lstStyle/>
            <a:p>
              <a:pPr algn="l"/>
              <a:r>
                <a:rPr lang="en-US" dirty="0" smtClean="0">
                  <a:solidFill>
                    <a:srgbClr val="000000"/>
                  </a:solidFill>
                  <a:latin typeface="Symbol" pitchFamily="18" charset="2"/>
                </a:rPr>
                <a:t>p</a:t>
              </a:r>
              <a:endParaRPr lang="en-US" baseline="30000" dirty="0">
                <a:solidFill>
                  <a:srgbClr val="000000"/>
                </a:solidFill>
              </a:endParaRPr>
            </a:p>
          </p:txBody>
        </p:sp>
        <p:sp>
          <p:nvSpPr>
            <p:cNvPr id="15" name="Rectangle 14"/>
            <p:cNvSpPr/>
            <p:nvPr/>
          </p:nvSpPr>
          <p:spPr>
            <a:xfrm>
              <a:off x="4415719" y="2143796"/>
              <a:ext cx="885179" cy="523220"/>
            </a:xfrm>
            <a:prstGeom prst="rect">
              <a:avLst/>
            </a:prstGeom>
          </p:spPr>
          <p:txBody>
            <a:bodyPr wrap="none">
              <a:spAutoFit/>
            </a:bodyPr>
            <a:lstStyle/>
            <a:p>
              <a:pPr algn="l"/>
              <a:r>
                <a:rPr lang="en-US" dirty="0" smtClean="0">
                  <a:solidFill>
                    <a:srgbClr val="000000"/>
                  </a:solidFill>
                </a:rPr>
                <a:t>0.28</a:t>
              </a:r>
              <a:endParaRPr lang="en-US" baseline="30000" dirty="0">
                <a:solidFill>
                  <a:srgbClr val="000000"/>
                </a:solidFill>
              </a:endParaRPr>
            </a:p>
          </p:txBody>
        </p:sp>
        <p:sp>
          <p:nvSpPr>
            <p:cNvPr id="16" name="Rectangle 15"/>
            <p:cNvSpPr/>
            <p:nvPr/>
          </p:nvSpPr>
          <p:spPr>
            <a:xfrm>
              <a:off x="4661379" y="2594170"/>
              <a:ext cx="385042" cy="523220"/>
            </a:xfrm>
            <a:prstGeom prst="rect">
              <a:avLst/>
            </a:prstGeom>
          </p:spPr>
          <p:txBody>
            <a:bodyPr wrap="none">
              <a:spAutoFit/>
            </a:bodyPr>
            <a:lstStyle/>
            <a:p>
              <a:pPr algn="l"/>
              <a:r>
                <a:rPr lang="en-US" dirty="0" smtClean="0">
                  <a:solidFill>
                    <a:srgbClr val="000000"/>
                  </a:solidFill>
                </a:rPr>
                <a:t>2</a:t>
              </a:r>
              <a:endParaRPr lang="en-US" baseline="30000" dirty="0">
                <a:solidFill>
                  <a:srgbClr val="000000"/>
                </a:solidFill>
              </a:endParaRPr>
            </a:p>
          </p:txBody>
        </p:sp>
        <p:cxnSp>
          <p:nvCxnSpPr>
            <p:cNvPr id="17" name="Straight Connector 16"/>
            <p:cNvCxnSpPr/>
            <p:nvPr/>
          </p:nvCxnSpPr>
          <p:spPr bwMode="auto">
            <a:xfrm>
              <a:off x="4517392" y="2620364"/>
              <a:ext cx="640080" cy="0"/>
            </a:xfrm>
            <a:prstGeom prst="line">
              <a:avLst/>
            </a:prstGeom>
            <a:solidFill>
              <a:srgbClr val="00FFFF"/>
            </a:solidFill>
            <a:ln w="22225" cap="flat" cmpd="sng" algn="ctr">
              <a:solidFill>
                <a:schemeClr val="tx1"/>
              </a:solidFill>
              <a:prstDash val="solid"/>
              <a:round/>
              <a:headEnd type="none" w="med" len="med"/>
              <a:tailEnd type="none" w="med" len="med"/>
            </a:ln>
            <a:effectLst/>
          </p:spPr>
        </p:cxnSp>
        <p:sp>
          <p:nvSpPr>
            <p:cNvPr id="18" name="Rectangle 17"/>
            <p:cNvSpPr/>
            <p:nvPr/>
          </p:nvSpPr>
          <p:spPr>
            <a:xfrm>
              <a:off x="4170060" y="2102850"/>
              <a:ext cx="415498" cy="923330"/>
            </a:xfrm>
            <a:prstGeom prst="rect">
              <a:avLst/>
            </a:prstGeom>
          </p:spPr>
          <p:txBody>
            <a:bodyPr wrap="none">
              <a:spAutoFit/>
            </a:bodyPr>
            <a:lstStyle/>
            <a:p>
              <a:pPr algn="l"/>
              <a:r>
                <a:rPr lang="en-US" sz="5400" dirty="0" smtClean="0">
                  <a:solidFill>
                    <a:srgbClr val="000000"/>
                  </a:solidFill>
                </a:rPr>
                <a:t>(</a:t>
              </a:r>
              <a:endParaRPr lang="en-US" sz="5400" baseline="30000" dirty="0">
                <a:solidFill>
                  <a:srgbClr val="000000"/>
                </a:solidFill>
              </a:endParaRPr>
            </a:p>
          </p:txBody>
        </p:sp>
        <p:sp>
          <p:nvSpPr>
            <p:cNvPr id="19" name="Rectangle 18"/>
            <p:cNvSpPr/>
            <p:nvPr/>
          </p:nvSpPr>
          <p:spPr>
            <a:xfrm>
              <a:off x="5084440" y="2102850"/>
              <a:ext cx="415498" cy="923330"/>
            </a:xfrm>
            <a:prstGeom prst="rect">
              <a:avLst/>
            </a:prstGeom>
          </p:spPr>
          <p:txBody>
            <a:bodyPr wrap="none">
              <a:spAutoFit/>
            </a:bodyPr>
            <a:lstStyle/>
            <a:p>
              <a:pPr algn="l"/>
              <a:r>
                <a:rPr lang="en-US" sz="5400" dirty="0" smtClean="0">
                  <a:solidFill>
                    <a:srgbClr val="000000"/>
                  </a:solidFill>
                </a:rPr>
                <a:t>)</a:t>
              </a:r>
              <a:endParaRPr lang="en-US" sz="5400" baseline="30000" dirty="0">
                <a:solidFill>
                  <a:srgbClr val="000000"/>
                </a:solidFill>
              </a:endParaRPr>
            </a:p>
          </p:txBody>
        </p:sp>
        <p:sp>
          <p:nvSpPr>
            <p:cNvPr id="20" name="Rectangle 19"/>
            <p:cNvSpPr/>
            <p:nvPr/>
          </p:nvSpPr>
          <p:spPr>
            <a:xfrm>
              <a:off x="5220931" y="2143796"/>
              <a:ext cx="317716" cy="379591"/>
            </a:xfrm>
            <a:prstGeom prst="rect">
              <a:avLst/>
            </a:prstGeom>
          </p:spPr>
          <p:txBody>
            <a:bodyPr wrap="none">
              <a:spAutoFit/>
            </a:bodyPr>
            <a:lstStyle/>
            <a:p>
              <a:pPr algn="l"/>
              <a:r>
                <a:rPr lang="en-US" baseline="30000" dirty="0" smtClean="0">
                  <a:solidFill>
                    <a:srgbClr val="000000"/>
                  </a:solidFill>
                </a:rPr>
                <a:t>2</a:t>
              </a:r>
              <a:endParaRPr lang="en-US" baseline="30000" dirty="0">
                <a:solidFill>
                  <a:srgbClr val="000000"/>
                </a:solidFill>
              </a:endParaRPr>
            </a:p>
          </p:txBody>
        </p:sp>
        <p:sp>
          <p:nvSpPr>
            <p:cNvPr id="21" name="Rectangle 20"/>
            <p:cNvSpPr/>
            <p:nvPr/>
          </p:nvSpPr>
          <p:spPr>
            <a:xfrm>
              <a:off x="5316487" y="2321220"/>
              <a:ext cx="837089" cy="523220"/>
            </a:xfrm>
            <a:prstGeom prst="rect">
              <a:avLst/>
            </a:prstGeom>
          </p:spPr>
          <p:txBody>
            <a:bodyPr wrap="none">
              <a:spAutoFit/>
            </a:bodyPr>
            <a:lstStyle/>
            <a:p>
              <a:pPr algn="l"/>
              <a:r>
                <a:rPr lang="en-US" dirty="0" smtClean="0">
                  <a:solidFill>
                    <a:srgbClr val="000000"/>
                  </a:solidFill>
                  <a:latin typeface="Arial"/>
                </a:rPr>
                <a:t>(</a:t>
              </a:r>
              <a:r>
                <a:rPr lang="en-US" dirty="0" err="1" smtClean="0">
                  <a:solidFill>
                    <a:srgbClr val="000000"/>
                  </a:solidFill>
                  <a:latin typeface="Arial"/>
                </a:rPr>
                <a:t>v</a:t>
              </a:r>
              <a:r>
                <a:rPr lang="en-US" baseline="-25000" dirty="0" err="1" smtClean="0">
                  <a:solidFill>
                    <a:srgbClr val="000000"/>
                  </a:solidFill>
                  <a:latin typeface="Arial"/>
                </a:rPr>
                <a:t>2</a:t>
              </a:r>
              <a:r>
                <a:rPr lang="en-US" dirty="0" smtClean="0">
                  <a:solidFill>
                    <a:srgbClr val="000000"/>
                  </a:solidFill>
                  <a:latin typeface="Arial"/>
                </a:rPr>
                <a:t>) </a:t>
              </a:r>
              <a:endParaRPr lang="en-US" baseline="30000" dirty="0">
                <a:solidFill>
                  <a:srgbClr val="000000"/>
                </a:solidFill>
                <a:latin typeface="Arial"/>
              </a:endParaRPr>
            </a:p>
          </p:txBody>
        </p:sp>
      </p:grpSp>
      <p:cxnSp>
        <p:nvCxnSpPr>
          <p:cNvPr id="24" name="Straight Connector 23"/>
          <p:cNvCxnSpPr/>
          <p:nvPr/>
        </p:nvCxnSpPr>
        <p:spPr bwMode="auto">
          <a:xfrm>
            <a:off x="3127839" y="2418665"/>
            <a:ext cx="464024" cy="477671"/>
          </a:xfrm>
          <a:prstGeom prst="line">
            <a:avLst/>
          </a:prstGeom>
          <a:solidFill>
            <a:srgbClr val="00FFFF"/>
          </a:solidFill>
          <a:ln w="22225" cap="flat" cmpd="sng" algn="ctr">
            <a:solidFill>
              <a:srgbClr val="0070C0"/>
            </a:solidFill>
            <a:prstDash val="solid"/>
            <a:round/>
            <a:headEnd type="none" w="med" len="med"/>
            <a:tailEnd type="none" w="med" len="med"/>
          </a:ln>
          <a:effectLst/>
        </p:spPr>
      </p:cxnSp>
      <p:cxnSp>
        <p:nvCxnSpPr>
          <p:cNvPr id="25" name="Straight Connector 24"/>
          <p:cNvCxnSpPr/>
          <p:nvPr/>
        </p:nvCxnSpPr>
        <p:spPr bwMode="auto">
          <a:xfrm>
            <a:off x="3919409" y="2705268"/>
            <a:ext cx="464024" cy="477671"/>
          </a:xfrm>
          <a:prstGeom prst="line">
            <a:avLst/>
          </a:prstGeom>
          <a:solidFill>
            <a:srgbClr val="00FFFF"/>
          </a:solidFill>
          <a:ln w="22225" cap="flat" cmpd="sng" algn="ctr">
            <a:solidFill>
              <a:srgbClr val="0070C0"/>
            </a:solidFill>
            <a:prstDash val="solid"/>
            <a:round/>
            <a:headEnd type="none" w="med" len="med"/>
            <a:tailEnd type="none" w="med" len="med"/>
          </a:ln>
          <a:effectLst/>
        </p:spPr>
      </p:cxnSp>
      <p:cxnSp>
        <p:nvCxnSpPr>
          <p:cNvPr id="26" name="Straight Connector 25"/>
          <p:cNvCxnSpPr/>
          <p:nvPr/>
        </p:nvCxnSpPr>
        <p:spPr bwMode="auto">
          <a:xfrm>
            <a:off x="343696" y="2377722"/>
            <a:ext cx="464024" cy="477671"/>
          </a:xfrm>
          <a:prstGeom prst="line">
            <a:avLst/>
          </a:prstGeom>
          <a:solidFill>
            <a:srgbClr val="00FFFF"/>
          </a:solidFill>
          <a:ln w="22225" cap="flat" cmpd="sng" algn="ctr">
            <a:solidFill>
              <a:srgbClr val="0070C0"/>
            </a:solidFill>
            <a:prstDash val="solid"/>
            <a:round/>
            <a:headEnd type="none" w="med" len="med"/>
            <a:tailEnd type="none" w="med" len="med"/>
          </a:ln>
          <a:effectLst/>
        </p:spPr>
      </p:cxnSp>
      <p:cxnSp>
        <p:nvCxnSpPr>
          <p:cNvPr id="27" name="Straight Connector 26"/>
          <p:cNvCxnSpPr/>
          <p:nvPr/>
        </p:nvCxnSpPr>
        <p:spPr bwMode="auto">
          <a:xfrm>
            <a:off x="1107971" y="2650677"/>
            <a:ext cx="464024" cy="477671"/>
          </a:xfrm>
          <a:prstGeom prst="line">
            <a:avLst/>
          </a:prstGeom>
          <a:solidFill>
            <a:srgbClr val="00FFFF"/>
          </a:solidFill>
          <a:ln w="22225" cap="flat" cmpd="sng" algn="ctr">
            <a:solidFill>
              <a:srgbClr val="0070C0"/>
            </a:solidFill>
            <a:prstDash val="solid"/>
            <a:round/>
            <a:headEnd type="none" w="med" len="med"/>
            <a:tailEnd type="none" w="med" len="med"/>
          </a:ln>
          <a:effectLst/>
        </p:spPr>
      </p:cxnSp>
      <p:sp>
        <p:nvSpPr>
          <p:cNvPr id="28" name="Rectangle 27"/>
          <p:cNvSpPr/>
          <p:nvPr/>
        </p:nvSpPr>
        <p:spPr>
          <a:xfrm>
            <a:off x="733351" y="3331326"/>
            <a:ext cx="4469493" cy="523220"/>
          </a:xfrm>
          <a:prstGeom prst="rect">
            <a:avLst/>
          </a:prstGeom>
        </p:spPr>
        <p:txBody>
          <a:bodyPr wrap="none">
            <a:spAutoFit/>
          </a:bodyPr>
          <a:lstStyle/>
          <a:p>
            <a:pPr algn="l"/>
            <a:r>
              <a:rPr lang="en-US" dirty="0" smtClean="0">
                <a:solidFill>
                  <a:srgbClr val="000000"/>
                </a:solidFill>
                <a:latin typeface="Arial"/>
              </a:rPr>
              <a:t>(0.64)</a:t>
            </a:r>
            <a:r>
              <a:rPr lang="en-US" baseline="30000" dirty="0" smtClean="0">
                <a:solidFill>
                  <a:srgbClr val="000000"/>
                </a:solidFill>
                <a:latin typeface="Arial"/>
              </a:rPr>
              <a:t>2</a:t>
            </a:r>
            <a:r>
              <a:rPr lang="en-US" dirty="0" smtClean="0">
                <a:solidFill>
                  <a:srgbClr val="000000"/>
                </a:solidFill>
                <a:latin typeface="Arial"/>
              </a:rPr>
              <a:t>(0.86) = (0.28)</a:t>
            </a:r>
            <a:r>
              <a:rPr lang="en-US" baseline="30000" dirty="0" smtClean="0">
                <a:solidFill>
                  <a:srgbClr val="000000"/>
                </a:solidFill>
                <a:latin typeface="Arial"/>
              </a:rPr>
              <a:t>2</a:t>
            </a:r>
            <a:r>
              <a:rPr lang="en-US" dirty="0" smtClean="0">
                <a:solidFill>
                  <a:srgbClr val="000000"/>
                </a:solidFill>
                <a:latin typeface="Arial"/>
              </a:rPr>
              <a:t>(</a:t>
            </a:r>
            <a:r>
              <a:rPr lang="en-US" dirty="0" err="1" smtClean="0">
                <a:solidFill>
                  <a:srgbClr val="000000"/>
                </a:solidFill>
                <a:latin typeface="Arial"/>
              </a:rPr>
              <a:t>v</a:t>
            </a:r>
            <a:r>
              <a:rPr lang="en-US" baseline="-25000" dirty="0" err="1" smtClean="0">
                <a:solidFill>
                  <a:srgbClr val="000000"/>
                </a:solidFill>
                <a:latin typeface="Arial"/>
              </a:rPr>
              <a:t>2</a:t>
            </a:r>
            <a:r>
              <a:rPr lang="en-US" dirty="0" smtClean="0">
                <a:solidFill>
                  <a:srgbClr val="000000"/>
                </a:solidFill>
                <a:latin typeface="Arial"/>
              </a:rPr>
              <a:t>) </a:t>
            </a:r>
            <a:endParaRPr lang="en-US" baseline="30000" dirty="0">
              <a:solidFill>
                <a:srgbClr val="000000"/>
              </a:solidFill>
              <a:latin typeface="Arial"/>
            </a:endParaRPr>
          </a:p>
        </p:txBody>
      </p:sp>
      <p:sp>
        <p:nvSpPr>
          <p:cNvPr id="29" name="Rectangle 28"/>
          <p:cNvSpPr/>
          <p:nvPr/>
        </p:nvSpPr>
        <p:spPr>
          <a:xfrm>
            <a:off x="6127226" y="2642036"/>
            <a:ext cx="1406154" cy="523220"/>
          </a:xfrm>
          <a:prstGeom prst="rect">
            <a:avLst/>
          </a:prstGeom>
        </p:spPr>
        <p:txBody>
          <a:bodyPr wrap="none">
            <a:spAutoFit/>
          </a:bodyPr>
          <a:lstStyle/>
          <a:p>
            <a:pPr algn="l"/>
            <a:r>
              <a:rPr lang="en-US" dirty="0" err="1" smtClean="0">
                <a:solidFill>
                  <a:srgbClr val="000000"/>
                </a:solidFill>
                <a:latin typeface="Arial"/>
              </a:rPr>
              <a:t>v</a:t>
            </a:r>
            <a:r>
              <a:rPr lang="en-US" baseline="-25000" dirty="0" err="1" smtClean="0">
                <a:solidFill>
                  <a:srgbClr val="000000"/>
                </a:solidFill>
                <a:latin typeface="Arial"/>
              </a:rPr>
              <a:t>2</a:t>
            </a:r>
            <a:r>
              <a:rPr lang="en-US" dirty="0" smtClean="0">
                <a:solidFill>
                  <a:srgbClr val="000000"/>
                </a:solidFill>
                <a:latin typeface="Arial"/>
              </a:rPr>
              <a:t> = 4.5</a:t>
            </a:r>
            <a:endParaRPr lang="en-US" baseline="30000" dirty="0">
              <a:solidFill>
                <a:srgbClr val="000000"/>
              </a:solidFill>
              <a:latin typeface="Arial"/>
            </a:endParaRPr>
          </a:p>
        </p:txBody>
      </p:sp>
      <p:grpSp>
        <p:nvGrpSpPr>
          <p:cNvPr id="35" name="Group 34"/>
          <p:cNvGrpSpPr/>
          <p:nvPr/>
        </p:nvGrpSpPr>
        <p:grpSpPr>
          <a:xfrm>
            <a:off x="7507887" y="2425942"/>
            <a:ext cx="484428" cy="973594"/>
            <a:chOff x="5523478" y="4302417"/>
            <a:chExt cx="484428" cy="973594"/>
          </a:xfrm>
        </p:grpSpPr>
        <p:sp>
          <p:nvSpPr>
            <p:cNvPr id="30" name="Rectangle 29"/>
            <p:cNvSpPr/>
            <p:nvPr/>
          </p:nvSpPr>
          <p:spPr>
            <a:xfrm>
              <a:off x="5523478" y="4302417"/>
              <a:ext cx="484428" cy="523220"/>
            </a:xfrm>
            <a:prstGeom prst="rect">
              <a:avLst/>
            </a:prstGeom>
          </p:spPr>
          <p:txBody>
            <a:bodyPr wrap="none">
              <a:spAutoFit/>
            </a:bodyPr>
            <a:lstStyle/>
            <a:p>
              <a:pPr algn="l"/>
              <a:r>
                <a:rPr lang="en-US" dirty="0" smtClean="0">
                  <a:solidFill>
                    <a:srgbClr val="000000"/>
                  </a:solidFill>
                </a:rPr>
                <a:t>m</a:t>
              </a:r>
              <a:endParaRPr lang="en-US" baseline="30000" dirty="0">
                <a:solidFill>
                  <a:srgbClr val="000000"/>
                </a:solidFill>
              </a:endParaRPr>
            </a:p>
          </p:txBody>
        </p:sp>
        <p:sp>
          <p:nvSpPr>
            <p:cNvPr id="31" name="Rectangle 30"/>
            <p:cNvSpPr/>
            <p:nvPr/>
          </p:nvSpPr>
          <p:spPr>
            <a:xfrm>
              <a:off x="5578066" y="4752791"/>
              <a:ext cx="364202" cy="523220"/>
            </a:xfrm>
            <a:prstGeom prst="rect">
              <a:avLst/>
            </a:prstGeom>
          </p:spPr>
          <p:txBody>
            <a:bodyPr wrap="none">
              <a:spAutoFit/>
            </a:bodyPr>
            <a:lstStyle/>
            <a:p>
              <a:pPr algn="l"/>
              <a:r>
                <a:rPr lang="en-US" dirty="0" smtClean="0">
                  <a:solidFill>
                    <a:srgbClr val="000000"/>
                  </a:solidFill>
                </a:rPr>
                <a:t>s</a:t>
              </a:r>
              <a:endParaRPr lang="en-US" baseline="30000" dirty="0">
                <a:solidFill>
                  <a:srgbClr val="000000"/>
                </a:solidFill>
              </a:endParaRPr>
            </a:p>
          </p:txBody>
        </p:sp>
        <p:cxnSp>
          <p:nvCxnSpPr>
            <p:cNvPr id="32" name="Straight Connector 31"/>
            <p:cNvCxnSpPr/>
            <p:nvPr/>
          </p:nvCxnSpPr>
          <p:spPr bwMode="auto">
            <a:xfrm>
              <a:off x="5529615" y="4819929"/>
              <a:ext cx="457200" cy="0"/>
            </a:xfrm>
            <a:prstGeom prst="line">
              <a:avLst/>
            </a:prstGeom>
            <a:solidFill>
              <a:srgbClr val="00FFFF"/>
            </a:solidFill>
            <a:ln w="22225" cap="flat" cmpd="sng" algn="ctr">
              <a:solidFill>
                <a:schemeClr val="tx1"/>
              </a:solidFill>
              <a:prstDash val="solid"/>
              <a:round/>
              <a:headEnd type="none" w="med" len="med"/>
              <a:tailEnd type="none" w="med" len="med"/>
            </a:ln>
            <a:effectLst/>
          </p:spPr>
        </p:cxnSp>
      </p:grpSp>
      <p:pic>
        <p:nvPicPr>
          <p:cNvPr id="25602" name="Picture 2" descr="http://www.technology-guide.co.uk/image.axd?picture=2012%2F6%2FWastewater_Treatment_Plant-00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3132" y="4003957"/>
            <a:ext cx="3610091" cy="2678458"/>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http://www.cityofelgin.org/images/pages/N197/Riverside%20Water%20Treatment%20Plant.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132613" y="4001984"/>
            <a:ext cx="4738255" cy="2686841"/>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p:cNvSpPr/>
          <p:nvPr/>
        </p:nvSpPr>
        <p:spPr>
          <a:xfrm>
            <a:off x="8953994" y="6673930"/>
            <a:ext cx="118753" cy="102373"/>
          </a:xfrm>
          <a:prstGeom prst="triangle">
            <a:avLst/>
          </a:prstGeom>
          <a:solidFill>
            <a:schemeClr val="tx1"/>
          </a:solidFill>
          <a:ln w="22225">
            <a:solidFill>
              <a:schemeClr val="tx1"/>
            </a:solidFill>
          </a:ln>
        </p:spPr>
        <p:txBody>
          <a:bodyPr wrap="square" rtlCol="0" anchor="ctr">
            <a:spAutoFit/>
          </a:bodyPr>
          <a:lstStyle/>
          <a:p>
            <a:pPr algn="l"/>
            <a:endParaRPr lang="en-US" dirty="0">
              <a:solidFill>
                <a:srgbClr val="000000"/>
              </a:solidFill>
            </a:endParaRPr>
          </a:p>
        </p:txBody>
      </p:sp>
    </p:spTree>
    <p:extLst>
      <p:ext uri="{BB962C8B-B14F-4D97-AF65-F5344CB8AC3E}">
        <p14:creationId xmlns:p14="http://schemas.microsoft.com/office/powerpoint/2010/main" val="400970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anim calcmode="lin" valueType="num">
                                      <p:cBhvr>
                                        <p:cTn id="1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circle(in)">
                                      <p:cBhvr>
                                        <p:cTn id="24" dur="200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circle(in)">
                                      <p:cBhvr>
                                        <p:cTn id="29" dur="20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 calcmode="lin" valueType="num">
                                      <p:cBhvr>
                                        <p:cTn id="36" dur="500" fill="hold"/>
                                        <p:tgtEl>
                                          <p:spTgt spid="26"/>
                                        </p:tgtEl>
                                        <p:attrNameLst>
                                          <p:attrName>style.rotation</p:attrName>
                                        </p:attrNameLst>
                                      </p:cBhvr>
                                      <p:tavLst>
                                        <p:tav tm="0">
                                          <p:val>
                                            <p:fltVal val="360"/>
                                          </p:val>
                                        </p:tav>
                                        <p:tav tm="100000">
                                          <p:val>
                                            <p:fltVal val="0"/>
                                          </p:val>
                                        </p:tav>
                                      </p:tavLst>
                                    </p:anim>
                                    <p:animEffect transition="in" filter="fade">
                                      <p:cBhvr>
                                        <p:cTn id="37" dur="500"/>
                                        <p:tgtEl>
                                          <p:spTgt spid="26"/>
                                        </p:tgtEl>
                                      </p:cBhvr>
                                    </p:animEffect>
                                  </p:childTnLst>
                                </p:cTn>
                              </p:par>
                              <p:par>
                                <p:cTn id="38" presetID="49" presetClass="entr" presetSubtype="0" decel="100000"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 calcmode="lin" valueType="num">
                                      <p:cBhvr>
                                        <p:cTn id="42" dur="500" fill="hold"/>
                                        <p:tgtEl>
                                          <p:spTgt spid="27"/>
                                        </p:tgtEl>
                                        <p:attrNameLst>
                                          <p:attrName>style.rotation</p:attrName>
                                        </p:attrNameLst>
                                      </p:cBhvr>
                                      <p:tavLst>
                                        <p:tav tm="0">
                                          <p:val>
                                            <p:fltVal val="360"/>
                                          </p:val>
                                        </p:tav>
                                        <p:tav tm="100000">
                                          <p:val>
                                            <p:fltVal val="0"/>
                                          </p:val>
                                        </p:tav>
                                      </p:tavLst>
                                    </p:anim>
                                    <p:animEffect transition="in" filter="fade">
                                      <p:cBhvr>
                                        <p:cTn id="43" dur="500"/>
                                        <p:tgtEl>
                                          <p:spTgt spid="27"/>
                                        </p:tgtEl>
                                      </p:cBhvr>
                                    </p:animEffect>
                                  </p:childTnLst>
                                </p:cTn>
                              </p:par>
                              <p:par>
                                <p:cTn id="44" presetID="49" presetClass="entr" presetSubtype="0" decel="100000" fill="hold"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 calcmode="lin" valueType="num">
                                      <p:cBhvr>
                                        <p:cTn id="48" dur="500" fill="hold"/>
                                        <p:tgtEl>
                                          <p:spTgt spid="24"/>
                                        </p:tgtEl>
                                        <p:attrNameLst>
                                          <p:attrName>style.rotation</p:attrName>
                                        </p:attrNameLst>
                                      </p:cBhvr>
                                      <p:tavLst>
                                        <p:tav tm="0">
                                          <p:val>
                                            <p:fltVal val="360"/>
                                          </p:val>
                                        </p:tav>
                                        <p:tav tm="100000">
                                          <p:val>
                                            <p:fltVal val="0"/>
                                          </p:val>
                                        </p:tav>
                                      </p:tavLst>
                                    </p:anim>
                                    <p:animEffect transition="in" filter="fade">
                                      <p:cBhvr>
                                        <p:cTn id="49" dur="500"/>
                                        <p:tgtEl>
                                          <p:spTgt spid="24"/>
                                        </p:tgtEl>
                                      </p:cBhvr>
                                    </p:animEffect>
                                  </p:childTnLst>
                                </p:cTn>
                              </p:par>
                              <p:par>
                                <p:cTn id="50" presetID="49" presetClass="entr" presetSubtype="0" decel="100000" fill="hold" nodeType="with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p:cTn id="52" dur="500" fill="hold"/>
                                        <p:tgtEl>
                                          <p:spTgt spid="25"/>
                                        </p:tgtEl>
                                        <p:attrNameLst>
                                          <p:attrName>ppt_w</p:attrName>
                                        </p:attrNameLst>
                                      </p:cBhvr>
                                      <p:tavLst>
                                        <p:tav tm="0">
                                          <p:val>
                                            <p:fltVal val="0"/>
                                          </p:val>
                                        </p:tav>
                                        <p:tav tm="100000">
                                          <p:val>
                                            <p:strVal val="#ppt_w"/>
                                          </p:val>
                                        </p:tav>
                                      </p:tavLst>
                                    </p:anim>
                                    <p:anim calcmode="lin" valueType="num">
                                      <p:cBhvr>
                                        <p:cTn id="53" dur="500" fill="hold"/>
                                        <p:tgtEl>
                                          <p:spTgt spid="25"/>
                                        </p:tgtEl>
                                        <p:attrNameLst>
                                          <p:attrName>ppt_h</p:attrName>
                                        </p:attrNameLst>
                                      </p:cBhvr>
                                      <p:tavLst>
                                        <p:tav tm="0">
                                          <p:val>
                                            <p:fltVal val="0"/>
                                          </p:val>
                                        </p:tav>
                                        <p:tav tm="100000">
                                          <p:val>
                                            <p:strVal val="#ppt_h"/>
                                          </p:val>
                                        </p:tav>
                                      </p:tavLst>
                                    </p:anim>
                                    <p:anim calcmode="lin" valueType="num">
                                      <p:cBhvr>
                                        <p:cTn id="54" dur="500" fill="hold"/>
                                        <p:tgtEl>
                                          <p:spTgt spid="25"/>
                                        </p:tgtEl>
                                        <p:attrNameLst>
                                          <p:attrName>style.rotation</p:attrName>
                                        </p:attrNameLst>
                                      </p:cBhvr>
                                      <p:tavLst>
                                        <p:tav tm="0">
                                          <p:val>
                                            <p:fltVal val="360"/>
                                          </p:val>
                                        </p:tav>
                                        <p:tav tm="100000">
                                          <p:val>
                                            <p:fltVal val="0"/>
                                          </p:val>
                                        </p:tav>
                                      </p:tavLst>
                                    </p:anim>
                                    <p:animEffect transition="in" filter="fade">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1000"/>
                                        <p:tgtEl>
                                          <p:spTgt spid="28"/>
                                        </p:tgtEl>
                                      </p:cBhvr>
                                    </p:animEffect>
                                    <p:anim calcmode="lin" valueType="num">
                                      <p:cBhvr>
                                        <p:cTn id="61" dur="1000" fill="hold"/>
                                        <p:tgtEl>
                                          <p:spTgt spid="28"/>
                                        </p:tgtEl>
                                        <p:attrNameLst>
                                          <p:attrName>ppt_x</p:attrName>
                                        </p:attrNameLst>
                                      </p:cBhvr>
                                      <p:tavLst>
                                        <p:tav tm="0">
                                          <p:val>
                                            <p:strVal val="#ppt_x"/>
                                          </p:val>
                                        </p:tav>
                                        <p:tav tm="100000">
                                          <p:val>
                                            <p:strVal val="#ppt_x"/>
                                          </p:val>
                                        </p:tav>
                                      </p:tavLst>
                                    </p:anim>
                                    <p:anim calcmode="lin" valueType="num">
                                      <p:cBhvr>
                                        <p:cTn id="6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1000"/>
                                        <p:tgtEl>
                                          <p:spTgt spid="29"/>
                                        </p:tgtEl>
                                      </p:cBhvr>
                                    </p:animEffect>
                                    <p:anim calcmode="lin" valueType="num">
                                      <p:cBhvr>
                                        <p:cTn id="68" dur="1000" fill="hold"/>
                                        <p:tgtEl>
                                          <p:spTgt spid="29"/>
                                        </p:tgtEl>
                                        <p:attrNameLst>
                                          <p:attrName>ppt_x</p:attrName>
                                        </p:attrNameLst>
                                      </p:cBhvr>
                                      <p:tavLst>
                                        <p:tav tm="0">
                                          <p:val>
                                            <p:strVal val="#ppt_x"/>
                                          </p:val>
                                        </p:tav>
                                        <p:tav tm="100000">
                                          <p:val>
                                            <p:strVal val="#ppt_x"/>
                                          </p:val>
                                        </p:tav>
                                      </p:tavLst>
                                    </p:anim>
                                    <p:anim calcmode="lin" valueType="num">
                                      <p:cBhvr>
                                        <p:cTn id="6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6" presetClass="entr" presetSubtype="0" fill="hold" nodeType="click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down)">
                                      <p:cBhvr>
                                        <p:cTn id="74" dur="580">
                                          <p:stCondLst>
                                            <p:cond delay="0"/>
                                          </p:stCondLst>
                                        </p:cTn>
                                        <p:tgtEl>
                                          <p:spTgt spid="35"/>
                                        </p:tgtEl>
                                      </p:cBhvr>
                                    </p:animEffect>
                                    <p:anim calcmode="lin" valueType="num">
                                      <p:cBhvr>
                                        <p:cTn id="75"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80" dur="26">
                                          <p:stCondLst>
                                            <p:cond delay="650"/>
                                          </p:stCondLst>
                                        </p:cTn>
                                        <p:tgtEl>
                                          <p:spTgt spid="35"/>
                                        </p:tgtEl>
                                      </p:cBhvr>
                                      <p:to x="100000" y="60000"/>
                                    </p:animScale>
                                    <p:animScale>
                                      <p:cBhvr>
                                        <p:cTn id="81" dur="166" decel="50000">
                                          <p:stCondLst>
                                            <p:cond delay="676"/>
                                          </p:stCondLst>
                                        </p:cTn>
                                        <p:tgtEl>
                                          <p:spTgt spid="35"/>
                                        </p:tgtEl>
                                      </p:cBhvr>
                                      <p:to x="100000" y="100000"/>
                                    </p:animScale>
                                    <p:animScale>
                                      <p:cBhvr>
                                        <p:cTn id="82" dur="26">
                                          <p:stCondLst>
                                            <p:cond delay="1312"/>
                                          </p:stCondLst>
                                        </p:cTn>
                                        <p:tgtEl>
                                          <p:spTgt spid="35"/>
                                        </p:tgtEl>
                                      </p:cBhvr>
                                      <p:to x="100000" y="80000"/>
                                    </p:animScale>
                                    <p:animScale>
                                      <p:cBhvr>
                                        <p:cTn id="83" dur="166" decel="50000">
                                          <p:stCondLst>
                                            <p:cond delay="1338"/>
                                          </p:stCondLst>
                                        </p:cTn>
                                        <p:tgtEl>
                                          <p:spTgt spid="35"/>
                                        </p:tgtEl>
                                      </p:cBhvr>
                                      <p:to x="100000" y="100000"/>
                                    </p:animScale>
                                    <p:animScale>
                                      <p:cBhvr>
                                        <p:cTn id="84" dur="26">
                                          <p:stCondLst>
                                            <p:cond delay="1642"/>
                                          </p:stCondLst>
                                        </p:cTn>
                                        <p:tgtEl>
                                          <p:spTgt spid="35"/>
                                        </p:tgtEl>
                                      </p:cBhvr>
                                      <p:to x="100000" y="90000"/>
                                    </p:animScale>
                                    <p:animScale>
                                      <p:cBhvr>
                                        <p:cTn id="85" dur="166" decel="50000">
                                          <p:stCondLst>
                                            <p:cond delay="1668"/>
                                          </p:stCondLst>
                                        </p:cTn>
                                        <p:tgtEl>
                                          <p:spTgt spid="35"/>
                                        </p:tgtEl>
                                      </p:cBhvr>
                                      <p:to x="100000" y="100000"/>
                                    </p:animScale>
                                    <p:animScale>
                                      <p:cBhvr>
                                        <p:cTn id="86" dur="26">
                                          <p:stCondLst>
                                            <p:cond delay="1808"/>
                                          </p:stCondLst>
                                        </p:cTn>
                                        <p:tgtEl>
                                          <p:spTgt spid="35"/>
                                        </p:tgtEl>
                                      </p:cBhvr>
                                      <p:to x="100000" y="95000"/>
                                    </p:animScale>
                                    <p:animScale>
                                      <p:cBhvr>
                                        <p:cTn id="87" dur="166" decel="50000">
                                          <p:stCondLst>
                                            <p:cond delay="1834"/>
                                          </p:stCondLst>
                                        </p:cTn>
                                        <p:tgtEl>
                                          <p:spTgt spid="35"/>
                                        </p:tgtEl>
                                      </p:cBhvr>
                                      <p:to x="100000" y="100000"/>
                                    </p:animScale>
                                  </p:childTnLst>
                                </p:cTn>
                              </p:par>
                            </p:childTnLst>
                          </p:cTn>
                        </p:par>
                        <p:par>
                          <p:cTn id="88" fill="hold">
                            <p:stCondLst>
                              <p:cond delay="2000"/>
                            </p:stCondLst>
                            <p:childTnLst>
                              <p:par>
                                <p:cTn id="89" presetID="10" presetClass="entr" presetSubtype="0"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fade">
                                      <p:cBhvr>
                                        <p:cTn id="91" dur="500"/>
                                        <p:tgtEl>
                                          <p:spTgt spid="38"/>
                                        </p:tgtEl>
                                      </p:cBhvr>
                                    </p:animEffect>
                                  </p:childTnLst>
                                </p:cTn>
                              </p:par>
                            </p:childTnLst>
                          </p:cTn>
                        </p:par>
                        <p:par>
                          <p:cTn id="92" fill="hold">
                            <p:stCondLst>
                              <p:cond delay="2500"/>
                            </p:stCondLst>
                            <p:childTnLst>
                              <p:par>
                                <p:cTn id="93" presetID="10" presetClass="entr" presetSubtype="0" fill="hold" nodeType="afterEffect">
                                  <p:stCondLst>
                                    <p:cond delay="0"/>
                                  </p:stCondLst>
                                  <p:childTnLst>
                                    <p:set>
                                      <p:cBhvr>
                                        <p:cTn id="94" dur="1" fill="hold">
                                          <p:stCondLst>
                                            <p:cond delay="0"/>
                                          </p:stCondLst>
                                        </p:cTn>
                                        <p:tgtEl>
                                          <p:spTgt spid="25604"/>
                                        </p:tgtEl>
                                        <p:attrNameLst>
                                          <p:attrName>style.visibility</p:attrName>
                                        </p:attrNameLst>
                                      </p:cBhvr>
                                      <p:to>
                                        <p:strVal val="visible"/>
                                      </p:to>
                                    </p:set>
                                    <p:animEffect transition="in" filter="fade">
                                      <p:cBhvr>
                                        <p:cTn id="95" dur="500"/>
                                        <p:tgtEl>
                                          <p:spTgt spid="25604"/>
                                        </p:tgtEl>
                                      </p:cBhvr>
                                    </p:animEffect>
                                  </p:childTnLst>
                                </p:cTn>
                              </p:par>
                              <p:par>
                                <p:cTn id="96" presetID="10" presetClass="entr" presetSubtype="0" fill="hold" nodeType="withEffect">
                                  <p:stCondLst>
                                    <p:cond delay="0"/>
                                  </p:stCondLst>
                                  <p:childTnLst>
                                    <p:set>
                                      <p:cBhvr>
                                        <p:cTn id="97" dur="1" fill="hold">
                                          <p:stCondLst>
                                            <p:cond delay="0"/>
                                          </p:stCondLst>
                                        </p:cTn>
                                        <p:tgtEl>
                                          <p:spTgt spid="25602"/>
                                        </p:tgtEl>
                                        <p:attrNameLst>
                                          <p:attrName>style.visibility</p:attrName>
                                        </p:attrNameLst>
                                      </p:cBhvr>
                                      <p:to>
                                        <p:strVal val="visible"/>
                                      </p:to>
                                    </p:set>
                                    <p:animEffect transition="in" filter="fade">
                                      <p:cBhvr>
                                        <p:cTn id="98" dur="500"/>
                                        <p:tgtEl>
                                          <p:spTgt spid="25602"/>
                                        </p:tgtEl>
                                      </p:cBhvr>
                                    </p:animEffect>
                                  </p:childTnLst>
                                </p:cTn>
                              </p:par>
                            </p:childTnLst>
                          </p:cTn>
                        </p:par>
                        <p:par>
                          <p:cTn id="99" fill="hold">
                            <p:stCondLst>
                              <p:cond delay="3000"/>
                            </p:stCondLst>
                            <p:childTnLst>
                              <p:par>
                                <p:cTn id="100" presetID="2" presetClass="entr" presetSubtype="1" fill="hold" grpId="0" nodeType="afterEffect">
                                  <p:stCondLst>
                                    <p:cond delay="0"/>
                                  </p:stCondLst>
                                  <p:childTnLst>
                                    <p:set>
                                      <p:cBhvr>
                                        <p:cTn id="101" dur="1" fill="hold">
                                          <p:stCondLst>
                                            <p:cond delay="0"/>
                                          </p:stCondLst>
                                        </p:cTn>
                                        <p:tgtEl>
                                          <p:spTgt spid="8"/>
                                        </p:tgtEl>
                                        <p:attrNameLst>
                                          <p:attrName>style.visibility</p:attrName>
                                        </p:attrNameLst>
                                      </p:cBhvr>
                                      <p:to>
                                        <p:strVal val="visible"/>
                                      </p:to>
                                    </p:set>
                                    <p:anim calcmode="lin" valueType="num">
                                      <p:cBhvr additive="base">
                                        <p:cTn id="102" dur="2000" fill="hold"/>
                                        <p:tgtEl>
                                          <p:spTgt spid="8"/>
                                        </p:tgtEl>
                                        <p:attrNameLst>
                                          <p:attrName>ppt_x</p:attrName>
                                        </p:attrNameLst>
                                      </p:cBhvr>
                                      <p:tavLst>
                                        <p:tav tm="0">
                                          <p:val>
                                            <p:strVal val="#ppt_x"/>
                                          </p:val>
                                        </p:tav>
                                        <p:tav tm="100000">
                                          <p:val>
                                            <p:strVal val="#ppt_x"/>
                                          </p:val>
                                        </p:tav>
                                      </p:tavLst>
                                    </p:anim>
                                    <p:anim calcmode="lin" valueType="num">
                                      <p:cBhvr additive="base">
                                        <p:cTn id="103" dur="2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 grpId="0"/>
      <p:bldP spid="4" grpId="0"/>
      <p:bldP spid="28" grpId="0"/>
      <p:bldP spid="29" grpId="0"/>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8"/>
          <p:cNvSpPr>
            <a:spLocks noChangeArrowheads="1"/>
          </p:cNvSpPr>
          <p:nvPr/>
        </p:nvSpPr>
        <p:spPr bwMode="auto">
          <a:xfrm>
            <a:off x="2630842" y="133726"/>
            <a:ext cx="3721100" cy="519113"/>
          </a:xfrm>
          <a:prstGeom prst="rect">
            <a:avLst/>
          </a:prstGeom>
          <a:noFill/>
          <a:ln w="22225" algn="ctr">
            <a:noFill/>
            <a:miter lim="800000"/>
            <a:headEnd/>
            <a:tailEnd/>
          </a:ln>
        </p:spPr>
        <p:txBody>
          <a:bodyPr wrap="none" anchor="ctr">
            <a:spAutoFit/>
          </a:bodyPr>
          <a:lstStyle/>
          <a:p>
            <a:pPr algn="l"/>
            <a:r>
              <a:rPr lang="en-US" b="1" i="1" dirty="0">
                <a:solidFill>
                  <a:srgbClr val="FF0000"/>
                </a:solidFill>
              </a:rPr>
              <a:t>Bernoulli’s Principle</a:t>
            </a:r>
            <a:r>
              <a:rPr lang="en-US" i="1" dirty="0">
                <a:solidFill>
                  <a:srgbClr val="FF0000"/>
                </a:solidFill>
              </a:rPr>
              <a:t> </a:t>
            </a:r>
          </a:p>
        </p:txBody>
      </p:sp>
      <p:sp>
        <p:nvSpPr>
          <p:cNvPr id="38915" name="Rectangle 9"/>
          <p:cNvSpPr>
            <a:spLocks noChangeArrowheads="1"/>
          </p:cNvSpPr>
          <p:nvPr/>
        </p:nvSpPr>
        <p:spPr bwMode="auto">
          <a:xfrm>
            <a:off x="230059" y="763038"/>
            <a:ext cx="5665788" cy="519113"/>
          </a:xfrm>
          <a:prstGeom prst="rect">
            <a:avLst/>
          </a:prstGeom>
          <a:noFill/>
          <a:ln w="22225" algn="ctr">
            <a:noFill/>
            <a:miter lim="800000"/>
            <a:headEnd/>
            <a:tailEnd/>
          </a:ln>
        </p:spPr>
        <p:txBody>
          <a:bodyPr wrap="none" anchor="ctr">
            <a:spAutoFit/>
          </a:bodyPr>
          <a:lstStyle/>
          <a:p>
            <a:pPr algn="l"/>
            <a:r>
              <a:rPr lang="en-US" dirty="0">
                <a:solidFill>
                  <a:srgbClr val="FF0000"/>
                </a:solidFill>
              </a:rPr>
              <a:t>For a fluid traveling // to a surface: </a:t>
            </a:r>
          </a:p>
        </p:txBody>
      </p:sp>
      <p:sp>
        <p:nvSpPr>
          <p:cNvPr id="38917" name="Rectangle 12"/>
          <p:cNvSpPr>
            <a:spLocks noChangeArrowheads="1"/>
          </p:cNvSpPr>
          <p:nvPr/>
        </p:nvSpPr>
        <p:spPr bwMode="auto">
          <a:xfrm>
            <a:off x="530459" y="1429764"/>
            <a:ext cx="422275" cy="519112"/>
          </a:xfrm>
          <a:prstGeom prst="rect">
            <a:avLst/>
          </a:prstGeom>
          <a:noFill/>
          <a:ln w="22225" algn="ctr">
            <a:noFill/>
            <a:miter lim="800000"/>
            <a:headEnd/>
            <a:tailEnd/>
          </a:ln>
        </p:spPr>
        <p:txBody>
          <a:bodyPr wrap="none" anchor="ctr">
            <a:spAutoFit/>
          </a:bodyPr>
          <a:lstStyle/>
          <a:p>
            <a:pPr algn="l"/>
            <a:r>
              <a:rPr lang="en-US">
                <a:solidFill>
                  <a:srgbClr val="FF0000"/>
                </a:solidFill>
              </a:rPr>
              <a:t>--</a:t>
            </a:r>
          </a:p>
        </p:txBody>
      </p:sp>
      <p:sp>
        <p:nvSpPr>
          <p:cNvPr id="38918" name="Rectangle 13"/>
          <p:cNvSpPr>
            <a:spLocks noChangeArrowheads="1"/>
          </p:cNvSpPr>
          <p:nvPr/>
        </p:nvSpPr>
        <p:spPr bwMode="auto">
          <a:xfrm>
            <a:off x="942261" y="1445421"/>
            <a:ext cx="7082836" cy="523220"/>
          </a:xfrm>
          <a:prstGeom prst="rect">
            <a:avLst/>
          </a:prstGeom>
          <a:noFill/>
          <a:ln w="22225" algn="ctr">
            <a:noFill/>
            <a:miter lim="800000"/>
            <a:headEnd/>
            <a:tailEnd/>
          </a:ln>
        </p:spPr>
        <p:txBody>
          <a:bodyPr wrap="none" anchor="ctr">
            <a:spAutoFit/>
          </a:bodyPr>
          <a:lstStyle/>
          <a:p>
            <a:pPr algn="l"/>
            <a:r>
              <a:rPr lang="en-US" dirty="0" err="1">
                <a:solidFill>
                  <a:srgbClr val="FF0000"/>
                </a:solidFill>
              </a:rPr>
              <a:t>FAST-moving</a:t>
            </a:r>
            <a:r>
              <a:rPr lang="en-US" dirty="0">
                <a:solidFill>
                  <a:srgbClr val="FF0000"/>
                </a:solidFill>
              </a:rPr>
              <a:t> </a:t>
            </a:r>
            <a:r>
              <a:rPr lang="en-US" dirty="0" smtClean="0">
                <a:solidFill>
                  <a:srgbClr val="FF0000"/>
                </a:solidFill>
              </a:rPr>
              <a:t>fluids exert </a:t>
            </a:r>
            <a:r>
              <a:rPr lang="en-US" dirty="0">
                <a:solidFill>
                  <a:srgbClr val="FF0000"/>
                </a:solidFill>
              </a:rPr>
              <a:t>______ pressure </a:t>
            </a:r>
          </a:p>
        </p:txBody>
      </p:sp>
      <p:sp>
        <p:nvSpPr>
          <p:cNvPr id="38919" name="Rectangle 14"/>
          <p:cNvSpPr>
            <a:spLocks noChangeArrowheads="1"/>
          </p:cNvSpPr>
          <p:nvPr/>
        </p:nvSpPr>
        <p:spPr bwMode="auto">
          <a:xfrm>
            <a:off x="530459" y="2156906"/>
            <a:ext cx="422275" cy="519113"/>
          </a:xfrm>
          <a:prstGeom prst="rect">
            <a:avLst/>
          </a:prstGeom>
          <a:noFill/>
          <a:ln w="22225" algn="ctr">
            <a:noFill/>
            <a:miter lim="800000"/>
            <a:headEnd/>
            <a:tailEnd/>
          </a:ln>
        </p:spPr>
        <p:txBody>
          <a:bodyPr wrap="none" anchor="ctr">
            <a:spAutoFit/>
          </a:bodyPr>
          <a:lstStyle/>
          <a:p>
            <a:pPr algn="l"/>
            <a:r>
              <a:rPr lang="en-US" dirty="0">
                <a:solidFill>
                  <a:srgbClr val="FF0000"/>
                </a:solidFill>
              </a:rPr>
              <a:t>--</a:t>
            </a:r>
          </a:p>
        </p:txBody>
      </p:sp>
      <p:sp>
        <p:nvSpPr>
          <p:cNvPr id="38920" name="Rectangle 15"/>
          <p:cNvSpPr>
            <a:spLocks noChangeArrowheads="1"/>
          </p:cNvSpPr>
          <p:nvPr/>
        </p:nvSpPr>
        <p:spPr bwMode="auto">
          <a:xfrm>
            <a:off x="955909" y="2186207"/>
            <a:ext cx="7255448" cy="523220"/>
          </a:xfrm>
          <a:prstGeom prst="rect">
            <a:avLst/>
          </a:prstGeom>
          <a:noFill/>
          <a:ln w="22225" algn="ctr">
            <a:noFill/>
            <a:miter lim="800000"/>
            <a:headEnd/>
            <a:tailEnd/>
          </a:ln>
        </p:spPr>
        <p:txBody>
          <a:bodyPr wrap="none" anchor="ctr">
            <a:spAutoFit/>
          </a:bodyPr>
          <a:lstStyle/>
          <a:p>
            <a:pPr algn="l"/>
            <a:r>
              <a:rPr lang="en-US" dirty="0" err="1">
                <a:solidFill>
                  <a:srgbClr val="FF0000"/>
                </a:solidFill>
              </a:rPr>
              <a:t>SLOW-moving</a:t>
            </a:r>
            <a:r>
              <a:rPr lang="en-US" dirty="0">
                <a:solidFill>
                  <a:srgbClr val="FF0000"/>
                </a:solidFill>
              </a:rPr>
              <a:t> </a:t>
            </a:r>
            <a:r>
              <a:rPr lang="en-US" dirty="0" smtClean="0">
                <a:solidFill>
                  <a:srgbClr val="FF0000"/>
                </a:solidFill>
              </a:rPr>
              <a:t>fluids exert </a:t>
            </a:r>
            <a:r>
              <a:rPr lang="en-US" dirty="0">
                <a:solidFill>
                  <a:srgbClr val="FF0000"/>
                </a:solidFill>
              </a:rPr>
              <a:t>______ pressure </a:t>
            </a:r>
          </a:p>
        </p:txBody>
      </p:sp>
      <p:sp>
        <p:nvSpPr>
          <p:cNvPr id="38921" name="Line 17"/>
          <p:cNvSpPr>
            <a:spLocks noChangeShapeType="1"/>
          </p:cNvSpPr>
          <p:nvPr/>
        </p:nvSpPr>
        <p:spPr bwMode="auto">
          <a:xfrm>
            <a:off x="993753" y="3956982"/>
            <a:ext cx="5781675" cy="0"/>
          </a:xfrm>
          <a:prstGeom prst="line">
            <a:avLst/>
          </a:prstGeom>
          <a:noFill/>
          <a:ln w="41275">
            <a:solidFill>
              <a:srgbClr val="FF0000"/>
            </a:solidFill>
            <a:round/>
            <a:headEnd/>
            <a:tailEnd/>
          </a:ln>
        </p:spPr>
        <p:txBody>
          <a:bodyPr/>
          <a:lstStyle/>
          <a:p>
            <a:endParaRPr lang="en-US">
              <a:solidFill>
                <a:srgbClr val="000000"/>
              </a:solidFill>
            </a:endParaRPr>
          </a:p>
        </p:txBody>
      </p:sp>
      <p:sp>
        <p:nvSpPr>
          <p:cNvPr id="38922" name="Line 18"/>
          <p:cNvSpPr>
            <a:spLocks noChangeShapeType="1"/>
          </p:cNvSpPr>
          <p:nvPr/>
        </p:nvSpPr>
        <p:spPr bwMode="auto">
          <a:xfrm>
            <a:off x="2439965" y="3544232"/>
            <a:ext cx="1652588" cy="0"/>
          </a:xfrm>
          <a:prstGeom prst="line">
            <a:avLst/>
          </a:prstGeom>
          <a:noFill/>
          <a:ln w="25400">
            <a:solidFill>
              <a:srgbClr val="FF0000"/>
            </a:solidFill>
            <a:round/>
            <a:headEnd/>
            <a:tailEnd type="triangle" w="lg" len="lg"/>
          </a:ln>
        </p:spPr>
        <p:txBody>
          <a:bodyPr/>
          <a:lstStyle/>
          <a:p>
            <a:endParaRPr lang="en-US">
              <a:solidFill>
                <a:srgbClr val="000000"/>
              </a:solidFill>
            </a:endParaRPr>
          </a:p>
        </p:txBody>
      </p:sp>
      <p:sp>
        <p:nvSpPr>
          <p:cNvPr id="38923" name="Line 19"/>
          <p:cNvSpPr>
            <a:spLocks noChangeShapeType="1"/>
          </p:cNvSpPr>
          <p:nvPr/>
        </p:nvSpPr>
        <p:spPr bwMode="auto">
          <a:xfrm>
            <a:off x="2439965" y="3337857"/>
            <a:ext cx="1652588" cy="0"/>
          </a:xfrm>
          <a:prstGeom prst="line">
            <a:avLst/>
          </a:prstGeom>
          <a:noFill/>
          <a:ln w="25400">
            <a:solidFill>
              <a:srgbClr val="FF0000"/>
            </a:solidFill>
            <a:round/>
            <a:headEnd/>
            <a:tailEnd type="triangle" w="lg" len="lg"/>
          </a:ln>
        </p:spPr>
        <p:txBody>
          <a:bodyPr/>
          <a:lstStyle/>
          <a:p>
            <a:endParaRPr lang="en-US">
              <a:solidFill>
                <a:srgbClr val="000000"/>
              </a:solidFill>
            </a:endParaRPr>
          </a:p>
        </p:txBody>
      </p:sp>
      <p:sp>
        <p:nvSpPr>
          <p:cNvPr id="38924" name="Line 20"/>
          <p:cNvSpPr>
            <a:spLocks noChangeShapeType="1"/>
          </p:cNvSpPr>
          <p:nvPr/>
        </p:nvSpPr>
        <p:spPr bwMode="auto">
          <a:xfrm>
            <a:off x="2439965" y="3752195"/>
            <a:ext cx="1652588" cy="0"/>
          </a:xfrm>
          <a:prstGeom prst="line">
            <a:avLst/>
          </a:prstGeom>
          <a:noFill/>
          <a:ln w="25400">
            <a:solidFill>
              <a:srgbClr val="FF0000"/>
            </a:solidFill>
            <a:round/>
            <a:headEnd/>
            <a:tailEnd type="triangle" w="lg" len="lg"/>
          </a:ln>
        </p:spPr>
        <p:txBody>
          <a:bodyPr/>
          <a:lstStyle/>
          <a:p>
            <a:endParaRPr lang="en-US">
              <a:solidFill>
                <a:srgbClr val="000000"/>
              </a:solidFill>
            </a:endParaRPr>
          </a:p>
        </p:txBody>
      </p:sp>
      <p:sp>
        <p:nvSpPr>
          <p:cNvPr id="38925" name="Line 21"/>
          <p:cNvSpPr>
            <a:spLocks noChangeShapeType="1"/>
          </p:cNvSpPr>
          <p:nvPr/>
        </p:nvSpPr>
        <p:spPr bwMode="auto">
          <a:xfrm>
            <a:off x="3059090" y="4579282"/>
            <a:ext cx="619125" cy="0"/>
          </a:xfrm>
          <a:prstGeom prst="line">
            <a:avLst/>
          </a:prstGeom>
          <a:noFill/>
          <a:ln w="25400">
            <a:solidFill>
              <a:srgbClr val="FF0000"/>
            </a:solidFill>
            <a:round/>
            <a:headEnd/>
            <a:tailEnd type="triangle" w="med" len="med"/>
          </a:ln>
        </p:spPr>
        <p:txBody>
          <a:bodyPr/>
          <a:lstStyle/>
          <a:p>
            <a:endParaRPr lang="en-US">
              <a:solidFill>
                <a:srgbClr val="000000"/>
              </a:solidFill>
            </a:endParaRPr>
          </a:p>
        </p:txBody>
      </p:sp>
      <p:sp>
        <p:nvSpPr>
          <p:cNvPr id="38926" name="Line 22"/>
          <p:cNvSpPr>
            <a:spLocks noChangeShapeType="1"/>
          </p:cNvSpPr>
          <p:nvPr/>
        </p:nvSpPr>
        <p:spPr bwMode="auto">
          <a:xfrm>
            <a:off x="3059090" y="4212570"/>
            <a:ext cx="619125" cy="0"/>
          </a:xfrm>
          <a:prstGeom prst="line">
            <a:avLst/>
          </a:prstGeom>
          <a:noFill/>
          <a:ln w="25400">
            <a:solidFill>
              <a:srgbClr val="FF0000"/>
            </a:solidFill>
            <a:round/>
            <a:headEnd/>
            <a:tailEnd type="triangle" w="med" len="med"/>
          </a:ln>
        </p:spPr>
        <p:txBody>
          <a:bodyPr/>
          <a:lstStyle/>
          <a:p>
            <a:endParaRPr lang="en-US">
              <a:solidFill>
                <a:srgbClr val="000000"/>
              </a:solidFill>
            </a:endParaRPr>
          </a:p>
        </p:txBody>
      </p:sp>
      <p:sp>
        <p:nvSpPr>
          <p:cNvPr id="38927" name="Line 23"/>
          <p:cNvSpPr>
            <a:spLocks noChangeShapeType="1"/>
          </p:cNvSpPr>
          <p:nvPr/>
        </p:nvSpPr>
        <p:spPr bwMode="auto">
          <a:xfrm>
            <a:off x="3059090" y="4420532"/>
            <a:ext cx="619125" cy="0"/>
          </a:xfrm>
          <a:prstGeom prst="line">
            <a:avLst/>
          </a:prstGeom>
          <a:noFill/>
          <a:ln w="25400">
            <a:solidFill>
              <a:srgbClr val="FF0000"/>
            </a:solidFill>
            <a:round/>
            <a:headEnd/>
            <a:tailEnd type="triangle" w="med" len="med"/>
          </a:ln>
        </p:spPr>
        <p:txBody>
          <a:bodyPr/>
          <a:lstStyle/>
          <a:p>
            <a:endParaRPr lang="en-US">
              <a:solidFill>
                <a:srgbClr val="000000"/>
              </a:solidFill>
            </a:endParaRPr>
          </a:p>
        </p:txBody>
      </p:sp>
      <p:sp>
        <p:nvSpPr>
          <p:cNvPr id="38928" name="Text Box 24"/>
          <p:cNvSpPr txBox="1">
            <a:spLocks noChangeArrowheads="1"/>
          </p:cNvSpPr>
          <p:nvPr/>
        </p:nvSpPr>
        <p:spPr bwMode="auto">
          <a:xfrm>
            <a:off x="830240" y="3252132"/>
            <a:ext cx="2063750" cy="588963"/>
          </a:xfrm>
          <a:prstGeom prst="rect">
            <a:avLst/>
          </a:prstGeom>
          <a:noFill/>
          <a:ln w="9525">
            <a:noFill/>
            <a:miter lim="800000"/>
            <a:headEnd/>
            <a:tailEnd/>
          </a:ln>
        </p:spPr>
        <p:txBody>
          <a:bodyPr/>
          <a:lstStyle/>
          <a:p>
            <a:r>
              <a:rPr lang="en-US">
                <a:solidFill>
                  <a:srgbClr val="FF0000"/>
                </a:solidFill>
              </a:rPr>
              <a:t>FAST</a:t>
            </a:r>
          </a:p>
        </p:txBody>
      </p:sp>
      <p:sp>
        <p:nvSpPr>
          <p:cNvPr id="38929" name="Text Box 25"/>
          <p:cNvSpPr txBox="1">
            <a:spLocks noChangeArrowheads="1"/>
          </p:cNvSpPr>
          <p:nvPr/>
        </p:nvSpPr>
        <p:spPr bwMode="auto">
          <a:xfrm>
            <a:off x="1346178" y="4133195"/>
            <a:ext cx="2065337" cy="630237"/>
          </a:xfrm>
          <a:prstGeom prst="rect">
            <a:avLst/>
          </a:prstGeom>
          <a:noFill/>
          <a:ln w="9525">
            <a:noFill/>
            <a:miter lim="800000"/>
            <a:headEnd/>
            <a:tailEnd/>
          </a:ln>
        </p:spPr>
        <p:txBody>
          <a:bodyPr/>
          <a:lstStyle/>
          <a:p>
            <a:r>
              <a:rPr lang="en-US">
                <a:solidFill>
                  <a:srgbClr val="FF0000"/>
                </a:solidFill>
              </a:rPr>
              <a:t>SLOW</a:t>
            </a:r>
          </a:p>
        </p:txBody>
      </p:sp>
      <p:sp>
        <p:nvSpPr>
          <p:cNvPr id="435239" name="Text Box 39"/>
          <p:cNvSpPr txBox="1">
            <a:spLocks noChangeArrowheads="1"/>
          </p:cNvSpPr>
          <p:nvPr/>
        </p:nvSpPr>
        <p:spPr bwMode="auto">
          <a:xfrm>
            <a:off x="5223915" y="1418178"/>
            <a:ext cx="993775" cy="519113"/>
          </a:xfrm>
          <a:prstGeom prst="rect">
            <a:avLst/>
          </a:prstGeom>
          <a:noFill/>
          <a:ln w="9525">
            <a:noFill/>
            <a:miter lim="800000"/>
            <a:headEnd/>
            <a:tailEnd/>
          </a:ln>
        </p:spPr>
        <p:txBody>
          <a:bodyPr wrap="none">
            <a:spAutoFit/>
          </a:bodyPr>
          <a:lstStyle/>
          <a:p>
            <a:pPr algn="l"/>
            <a:r>
              <a:rPr lang="en-US" dirty="0">
                <a:solidFill>
                  <a:srgbClr val="000000"/>
                </a:solidFill>
              </a:rPr>
              <a:t>LOW</a:t>
            </a:r>
          </a:p>
        </p:txBody>
      </p:sp>
      <p:sp>
        <p:nvSpPr>
          <p:cNvPr id="435240" name="Text Box 40"/>
          <p:cNvSpPr txBox="1">
            <a:spLocks noChangeArrowheads="1"/>
          </p:cNvSpPr>
          <p:nvPr/>
        </p:nvSpPr>
        <p:spPr bwMode="auto">
          <a:xfrm>
            <a:off x="5303242" y="2156436"/>
            <a:ext cx="1073150" cy="519113"/>
          </a:xfrm>
          <a:prstGeom prst="rect">
            <a:avLst/>
          </a:prstGeom>
          <a:noFill/>
          <a:ln w="9525">
            <a:noFill/>
            <a:miter lim="800000"/>
            <a:headEnd/>
            <a:tailEnd/>
          </a:ln>
        </p:spPr>
        <p:txBody>
          <a:bodyPr wrap="none">
            <a:spAutoFit/>
          </a:bodyPr>
          <a:lstStyle/>
          <a:p>
            <a:pPr algn="l"/>
            <a:r>
              <a:rPr lang="en-US" dirty="0">
                <a:solidFill>
                  <a:srgbClr val="000000"/>
                </a:solidFill>
              </a:rPr>
              <a:t>HIGH</a:t>
            </a:r>
          </a:p>
        </p:txBody>
      </p:sp>
      <p:grpSp>
        <p:nvGrpSpPr>
          <p:cNvPr id="2" name="Group 45"/>
          <p:cNvGrpSpPr>
            <a:grpSpLocks/>
          </p:cNvGrpSpPr>
          <p:nvPr/>
        </p:nvGrpSpPr>
        <p:grpSpPr bwMode="auto">
          <a:xfrm>
            <a:off x="4297340" y="3956982"/>
            <a:ext cx="2065338" cy="1716088"/>
            <a:chOff x="3096" y="3060"/>
            <a:chExt cx="1301" cy="1081"/>
          </a:xfrm>
        </p:grpSpPr>
        <p:grpSp>
          <p:nvGrpSpPr>
            <p:cNvPr id="38946" name="Group 41"/>
            <p:cNvGrpSpPr>
              <a:grpSpLocks/>
            </p:cNvGrpSpPr>
            <p:nvPr/>
          </p:nvGrpSpPr>
          <p:grpSpPr bwMode="auto">
            <a:xfrm>
              <a:off x="3096" y="3060"/>
              <a:ext cx="1301" cy="782"/>
              <a:chOff x="3141" y="3078"/>
              <a:chExt cx="1301" cy="782"/>
            </a:xfrm>
          </p:grpSpPr>
          <p:sp>
            <p:nvSpPr>
              <p:cNvPr id="38948" name="Line 26"/>
              <p:cNvSpPr>
                <a:spLocks noChangeShapeType="1"/>
              </p:cNvSpPr>
              <p:nvPr/>
            </p:nvSpPr>
            <p:spPr bwMode="auto">
              <a:xfrm flipV="1">
                <a:off x="4182" y="3078"/>
                <a:ext cx="0" cy="782"/>
              </a:xfrm>
              <a:prstGeom prst="line">
                <a:avLst/>
              </a:prstGeom>
              <a:noFill/>
              <a:ln w="25400">
                <a:solidFill>
                  <a:srgbClr val="000000"/>
                </a:solidFill>
                <a:round/>
                <a:headEnd/>
                <a:tailEnd type="arrow" w="lg" len="lg"/>
              </a:ln>
            </p:spPr>
            <p:txBody>
              <a:bodyPr/>
              <a:lstStyle/>
              <a:p>
                <a:endParaRPr lang="en-US">
                  <a:solidFill>
                    <a:srgbClr val="000000"/>
                  </a:solidFill>
                </a:endParaRPr>
              </a:p>
            </p:txBody>
          </p:sp>
          <p:sp>
            <p:nvSpPr>
              <p:cNvPr id="38949" name="Line 27"/>
              <p:cNvSpPr>
                <a:spLocks noChangeShapeType="1"/>
              </p:cNvSpPr>
              <p:nvPr/>
            </p:nvSpPr>
            <p:spPr bwMode="auto">
              <a:xfrm flipV="1">
                <a:off x="4442" y="3078"/>
                <a:ext cx="0" cy="782"/>
              </a:xfrm>
              <a:prstGeom prst="line">
                <a:avLst/>
              </a:prstGeom>
              <a:noFill/>
              <a:ln w="25400">
                <a:solidFill>
                  <a:srgbClr val="000000"/>
                </a:solidFill>
                <a:round/>
                <a:headEnd/>
                <a:tailEnd type="arrow" w="lg" len="lg"/>
              </a:ln>
            </p:spPr>
            <p:txBody>
              <a:bodyPr/>
              <a:lstStyle/>
              <a:p>
                <a:endParaRPr lang="en-US">
                  <a:solidFill>
                    <a:srgbClr val="000000"/>
                  </a:solidFill>
                </a:endParaRPr>
              </a:p>
            </p:txBody>
          </p:sp>
          <p:sp>
            <p:nvSpPr>
              <p:cNvPr id="38950" name="Line 28"/>
              <p:cNvSpPr>
                <a:spLocks noChangeShapeType="1"/>
              </p:cNvSpPr>
              <p:nvPr/>
            </p:nvSpPr>
            <p:spPr bwMode="auto">
              <a:xfrm flipV="1">
                <a:off x="3922" y="3078"/>
                <a:ext cx="0" cy="782"/>
              </a:xfrm>
              <a:prstGeom prst="line">
                <a:avLst/>
              </a:prstGeom>
              <a:noFill/>
              <a:ln w="25400">
                <a:solidFill>
                  <a:srgbClr val="000000"/>
                </a:solidFill>
                <a:round/>
                <a:headEnd/>
                <a:tailEnd type="arrow" w="lg" len="lg"/>
              </a:ln>
            </p:spPr>
            <p:txBody>
              <a:bodyPr/>
              <a:lstStyle/>
              <a:p>
                <a:endParaRPr lang="en-US">
                  <a:solidFill>
                    <a:srgbClr val="000000"/>
                  </a:solidFill>
                </a:endParaRPr>
              </a:p>
            </p:txBody>
          </p:sp>
          <p:sp>
            <p:nvSpPr>
              <p:cNvPr id="38951" name="Line 29"/>
              <p:cNvSpPr>
                <a:spLocks noChangeShapeType="1"/>
              </p:cNvSpPr>
              <p:nvPr/>
            </p:nvSpPr>
            <p:spPr bwMode="auto">
              <a:xfrm flipV="1">
                <a:off x="3661" y="3078"/>
                <a:ext cx="0" cy="782"/>
              </a:xfrm>
              <a:prstGeom prst="line">
                <a:avLst/>
              </a:prstGeom>
              <a:noFill/>
              <a:ln w="25400">
                <a:solidFill>
                  <a:srgbClr val="000000"/>
                </a:solidFill>
                <a:round/>
                <a:headEnd/>
                <a:tailEnd type="arrow" w="lg" len="lg"/>
              </a:ln>
            </p:spPr>
            <p:txBody>
              <a:bodyPr/>
              <a:lstStyle/>
              <a:p>
                <a:endParaRPr lang="en-US">
                  <a:solidFill>
                    <a:srgbClr val="000000"/>
                  </a:solidFill>
                </a:endParaRPr>
              </a:p>
            </p:txBody>
          </p:sp>
          <p:sp>
            <p:nvSpPr>
              <p:cNvPr id="38952" name="Line 36"/>
              <p:cNvSpPr>
                <a:spLocks noChangeShapeType="1"/>
              </p:cNvSpPr>
              <p:nvPr/>
            </p:nvSpPr>
            <p:spPr bwMode="auto">
              <a:xfrm flipV="1">
                <a:off x="3402" y="3078"/>
                <a:ext cx="0" cy="782"/>
              </a:xfrm>
              <a:prstGeom prst="line">
                <a:avLst/>
              </a:prstGeom>
              <a:noFill/>
              <a:ln w="25400">
                <a:solidFill>
                  <a:srgbClr val="000000"/>
                </a:solidFill>
                <a:round/>
                <a:headEnd/>
                <a:tailEnd type="arrow" w="lg" len="lg"/>
              </a:ln>
            </p:spPr>
            <p:txBody>
              <a:bodyPr/>
              <a:lstStyle/>
              <a:p>
                <a:endParaRPr lang="en-US">
                  <a:solidFill>
                    <a:srgbClr val="000000"/>
                  </a:solidFill>
                </a:endParaRPr>
              </a:p>
            </p:txBody>
          </p:sp>
          <p:sp>
            <p:nvSpPr>
              <p:cNvPr id="38953" name="Line 37"/>
              <p:cNvSpPr>
                <a:spLocks noChangeShapeType="1"/>
              </p:cNvSpPr>
              <p:nvPr/>
            </p:nvSpPr>
            <p:spPr bwMode="auto">
              <a:xfrm flipV="1">
                <a:off x="3141" y="3078"/>
                <a:ext cx="0" cy="782"/>
              </a:xfrm>
              <a:prstGeom prst="line">
                <a:avLst/>
              </a:prstGeom>
              <a:noFill/>
              <a:ln w="25400">
                <a:solidFill>
                  <a:srgbClr val="000000"/>
                </a:solidFill>
                <a:round/>
                <a:headEnd/>
                <a:tailEnd type="arrow" w="lg" len="lg"/>
              </a:ln>
            </p:spPr>
            <p:txBody>
              <a:bodyPr/>
              <a:lstStyle/>
              <a:p>
                <a:endParaRPr lang="en-US">
                  <a:solidFill>
                    <a:srgbClr val="000000"/>
                  </a:solidFill>
                </a:endParaRPr>
              </a:p>
            </p:txBody>
          </p:sp>
        </p:grpSp>
        <p:sp>
          <p:nvSpPr>
            <p:cNvPr id="38947" name="Text Box 43"/>
            <p:cNvSpPr txBox="1">
              <a:spLocks noChangeArrowheads="1"/>
            </p:cNvSpPr>
            <p:nvPr/>
          </p:nvSpPr>
          <p:spPr bwMode="auto">
            <a:xfrm>
              <a:off x="3328" y="3814"/>
              <a:ext cx="887" cy="327"/>
            </a:xfrm>
            <a:prstGeom prst="rect">
              <a:avLst/>
            </a:prstGeom>
            <a:noFill/>
            <a:ln w="9525">
              <a:noFill/>
              <a:miter lim="800000"/>
              <a:headEnd/>
              <a:tailEnd/>
            </a:ln>
          </p:spPr>
          <p:txBody>
            <a:bodyPr wrap="none">
              <a:spAutoFit/>
            </a:bodyPr>
            <a:lstStyle/>
            <a:p>
              <a:pPr algn="l"/>
              <a:r>
                <a:rPr lang="en-US">
                  <a:solidFill>
                    <a:srgbClr val="000000"/>
                  </a:solidFill>
                </a:rPr>
                <a:t>HIGH P</a:t>
              </a:r>
            </a:p>
          </p:txBody>
        </p:sp>
      </p:grpSp>
      <p:grpSp>
        <p:nvGrpSpPr>
          <p:cNvPr id="4" name="Group 46"/>
          <p:cNvGrpSpPr>
            <a:grpSpLocks/>
          </p:cNvGrpSpPr>
          <p:nvPr/>
        </p:nvGrpSpPr>
        <p:grpSpPr bwMode="auto">
          <a:xfrm>
            <a:off x="4503715" y="2845732"/>
            <a:ext cx="2065338" cy="1111250"/>
            <a:chOff x="3226" y="2360"/>
            <a:chExt cx="1301" cy="700"/>
          </a:xfrm>
        </p:grpSpPr>
        <p:grpSp>
          <p:nvGrpSpPr>
            <p:cNvPr id="38938" name="Group 42"/>
            <p:cNvGrpSpPr>
              <a:grpSpLocks/>
            </p:cNvGrpSpPr>
            <p:nvPr/>
          </p:nvGrpSpPr>
          <p:grpSpPr bwMode="auto">
            <a:xfrm>
              <a:off x="3226" y="2670"/>
              <a:ext cx="1301" cy="390"/>
              <a:chOff x="3271" y="2688"/>
              <a:chExt cx="1301" cy="390"/>
            </a:xfrm>
          </p:grpSpPr>
          <p:sp>
            <p:nvSpPr>
              <p:cNvPr id="38940" name="Line 30"/>
              <p:cNvSpPr>
                <a:spLocks noChangeShapeType="1"/>
              </p:cNvSpPr>
              <p:nvPr/>
            </p:nvSpPr>
            <p:spPr bwMode="auto">
              <a:xfrm flipV="1">
                <a:off x="4051" y="2688"/>
                <a:ext cx="0" cy="390"/>
              </a:xfrm>
              <a:prstGeom prst="line">
                <a:avLst/>
              </a:prstGeom>
              <a:noFill/>
              <a:ln w="25400">
                <a:solidFill>
                  <a:srgbClr val="000000"/>
                </a:solidFill>
                <a:round/>
                <a:headEnd type="arrow" w="lg" len="lg"/>
                <a:tailEnd/>
              </a:ln>
            </p:spPr>
            <p:txBody>
              <a:bodyPr/>
              <a:lstStyle/>
              <a:p>
                <a:endParaRPr lang="en-US">
                  <a:solidFill>
                    <a:srgbClr val="000000"/>
                  </a:solidFill>
                </a:endParaRPr>
              </a:p>
            </p:txBody>
          </p:sp>
          <p:sp>
            <p:nvSpPr>
              <p:cNvPr id="38941" name="Line 31"/>
              <p:cNvSpPr>
                <a:spLocks noChangeShapeType="1"/>
              </p:cNvSpPr>
              <p:nvPr/>
            </p:nvSpPr>
            <p:spPr bwMode="auto">
              <a:xfrm flipV="1">
                <a:off x="4312" y="2688"/>
                <a:ext cx="0" cy="390"/>
              </a:xfrm>
              <a:prstGeom prst="line">
                <a:avLst/>
              </a:prstGeom>
              <a:noFill/>
              <a:ln w="25400">
                <a:solidFill>
                  <a:srgbClr val="000000"/>
                </a:solidFill>
                <a:round/>
                <a:headEnd type="arrow" w="lg" len="lg"/>
                <a:tailEnd/>
              </a:ln>
            </p:spPr>
            <p:txBody>
              <a:bodyPr/>
              <a:lstStyle/>
              <a:p>
                <a:endParaRPr lang="en-US">
                  <a:solidFill>
                    <a:srgbClr val="000000"/>
                  </a:solidFill>
                </a:endParaRPr>
              </a:p>
            </p:txBody>
          </p:sp>
          <p:sp>
            <p:nvSpPr>
              <p:cNvPr id="38942" name="Line 32"/>
              <p:cNvSpPr>
                <a:spLocks noChangeShapeType="1"/>
              </p:cNvSpPr>
              <p:nvPr/>
            </p:nvSpPr>
            <p:spPr bwMode="auto">
              <a:xfrm flipV="1">
                <a:off x="3792" y="2688"/>
                <a:ext cx="0" cy="390"/>
              </a:xfrm>
              <a:prstGeom prst="line">
                <a:avLst/>
              </a:prstGeom>
              <a:noFill/>
              <a:ln w="25400">
                <a:solidFill>
                  <a:srgbClr val="000000"/>
                </a:solidFill>
                <a:round/>
                <a:headEnd type="arrow" w="lg" len="lg"/>
                <a:tailEnd/>
              </a:ln>
            </p:spPr>
            <p:txBody>
              <a:bodyPr/>
              <a:lstStyle/>
              <a:p>
                <a:endParaRPr lang="en-US">
                  <a:solidFill>
                    <a:srgbClr val="000000"/>
                  </a:solidFill>
                </a:endParaRPr>
              </a:p>
            </p:txBody>
          </p:sp>
          <p:sp>
            <p:nvSpPr>
              <p:cNvPr id="38943" name="Line 33"/>
              <p:cNvSpPr>
                <a:spLocks noChangeShapeType="1"/>
              </p:cNvSpPr>
              <p:nvPr/>
            </p:nvSpPr>
            <p:spPr bwMode="auto">
              <a:xfrm flipV="1">
                <a:off x="4572" y="2688"/>
                <a:ext cx="0" cy="390"/>
              </a:xfrm>
              <a:prstGeom prst="line">
                <a:avLst/>
              </a:prstGeom>
              <a:noFill/>
              <a:ln w="25400">
                <a:solidFill>
                  <a:srgbClr val="000000"/>
                </a:solidFill>
                <a:round/>
                <a:headEnd type="arrow" w="lg" len="lg"/>
                <a:tailEnd/>
              </a:ln>
            </p:spPr>
            <p:txBody>
              <a:bodyPr/>
              <a:lstStyle/>
              <a:p>
                <a:endParaRPr lang="en-US">
                  <a:solidFill>
                    <a:srgbClr val="000000"/>
                  </a:solidFill>
                </a:endParaRPr>
              </a:p>
            </p:txBody>
          </p:sp>
          <p:sp>
            <p:nvSpPr>
              <p:cNvPr id="38944" name="Line 34"/>
              <p:cNvSpPr>
                <a:spLocks noChangeShapeType="1"/>
              </p:cNvSpPr>
              <p:nvPr/>
            </p:nvSpPr>
            <p:spPr bwMode="auto">
              <a:xfrm flipV="1">
                <a:off x="3531" y="2688"/>
                <a:ext cx="0" cy="390"/>
              </a:xfrm>
              <a:prstGeom prst="line">
                <a:avLst/>
              </a:prstGeom>
              <a:noFill/>
              <a:ln w="25400">
                <a:solidFill>
                  <a:srgbClr val="000000"/>
                </a:solidFill>
                <a:round/>
                <a:headEnd type="arrow" w="lg" len="lg"/>
                <a:tailEnd/>
              </a:ln>
            </p:spPr>
            <p:txBody>
              <a:bodyPr/>
              <a:lstStyle/>
              <a:p>
                <a:endParaRPr lang="en-US">
                  <a:solidFill>
                    <a:srgbClr val="000000"/>
                  </a:solidFill>
                </a:endParaRPr>
              </a:p>
            </p:txBody>
          </p:sp>
          <p:sp>
            <p:nvSpPr>
              <p:cNvPr id="38945" name="Line 35"/>
              <p:cNvSpPr>
                <a:spLocks noChangeShapeType="1"/>
              </p:cNvSpPr>
              <p:nvPr/>
            </p:nvSpPr>
            <p:spPr bwMode="auto">
              <a:xfrm flipV="1">
                <a:off x="3271" y="2688"/>
                <a:ext cx="0" cy="390"/>
              </a:xfrm>
              <a:prstGeom prst="line">
                <a:avLst/>
              </a:prstGeom>
              <a:noFill/>
              <a:ln w="25400">
                <a:solidFill>
                  <a:srgbClr val="000000"/>
                </a:solidFill>
                <a:round/>
                <a:headEnd type="arrow" w="lg" len="lg"/>
                <a:tailEnd/>
              </a:ln>
            </p:spPr>
            <p:txBody>
              <a:bodyPr/>
              <a:lstStyle/>
              <a:p>
                <a:endParaRPr lang="en-US">
                  <a:solidFill>
                    <a:srgbClr val="000000"/>
                  </a:solidFill>
                </a:endParaRPr>
              </a:p>
            </p:txBody>
          </p:sp>
        </p:grpSp>
        <p:sp>
          <p:nvSpPr>
            <p:cNvPr id="38939" name="Text Box 44"/>
            <p:cNvSpPr txBox="1">
              <a:spLocks noChangeArrowheads="1"/>
            </p:cNvSpPr>
            <p:nvPr/>
          </p:nvSpPr>
          <p:spPr bwMode="auto">
            <a:xfrm>
              <a:off x="3409" y="2360"/>
              <a:ext cx="837" cy="327"/>
            </a:xfrm>
            <a:prstGeom prst="rect">
              <a:avLst/>
            </a:prstGeom>
            <a:noFill/>
            <a:ln w="9525">
              <a:noFill/>
              <a:miter lim="800000"/>
              <a:headEnd/>
              <a:tailEnd/>
            </a:ln>
          </p:spPr>
          <p:txBody>
            <a:bodyPr wrap="none">
              <a:spAutoFit/>
            </a:bodyPr>
            <a:lstStyle/>
            <a:p>
              <a:pPr algn="l"/>
              <a:r>
                <a:rPr lang="en-US">
                  <a:solidFill>
                    <a:srgbClr val="000000"/>
                  </a:solidFill>
                </a:rPr>
                <a:t>LOW P</a:t>
              </a:r>
            </a:p>
          </p:txBody>
        </p:sp>
      </p:grpSp>
      <p:grpSp>
        <p:nvGrpSpPr>
          <p:cNvPr id="6" name="Group 50"/>
          <p:cNvGrpSpPr>
            <a:grpSpLocks/>
          </p:cNvGrpSpPr>
          <p:nvPr/>
        </p:nvGrpSpPr>
        <p:grpSpPr bwMode="auto">
          <a:xfrm>
            <a:off x="6723040" y="3218795"/>
            <a:ext cx="1428750" cy="2146300"/>
            <a:chOff x="4498" y="2496"/>
            <a:chExt cx="900" cy="1352"/>
          </a:xfrm>
        </p:grpSpPr>
        <p:sp>
          <p:nvSpPr>
            <p:cNvPr id="38936" name="AutoShape 49"/>
            <p:cNvSpPr>
              <a:spLocks noChangeArrowheads="1"/>
            </p:cNvSpPr>
            <p:nvPr/>
          </p:nvSpPr>
          <p:spPr bwMode="auto">
            <a:xfrm>
              <a:off x="4791" y="2496"/>
              <a:ext cx="356" cy="777"/>
            </a:xfrm>
            <a:prstGeom prst="upArrow">
              <a:avLst>
                <a:gd name="adj1" fmla="val 50000"/>
                <a:gd name="adj2" fmla="val 54565"/>
              </a:avLst>
            </a:prstGeom>
            <a:solidFill>
              <a:schemeClr val="accent1"/>
            </a:solidFill>
            <a:ln w="22225" algn="ctr">
              <a:solidFill>
                <a:schemeClr val="tx1"/>
              </a:solidFill>
              <a:miter lim="800000"/>
              <a:headEnd/>
              <a:tailEnd/>
            </a:ln>
          </p:spPr>
          <p:txBody>
            <a:bodyPr wrap="none" anchor="ctr">
              <a:spAutoFit/>
            </a:bodyPr>
            <a:lstStyle/>
            <a:p>
              <a:endParaRPr lang="en-US">
                <a:solidFill>
                  <a:srgbClr val="000000"/>
                </a:solidFill>
              </a:endParaRPr>
            </a:p>
          </p:txBody>
        </p:sp>
        <p:sp>
          <p:nvSpPr>
            <p:cNvPr id="38937" name="Text Box 48"/>
            <p:cNvSpPr txBox="1">
              <a:spLocks noChangeArrowheads="1"/>
            </p:cNvSpPr>
            <p:nvPr/>
          </p:nvSpPr>
          <p:spPr bwMode="auto">
            <a:xfrm>
              <a:off x="4498" y="3252"/>
              <a:ext cx="900" cy="596"/>
            </a:xfrm>
            <a:prstGeom prst="rect">
              <a:avLst/>
            </a:prstGeom>
            <a:noFill/>
            <a:ln w="9525">
              <a:noFill/>
              <a:miter lim="800000"/>
              <a:headEnd/>
              <a:tailEnd/>
            </a:ln>
          </p:spPr>
          <p:txBody>
            <a:bodyPr wrap="none">
              <a:spAutoFit/>
            </a:bodyPr>
            <a:lstStyle/>
            <a:p>
              <a:r>
                <a:rPr lang="en-US">
                  <a:solidFill>
                    <a:srgbClr val="000000"/>
                  </a:solidFill>
                </a:rPr>
                <a:t>NET</a:t>
              </a:r>
            </a:p>
            <a:p>
              <a:r>
                <a:rPr lang="en-US">
                  <a:solidFill>
                    <a:srgbClr val="000000"/>
                  </a:solidFill>
                </a:rPr>
                <a:t>FORCE</a:t>
              </a:r>
            </a:p>
          </p:txBody>
        </p:sp>
      </p:grpSp>
      <p:sp>
        <p:nvSpPr>
          <p:cNvPr id="43" name="Rectangle 42"/>
          <p:cNvSpPr/>
          <p:nvPr/>
        </p:nvSpPr>
        <p:spPr>
          <a:xfrm>
            <a:off x="1357952" y="5687338"/>
            <a:ext cx="6482865" cy="954107"/>
          </a:xfrm>
          <a:prstGeom prst="rect">
            <a:avLst/>
          </a:prstGeom>
        </p:spPr>
        <p:txBody>
          <a:bodyPr wrap="none">
            <a:spAutoFit/>
          </a:bodyPr>
          <a:lstStyle/>
          <a:p>
            <a:pPr algn="l"/>
            <a:r>
              <a:rPr lang="en-US" dirty="0">
                <a:solidFill>
                  <a:srgbClr val="FF0000"/>
                </a:solidFill>
              </a:rPr>
              <a:t>** Bernoulli applies when a fluid </a:t>
            </a:r>
            <a:r>
              <a:rPr lang="en-US" dirty="0" smtClean="0">
                <a:solidFill>
                  <a:srgbClr val="FF0000"/>
                </a:solidFill>
              </a:rPr>
              <a:t>moves </a:t>
            </a:r>
          </a:p>
          <a:p>
            <a:pPr algn="l"/>
            <a:r>
              <a:rPr lang="en-US" dirty="0">
                <a:solidFill>
                  <a:srgbClr val="FF0000"/>
                </a:solidFill>
              </a:rPr>
              <a:t> </a:t>
            </a:r>
            <a:r>
              <a:rPr lang="en-US" dirty="0" smtClean="0">
                <a:solidFill>
                  <a:srgbClr val="FF0000"/>
                </a:solidFill>
              </a:rPr>
              <a:t>   ACROSS, NOT AGAINST, </a:t>
            </a:r>
            <a:r>
              <a:rPr lang="en-US" dirty="0">
                <a:solidFill>
                  <a:srgbClr val="FF0000"/>
                </a:solidFill>
              </a:rPr>
              <a:t>a surface.</a:t>
            </a:r>
          </a:p>
        </p:txBody>
      </p:sp>
    </p:spTree>
    <p:extLst>
      <p:ext uri="{BB962C8B-B14F-4D97-AF65-F5344CB8AC3E}">
        <p14:creationId xmlns:p14="http://schemas.microsoft.com/office/powerpoint/2010/main" val="322476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35239"/>
                                        </p:tgtEl>
                                        <p:attrNameLst>
                                          <p:attrName>style.visibility</p:attrName>
                                        </p:attrNameLst>
                                      </p:cBhvr>
                                      <p:to>
                                        <p:strVal val="visible"/>
                                      </p:to>
                                    </p:set>
                                    <p:set>
                                      <p:cBhvr>
                                        <p:cTn id="7" dur="455" fill="hold">
                                          <p:stCondLst>
                                            <p:cond delay="0"/>
                                          </p:stCondLst>
                                        </p:cTn>
                                        <p:tgtEl>
                                          <p:spTgt spid="435239"/>
                                        </p:tgtEl>
                                        <p:attrNameLst>
                                          <p:attrName>style.rotation</p:attrName>
                                        </p:attrNameLst>
                                      </p:cBhvr>
                                      <p:to>
                                        <p:strVal val="-45.0"/>
                                      </p:to>
                                    </p:set>
                                    <p:anim calcmode="lin" valueType="num">
                                      <p:cBhvr>
                                        <p:cTn id="8" dur="455" fill="hold">
                                          <p:stCondLst>
                                            <p:cond delay="455"/>
                                          </p:stCondLst>
                                        </p:cTn>
                                        <p:tgtEl>
                                          <p:spTgt spid="435239"/>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35239"/>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35239"/>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35239"/>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8" presetClass="entr" presetSubtype="0" accel="50000" fill="hold" grpId="0" nodeType="clickEffect">
                                  <p:stCondLst>
                                    <p:cond delay="0"/>
                                  </p:stCondLst>
                                  <p:iterate type="lt">
                                    <p:tmPct val="50000"/>
                                  </p:iterate>
                                  <p:childTnLst>
                                    <p:set>
                                      <p:cBhvr>
                                        <p:cTn id="22" dur="1" fill="hold">
                                          <p:stCondLst>
                                            <p:cond delay="0"/>
                                          </p:stCondLst>
                                        </p:cTn>
                                        <p:tgtEl>
                                          <p:spTgt spid="435240"/>
                                        </p:tgtEl>
                                        <p:attrNameLst>
                                          <p:attrName>style.visibility</p:attrName>
                                        </p:attrNameLst>
                                      </p:cBhvr>
                                      <p:to>
                                        <p:strVal val="visible"/>
                                      </p:to>
                                    </p:set>
                                    <p:set>
                                      <p:cBhvr>
                                        <p:cTn id="23" dur="455" fill="hold">
                                          <p:stCondLst>
                                            <p:cond delay="0"/>
                                          </p:stCondLst>
                                        </p:cTn>
                                        <p:tgtEl>
                                          <p:spTgt spid="435240"/>
                                        </p:tgtEl>
                                        <p:attrNameLst>
                                          <p:attrName>style.rotation</p:attrName>
                                        </p:attrNameLst>
                                      </p:cBhvr>
                                      <p:to>
                                        <p:strVal val="-45.0"/>
                                      </p:to>
                                    </p:set>
                                    <p:anim calcmode="lin" valueType="num">
                                      <p:cBhvr>
                                        <p:cTn id="24" dur="455" fill="hold">
                                          <p:stCondLst>
                                            <p:cond delay="455"/>
                                          </p:stCondLst>
                                        </p:cTn>
                                        <p:tgtEl>
                                          <p:spTgt spid="435240"/>
                                        </p:tgtEl>
                                        <p:attrNameLst>
                                          <p:attrName>style.rotation</p:attrName>
                                        </p:attrNameLst>
                                      </p:cBhvr>
                                      <p:tavLst>
                                        <p:tav tm="0">
                                          <p:val>
                                            <p:fltVal val="-45"/>
                                          </p:val>
                                        </p:tav>
                                        <p:tav tm="69900">
                                          <p:val>
                                            <p:fltVal val="45"/>
                                          </p:val>
                                        </p:tav>
                                        <p:tav tm="100000">
                                          <p:val>
                                            <p:fltVal val="0"/>
                                          </p:val>
                                        </p:tav>
                                      </p:tavLst>
                                    </p:anim>
                                    <p:anim calcmode="lin" valueType="num">
                                      <p:cBhvr>
                                        <p:cTn id="25" dur="455" fill="hold">
                                          <p:stCondLst>
                                            <p:cond delay="0"/>
                                          </p:stCondLst>
                                        </p:cTn>
                                        <p:tgtEl>
                                          <p:spTgt spid="435240"/>
                                        </p:tgtEl>
                                        <p:attrNameLst>
                                          <p:attrName>ppt_y</p:attrName>
                                        </p:attrNameLst>
                                      </p:cBhvr>
                                      <p:tavLst>
                                        <p:tav tm="0">
                                          <p:val>
                                            <p:strVal val="#ppt_y-1"/>
                                          </p:val>
                                        </p:tav>
                                        <p:tav tm="100000">
                                          <p:val>
                                            <p:strVal val="#ppt_y-(0.354*#ppt_w-0.172*#ppt_h)"/>
                                          </p:val>
                                        </p:tav>
                                      </p:tavLst>
                                    </p:anim>
                                    <p:anim calcmode="lin" valueType="num">
                                      <p:cBhvr>
                                        <p:cTn id="26" dur="156" decel="50000" autoRev="1" fill="hold">
                                          <p:stCondLst>
                                            <p:cond delay="455"/>
                                          </p:stCondLst>
                                        </p:cTn>
                                        <p:tgtEl>
                                          <p:spTgt spid="435240"/>
                                        </p:tgtEl>
                                        <p:attrNameLst>
                                          <p:attrName>ppt_y</p:attrName>
                                        </p:attrNameLst>
                                      </p:cBhvr>
                                      <p:tavLst>
                                        <p:tav tm="0">
                                          <p:val>
                                            <p:strVal val="#ppt_y-(0.354*#ppt_w-0.172*#ppt_h)"/>
                                          </p:val>
                                        </p:tav>
                                        <p:tav tm="100000">
                                          <p:val>
                                            <p:strVal val="#ppt_y-(0.354*#ppt_w-0.172*#ppt_h)-#ppt_h/2"/>
                                          </p:val>
                                        </p:tav>
                                      </p:tavLst>
                                    </p:anim>
                                    <p:anim calcmode="lin" valueType="num">
                                      <p:cBhvr>
                                        <p:cTn id="27" dur="136" fill="hold">
                                          <p:stCondLst>
                                            <p:cond delay="864"/>
                                          </p:stCondLst>
                                        </p:cTn>
                                        <p:tgtEl>
                                          <p:spTgt spid="435240"/>
                                        </p:tgtEl>
                                        <p:attrNameLst>
                                          <p:attrName>ppt_y</p:attrName>
                                        </p:attrNameLst>
                                      </p:cBhvr>
                                      <p:tavLst>
                                        <p:tav tm="0">
                                          <p:val>
                                            <p:strVal val="#ppt_y-(0.354*#ppt_w-0.172*#ppt_h)"/>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circle(in)">
                                      <p:cBhvr>
                                        <p:cTn id="46"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239" grpId="0"/>
      <p:bldP spid="435240" grpId="0"/>
      <p:bldP spid="4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9"/>
          <p:cNvSpPr>
            <a:spLocks noChangeArrowheads="1"/>
          </p:cNvSpPr>
          <p:nvPr/>
        </p:nvSpPr>
        <p:spPr bwMode="auto">
          <a:xfrm>
            <a:off x="0" y="2738174"/>
            <a:ext cx="9144000" cy="0"/>
          </a:xfrm>
          <a:prstGeom prst="rect">
            <a:avLst/>
          </a:prstGeom>
          <a:noFill/>
          <a:ln w="22225" algn="ctr">
            <a:noFill/>
            <a:miter lim="800000"/>
            <a:headEnd/>
            <a:tailEnd/>
          </a:ln>
        </p:spPr>
        <p:txBody>
          <a:bodyPr wrap="none" anchor="ctr">
            <a:spAutoFit/>
          </a:bodyPr>
          <a:lstStyle/>
          <a:p>
            <a:endParaRPr lang="en-US">
              <a:solidFill>
                <a:srgbClr val="000000"/>
              </a:solidFill>
            </a:endParaRPr>
          </a:p>
        </p:txBody>
      </p:sp>
      <p:sp>
        <p:nvSpPr>
          <p:cNvPr id="40963" name="Rectangle 10"/>
          <p:cNvSpPr>
            <a:spLocks noChangeArrowheads="1"/>
          </p:cNvSpPr>
          <p:nvPr/>
        </p:nvSpPr>
        <p:spPr bwMode="auto">
          <a:xfrm>
            <a:off x="363538" y="220399"/>
            <a:ext cx="5614987" cy="519113"/>
          </a:xfrm>
          <a:prstGeom prst="rect">
            <a:avLst/>
          </a:prstGeom>
          <a:noFill/>
          <a:ln w="22225" algn="ctr">
            <a:noFill/>
            <a:miter lim="800000"/>
            <a:headEnd/>
            <a:tailEnd/>
          </a:ln>
        </p:spPr>
        <p:txBody>
          <a:bodyPr wrap="none" anchor="ctr">
            <a:spAutoFit/>
          </a:bodyPr>
          <a:lstStyle/>
          <a:p>
            <a:pPr algn="l"/>
            <a:r>
              <a:rPr lang="en-US" dirty="0">
                <a:solidFill>
                  <a:srgbClr val="FF0000"/>
                </a:solidFill>
                <a:ea typeface="Times New Roman" pitchFamily="18" charset="0"/>
                <a:cs typeface="Arial" charset="0"/>
              </a:rPr>
              <a:t>airplane wing / helicopter propeller</a:t>
            </a:r>
          </a:p>
        </p:txBody>
      </p:sp>
      <p:sp>
        <p:nvSpPr>
          <p:cNvPr id="40964" name="Freeform 12"/>
          <p:cNvSpPr>
            <a:spLocks/>
          </p:cNvSpPr>
          <p:nvPr/>
        </p:nvSpPr>
        <p:spPr bwMode="auto">
          <a:xfrm>
            <a:off x="759442" y="1590833"/>
            <a:ext cx="2740025" cy="642937"/>
          </a:xfrm>
          <a:custGeom>
            <a:avLst/>
            <a:gdLst>
              <a:gd name="T0" fmla="*/ 50454789 w 2988"/>
              <a:gd name="T1" fmla="*/ 511451390 h 701"/>
              <a:gd name="T2" fmla="*/ 1902131061 w 2988"/>
              <a:gd name="T3" fmla="*/ 64772469 h 701"/>
              <a:gd name="T4" fmla="*/ 2147483647 w 2988"/>
              <a:gd name="T5" fmla="*/ 121133565 h 701"/>
              <a:gd name="T6" fmla="*/ 2147483647 w 2988"/>
              <a:gd name="T7" fmla="*/ 490421579 h 701"/>
              <a:gd name="T8" fmla="*/ 1597722452 w 2988"/>
              <a:gd name="T9" fmla="*/ 532481201 h 701"/>
              <a:gd name="T10" fmla="*/ 50454789 w 2988"/>
              <a:gd name="T11" fmla="*/ 511451390 h 701"/>
              <a:gd name="T12" fmla="*/ 0 60000 65536"/>
              <a:gd name="T13" fmla="*/ 0 60000 65536"/>
              <a:gd name="T14" fmla="*/ 0 60000 65536"/>
              <a:gd name="T15" fmla="*/ 0 60000 65536"/>
              <a:gd name="T16" fmla="*/ 0 60000 65536"/>
              <a:gd name="T17" fmla="*/ 0 60000 65536"/>
              <a:gd name="T18" fmla="*/ 0 w 2988"/>
              <a:gd name="T19" fmla="*/ 0 h 701"/>
              <a:gd name="T20" fmla="*/ 2988 w 2988"/>
              <a:gd name="T21" fmla="*/ 701 h 701"/>
            </a:gdLst>
            <a:ahLst/>
            <a:cxnLst>
              <a:cxn ang="T12">
                <a:pos x="T0" y="T1"/>
              </a:cxn>
              <a:cxn ang="T13">
                <a:pos x="T2" y="T3"/>
              </a:cxn>
              <a:cxn ang="T14">
                <a:pos x="T4" y="T5"/>
              </a:cxn>
              <a:cxn ang="T15">
                <a:pos x="T6" y="T7"/>
              </a:cxn>
              <a:cxn ang="T16">
                <a:pos x="T8" y="T9"/>
              </a:cxn>
              <a:cxn ang="T17">
                <a:pos x="T10" y="T11"/>
              </a:cxn>
            </a:cxnLst>
            <a:rect l="T18" t="T19" r="T20" b="T21"/>
            <a:pathLst>
              <a:path w="2988" h="701">
                <a:moveTo>
                  <a:pt x="60" y="608"/>
                </a:moveTo>
                <a:cubicBezTo>
                  <a:pt x="120" y="515"/>
                  <a:pt x="1794" y="154"/>
                  <a:pt x="2262" y="77"/>
                </a:cubicBezTo>
                <a:cubicBezTo>
                  <a:pt x="2730" y="0"/>
                  <a:pt x="2771" y="60"/>
                  <a:pt x="2865" y="144"/>
                </a:cubicBezTo>
                <a:cubicBezTo>
                  <a:pt x="2959" y="228"/>
                  <a:pt x="2988" y="501"/>
                  <a:pt x="2827" y="583"/>
                </a:cubicBezTo>
                <a:cubicBezTo>
                  <a:pt x="2666" y="665"/>
                  <a:pt x="2361" y="629"/>
                  <a:pt x="1900" y="633"/>
                </a:cubicBezTo>
                <a:cubicBezTo>
                  <a:pt x="1439" y="637"/>
                  <a:pt x="0" y="701"/>
                  <a:pt x="60" y="608"/>
                </a:cubicBezTo>
                <a:close/>
              </a:path>
            </a:pathLst>
          </a:custGeom>
          <a:solidFill>
            <a:srgbClr val="FFFFFF"/>
          </a:solidFill>
          <a:ln w="44450">
            <a:solidFill>
              <a:srgbClr val="FF0000"/>
            </a:solidFill>
            <a:round/>
            <a:headEnd/>
            <a:tailEnd/>
          </a:ln>
        </p:spPr>
        <p:txBody>
          <a:bodyPr/>
          <a:lstStyle/>
          <a:p>
            <a:endParaRPr lang="en-US">
              <a:solidFill>
                <a:srgbClr val="000000"/>
              </a:solidFill>
            </a:endParaRPr>
          </a:p>
        </p:txBody>
      </p:sp>
      <p:grpSp>
        <p:nvGrpSpPr>
          <p:cNvPr id="2" name="Group 42"/>
          <p:cNvGrpSpPr>
            <a:grpSpLocks/>
          </p:cNvGrpSpPr>
          <p:nvPr/>
        </p:nvGrpSpPr>
        <p:grpSpPr bwMode="auto">
          <a:xfrm>
            <a:off x="522905" y="1479708"/>
            <a:ext cx="3059112" cy="841375"/>
            <a:chOff x="295" y="1233"/>
            <a:chExt cx="1927" cy="530"/>
          </a:xfrm>
        </p:grpSpPr>
        <p:sp>
          <p:nvSpPr>
            <p:cNvPr id="40991" name="Line 15"/>
            <p:cNvSpPr>
              <a:spLocks noChangeShapeType="1"/>
            </p:cNvSpPr>
            <p:nvPr/>
          </p:nvSpPr>
          <p:spPr bwMode="auto">
            <a:xfrm flipH="1">
              <a:off x="295" y="1763"/>
              <a:ext cx="1768" cy="0"/>
            </a:xfrm>
            <a:prstGeom prst="line">
              <a:avLst/>
            </a:prstGeom>
            <a:noFill/>
            <a:ln w="28575">
              <a:solidFill>
                <a:srgbClr val="000000"/>
              </a:solidFill>
              <a:round/>
              <a:headEnd/>
              <a:tailEnd type="triangle" w="lg" len="lg"/>
            </a:ln>
          </p:spPr>
          <p:txBody>
            <a:bodyPr/>
            <a:lstStyle/>
            <a:p>
              <a:endParaRPr lang="en-US">
                <a:solidFill>
                  <a:srgbClr val="000000"/>
                </a:solidFill>
              </a:endParaRPr>
            </a:p>
          </p:txBody>
        </p:sp>
        <p:sp>
          <p:nvSpPr>
            <p:cNvPr id="40992" name="Freeform 16"/>
            <p:cNvSpPr>
              <a:spLocks/>
            </p:cNvSpPr>
            <p:nvPr/>
          </p:nvSpPr>
          <p:spPr bwMode="auto">
            <a:xfrm>
              <a:off x="295" y="1233"/>
              <a:ext cx="1927" cy="322"/>
            </a:xfrm>
            <a:custGeom>
              <a:avLst/>
              <a:gdLst>
                <a:gd name="T0" fmla="*/ 1113 w 3335"/>
                <a:gd name="T1" fmla="*/ 138 h 558"/>
                <a:gd name="T2" fmla="*/ 1089 w 3335"/>
                <a:gd name="T3" fmla="*/ 68 h 558"/>
                <a:gd name="T4" fmla="*/ 1034 w 3335"/>
                <a:gd name="T5" fmla="*/ 22 h 558"/>
                <a:gd name="T6" fmla="*/ 838 w 3335"/>
                <a:gd name="T7" fmla="*/ 17 h 558"/>
                <a:gd name="T8" fmla="*/ 300 w 3335"/>
                <a:gd name="T9" fmla="*/ 126 h 558"/>
                <a:gd name="T10" fmla="*/ 0 w 3335"/>
                <a:gd name="T11" fmla="*/ 186 h 558"/>
                <a:gd name="T12" fmla="*/ 0 60000 65536"/>
                <a:gd name="T13" fmla="*/ 0 60000 65536"/>
                <a:gd name="T14" fmla="*/ 0 60000 65536"/>
                <a:gd name="T15" fmla="*/ 0 60000 65536"/>
                <a:gd name="T16" fmla="*/ 0 60000 65536"/>
                <a:gd name="T17" fmla="*/ 0 60000 65536"/>
                <a:gd name="T18" fmla="*/ 0 w 3335"/>
                <a:gd name="T19" fmla="*/ 0 h 558"/>
                <a:gd name="T20" fmla="*/ 3335 w 3335"/>
                <a:gd name="T21" fmla="*/ 558 h 558"/>
              </a:gdLst>
              <a:ahLst/>
              <a:cxnLst>
                <a:cxn ang="T12">
                  <a:pos x="T0" y="T1"/>
                </a:cxn>
                <a:cxn ang="T13">
                  <a:pos x="T2" y="T3"/>
                </a:cxn>
                <a:cxn ang="T14">
                  <a:pos x="T4" y="T5"/>
                </a:cxn>
                <a:cxn ang="T15">
                  <a:pos x="T6" y="T7"/>
                </a:cxn>
                <a:cxn ang="T16">
                  <a:pos x="T8" y="T9"/>
                </a:cxn>
                <a:cxn ang="T17">
                  <a:pos x="T10" y="T11"/>
                </a:cxn>
              </a:cxnLst>
              <a:rect l="T18" t="T19" r="T20" b="T21"/>
              <a:pathLst>
                <a:path w="3335" h="558">
                  <a:moveTo>
                    <a:pt x="3335" y="416"/>
                  </a:moveTo>
                  <a:cubicBezTo>
                    <a:pt x="3323" y="381"/>
                    <a:pt x="3299" y="261"/>
                    <a:pt x="3260" y="203"/>
                  </a:cubicBezTo>
                  <a:cubicBezTo>
                    <a:pt x="3221" y="145"/>
                    <a:pt x="3223" y="90"/>
                    <a:pt x="3098" y="65"/>
                  </a:cubicBezTo>
                  <a:cubicBezTo>
                    <a:pt x="2973" y="40"/>
                    <a:pt x="2875" y="0"/>
                    <a:pt x="2509" y="52"/>
                  </a:cubicBezTo>
                  <a:cubicBezTo>
                    <a:pt x="2143" y="104"/>
                    <a:pt x="1318" y="294"/>
                    <a:pt x="900" y="378"/>
                  </a:cubicBezTo>
                  <a:cubicBezTo>
                    <a:pt x="482" y="462"/>
                    <a:pt x="240" y="513"/>
                    <a:pt x="0" y="558"/>
                  </a:cubicBezTo>
                </a:path>
              </a:pathLst>
            </a:custGeom>
            <a:noFill/>
            <a:ln w="28575">
              <a:solidFill>
                <a:srgbClr val="000000"/>
              </a:solidFill>
              <a:round/>
              <a:headEnd/>
              <a:tailEnd type="triangle" w="lg" len="lg"/>
            </a:ln>
          </p:spPr>
          <p:txBody>
            <a:bodyPr/>
            <a:lstStyle/>
            <a:p>
              <a:endParaRPr lang="en-US">
                <a:solidFill>
                  <a:srgbClr val="000000"/>
                </a:solidFill>
              </a:endParaRPr>
            </a:p>
          </p:txBody>
        </p:sp>
      </p:grpSp>
      <p:grpSp>
        <p:nvGrpSpPr>
          <p:cNvPr id="3" name="Group 41"/>
          <p:cNvGrpSpPr>
            <a:grpSpLocks/>
          </p:cNvGrpSpPr>
          <p:nvPr/>
        </p:nvGrpSpPr>
        <p:grpSpPr bwMode="auto">
          <a:xfrm>
            <a:off x="2870817" y="1984533"/>
            <a:ext cx="2422525" cy="825500"/>
            <a:chOff x="1774" y="1551"/>
            <a:chExt cx="1526" cy="520"/>
          </a:xfrm>
        </p:grpSpPr>
        <p:sp>
          <p:nvSpPr>
            <p:cNvPr id="40988" name="Oval 13"/>
            <p:cNvSpPr>
              <a:spLocks noChangeArrowheads="1"/>
            </p:cNvSpPr>
            <p:nvPr/>
          </p:nvSpPr>
          <p:spPr bwMode="auto">
            <a:xfrm>
              <a:off x="2167" y="1555"/>
              <a:ext cx="104" cy="104"/>
            </a:xfrm>
            <a:prstGeom prst="ellipse">
              <a:avLst/>
            </a:prstGeom>
            <a:solidFill>
              <a:srgbClr val="000000"/>
            </a:solidFill>
            <a:ln w="9525">
              <a:solidFill>
                <a:srgbClr val="000000"/>
              </a:solidFill>
              <a:round/>
              <a:headEnd/>
              <a:tailEnd/>
            </a:ln>
          </p:spPr>
          <p:txBody>
            <a:bodyPr/>
            <a:lstStyle/>
            <a:p>
              <a:endParaRPr lang="en-US">
                <a:solidFill>
                  <a:srgbClr val="000000"/>
                </a:solidFill>
              </a:endParaRPr>
            </a:p>
          </p:txBody>
        </p:sp>
        <p:sp>
          <p:nvSpPr>
            <p:cNvPr id="40989" name="Oval 14"/>
            <p:cNvSpPr>
              <a:spLocks noChangeArrowheads="1"/>
            </p:cNvSpPr>
            <p:nvPr/>
          </p:nvSpPr>
          <p:spPr bwMode="auto">
            <a:xfrm>
              <a:off x="2167" y="1694"/>
              <a:ext cx="104" cy="104"/>
            </a:xfrm>
            <a:prstGeom prst="ellipse">
              <a:avLst/>
            </a:prstGeom>
            <a:solidFill>
              <a:srgbClr val="000000"/>
            </a:solidFill>
            <a:ln w="9525">
              <a:solidFill>
                <a:srgbClr val="000000"/>
              </a:solidFill>
              <a:round/>
              <a:headEnd/>
              <a:tailEnd/>
            </a:ln>
          </p:spPr>
          <p:txBody>
            <a:bodyPr/>
            <a:lstStyle/>
            <a:p>
              <a:endParaRPr lang="en-US">
                <a:solidFill>
                  <a:srgbClr val="000000"/>
                </a:solidFill>
              </a:endParaRPr>
            </a:p>
          </p:txBody>
        </p:sp>
        <p:sp>
          <p:nvSpPr>
            <p:cNvPr id="40990" name="Text Box 17"/>
            <p:cNvSpPr txBox="1">
              <a:spLocks noChangeArrowheads="1"/>
            </p:cNvSpPr>
            <p:nvPr/>
          </p:nvSpPr>
          <p:spPr bwMode="auto">
            <a:xfrm>
              <a:off x="1774" y="1551"/>
              <a:ext cx="1526" cy="520"/>
            </a:xfrm>
            <a:prstGeom prst="rect">
              <a:avLst/>
            </a:prstGeom>
            <a:noFill/>
            <a:ln w="9525">
              <a:noFill/>
              <a:miter lim="800000"/>
              <a:headEnd/>
              <a:tailEnd/>
            </a:ln>
          </p:spPr>
          <p:txBody>
            <a:bodyPr/>
            <a:lstStyle/>
            <a:p>
              <a:r>
                <a:rPr lang="en-US">
                  <a:solidFill>
                    <a:srgbClr val="000000"/>
                  </a:solidFill>
                </a:rPr>
                <a:t>AIR</a:t>
              </a:r>
            </a:p>
            <a:p>
              <a:r>
                <a:rPr lang="en-US">
                  <a:solidFill>
                    <a:srgbClr val="000000"/>
                  </a:solidFill>
                </a:rPr>
                <a:t>PARTICLES</a:t>
              </a:r>
            </a:p>
          </p:txBody>
        </p:sp>
      </p:grpSp>
      <p:sp>
        <p:nvSpPr>
          <p:cNvPr id="437266" name="Text Box 18"/>
          <p:cNvSpPr txBox="1">
            <a:spLocks noChangeArrowheads="1"/>
          </p:cNvSpPr>
          <p:nvPr/>
        </p:nvSpPr>
        <p:spPr bwMode="auto">
          <a:xfrm>
            <a:off x="622917" y="692308"/>
            <a:ext cx="1782763" cy="476250"/>
          </a:xfrm>
          <a:prstGeom prst="rect">
            <a:avLst/>
          </a:prstGeom>
          <a:noFill/>
          <a:ln w="9525">
            <a:noFill/>
            <a:miter lim="800000"/>
            <a:headEnd/>
            <a:tailEnd/>
          </a:ln>
        </p:spPr>
        <p:txBody>
          <a:bodyPr/>
          <a:lstStyle/>
          <a:p>
            <a:r>
              <a:rPr lang="en-US">
                <a:solidFill>
                  <a:srgbClr val="000000"/>
                </a:solidFill>
              </a:rPr>
              <a:t>FAST</a:t>
            </a:r>
          </a:p>
        </p:txBody>
      </p:sp>
      <p:sp>
        <p:nvSpPr>
          <p:cNvPr id="437267" name="Text Box 19"/>
          <p:cNvSpPr txBox="1">
            <a:spLocks noChangeArrowheads="1"/>
          </p:cNvSpPr>
          <p:nvPr/>
        </p:nvSpPr>
        <p:spPr bwMode="auto">
          <a:xfrm>
            <a:off x="853105" y="2321083"/>
            <a:ext cx="2146300" cy="608012"/>
          </a:xfrm>
          <a:prstGeom prst="rect">
            <a:avLst/>
          </a:prstGeom>
          <a:noFill/>
          <a:ln w="9525">
            <a:noFill/>
            <a:miter lim="800000"/>
            <a:headEnd/>
            <a:tailEnd/>
          </a:ln>
        </p:spPr>
        <p:txBody>
          <a:bodyPr/>
          <a:lstStyle/>
          <a:p>
            <a:r>
              <a:rPr lang="en-US">
                <a:solidFill>
                  <a:srgbClr val="000000"/>
                </a:solidFill>
              </a:rPr>
              <a:t>SLOW</a:t>
            </a:r>
          </a:p>
        </p:txBody>
      </p:sp>
      <p:sp>
        <p:nvSpPr>
          <p:cNvPr id="437269" name="AutoShape 21"/>
          <p:cNvSpPr>
            <a:spLocks noChangeArrowheads="1"/>
          </p:cNvSpPr>
          <p:nvPr/>
        </p:nvSpPr>
        <p:spPr bwMode="auto">
          <a:xfrm>
            <a:off x="5395913" y="2031737"/>
            <a:ext cx="446087" cy="914400"/>
          </a:xfrm>
          <a:prstGeom prst="upArrow">
            <a:avLst>
              <a:gd name="adj1" fmla="val 50000"/>
              <a:gd name="adj2" fmla="val 51246"/>
            </a:avLst>
          </a:prstGeom>
          <a:solidFill>
            <a:srgbClr val="FFFFFF"/>
          </a:solidFill>
          <a:ln w="25400">
            <a:solidFill>
              <a:srgbClr val="FF0000"/>
            </a:solidFill>
            <a:miter lim="800000"/>
            <a:headEnd/>
            <a:tailEnd/>
          </a:ln>
        </p:spPr>
        <p:txBody>
          <a:bodyPr/>
          <a:lstStyle/>
          <a:p>
            <a:endParaRPr lang="en-US">
              <a:solidFill>
                <a:srgbClr val="000000"/>
              </a:solidFill>
            </a:endParaRPr>
          </a:p>
        </p:txBody>
      </p:sp>
      <p:sp>
        <p:nvSpPr>
          <p:cNvPr id="437270" name="AutoShape 22"/>
          <p:cNvSpPr>
            <a:spLocks noChangeArrowheads="1"/>
          </p:cNvSpPr>
          <p:nvPr/>
        </p:nvSpPr>
        <p:spPr bwMode="auto">
          <a:xfrm rot="10800000">
            <a:off x="5395913" y="3060437"/>
            <a:ext cx="446087" cy="914400"/>
          </a:xfrm>
          <a:prstGeom prst="upArrow">
            <a:avLst>
              <a:gd name="adj1" fmla="val 50000"/>
              <a:gd name="adj2" fmla="val 51246"/>
            </a:avLst>
          </a:prstGeom>
          <a:solidFill>
            <a:srgbClr val="FFFFFF"/>
          </a:solidFill>
          <a:ln w="25400">
            <a:solidFill>
              <a:srgbClr val="FF0000"/>
            </a:solidFill>
            <a:miter lim="800000"/>
            <a:headEnd/>
            <a:tailEnd/>
          </a:ln>
        </p:spPr>
        <p:txBody>
          <a:bodyPr/>
          <a:lstStyle/>
          <a:p>
            <a:endParaRPr lang="en-US">
              <a:solidFill>
                <a:srgbClr val="000000"/>
              </a:solidFill>
            </a:endParaRPr>
          </a:p>
        </p:txBody>
      </p:sp>
      <p:sp>
        <p:nvSpPr>
          <p:cNvPr id="437271" name="Text Box 23"/>
          <p:cNvSpPr txBox="1">
            <a:spLocks noChangeArrowheads="1"/>
          </p:cNvSpPr>
          <p:nvPr/>
        </p:nvSpPr>
        <p:spPr bwMode="auto">
          <a:xfrm>
            <a:off x="5872163" y="1007799"/>
            <a:ext cx="2066925" cy="946150"/>
          </a:xfrm>
          <a:prstGeom prst="rect">
            <a:avLst/>
          </a:prstGeom>
          <a:noFill/>
          <a:ln w="9525">
            <a:solidFill>
              <a:srgbClr val="FF3300"/>
            </a:solidFill>
            <a:miter lim="800000"/>
            <a:headEnd/>
            <a:tailEnd/>
          </a:ln>
        </p:spPr>
        <p:txBody>
          <a:bodyPr/>
          <a:lstStyle/>
          <a:p>
            <a:r>
              <a:rPr lang="en-US">
                <a:solidFill>
                  <a:srgbClr val="FF0000"/>
                </a:solidFill>
              </a:rPr>
              <a:t>Resulting Forces</a:t>
            </a:r>
          </a:p>
        </p:txBody>
      </p:sp>
      <p:sp>
        <p:nvSpPr>
          <p:cNvPr id="437272" name="Text Box 24"/>
          <p:cNvSpPr txBox="1">
            <a:spLocks noChangeArrowheads="1"/>
          </p:cNvSpPr>
          <p:nvPr/>
        </p:nvSpPr>
        <p:spPr bwMode="auto">
          <a:xfrm>
            <a:off x="5984875" y="2088887"/>
            <a:ext cx="2662238" cy="1008062"/>
          </a:xfrm>
          <a:prstGeom prst="rect">
            <a:avLst/>
          </a:prstGeom>
          <a:noFill/>
          <a:ln w="9525">
            <a:noFill/>
            <a:miter lim="800000"/>
            <a:headEnd/>
            <a:tailEnd/>
          </a:ln>
        </p:spPr>
        <p:txBody>
          <a:bodyPr/>
          <a:lstStyle/>
          <a:p>
            <a:r>
              <a:rPr lang="en-US">
                <a:solidFill>
                  <a:srgbClr val="000000"/>
                </a:solidFill>
              </a:rPr>
              <a:t>(BERNOULLI’S</a:t>
            </a:r>
          </a:p>
          <a:p>
            <a:r>
              <a:rPr lang="en-US">
                <a:solidFill>
                  <a:srgbClr val="000000"/>
                </a:solidFill>
              </a:rPr>
              <a:t>PRINCIPLE)</a:t>
            </a:r>
          </a:p>
        </p:txBody>
      </p:sp>
      <p:sp>
        <p:nvSpPr>
          <p:cNvPr id="437273" name="Text Box 25"/>
          <p:cNvSpPr txBox="1">
            <a:spLocks noChangeArrowheads="1"/>
          </p:cNvSpPr>
          <p:nvPr/>
        </p:nvSpPr>
        <p:spPr bwMode="auto">
          <a:xfrm>
            <a:off x="6099175" y="3274749"/>
            <a:ext cx="2255838" cy="604838"/>
          </a:xfrm>
          <a:prstGeom prst="rect">
            <a:avLst/>
          </a:prstGeom>
          <a:noFill/>
          <a:ln w="9525">
            <a:noFill/>
            <a:miter lim="800000"/>
            <a:headEnd/>
            <a:tailEnd/>
          </a:ln>
        </p:spPr>
        <p:txBody>
          <a:bodyPr/>
          <a:lstStyle/>
          <a:p>
            <a:r>
              <a:rPr lang="en-US">
                <a:solidFill>
                  <a:srgbClr val="000000"/>
                </a:solidFill>
              </a:rPr>
              <a:t>(GRAVITY)</a:t>
            </a:r>
          </a:p>
        </p:txBody>
      </p:sp>
      <p:sp>
        <p:nvSpPr>
          <p:cNvPr id="437274" name="Rectangle 26"/>
          <p:cNvSpPr>
            <a:spLocks noChangeArrowheads="1"/>
          </p:cNvSpPr>
          <p:nvPr/>
        </p:nvSpPr>
        <p:spPr bwMode="auto">
          <a:xfrm>
            <a:off x="469900" y="4583375"/>
            <a:ext cx="1352550" cy="519113"/>
          </a:xfrm>
          <a:prstGeom prst="rect">
            <a:avLst/>
          </a:prstGeom>
          <a:noFill/>
          <a:ln w="22225" algn="ctr">
            <a:noFill/>
            <a:miter lim="800000"/>
            <a:headEnd/>
            <a:tailEnd/>
          </a:ln>
        </p:spPr>
        <p:txBody>
          <a:bodyPr wrap="none" anchor="ctr">
            <a:spAutoFit/>
          </a:bodyPr>
          <a:lstStyle/>
          <a:p>
            <a:pPr algn="l"/>
            <a:r>
              <a:rPr lang="en-US" dirty="0" err="1">
                <a:solidFill>
                  <a:srgbClr val="FF0000"/>
                </a:solidFill>
              </a:rPr>
              <a:t>frisbee</a:t>
            </a:r>
            <a:r>
              <a:rPr lang="en-US" dirty="0">
                <a:solidFill>
                  <a:srgbClr val="FF0000"/>
                </a:solidFill>
              </a:rPr>
              <a:t> </a:t>
            </a:r>
          </a:p>
        </p:txBody>
      </p:sp>
      <p:grpSp>
        <p:nvGrpSpPr>
          <p:cNvPr id="4" name="Group 28"/>
          <p:cNvGrpSpPr>
            <a:grpSpLocks/>
          </p:cNvGrpSpPr>
          <p:nvPr/>
        </p:nvGrpSpPr>
        <p:grpSpPr bwMode="auto">
          <a:xfrm>
            <a:off x="2430463" y="5451738"/>
            <a:ext cx="2860675" cy="517525"/>
            <a:chOff x="5295" y="6546"/>
            <a:chExt cx="2021" cy="365"/>
          </a:xfrm>
        </p:grpSpPr>
        <p:sp>
          <p:nvSpPr>
            <p:cNvPr id="40984" name="Freeform 29"/>
            <p:cNvSpPr>
              <a:spLocks/>
            </p:cNvSpPr>
            <p:nvPr/>
          </p:nvSpPr>
          <p:spPr bwMode="auto">
            <a:xfrm>
              <a:off x="5297" y="6546"/>
              <a:ext cx="2016" cy="253"/>
            </a:xfrm>
            <a:custGeom>
              <a:avLst/>
              <a:gdLst>
                <a:gd name="T0" fmla="*/ 0 w 2016"/>
                <a:gd name="T1" fmla="*/ 253 h 253"/>
                <a:gd name="T2" fmla="*/ 643 w 2016"/>
                <a:gd name="T3" fmla="*/ 36 h 253"/>
                <a:gd name="T4" fmla="*/ 1363 w 2016"/>
                <a:gd name="T5" fmla="*/ 36 h 253"/>
                <a:gd name="T6" fmla="*/ 2016 w 2016"/>
                <a:gd name="T7" fmla="*/ 228 h 253"/>
                <a:gd name="T8" fmla="*/ 0 60000 65536"/>
                <a:gd name="T9" fmla="*/ 0 60000 65536"/>
                <a:gd name="T10" fmla="*/ 0 60000 65536"/>
                <a:gd name="T11" fmla="*/ 0 60000 65536"/>
                <a:gd name="T12" fmla="*/ 0 w 2016"/>
                <a:gd name="T13" fmla="*/ 0 h 253"/>
                <a:gd name="T14" fmla="*/ 2016 w 2016"/>
                <a:gd name="T15" fmla="*/ 253 h 253"/>
              </a:gdLst>
              <a:ahLst/>
              <a:cxnLst>
                <a:cxn ang="T8">
                  <a:pos x="T0" y="T1"/>
                </a:cxn>
                <a:cxn ang="T9">
                  <a:pos x="T2" y="T3"/>
                </a:cxn>
                <a:cxn ang="T10">
                  <a:pos x="T4" y="T5"/>
                </a:cxn>
                <a:cxn ang="T11">
                  <a:pos x="T6" y="T7"/>
                </a:cxn>
              </a:cxnLst>
              <a:rect l="T12" t="T13" r="T14" b="T15"/>
              <a:pathLst>
                <a:path w="2016" h="253">
                  <a:moveTo>
                    <a:pt x="0" y="253"/>
                  </a:moveTo>
                  <a:cubicBezTo>
                    <a:pt x="107" y="219"/>
                    <a:pt x="416" y="72"/>
                    <a:pt x="643" y="36"/>
                  </a:cubicBezTo>
                  <a:cubicBezTo>
                    <a:pt x="870" y="0"/>
                    <a:pt x="1134" y="4"/>
                    <a:pt x="1363" y="36"/>
                  </a:cubicBezTo>
                  <a:cubicBezTo>
                    <a:pt x="1592" y="68"/>
                    <a:pt x="1880" y="188"/>
                    <a:pt x="2016" y="228"/>
                  </a:cubicBezTo>
                </a:path>
              </a:pathLst>
            </a:custGeom>
            <a:noFill/>
            <a:ln w="44450">
              <a:solidFill>
                <a:srgbClr val="FF0000"/>
              </a:solidFill>
              <a:round/>
              <a:headEnd/>
              <a:tailEnd/>
            </a:ln>
          </p:spPr>
          <p:txBody>
            <a:bodyPr/>
            <a:lstStyle/>
            <a:p>
              <a:endParaRPr lang="en-US">
                <a:solidFill>
                  <a:srgbClr val="000000"/>
                </a:solidFill>
              </a:endParaRPr>
            </a:p>
          </p:txBody>
        </p:sp>
        <p:sp>
          <p:nvSpPr>
            <p:cNvPr id="40985" name="Freeform 30"/>
            <p:cNvSpPr>
              <a:spLocks/>
            </p:cNvSpPr>
            <p:nvPr/>
          </p:nvSpPr>
          <p:spPr bwMode="auto">
            <a:xfrm>
              <a:off x="5295" y="6910"/>
              <a:ext cx="2020" cy="1"/>
            </a:xfrm>
            <a:custGeom>
              <a:avLst/>
              <a:gdLst>
                <a:gd name="T0" fmla="*/ 0 w 2020"/>
                <a:gd name="T1" fmla="*/ 0 h 1"/>
                <a:gd name="T2" fmla="*/ 2020 w 2020"/>
                <a:gd name="T3" fmla="*/ 0 h 1"/>
                <a:gd name="T4" fmla="*/ 0 60000 65536"/>
                <a:gd name="T5" fmla="*/ 0 60000 65536"/>
                <a:gd name="T6" fmla="*/ 0 w 2020"/>
                <a:gd name="T7" fmla="*/ 0 h 1"/>
                <a:gd name="T8" fmla="*/ 2020 w 2020"/>
                <a:gd name="T9" fmla="*/ 1 h 1"/>
              </a:gdLst>
              <a:ahLst/>
              <a:cxnLst>
                <a:cxn ang="T4">
                  <a:pos x="T0" y="T1"/>
                </a:cxn>
                <a:cxn ang="T5">
                  <a:pos x="T2" y="T3"/>
                </a:cxn>
              </a:cxnLst>
              <a:rect l="T6" t="T7" r="T8" b="T9"/>
              <a:pathLst>
                <a:path w="2020" h="1">
                  <a:moveTo>
                    <a:pt x="0" y="0"/>
                  </a:moveTo>
                  <a:lnTo>
                    <a:pt x="2020" y="0"/>
                  </a:lnTo>
                </a:path>
              </a:pathLst>
            </a:custGeom>
            <a:noFill/>
            <a:ln w="44450">
              <a:solidFill>
                <a:srgbClr val="FF0000"/>
              </a:solidFill>
              <a:round/>
              <a:headEnd type="none" w="med" len="med"/>
              <a:tailEnd type="none" w="med" len="med"/>
            </a:ln>
          </p:spPr>
          <p:txBody>
            <a:bodyPr/>
            <a:lstStyle/>
            <a:p>
              <a:endParaRPr lang="en-US">
                <a:solidFill>
                  <a:srgbClr val="000000"/>
                </a:solidFill>
              </a:endParaRPr>
            </a:p>
          </p:txBody>
        </p:sp>
        <p:sp>
          <p:nvSpPr>
            <p:cNvPr id="40986" name="Freeform 31"/>
            <p:cNvSpPr>
              <a:spLocks/>
            </p:cNvSpPr>
            <p:nvPr/>
          </p:nvSpPr>
          <p:spPr bwMode="auto">
            <a:xfrm>
              <a:off x="5295" y="6805"/>
              <a:ext cx="1" cy="105"/>
            </a:xfrm>
            <a:custGeom>
              <a:avLst/>
              <a:gdLst>
                <a:gd name="T0" fmla="*/ 0 w 1"/>
                <a:gd name="T1" fmla="*/ 0 h 105"/>
                <a:gd name="T2" fmla="*/ 0 w 1"/>
                <a:gd name="T3" fmla="*/ 105 h 105"/>
                <a:gd name="T4" fmla="*/ 0 60000 65536"/>
                <a:gd name="T5" fmla="*/ 0 60000 65536"/>
                <a:gd name="T6" fmla="*/ 0 w 1"/>
                <a:gd name="T7" fmla="*/ 0 h 105"/>
                <a:gd name="T8" fmla="*/ 1 w 1"/>
                <a:gd name="T9" fmla="*/ 105 h 105"/>
              </a:gdLst>
              <a:ahLst/>
              <a:cxnLst>
                <a:cxn ang="T4">
                  <a:pos x="T0" y="T1"/>
                </a:cxn>
                <a:cxn ang="T5">
                  <a:pos x="T2" y="T3"/>
                </a:cxn>
              </a:cxnLst>
              <a:rect l="T6" t="T7" r="T8" b="T9"/>
              <a:pathLst>
                <a:path w="1" h="105">
                  <a:moveTo>
                    <a:pt x="0" y="0"/>
                  </a:moveTo>
                  <a:lnTo>
                    <a:pt x="0" y="105"/>
                  </a:lnTo>
                </a:path>
              </a:pathLst>
            </a:custGeom>
            <a:noFill/>
            <a:ln w="44450">
              <a:solidFill>
                <a:srgbClr val="FF0000"/>
              </a:solidFill>
              <a:round/>
              <a:headEnd type="none" w="med" len="med"/>
              <a:tailEnd type="none" w="med" len="med"/>
            </a:ln>
          </p:spPr>
          <p:txBody>
            <a:bodyPr/>
            <a:lstStyle/>
            <a:p>
              <a:endParaRPr lang="en-US">
                <a:solidFill>
                  <a:srgbClr val="000000"/>
                </a:solidFill>
              </a:endParaRPr>
            </a:p>
          </p:txBody>
        </p:sp>
        <p:sp>
          <p:nvSpPr>
            <p:cNvPr id="40987" name="Freeform 32"/>
            <p:cNvSpPr>
              <a:spLocks/>
            </p:cNvSpPr>
            <p:nvPr/>
          </p:nvSpPr>
          <p:spPr bwMode="auto">
            <a:xfrm>
              <a:off x="7315" y="6785"/>
              <a:ext cx="1" cy="125"/>
            </a:xfrm>
            <a:custGeom>
              <a:avLst/>
              <a:gdLst>
                <a:gd name="T0" fmla="*/ 0 w 1"/>
                <a:gd name="T1" fmla="*/ 0 h 125"/>
                <a:gd name="T2" fmla="*/ 0 w 1"/>
                <a:gd name="T3" fmla="*/ 125 h 125"/>
                <a:gd name="T4" fmla="*/ 0 60000 65536"/>
                <a:gd name="T5" fmla="*/ 0 60000 65536"/>
                <a:gd name="T6" fmla="*/ 0 w 1"/>
                <a:gd name="T7" fmla="*/ 0 h 125"/>
                <a:gd name="T8" fmla="*/ 1 w 1"/>
                <a:gd name="T9" fmla="*/ 125 h 125"/>
              </a:gdLst>
              <a:ahLst/>
              <a:cxnLst>
                <a:cxn ang="T4">
                  <a:pos x="T0" y="T1"/>
                </a:cxn>
                <a:cxn ang="T5">
                  <a:pos x="T2" y="T3"/>
                </a:cxn>
              </a:cxnLst>
              <a:rect l="T6" t="T7" r="T8" b="T9"/>
              <a:pathLst>
                <a:path w="1" h="125">
                  <a:moveTo>
                    <a:pt x="0" y="0"/>
                  </a:moveTo>
                  <a:lnTo>
                    <a:pt x="0" y="125"/>
                  </a:lnTo>
                </a:path>
              </a:pathLst>
            </a:custGeom>
            <a:noFill/>
            <a:ln w="44450">
              <a:solidFill>
                <a:srgbClr val="FF0000"/>
              </a:solidFill>
              <a:round/>
              <a:headEnd type="none" w="med" len="med"/>
              <a:tailEnd type="none" w="med" len="med"/>
            </a:ln>
          </p:spPr>
          <p:txBody>
            <a:bodyPr/>
            <a:lstStyle/>
            <a:p>
              <a:endParaRPr lang="en-US">
                <a:solidFill>
                  <a:srgbClr val="000000"/>
                </a:solidFill>
              </a:endParaRPr>
            </a:p>
          </p:txBody>
        </p:sp>
      </p:grpSp>
      <p:grpSp>
        <p:nvGrpSpPr>
          <p:cNvPr id="5" name="Group 43"/>
          <p:cNvGrpSpPr>
            <a:grpSpLocks/>
          </p:cNvGrpSpPr>
          <p:nvPr/>
        </p:nvGrpSpPr>
        <p:grpSpPr bwMode="auto">
          <a:xfrm>
            <a:off x="2089150" y="5248538"/>
            <a:ext cx="3416300" cy="885825"/>
            <a:chOff x="1316" y="3179"/>
            <a:chExt cx="2152" cy="558"/>
          </a:xfrm>
        </p:grpSpPr>
        <p:sp>
          <p:nvSpPr>
            <p:cNvPr id="40982" name="Line 33"/>
            <p:cNvSpPr>
              <a:spLocks noChangeShapeType="1"/>
            </p:cNvSpPr>
            <p:nvPr/>
          </p:nvSpPr>
          <p:spPr bwMode="auto">
            <a:xfrm flipH="1">
              <a:off x="1316" y="3737"/>
              <a:ext cx="2148" cy="0"/>
            </a:xfrm>
            <a:prstGeom prst="line">
              <a:avLst/>
            </a:prstGeom>
            <a:noFill/>
            <a:ln w="28575">
              <a:solidFill>
                <a:srgbClr val="000000"/>
              </a:solidFill>
              <a:round/>
              <a:headEnd/>
              <a:tailEnd type="triangle" w="lg" len="lg"/>
            </a:ln>
          </p:spPr>
          <p:txBody>
            <a:bodyPr/>
            <a:lstStyle/>
            <a:p>
              <a:endParaRPr lang="en-US">
                <a:solidFill>
                  <a:srgbClr val="000000"/>
                </a:solidFill>
              </a:endParaRPr>
            </a:p>
          </p:txBody>
        </p:sp>
        <p:sp>
          <p:nvSpPr>
            <p:cNvPr id="40983" name="Freeform 34"/>
            <p:cNvSpPr>
              <a:spLocks/>
            </p:cNvSpPr>
            <p:nvPr/>
          </p:nvSpPr>
          <p:spPr bwMode="auto">
            <a:xfrm>
              <a:off x="1316" y="3179"/>
              <a:ext cx="2152" cy="343"/>
            </a:xfrm>
            <a:custGeom>
              <a:avLst/>
              <a:gdLst>
                <a:gd name="T0" fmla="*/ 1284 w 3606"/>
                <a:gd name="T1" fmla="*/ 177 h 575"/>
                <a:gd name="T2" fmla="*/ 1182 w 3606"/>
                <a:gd name="T3" fmla="*/ 124 h 575"/>
                <a:gd name="T4" fmla="*/ 1012 w 3606"/>
                <a:gd name="T5" fmla="*/ 52 h 575"/>
                <a:gd name="T6" fmla="*/ 759 w 3606"/>
                <a:gd name="T7" fmla="*/ 4 h 575"/>
                <a:gd name="T8" fmla="*/ 442 w 3606"/>
                <a:gd name="T9" fmla="*/ 30 h 575"/>
                <a:gd name="T10" fmla="*/ 205 w 3606"/>
                <a:gd name="T11" fmla="*/ 106 h 575"/>
                <a:gd name="T12" fmla="*/ 0 w 3606"/>
                <a:gd name="T13" fmla="*/ 205 h 575"/>
                <a:gd name="T14" fmla="*/ 0 60000 65536"/>
                <a:gd name="T15" fmla="*/ 0 60000 65536"/>
                <a:gd name="T16" fmla="*/ 0 60000 65536"/>
                <a:gd name="T17" fmla="*/ 0 60000 65536"/>
                <a:gd name="T18" fmla="*/ 0 60000 65536"/>
                <a:gd name="T19" fmla="*/ 0 60000 65536"/>
                <a:gd name="T20" fmla="*/ 0 60000 65536"/>
                <a:gd name="T21" fmla="*/ 0 w 3606"/>
                <a:gd name="T22" fmla="*/ 0 h 575"/>
                <a:gd name="T23" fmla="*/ 3606 w 3606"/>
                <a:gd name="T24" fmla="*/ 575 h 5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06" h="575">
                  <a:moveTo>
                    <a:pt x="3606" y="498"/>
                  </a:moveTo>
                  <a:cubicBezTo>
                    <a:pt x="3556" y="473"/>
                    <a:pt x="3445" y="406"/>
                    <a:pt x="3318" y="348"/>
                  </a:cubicBezTo>
                  <a:cubicBezTo>
                    <a:pt x="3191" y="290"/>
                    <a:pt x="3040" y="204"/>
                    <a:pt x="2842" y="148"/>
                  </a:cubicBezTo>
                  <a:cubicBezTo>
                    <a:pt x="2644" y="92"/>
                    <a:pt x="2396" y="20"/>
                    <a:pt x="2129" y="10"/>
                  </a:cubicBezTo>
                  <a:cubicBezTo>
                    <a:pt x="1862" y="0"/>
                    <a:pt x="1499" y="37"/>
                    <a:pt x="1240" y="85"/>
                  </a:cubicBezTo>
                  <a:cubicBezTo>
                    <a:pt x="981" y="133"/>
                    <a:pt x="783" y="216"/>
                    <a:pt x="576" y="298"/>
                  </a:cubicBezTo>
                  <a:cubicBezTo>
                    <a:pt x="369" y="380"/>
                    <a:pt x="120" y="517"/>
                    <a:pt x="0" y="575"/>
                  </a:cubicBezTo>
                </a:path>
              </a:pathLst>
            </a:custGeom>
            <a:noFill/>
            <a:ln w="28575">
              <a:solidFill>
                <a:srgbClr val="000000"/>
              </a:solidFill>
              <a:round/>
              <a:headEnd/>
              <a:tailEnd type="triangle" w="lg" len="lg"/>
            </a:ln>
          </p:spPr>
          <p:txBody>
            <a:bodyPr/>
            <a:lstStyle/>
            <a:p>
              <a:endParaRPr lang="en-US">
                <a:solidFill>
                  <a:srgbClr val="000000"/>
                </a:solidFill>
              </a:endParaRPr>
            </a:p>
          </p:txBody>
        </p:sp>
      </p:grpSp>
      <p:sp>
        <p:nvSpPr>
          <p:cNvPr id="437283" name="Text Box 35"/>
          <p:cNvSpPr txBox="1">
            <a:spLocks noChangeArrowheads="1"/>
          </p:cNvSpPr>
          <p:nvPr/>
        </p:nvSpPr>
        <p:spPr bwMode="auto">
          <a:xfrm>
            <a:off x="824530" y="2765583"/>
            <a:ext cx="2146300" cy="536575"/>
          </a:xfrm>
          <a:prstGeom prst="rect">
            <a:avLst/>
          </a:prstGeom>
          <a:noFill/>
          <a:ln w="9525">
            <a:noFill/>
            <a:miter lim="800000"/>
            <a:headEnd/>
            <a:tailEnd/>
          </a:ln>
        </p:spPr>
        <p:txBody>
          <a:bodyPr/>
          <a:lstStyle/>
          <a:p>
            <a:r>
              <a:rPr lang="en-US">
                <a:solidFill>
                  <a:srgbClr val="000000"/>
                </a:solidFill>
              </a:rPr>
              <a:t>HIGH P</a:t>
            </a:r>
          </a:p>
        </p:txBody>
      </p:sp>
      <p:sp>
        <p:nvSpPr>
          <p:cNvPr id="437284" name="Text Box 36"/>
          <p:cNvSpPr txBox="1">
            <a:spLocks noChangeArrowheads="1"/>
          </p:cNvSpPr>
          <p:nvPr/>
        </p:nvSpPr>
        <p:spPr bwMode="auto">
          <a:xfrm>
            <a:off x="634030" y="1139983"/>
            <a:ext cx="1695450" cy="506412"/>
          </a:xfrm>
          <a:prstGeom prst="rect">
            <a:avLst/>
          </a:prstGeom>
          <a:noFill/>
          <a:ln w="9525">
            <a:noFill/>
            <a:miter lim="800000"/>
            <a:headEnd/>
            <a:tailEnd/>
          </a:ln>
        </p:spPr>
        <p:txBody>
          <a:bodyPr/>
          <a:lstStyle/>
          <a:p>
            <a:r>
              <a:rPr lang="en-US">
                <a:solidFill>
                  <a:srgbClr val="000000"/>
                </a:solidFill>
              </a:rPr>
              <a:t>LOW P</a:t>
            </a:r>
          </a:p>
        </p:txBody>
      </p:sp>
      <p:sp>
        <p:nvSpPr>
          <p:cNvPr id="437286" name="Text Box 38"/>
          <p:cNvSpPr txBox="1">
            <a:spLocks noChangeArrowheads="1"/>
          </p:cNvSpPr>
          <p:nvPr/>
        </p:nvSpPr>
        <p:spPr bwMode="auto">
          <a:xfrm>
            <a:off x="2743200" y="4710375"/>
            <a:ext cx="2479675" cy="476250"/>
          </a:xfrm>
          <a:prstGeom prst="rect">
            <a:avLst/>
          </a:prstGeom>
          <a:noFill/>
          <a:ln w="9525">
            <a:noFill/>
            <a:miter lim="800000"/>
            <a:headEnd/>
            <a:tailEnd/>
          </a:ln>
        </p:spPr>
        <p:txBody>
          <a:bodyPr/>
          <a:lstStyle/>
          <a:p>
            <a:r>
              <a:rPr lang="en-US">
                <a:solidFill>
                  <a:srgbClr val="000000"/>
                </a:solidFill>
              </a:rPr>
              <a:t>FAST, LOW P</a:t>
            </a:r>
          </a:p>
        </p:txBody>
      </p:sp>
      <p:sp>
        <p:nvSpPr>
          <p:cNvPr id="437288" name="Text Box 40"/>
          <p:cNvSpPr txBox="1">
            <a:spLocks noChangeArrowheads="1"/>
          </p:cNvSpPr>
          <p:nvPr/>
        </p:nvSpPr>
        <p:spPr bwMode="auto">
          <a:xfrm>
            <a:off x="2322513" y="6167700"/>
            <a:ext cx="3162300" cy="608013"/>
          </a:xfrm>
          <a:prstGeom prst="rect">
            <a:avLst/>
          </a:prstGeom>
          <a:noFill/>
          <a:ln w="9525">
            <a:noFill/>
            <a:miter lim="800000"/>
            <a:headEnd/>
            <a:tailEnd/>
          </a:ln>
        </p:spPr>
        <p:txBody>
          <a:bodyPr/>
          <a:lstStyle/>
          <a:p>
            <a:r>
              <a:rPr lang="en-US">
                <a:solidFill>
                  <a:srgbClr val="000000"/>
                </a:solidFill>
              </a:rPr>
              <a:t>SLOW, HIGH P</a:t>
            </a:r>
          </a:p>
        </p:txBody>
      </p:sp>
      <p:pic>
        <p:nvPicPr>
          <p:cNvPr id="33" name="Picture 5" descr="http://kimnoble.files.wordpress.com/2010/06/frisbe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06988" y="4150445"/>
            <a:ext cx="2456996" cy="2456996"/>
          </a:xfrm>
          <a:prstGeom prst="rect">
            <a:avLst/>
          </a:prstGeom>
          <a:noFill/>
        </p:spPr>
      </p:pic>
      <p:sp>
        <p:nvSpPr>
          <p:cNvPr id="34" name="Rectangle 26"/>
          <p:cNvSpPr>
            <a:spLocks noChangeArrowheads="1"/>
          </p:cNvSpPr>
          <p:nvPr/>
        </p:nvSpPr>
        <p:spPr bwMode="auto">
          <a:xfrm>
            <a:off x="516531" y="3480549"/>
            <a:ext cx="4676280" cy="954107"/>
          </a:xfrm>
          <a:prstGeom prst="rect">
            <a:avLst/>
          </a:prstGeom>
          <a:noFill/>
          <a:ln w="22225" algn="ctr">
            <a:noFill/>
            <a:miter lim="800000"/>
            <a:headEnd/>
            <a:tailEnd/>
          </a:ln>
        </p:spPr>
        <p:txBody>
          <a:bodyPr wrap="none" anchor="ctr">
            <a:spAutoFit/>
          </a:bodyPr>
          <a:lstStyle/>
          <a:p>
            <a:pPr algn="l"/>
            <a:r>
              <a:rPr lang="en-US" b="1" dirty="0" smtClean="0">
                <a:solidFill>
                  <a:srgbClr val="000000"/>
                </a:solidFill>
                <a:latin typeface="Arial Narrow" pitchFamily="34" charset="0"/>
              </a:rPr>
              <a:t>There is also an action-reaction </a:t>
            </a:r>
          </a:p>
          <a:p>
            <a:pPr algn="l"/>
            <a:r>
              <a:rPr lang="en-US" b="1" dirty="0" smtClean="0">
                <a:solidFill>
                  <a:srgbClr val="000000"/>
                </a:solidFill>
                <a:latin typeface="Arial Narrow" pitchFamily="34" charset="0"/>
              </a:rPr>
              <a:t>effect when the wings are tilted.</a:t>
            </a:r>
            <a:endParaRPr lang="en-US" b="1" dirty="0">
              <a:solidFill>
                <a:srgbClr val="000000"/>
              </a:solidFill>
              <a:latin typeface="Arial Narrow" pitchFamily="34" charset="0"/>
            </a:endParaRPr>
          </a:p>
        </p:txBody>
      </p:sp>
      <p:cxnSp>
        <p:nvCxnSpPr>
          <p:cNvPr id="7" name="Straight Arrow Connector 6"/>
          <p:cNvCxnSpPr/>
          <p:nvPr/>
        </p:nvCxnSpPr>
        <p:spPr bwMode="auto">
          <a:xfrm>
            <a:off x="2457451" y="1928813"/>
            <a:ext cx="585787" cy="0"/>
          </a:xfrm>
          <a:prstGeom prst="straightConnector1">
            <a:avLst/>
          </a:prstGeom>
          <a:solidFill>
            <a:srgbClr val="00FFFF"/>
          </a:solidFill>
          <a:ln w="63500" cap="flat" cmpd="sng" algn="ctr">
            <a:solidFill>
              <a:schemeClr val="tx1"/>
            </a:solidFill>
            <a:prstDash val="solid"/>
            <a:round/>
            <a:headEnd type="none" w="med" len="med"/>
            <a:tailEnd type="triangle" w="lg" len="lg"/>
          </a:ln>
          <a:effectLst/>
        </p:spPr>
      </p:cxnSp>
    </p:spTree>
    <p:extLst>
      <p:ext uri="{BB962C8B-B14F-4D97-AF65-F5344CB8AC3E}">
        <p14:creationId xmlns:p14="http://schemas.microsoft.com/office/powerpoint/2010/main" val="420743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style.rotation</p:attrName>
                                        </p:attrNameLst>
                                      </p:cBhvr>
                                      <p:tavLst>
                                        <p:tav tm="0">
                                          <p:val>
                                            <p:fltVal val="720"/>
                                          </p:val>
                                        </p:tav>
                                        <p:tav tm="100000">
                                          <p:val>
                                            <p:fltVal val="0"/>
                                          </p:val>
                                        </p:tav>
                                      </p:tavLst>
                                    </p:anim>
                                    <p:anim calcmode="lin" valueType="num">
                                      <p:cBhvr>
                                        <p:cTn id="9" dur="2000" fill="hold"/>
                                        <p:tgtEl>
                                          <p:spTgt spid="7"/>
                                        </p:tgtEl>
                                        <p:attrNameLst>
                                          <p:attrName>ppt_h</p:attrName>
                                        </p:attrNameLst>
                                      </p:cBhvr>
                                      <p:tavLst>
                                        <p:tav tm="0">
                                          <p:val>
                                            <p:fltVal val="0"/>
                                          </p:val>
                                        </p:tav>
                                        <p:tav tm="100000">
                                          <p:val>
                                            <p:strVal val="#ppt_h"/>
                                          </p:val>
                                        </p:tav>
                                      </p:tavLst>
                                    </p:anim>
                                    <p:anim calcmode="lin" valueType="num">
                                      <p:cBhvr>
                                        <p:cTn id="10" dur="2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right)">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37266"/>
                                        </p:tgtEl>
                                        <p:attrNameLst>
                                          <p:attrName>style.visibility</p:attrName>
                                        </p:attrNameLst>
                                      </p:cBhvr>
                                      <p:to>
                                        <p:strVal val="visible"/>
                                      </p:to>
                                    </p:set>
                                    <p:animEffect transition="in" filter="fade">
                                      <p:cBhvr>
                                        <p:cTn id="25" dur="1000"/>
                                        <p:tgtEl>
                                          <p:spTgt spid="437266"/>
                                        </p:tgtEl>
                                      </p:cBhvr>
                                    </p:animEffect>
                                    <p:anim calcmode="lin" valueType="num">
                                      <p:cBhvr>
                                        <p:cTn id="26" dur="1000" fill="hold"/>
                                        <p:tgtEl>
                                          <p:spTgt spid="437266"/>
                                        </p:tgtEl>
                                        <p:attrNameLst>
                                          <p:attrName>ppt_x</p:attrName>
                                        </p:attrNameLst>
                                      </p:cBhvr>
                                      <p:tavLst>
                                        <p:tav tm="0">
                                          <p:val>
                                            <p:strVal val="#ppt_x"/>
                                          </p:val>
                                        </p:tav>
                                        <p:tav tm="100000">
                                          <p:val>
                                            <p:strVal val="#ppt_x"/>
                                          </p:val>
                                        </p:tav>
                                      </p:tavLst>
                                    </p:anim>
                                    <p:anim calcmode="lin" valueType="num">
                                      <p:cBhvr>
                                        <p:cTn id="27" dur="1000" fill="hold"/>
                                        <p:tgtEl>
                                          <p:spTgt spid="43726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437267"/>
                                        </p:tgtEl>
                                        <p:attrNameLst>
                                          <p:attrName>style.visibility</p:attrName>
                                        </p:attrNameLst>
                                      </p:cBhvr>
                                      <p:to>
                                        <p:strVal val="visible"/>
                                      </p:to>
                                    </p:set>
                                    <p:animEffect transition="in" filter="fade">
                                      <p:cBhvr>
                                        <p:cTn id="32" dur="1000"/>
                                        <p:tgtEl>
                                          <p:spTgt spid="437267"/>
                                        </p:tgtEl>
                                      </p:cBhvr>
                                    </p:animEffect>
                                    <p:anim calcmode="lin" valueType="num">
                                      <p:cBhvr>
                                        <p:cTn id="33" dur="1000" fill="hold"/>
                                        <p:tgtEl>
                                          <p:spTgt spid="437267"/>
                                        </p:tgtEl>
                                        <p:attrNameLst>
                                          <p:attrName>ppt_x</p:attrName>
                                        </p:attrNameLst>
                                      </p:cBhvr>
                                      <p:tavLst>
                                        <p:tav tm="0">
                                          <p:val>
                                            <p:strVal val="#ppt_x"/>
                                          </p:val>
                                        </p:tav>
                                        <p:tav tm="100000">
                                          <p:val>
                                            <p:strVal val="#ppt_x"/>
                                          </p:val>
                                        </p:tav>
                                      </p:tavLst>
                                    </p:anim>
                                    <p:anim calcmode="lin" valueType="num">
                                      <p:cBhvr>
                                        <p:cTn id="34" dur="1000" fill="hold"/>
                                        <p:tgtEl>
                                          <p:spTgt spid="43726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37284"/>
                                        </p:tgtEl>
                                        <p:attrNameLst>
                                          <p:attrName>style.visibility</p:attrName>
                                        </p:attrNameLst>
                                      </p:cBhvr>
                                      <p:to>
                                        <p:strVal val="visible"/>
                                      </p:to>
                                    </p:set>
                                    <p:animEffect transition="in" filter="fade">
                                      <p:cBhvr>
                                        <p:cTn id="39" dur="1000"/>
                                        <p:tgtEl>
                                          <p:spTgt spid="437284"/>
                                        </p:tgtEl>
                                      </p:cBhvr>
                                    </p:animEffect>
                                    <p:anim calcmode="lin" valueType="num">
                                      <p:cBhvr>
                                        <p:cTn id="40" dur="1000" fill="hold"/>
                                        <p:tgtEl>
                                          <p:spTgt spid="437284"/>
                                        </p:tgtEl>
                                        <p:attrNameLst>
                                          <p:attrName>ppt_x</p:attrName>
                                        </p:attrNameLst>
                                      </p:cBhvr>
                                      <p:tavLst>
                                        <p:tav tm="0">
                                          <p:val>
                                            <p:strVal val="#ppt_x"/>
                                          </p:val>
                                        </p:tav>
                                        <p:tav tm="100000">
                                          <p:val>
                                            <p:strVal val="#ppt_x"/>
                                          </p:val>
                                        </p:tav>
                                      </p:tavLst>
                                    </p:anim>
                                    <p:anim calcmode="lin" valueType="num">
                                      <p:cBhvr>
                                        <p:cTn id="41" dur="1000" fill="hold"/>
                                        <p:tgtEl>
                                          <p:spTgt spid="43728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437283"/>
                                        </p:tgtEl>
                                        <p:attrNameLst>
                                          <p:attrName>style.visibility</p:attrName>
                                        </p:attrNameLst>
                                      </p:cBhvr>
                                      <p:to>
                                        <p:strVal val="visible"/>
                                      </p:to>
                                    </p:set>
                                    <p:animEffect transition="in" filter="fade">
                                      <p:cBhvr>
                                        <p:cTn id="46" dur="1000"/>
                                        <p:tgtEl>
                                          <p:spTgt spid="437283"/>
                                        </p:tgtEl>
                                      </p:cBhvr>
                                    </p:animEffect>
                                    <p:anim calcmode="lin" valueType="num">
                                      <p:cBhvr>
                                        <p:cTn id="47" dur="1000" fill="hold"/>
                                        <p:tgtEl>
                                          <p:spTgt spid="437283"/>
                                        </p:tgtEl>
                                        <p:attrNameLst>
                                          <p:attrName>ppt_x</p:attrName>
                                        </p:attrNameLst>
                                      </p:cBhvr>
                                      <p:tavLst>
                                        <p:tav tm="0">
                                          <p:val>
                                            <p:strVal val="#ppt_x"/>
                                          </p:val>
                                        </p:tav>
                                        <p:tav tm="100000">
                                          <p:val>
                                            <p:strVal val="#ppt_x"/>
                                          </p:val>
                                        </p:tav>
                                      </p:tavLst>
                                    </p:anim>
                                    <p:anim calcmode="lin" valueType="num">
                                      <p:cBhvr>
                                        <p:cTn id="48" dur="1000" fill="hold"/>
                                        <p:tgtEl>
                                          <p:spTgt spid="437283"/>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4" presetClass="entr" presetSubtype="0" fill="hold" grpId="0" nodeType="clickEffect">
                                  <p:stCondLst>
                                    <p:cond delay="0"/>
                                  </p:stCondLst>
                                  <p:childTnLst>
                                    <p:set>
                                      <p:cBhvr>
                                        <p:cTn id="52" dur="1" fill="hold">
                                          <p:stCondLst>
                                            <p:cond delay="0"/>
                                          </p:stCondLst>
                                        </p:cTn>
                                        <p:tgtEl>
                                          <p:spTgt spid="437271"/>
                                        </p:tgtEl>
                                        <p:attrNameLst>
                                          <p:attrName>style.visibility</p:attrName>
                                        </p:attrNameLst>
                                      </p:cBhvr>
                                      <p:to>
                                        <p:strVal val="visible"/>
                                      </p:to>
                                    </p:set>
                                    <p:anim from="(-#ppt_w/2)" to="(#ppt_x)" calcmode="lin" valueType="num">
                                      <p:cBhvr>
                                        <p:cTn id="53" dur="600" fill="hold">
                                          <p:stCondLst>
                                            <p:cond delay="0"/>
                                          </p:stCondLst>
                                        </p:cTn>
                                        <p:tgtEl>
                                          <p:spTgt spid="437271"/>
                                        </p:tgtEl>
                                        <p:attrNameLst>
                                          <p:attrName>ppt_x</p:attrName>
                                        </p:attrNameLst>
                                      </p:cBhvr>
                                    </p:anim>
                                    <p:anim from="0" to="-1.0" calcmode="lin" valueType="num">
                                      <p:cBhvr>
                                        <p:cTn id="54" dur="200" decel="50000" autoRev="1" fill="hold">
                                          <p:stCondLst>
                                            <p:cond delay="600"/>
                                          </p:stCondLst>
                                        </p:cTn>
                                        <p:tgtEl>
                                          <p:spTgt spid="437271"/>
                                        </p:tgtEl>
                                        <p:attrNameLst>
                                          <p:attrName>xshear</p:attrName>
                                        </p:attrNameLst>
                                      </p:cBhvr>
                                    </p:anim>
                                    <p:animScale>
                                      <p:cBhvr>
                                        <p:cTn id="55" dur="200" decel="100000" autoRev="1" fill="hold">
                                          <p:stCondLst>
                                            <p:cond delay="600"/>
                                          </p:stCondLst>
                                        </p:cTn>
                                        <p:tgtEl>
                                          <p:spTgt spid="437271"/>
                                        </p:tgtEl>
                                      </p:cBhvr>
                                      <p:from x="100000" y="100000"/>
                                      <p:to x="80000" y="100000"/>
                                    </p:animScale>
                                    <p:anim by="(#ppt_h/3+#ppt_w*0.1)" calcmode="lin" valueType="num">
                                      <p:cBhvr additive="sum">
                                        <p:cTn id="56" dur="200" decel="100000" autoRev="1" fill="hold">
                                          <p:stCondLst>
                                            <p:cond delay="600"/>
                                          </p:stCondLst>
                                        </p:cTn>
                                        <p:tgtEl>
                                          <p:spTgt spid="437271"/>
                                        </p:tgtEl>
                                        <p:attrNameLst>
                                          <p:attrName>ppt_x</p:attrName>
                                        </p:attrNameLst>
                                      </p:cBhvr>
                                    </p:anim>
                                  </p:childTnLst>
                                </p:cTn>
                              </p:par>
                              <p:par>
                                <p:cTn id="57" presetID="34" presetClass="entr" presetSubtype="0" fill="hold" grpId="0" nodeType="withEffect">
                                  <p:stCondLst>
                                    <p:cond delay="0"/>
                                  </p:stCondLst>
                                  <p:childTnLst>
                                    <p:set>
                                      <p:cBhvr>
                                        <p:cTn id="58" dur="1" fill="hold">
                                          <p:stCondLst>
                                            <p:cond delay="0"/>
                                          </p:stCondLst>
                                        </p:cTn>
                                        <p:tgtEl>
                                          <p:spTgt spid="437269"/>
                                        </p:tgtEl>
                                        <p:attrNameLst>
                                          <p:attrName>style.visibility</p:attrName>
                                        </p:attrNameLst>
                                      </p:cBhvr>
                                      <p:to>
                                        <p:strVal val="visible"/>
                                      </p:to>
                                    </p:set>
                                    <p:anim from="(-#ppt_w/2)" to="(#ppt_x)" calcmode="lin" valueType="num">
                                      <p:cBhvr>
                                        <p:cTn id="59" dur="600" fill="hold">
                                          <p:stCondLst>
                                            <p:cond delay="0"/>
                                          </p:stCondLst>
                                        </p:cTn>
                                        <p:tgtEl>
                                          <p:spTgt spid="437269"/>
                                        </p:tgtEl>
                                        <p:attrNameLst>
                                          <p:attrName>ppt_x</p:attrName>
                                        </p:attrNameLst>
                                      </p:cBhvr>
                                    </p:anim>
                                    <p:anim from="0" to="-1.0" calcmode="lin" valueType="num">
                                      <p:cBhvr>
                                        <p:cTn id="60" dur="200" decel="50000" autoRev="1" fill="hold">
                                          <p:stCondLst>
                                            <p:cond delay="600"/>
                                          </p:stCondLst>
                                        </p:cTn>
                                        <p:tgtEl>
                                          <p:spTgt spid="437269"/>
                                        </p:tgtEl>
                                        <p:attrNameLst>
                                          <p:attrName>xshear</p:attrName>
                                        </p:attrNameLst>
                                      </p:cBhvr>
                                    </p:anim>
                                    <p:animScale>
                                      <p:cBhvr>
                                        <p:cTn id="61" dur="200" decel="100000" autoRev="1" fill="hold">
                                          <p:stCondLst>
                                            <p:cond delay="600"/>
                                          </p:stCondLst>
                                        </p:cTn>
                                        <p:tgtEl>
                                          <p:spTgt spid="437269"/>
                                        </p:tgtEl>
                                      </p:cBhvr>
                                      <p:from x="100000" y="100000"/>
                                      <p:to x="80000" y="100000"/>
                                    </p:animScale>
                                    <p:anim by="(#ppt_h/3+#ppt_w*0.1)" calcmode="lin" valueType="num">
                                      <p:cBhvr additive="sum">
                                        <p:cTn id="62" dur="200" decel="100000" autoRev="1" fill="hold">
                                          <p:stCondLst>
                                            <p:cond delay="600"/>
                                          </p:stCondLst>
                                        </p:cTn>
                                        <p:tgtEl>
                                          <p:spTgt spid="437269"/>
                                        </p:tgtEl>
                                        <p:attrNameLst>
                                          <p:attrName>ppt_x</p:attrName>
                                        </p:attrNameLst>
                                      </p:cBhvr>
                                    </p:anim>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grpId="0" nodeType="clickEffect">
                                  <p:stCondLst>
                                    <p:cond delay="0"/>
                                  </p:stCondLst>
                                  <p:childTnLst>
                                    <p:set>
                                      <p:cBhvr>
                                        <p:cTn id="66" dur="1" fill="hold">
                                          <p:stCondLst>
                                            <p:cond delay="0"/>
                                          </p:stCondLst>
                                        </p:cTn>
                                        <p:tgtEl>
                                          <p:spTgt spid="437272"/>
                                        </p:tgtEl>
                                        <p:attrNameLst>
                                          <p:attrName>style.visibility</p:attrName>
                                        </p:attrNameLst>
                                      </p:cBhvr>
                                      <p:to>
                                        <p:strVal val="visible"/>
                                      </p:to>
                                    </p:set>
                                    <p:animEffect transition="in" filter="fade">
                                      <p:cBhvr>
                                        <p:cTn id="67" dur="1000"/>
                                        <p:tgtEl>
                                          <p:spTgt spid="437272"/>
                                        </p:tgtEl>
                                      </p:cBhvr>
                                    </p:animEffect>
                                    <p:anim calcmode="lin" valueType="num">
                                      <p:cBhvr>
                                        <p:cTn id="68" dur="1000" fill="hold"/>
                                        <p:tgtEl>
                                          <p:spTgt spid="437272"/>
                                        </p:tgtEl>
                                        <p:attrNameLst>
                                          <p:attrName>ppt_x</p:attrName>
                                        </p:attrNameLst>
                                      </p:cBhvr>
                                      <p:tavLst>
                                        <p:tav tm="0">
                                          <p:val>
                                            <p:strVal val="#ppt_x"/>
                                          </p:val>
                                        </p:tav>
                                        <p:tav tm="100000">
                                          <p:val>
                                            <p:strVal val="#ppt_x"/>
                                          </p:val>
                                        </p:tav>
                                      </p:tavLst>
                                    </p:anim>
                                    <p:anim calcmode="lin" valueType="num">
                                      <p:cBhvr>
                                        <p:cTn id="69" dur="1000" fill="hold"/>
                                        <p:tgtEl>
                                          <p:spTgt spid="437272"/>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7" presetClass="entr" presetSubtype="0" fill="hold" grpId="0" nodeType="clickEffect">
                                  <p:stCondLst>
                                    <p:cond delay="0"/>
                                  </p:stCondLst>
                                  <p:childTnLst>
                                    <p:set>
                                      <p:cBhvr>
                                        <p:cTn id="73" dur="1" fill="hold">
                                          <p:stCondLst>
                                            <p:cond delay="0"/>
                                          </p:stCondLst>
                                        </p:cTn>
                                        <p:tgtEl>
                                          <p:spTgt spid="437270"/>
                                        </p:tgtEl>
                                        <p:attrNameLst>
                                          <p:attrName>style.visibility</p:attrName>
                                        </p:attrNameLst>
                                      </p:cBhvr>
                                      <p:to>
                                        <p:strVal val="visible"/>
                                      </p:to>
                                    </p:set>
                                    <p:animEffect transition="in" filter="fade">
                                      <p:cBhvr>
                                        <p:cTn id="74" dur="1000"/>
                                        <p:tgtEl>
                                          <p:spTgt spid="437270"/>
                                        </p:tgtEl>
                                      </p:cBhvr>
                                    </p:animEffect>
                                    <p:anim calcmode="lin" valueType="num">
                                      <p:cBhvr>
                                        <p:cTn id="75" dur="1000" fill="hold"/>
                                        <p:tgtEl>
                                          <p:spTgt spid="437270"/>
                                        </p:tgtEl>
                                        <p:attrNameLst>
                                          <p:attrName>ppt_x</p:attrName>
                                        </p:attrNameLst>
                                      </p:cBhvr>
                                      <p:tavLst>
                                        <p:tav tm="0">
                                          <p:val>
                                            <p:strVal val="#ppt_x"/>
                                          </p:val>
                                        </p:tav>
                                        <p:tav tm="100000">
                                          <p:val>
                                            <p:strVal val="#ppt_x"/>
                                          </p:val>
                                        </p:tav>
                                      </p:tavLst>
                                    </p:anim>
                                    <p:anim calcmode="lin" valueType="num">
                                      <p:cBhvr>
                                        <p:cTn id="76" dur="1000" fill="hold"/>
                                        <p:tgtEl>
                                          <p:spTgt spid="437270"/>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9" presetClass="entr" presetSubtype="0" fill="hold" grpId="0" nodeType="clickEffect">
                                  <p:stCondLst>
                                    <p:cond delay="0"/>
                                  </p:stCondLst>
                                  <p:childTnLst>
                                    <p:set>
                                      <p:cBhvr>
                                        <p:cTn id="80" dur="1" fill="hold">
                                          <p:stCondLst>
                                            <p:cond delay="0"/>
                                          </p:stCondLst>
                                        </p:cTn>
                                        <p:tgtEl>
                                          <p:spTgt spid="437273"/>
                                        </p:tgtEl>
                                        <p:attrNameLst>
                                          <p:attrName>style.visibility</p:attrName>
                                        </p:attrNameLst>
                                      </p:cBhvr>
                                      <p:to>
                                        <p:strVal val="visible"/>
                                      </p:to>
                                    </p:set>
                                    <p:anim calcmode="lin" valueType="num">
                                      <p:cBhvr>
                                        <p:cTn id="81" dur="1000" fill="hold"/>
                                        <p:tgtEl>
                                          <p:spTgt spid="437273"/>
                                        </p:tgtEl>
                                        <p:attrNameLst>
                                          <p:attrName>ppt_x</p:attrName>
                                        </p:attrNameLst>
                                      </p:cBhvr>
                                      <p:tavLst>
                                        <p:tav tm="0">
                                          <p:val>
                                            <p:strVal val="#ppt_x-.2"/>
                                          </p:val>
                                        </p:tav>
                                        <p:tav tm="100000">
                                          <p:val>
                                            <p:strVal val="#ppt_x"/>
                                          </p:val>
                                        </p:tav>
                                      </p:tavLst>
                                    </p:anim>
                                    <p:anim calcmode="lin" valueType="num">
                                      <p:cBhvr>
                                        <p:cTn id="82" dur="1000" fill="hold"/>
                                        <p:tgtEl>
                                          <p:spTgt spid="437273"/>
                                        </p:tgtEl>
                                        <p:attrNameLst>
                                          <p:attrName>ppt_y</p:attrName>
                                        </p:attrNameLst>
                                      </p:cBhvr>
                                      <p:tavLst>
                                        <p:tav tm="0">
                                          <p:val>
                                            <p:strVal val="#ppt_y"/>
                                          </p:val>
                                        </p:tav>
                                        <p:tav tm="100000">
                                          <p:val>
                                            <p:strVal val="#ppt_y"/>
                                          </p:val>
                                        </p:tav>
                                      </p:tavLst>
                                    </p:anim>
                                    <p:animEffect transition="in" filter="wipe(right)" prLst="gradientSize: 0.1">
                                      <p:cBhvr>
                                        <p:cTn id="83" dur="1000"/>
                                        <p:tgtEl>
                                          <p:spTgt spid="437273"/>
                                        </p:tgtEl>
                                      </p:cBhvr>
                                    </p:animEffect>
                                  </p:childTnLst>
                                </p:cTn>
                              </p:par>
                            </p:childTnLst>
                          </p:cTn>
                        </p:par>
                      </p:childTnLst>
                    </p:cTn>
                  </p:par>
                  <p:par>
                    <p:cTn id="84" fill="hold">
                      <p:stCondLst>
                        <p:cond delay="indefinite"/>
                      </p:stCondLst>
                      <p:childTnLst>
                        <p:par>
                          <p:cTn id="85" fill="hold">
                            <p:stCondLst>
                              <p:cond delay="0"/>
                            </p:stCondLst>
                            <p:childTnLst>
                              <p:par>
                                <p:cTn id="86" presetID="34" presetClass="entr" presetSubtype="0" fill="hold" grpId="0" nodeType="clickEffect">
                                  <p:stCondLst>
                                    <p:cond delay="0"/>
                                  </p:stCondLst>
                                  <p:childTnLst>
                                    <p:set>
                                      <p:cBhvr>
                                        <p:cTn id="87" dur="1" fill="hold">
                                          <p:stCondLst>
                                            <p:cond delay="0"/>
                                          </p:stCondLst>
                                        </p:cTn>
                                        <p:tgtEl>
                                          <p:spTgt spid="34"/>
                                        </p:tgtEl>
                                        <p:attrNameLst>
                                          <p:attrName>style.visibility</p:attrName>
                                        </p:attrNameLst>
                                      </p:cBhvr>
                                      <p:to>
                                        <p:strVal val="visible"/>
                                      </p:to>
                                    </p:set>
                                    <p:anim from="(-#ppt_w/2)" to="(#ppt_x)" calcmode="lin" valueType="num">
                                      <p:cBhvr>
                                        <p:cTn id="88" dur="600" fill="hold">
                                          <p:stCondLst>
                                            <p:cond delay="0"/>
                                          </p:stCondLst>
                                        </p:cTn>
                                        <p:tgtEl>
                                          <p:spTgt spid="34"/>
                                        </p:tgtEl>
                                        <p:attrNameLst>
                                          <p:attrName>ppt_x</p:attrName>
                                        </p:attrNameLst>
                                      </p:cBhvr>
                                    </p:anim>
                                    <p:anim from="0" to="-1.0" calcmode="lin" valueType="num">
                                      <p:cBhvr>
                                        <p:cTn id="89" dur="200" decel="50000" autoRev="1" fill="hold">
                                          <p:stCondLst>
                                            <p:cond delay="600"/>
                                          </p:stCondLst>
                                        </p:cTn>
                                        <p:tgtEl>
                                          <p:spTgt spid="34"/>
                                        </p:tgtEl>
                                        <p:attrNameLst>
                                          <p:attrName>xshear</p:attrName>
                                        </p:attrNameLst>
                                      </p:cBhvr>
                                    </p:anim>
                                    <p:animScale>
                                      <p:cBhvr>
                                        <p:cTn id="90" dur="200" decel="100000" autoRev="1" fill="hold">
                                          <p:stCondLst>
                                            <p:cond delay="600"/>
                                          </p:stCondLst>
                                        </p:cTn>
                                        <p:tgtEl>
                                          <p:spTgt spid="34"/>
                                        </p:tgtEl>
                                      </p:cBhvr>
                                      <p:from x="100000" y="100000"/>
                                      <p:to x="80000" y="100000"/>
                                    </p:animScale>
                                    <p:anim by="(#ppt_h/3+#ppt_w*0.1)" calcmode="lin" valueType="num">
                                      <p:cBhvr additive="sum">
                                        <p:cTn id="91" dur="200" decel="100000" autoRev="1" fill="hold">
                                          <p:stCondLst>
                                            <p:cond delay="600"/>
                                          </p:stCondLst>
                                        </p:cTn>
                                        <p:tgtEl>
                                          <p:spTgt spid="34"/>
                                        </p:tgtEl>
                                        <p:attrNameLst>
                                          <p:attrName>ppt_x</p:attrName>
                                        </p:attrNameLst>
                                      </p:cBhvr>
                                    </p:anim>
                                  </p:childTnLst>
                                </p:cTn>
                              </p:par>
                            </p:childTnLst>
                          </p:cTn>
                        </p:par>
                      </p:childTnLst>
                    </p:cTn>
                  </p:par>
                  <p:par>
                    <p:cTn id="92" fill="hold">
                      <p:stCondLst>
                        <p:cond delay="indefinite"/>
                      </p:stCondLst>
                      <p:childTnLst>
                        <p:par>
                          <p:cTn id="93" fill="hold">
                            <p:stCondLst>
                              <p:cond delay="0"/>
                            </p:stCondLst>
                            <p:childTnLst>
                              <p:par>
                                <p:cTn id="94" presetID="34" presetClass="entr" presetSubtype="0" fill="hold" grpId="0" nodeType="clickEffect">
                                  <p:stCondLst>
                                    <p:cond delay="0"/>
                                  </p:stCondLst>
                                  <p:childTnLst>
                                    <p:set>
                                      <p:cBhvr>
                                        <p:cTn id="95" dur="1" fill="hold">
                                          <p:stCondLst>
                                            <p:cond delay="0"/>
                                          </p:stCondLst>
                                        </p:cTn>
                                        <p:tgtEl>
                                          <p:spTgt spid="437274"/>
                                        </p:tgtEl>
                                        <p:attrNameLst>
                                          <p:attrName>style.visibility</p:attrName>
                                        </p:attrNameLst>
                                      </p:cBhvr>
                                      <p:to>
                                        <p:strVal val="visible"/>
                                      </p:to>
                                    </p:set>
                                    <p:anim from="(-#ppt_w/2)" to="(#ppt_x)" calcmode="lin" valueType="num">
                                      <p:cBhvr>
                                        <p:cTn id="96" dur="600" fill="hold">
                                          <p:stCondLst>
                                            <p:cond delay="0"/>
                                          </p:stCondLst>
                                        </p:cTn>
                                        <p:tgtEl>
                                          <p:spTgt spid="437274"/>
                                        </p:tgtEl>
                                        <p:attrNameLst>
                                          <p:attrName>ppt_x</p:attrName>
                                        </p:attrNameLst>
                                      </p:cBhvr>
                                    </p:anim>
                                    <p:anim from="0" to="-1.0" calcmode="lin" valueType="num">
                                      <p:cBhvr>
                                        <p:cTn id="97" dur="200" decel="50000" autoRev="1" fill="hold">
                                          <p:stCondLst>
                                            <p:cond delay="600"/>
                                          </p:stCondLst>
                                        </p:cTn>
                                        <p:tgtEl>
                                          <p:spTgt spid="437274"/>
                                        </p:tgtEl>
                                        <p:attrNameLst>
                                          <p:attrName>xshear</p:attrName>
                                        </p:attrNameLst>
                                      </p:cBhvr>
                                    </p:anim>
                                    <p:animScale>
                                      <p:cBhvr>
                                        <p:cTn id="98" dur="200" decel="100000" autoRev="1" fill="hold">
                                          <p:stCondLst>
                                            <p:cond delay="600"/>
                                          </p:stCondLst>
                                        </p:cTn>
                                        <p:tgtEl>
                                          <p:spTgt spid="437274"/>
                                        </p:tgtEl>
                                      </p:cBhvr>
                                      <p:from x="100000" y="100000"/>
                                      <p:to x="80000" y="100000"/>
                                    </p:animScale>
                                    <p:anim by="(#ppt_h/3+#ppt_w*0.1)" calcmode="lin" valueType="num">
                                      <p:cBhvr additive="sum">
                                        <p:cTn id="99" dur="200" decel="100000" autoRev="1" fill="hold">
                                          <p:stCondLst>
                                            <p:cond delay="600"/>
                                          </p:stCondLst>
                                        </p:cTn>
                                        <p:tgtEl>
                                          <p:spTgt spid="437274"/>
                                        </p:tgtEl>
                                        <p:attrNameLst>
                                          <p:attrName>ppt_x</p:attrName>
                                        </p:attrNameLst>
                                      </p:cBhvr>
                                    </p:anim>
                                  </p:childTnLst>
                                </p:cTn>
                              </p:par>
                              <p:par>
                                <p:cTn id="100" presetID="34" presetClass="entr" presetSubtype="0" fill="hold" nodeType="withEffect">
                                  <p:stCondLst>
                                    <p:cond delay="0"/>
                                  </p:stCondLst>
                                  <p:childTnLst>
                                    <p:set>
                                      <p:cBhvr>
                                        <p:cTn id="101" dur="1" fill="hold">
                                          <p:stCondLst>
                                            <p:cond delay="0"/>
                                          </p:stCondLst>
                                        </p:cTn>
                                        <p:tgtEl>
                                          <p:spTgt spid="4"/>
                                        </p:tgtEl>
                                        <p:attrNameLst>
                                          <p:attrName>style.visibility</p:attrName>
                                        </p:attrNameLst>
                                      </p:cBhvr>
                                      <p:to>
                                        <p:strVal val="visible"/>
                                      </p:to>
                                    </p:set>
                                    <p:anim from="(-#ppt_w/2)" to="(#ppt_x)" calcmode="lin" valueType="num">
                                      <p:cBhvr>
                                        <p:cTn id="102" dur="600" fill="hold">
                                          <p:stCondLst>
                                            <p:cond delay="0"/>
                                          </p:stCondLst>
                                        </p:cTn>
                                        <p:tgtEl>
                                          <p:spTgt spid="4"/>
                                        </p:tgtEl>
                                        <p:attrNameLst>
                                          <p:attrName>ppt_x</p:attrName>
                                        </p:attrNameLst>
                                      </p:cBhvr>
                                    </p:anim>
                                    <p:anim from="0" to="-1.0" calcmode="lin" valueType="num">
                                      <p:cBhvr>
                                        <p:cTn id="103" dur="200" decel="50000" autoRev="1" fill="hold">
                                          <p:stCondLst>
                                            <p:cond delay="600"/>
                                          </p:stCondLst>
                                        </p:cTn>
                                        <p:tgtEl>
                                          <p:spTgt spid="4"/>
                                        </p:tgtEl>
                                        <p:attrNameLst>
                                          <p:attrName>xshear</p:attrName>
                                        </p:attrNameLst>
                                      </p:cBhvr>
                                    </p:anim>
                                    <p:animScale>
                                      <p:cBhvr>
                                        <p:cTn id="104" dur="200" decel="100000" autoRev="1" fill="hold">
                                          <p:stCondLst>
                                            <p:cond delay="600"/>
                                          </p:stCondLst>
                                        </p:cTn>
                                        <p:tgtEl>
                                          <p:spTgt spid="4"/>
                                        </p:tgtEl>
                                      </p:cBhvr>
                                      <p:from x="100000" y="100000"/>
                                      <p:to x="80000" y="100000"/>
                                    </p:animScale>
                                    <p:anim by="(#ppt_h/3+#ppt_w*0.1)" calcmode="lin" valueType="num">
                                      <p:cBhvr additive="sum">
                                        <p:cTn id="105" dur="200" decel="100000" autoRev="1" fill="hold">
                                          <p:stCondLst>
                                            <p:cond delay="600"/>
                                          </p:stCondLst>
                                        </p:cTn>
                                        <p:tgtEl>
                                          <p:spTgt spid="4"/>
                                        </p:tgtEl>
                                        <p:attrNameLst>
                                          <p:attrName>ppt_x</p:attrName>
                                        </p:attrNameLst>
                                      </p:cBhvr>
                                    </p:anim>
                                  </p:childTnLst>
                                </p:cTn>
                              </p:par>
                            </p:childTnLst>
                          </p:cTn>
                        </p:par>
                      </p:childTnLst>
                    </p:cTn>
                  </p:par>
                  <p:par>
                    <p:cTn id="106" fill="hold">
                      <p:stCondLst>
                        <p:cond delay="indefinite"/>
                      </p:stCondLst>
                      <p:childTnLst>
                        <p:par>
                          <p:cTn id="107" fill="hold">
                            <p:stCondLst>
                              <p:cond delay="0"/>
                            </p:stCondLst>
                            <p:childTnLst>
                              <p:par>
                                <p:cTn id="108" presetID="22" presetClass="entr" presetSubtype="2" fill="hold" nodeType="clickEffect">
                                  <p:stCondLst>
                                    <p:cond delay="0"/>
                                  </p:stCondLst>
                                  <p:childTnLst>
                                    <p:set>
                                      <p:cBhvr>
                                        <p:cTn id="109" dur="1" fill="hold">
                                          <p:stCondLst>
                                            <p:cond delay="0"/>
                                          </p:stCondLst>
                                        </p:cTn>
                                        <p:tgtEl>
                                          <p:spTgt spid="5"/>
                                        </p:tgtEl>
                                        <p:attrNameLst>
                                          <p:attrName>style.visibility</p:attrName>
                                        </p:attrNameLst>
                                      </p:cBhvr>
                                      <p:to>
                                        <p:strVal val="visible"/>
                                      </p:to>
                                    </p:set>
                                    <p:animEffect transition="in" filter="wipe(right)">
                                      <p:cBhvr>
                                        <p:cTn id="110" dur="500"/>
                                        <p:tgtEl>
                                          <p:spTgt spid="5"/>
                                        </p:tgtEl>
                                      </p:cBhvr>
                                    </p:animEffect>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grpId="0" nodeType="clickEffect">
                                  <p:stCondLst>
                                    <p:cond delay="0"/>
                                  </p:stCondLst>
                                  <p:childTnLst>
                                    <p:set>
                                      <p:cBhvr>
                                        <p:cTn id="114" dur="1" fill="hold">
                                          <p:stCondLst>
                                            <p:cond delay="0"/>
                                          </p:stCondLst>
                                        </p:cTn>
                                        <p:tgtEl>
                                          <p:spTgt spid="437286"/>
                                        </p:tgtEl>
                                        <p:attrNameLst>
                                          <p:attrName>style.visibility</p:attrName>
                                        </p:attrNameLst>
                                      </p:cBhvr>
                                      <p:to>
                                        <p:strVal val="visible"/>
                                      </p:to>
                                    </p:set>
                                    <p:animEffect transition="in" filter="fade">
                                      <p:cBhvr>
                                        <p:cTn id="115" dur="1000"/>
                                        <p:tgtEl>
                                          <p:spTgt spid="437286"/>
                                        </p:tgtEl>
                                      </p:cBhvr>
                                    </p:animEffect>
                                    <p:anim calcmode="lin" valueType="num">
                                      <p:cBhvr>
                                        <p:cTn id="116" dur="1000" fill="hold"/>
                                        <p:tgtEl>
                                          <p:spTgt spid="437286"/>
                                        </p:tgtEl>
                                        <p:attrNameLst>
                                          <p:attrName>ppt_x</p:attrName>
                                        </p:attrNameLst>
                                      </p:cBhvr>
                                      <p:tavLst>
                                        <p:tav tm="0">
                                          <p:val>
                                            <p:strVal val="#ppt_x"/>
                                          </p:val>
                                        </p:tav>
                                        <p:tav tm="100000">
                                          <p:val>
                                            <p:strVal val="#ppt_x"/>
                                          </p:val>
                                        </p:tav>
                                      </p:tavLst>
                                    </p:anim>
                                    <p:anim calcmode="lin" valueType="num">
                                      <p:cBhvr>
                                        <p:cTn id="117" dur="1000" fill="hold"/>
                                        <p:tgtEl>
                                          <p:spTgt spid="437286"/>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47" presetClass="entr" presetSubtype="0" fill="hold" nodeType="clickEffect">
                                  <p:stCondLst>
                                    <p:cond delay="0"/>
                                  </p:stCondLst>
                                  <p:childTnLst>
                                    <p:set>
                                      <p:cBhvr>
                                        <p:cTn id="121" dur="1" fill="hold">
                                          <p:stCondLst>
                                            <p:cond delay="0"/>
                                          </p:stCondLst>
                                        </p:cTn>
                                        <p:tgtEl>
                                          <p:spTgt spid="437288">
                                            <p:txEl>
                                              <p:pRg st="0" end="0"/>
                                            </p:txEl>
                                          </p:spTgt>
                                        </p:tgtEl>
                                        <p:attrNameLst>
                                          <p:attrName>style.visibility</p:attrName>
                                        </p:attrNameLst>
                                      </p:cBhvr>
                                      <p:to>
                                        <p:strVal val="visible"/>
                                      </p:to>
                                    </p:set>
                                    <p:animEffect transition="in" filter="fade">
                                      <p:cBhvr>
                                        <p:cTn id="122" dur="1000"/>
                                        <p:tgtEl>
                                          <p:spTgt spid="437288">
                                            <p:txEl>
                                              <p:pRg st="0" end="0"/>
                                            </p:txEl>
                                          </p:spTgt>
                                        </p:tgtEl>
                                      </p:cBhvr>
                                    </p:animEffect>
                                    <p:anim calcmode="lin" valueType="num">
                                      <p:cBhvr>
                                        <p:cTn id="123" dur="1000" fill="hold"/>
                                        <p:tgtEl>
                                          <p:spTgt spid="437288">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437288">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00"/>
                            </p:stCondLst>
                            <p:childTnLst>
                              <p:par>
                                <p:cTn id="126" presetID="10" presetClass="entr" presetSubtype="0" fill="hold" nodeType="afterEffect">
                                  <p:stCondLst>
                                    <p:cond delay="0"/>
                                  </p:stCondLst>
                                  <p:childTnLst>
                                    <p:set>
                                      <p:cBhvr>
                                        <p:cTn id="127" dur="1" fill="hold">
                                          <p:stCondLst>
                                            <p:cond delay="0"/>
                                          </p:stCondLst>
                                        </p:cTn>
                                        <p:tgtEl>
                                          <p:spTgt spid="33"/>
                                        </p:tgtEl>
                                        <p:attrNameLst>
                                          <p:attrName>style.visibility</p:attrName>
                                        </p:attrNameLst>
                                      </p:cBhvr>
                                      <p:to>
                                        <p:strVal val="visible"/>
                                      </p:to>
                                    </p:set>
                                    <p:animEffect transition="in" filter="fade">
                                      <p:cBhvr>
                                        <p:cTn id="128"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66" grpId="0"/>
      <p:bldP spid="437267" grpId="0"/>
      <p:bldP spid="437269" grpId="0" animBg="1"/>
      <p:bldP spid="437270" grpId="0" animBg="1"/>
      <p:bldP spid="437271" grpId="0" animBg="1"/>
      <p:bldP spid="437272" grpId="0"/>
      <p:bldP spid="437273" grpId="0"/>
      <p:bldP spid="437274" grpId="0"/>
      <p:bldP spid="437283" grpId="0"/>
      <p:bldP spid="437284" grpId="0"/>
      <p:bldP spid="437286" grpId="0"/>
      <p:bldP spid="3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8"/>
          <p:cNvSpPr>
            <a:spLocks noChangeArrowheads="1"/>
          </p:cNvSpPr>
          <p:nvPr/>
        </p:nvSpPr>
        <p:spPr bwMode="auto">
          <a:xfrm>
            <a:off x="5651145" y="385774"/>
            <a:ext cx="2824812" cy="1384995"/>
          </a:xfrm>
          <a:prstGeom prst="rect">
            <a:avLst/>
          </a:prstGeom>
          <a:noFill/>
          <a:ln w="22225" algn="ctr">
            <a:noFill/>
            <a:miter lim="800000"/>
            <a:headEnd/>
            <a:tailEnd/>
          </a:ln>
        </p:spPr>
        <p:txBody>
          <a:bodyPr wrap="none" anchor="ctr">
            <a:spAutoFit/>
          </a:bodyPr>
          <a:lstStyle/>
          <a:p>
            <a:r>
              <a:rPr lang="en-US" dirty="0">
                <a:solidFill>
                  <a:srgbClr val="FF0000"/>
                </a:solidFill>
              </a:rPr>
              <a:t>windows and</a:t>
            </a:r>
          </a:p>
          <a:p>
            <a:r>
              <a:rPr lang="en-US" dirty="0">
                <a:solidFill>
                  <a:srgbClr val="FF0000"/>
                </a:solidFill>
              </a:rPr>
              <a:t>high </a:t>
            </a:r>
            <a:r>
              <a:rPr lang="en-US" dirty="0" smtClean="0">
                <a:solidFill>
                  <a:srgbClr val="FF0000"/>
                </a:solidFill>
              </a:rPr>
              <a:t>winds</a:t>
            </a:r>
          </a:p>
          <a:p>
            <a:r>
              <a:rPr lang="en-US" dirty="0" smtClean="0">
                <a:solidFill>
                  <a:srgbClr val="FF0000"/>
                </a:solidFill>
              </a:rPr>
              <a:t>(e.g., tornadoes)</a:t>
            </a:r>
            <a:endParaRPr lang="en-US" dirty="0">
              <a:solidFill>
                <a:srgbClr val="FF0000"/>
              </a:solidFill>
            </a:endParaRPr>
          </a:p>
        </p:txBody>
      </p:sp>
      <p:grpSp>
        <p:nvGrpSpPr>
          <p:cNvPr id="2" name="Group 1"/>
          <p:cNvGrpSpPr/>
          <p:nvPr/>
        </p:nvGrpSpPr>
        <p:grpSpPr>
          <a:xfrm>
            <a:off x="5946935" y="3078738"/>
            <a:ext cx="2506663" cy="2141537"/>
            <a:chOff x="1743075" y="2995613"/>
            <a:chExt cx="2506663" cy="2141537"/>
          </a:xfrm>
        </p:grpSpPr>
        <p:sp>
          <p:nvSpPr>
            <p:cNvPr id="43011" name="Line 10"/>
            <p:cNvSpPr>
              <a:spLocks noChangeShapeType="1"/>
            </p:cNvSpPr>
            <p:nvPr/>
          </p:nvSpPr>
          <p:spPr bwMode="auto">
            <a:xfrm flipV="1">
              <a:off x="1743075" y="2995613"/>
              <a:ext cx="0" cy="2141537"/>
            </a:xfrm>
            <a:prstGeom prst="line">
              <a:avLst/>
            </a:prstGeom>
            <a:noFill/>
            <a:ln w="22225">
              <a:solidFill>
                <a:srgbClr val="FF0000"/>
              </a:solidFill>
              <a:round/>
              <a:headEnd/>
              <a:tailEnd/>
            </a:ln>
          </p:spPr>
          <p:txBody>
            <a:bodyPr/>
            <a:lstStyle/>
            <a:p>
              <a:endParaRPr lang="en-US">
                <a:solidFill>
                  <a:srgbClr val="000000"/>
                </a:solidFill>
              </a:endParaRPr>
            </a:p>
          </p:txBody>
        </p:sp>
        <p:sp>
          <p:nvSpPr>
            <p:cNvPr id="43012" name="Line 11"/>
            <p:cNvSpPr>
              <a:spLocks noChangeShapeType="1"/>
            </p:cNvSpPr>
            <p:nvPr/>
          </p:nvSpPr>
          <p:spPr bwMode="auto">
            <a:xfrm>
              <a:off x="1743075" y="2995613"/>
              <a:ext cx="2506663"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43013" name="Line 12"/>
            <p:cNvSpPr>
              <a:spLocks noChangeShapeType="1"/>
            </p:cNvSpPr>
            <p:nvPr/>
          </p:nvSpPr>
          <p:spPr bwMode="auto">
            <a:xfrm>
              <a:off x="4249738" y="2995613"/>
              <a:ext cx="0" cy="2098675"/>
            </a:xfrm>
            <a:prstGeom prst="line">
              <a:avLst/>
            </a:prstGeom>
            <a:noFill/>
            <a:ln w="22225">
              <a:solidFill>
                <a:srgbClr val="FF0000"/>
              </a:solidFill>
              <a:round/>
              <a:headEnd/>
              <a:tailEnd/>
            </a:ln>
          </p:spPr>
          <p:txBody>
            <a:bodyPr/>
            <a:lstStyle/>
            <a:p>
              <a:endParaRPr lang="en-US">
                <a:solidFill>
                  <a:srgbClr val="000000"/>
                </a:solidFill>
              </a:endParaRPr>
            </a:p>
          </p:txBody>
        </p:sp>
        <p:sp>
          <p:nvSpPr>
            <p:cNvPr id="43014" name="Rectangle 13"/>
            <p:cNvSpPr>
              <a:spLocks noChangeArrowheads="1"/>
            </p:cNvSpPr>
            <p:nvPr/>
          </p:nvSpPr>
          <p:spPr bwMode="auto">
            <a:xfrm>
              <a:off x="1900238" y="3152775"/>
              <a:ext cx="312737" cy="468313"/>
            </a:xfrm>
            <a:prstGeom prst="rect">
              <a:avLst/>
            </a:prstGeom>
            <a:solidFill>
              <a:srgbClr val="FFFFFF"/>
            </a:solidFill>
            <a:ln w="22225">
              <a:solidFill>
                <a:srgbClr val="FF0000"/>
              </a:solidFill>
              <a:miter lim="800000"/>
              <a:headEnd/>
              <a:tailEnd/>
            </a:ln>
          </p:spPr>
          <p:txBody>
            <a:bodyPr/>
            <a:lstStyle/>
            <a:p>
              <a:endParaRPr lang="en-US">
                <a:solidFill>
                  <a:srgbClr val="000000"/>
                </a:solidFill>
              </a:endParaRPr>
            </a:p>
          </p:txBody>
        </p:sp>
        <p:sp>
          <p:nvSpPr>
            <p:cNvPr id="43015" name="Rectangle 14"/>
            <p:cNvSpPr>
              <a:spLocks noChangeArrowheads="1"/>
            </p:cNvSpPr>
            <p:nvPr/>
          </p:nvSpPr>
          <p:spPr bwMode="auto">
            <a:xfrm>
              <a:off x="2370138" y="3152775"/>
              <a:ext cx="312737" cy="468313"/>
            </a:xfrm>
            <a:prstGeom prst="rect">
              <a:avLst/>
            </a:prstGeom>
            <a:solidFill>
              <a:srgbClr val="FFFFFF"/>
            </a:solidFill>
            <a:ln w="22225">
              <a:solidFill>
                <a:srgbClr val="FF0000"/>
              </a:solidFill>
              <a:miter lim="800000"/>
              <a:headEnd/>
              <a:tailEnd/>
            </a:ln>
          </p:spPr>
          <p:txBody>
            <a:bodyPr/>
            <a:lstStyle/>
            <a:p>
              <a:endParaRPr lang="en-US">
                <a:solidFill>
                  <a:srgbClr val="000000"/>
                </a:solidFill>
              </a:endParaRPr>
            </a:p>
          </p:txBody>
        </p:sp>
        <p:sp>
          <p:nvSpPr>
            <p:cNvPr id="43016" name="Rectangle 15"/>
            <p:cNvSpPr>
              <a:spLocks noChangeArrowheads="1"/>
            </p:cNvSpPr>
            <p:nvPr/>
          </p:nvSpPr>
          <p:spPr bwMode="auto">
            <a:xfrm>
              <a:off x="2840038" y="3152775"/>
              <a:ext cx="312737" cy="468313"/>
            </a:xfrm>
            <a:prstGeom prst="rect">
              <a:avLst/>
            </a:prstGeom>
            <a:solidFill>
              <a:srgbClr val="FFFFFF"/>
            </a:solidFill>
            <a:ln w="22225">
              <a:solidFill>
                <a:srgbClr val="FF0000"/>
              </a:solidFill>
              <a:miter lim="800000"/>
              <a:headEnd/>
              <a:tailEnd/>
            </a:ln>
          </p:spPr>
          <p:txBody>
            <a:bodyPr/>
            <a:lstStyle/>
            <a:p>
              <a:endParaRPr lang="en-US">
                <a:solidFill>
                  <a:srgbClr val="000000"/>
                </a:solidFill>
              </a:endParaRPr>
            </a:p>
          </p:txBody>
        </p:sp>
        <p:sp>
          <p:nvSpPr>
            <p:cNvPr id="43017" name="Rectangle 16"/>
            <p:cNvSpPr>
              <a:spLocks noChangeArrowheads="1"/>
            </p:cNvSpPr>
            <p:nvPr/>
          </p:nvSpPr>
          <p:spPr bwMode="auto">
            <a:xfrm>
              <a:off x="3309938" y="3152775"/>
              <a:ext cx="312737" cy="468313"/>
            </a:xfrm>
            <a:prstGeom prst="rect">
              <a:avLst/>
            </a:prstGeom>
            <a:solidFill>
              <a:srgbClr val="FFFFFF"/>
            </a:solidFill>
            <a:ln w="22225">
              <a:solidFill>
                <a:srgbClr val="FF0000"/>
              </a:solidFill>
              <a:miter lim="800000"/>
              <a:headEnd/>
              <a:tailEnd/>
            </a:ln>
          </p:spPr>
          <p:txBody>
            <a:bodyPr/>
            <a:lstStyle/>
            <a:p>
              <a:endParaRPr lang="en-US">
                <a:solidFill>
                  <a:srgbClr val="000000"/>
                </a:solidFill>
              </a:endParaRPr>
            </a:p>
          </p:txBody>
        </p:sp>
        <p:sp>
          <p:nvSpPr>
            <p:cNvPr id="43018" name="Rectangle 17"/>
            <p:cNvSpPr>
              <a:spLocks noChangeArrowheads="1"/>
            </p:cNvSpPr>
            <p:nvPr/>
          </p:nvSpPr>
          <p:spPr bwMode="auto">
            <a:xfrm>
              <a:off x="3779838" y="3152775"/>
              <a:ext cx="312737" cy="468313"/>
            </a:xfrm>
            <a:prstGeom prst="rect">
              <a:avLst/>
            </a:prstGeom>
            <a:solidFill>
              <a:srgbClr val="FFFFFF"/>
            </a:solidFill>
            <a:ln w="22225">
              <a:solidFill>
                <a:srgbClr val="FF0000"/>
              </a:solidFill>
              <a:miter lim="800000"/>
              <a:headEnd/>
              <a:tailEnd/>
            </a:ln>
          </p:spPr>
          <p:txBody>
            <a:bodyPr/>
            <a:lstStyle/>
            <a:p>
              <a:endParaRPr lang="en-US">
                <a:solidFill>
                  <a:srgbClr val="000000"/>
                </a:solidFill>
              </a:endParaRPr>
            </a:p>
          </p:txBody>
        </p:sp>
        <p:sp>
          <p:nvSpPr>
            <p:cNvPr id="43019" name="Rectangle 18"/>
            <p:cNvSpPr>
              <a:spLocks noChangeArrowheads="1"/>
            </p:cNvSpPr>
            <p:nvPr/>
          </p:nvSpPr>
          <p:spPr bwMode="auto">
            <a:xfrm>
              <a:off x="1900238" y="3778250"/>
              <a:ext cx="312737" cy="469900"/>
            </a:xfrm>
            <a:prstGeom prst="rect">
              <a:avLst/>
            </a:prstGeom>
            <a:solidFill>
              <a:srgbClr val="FFFFFF"/>
            </a:solidFill>
            <a:ln w="22225">
              <a:solidFill>
                <a:srgbClr val="FF0000"/>
              </a:solidFill>
              <a:miter lim="800000"/>
              <a:headEnd/>
              <a:tailEnd/>
            </a:ln>
          </p:spPr>
          <p:txBody>
            <a:bodyPr/>
            <a:lstStyle/>
            <a:p>
              <a:endParaRPr lang="en-US">
                <a:solidFill>
                  <a:srgbClr val="000000"/>
                </a:solidFill>
              </a:endParaRPr>
            </a:p>
          </p:txBody>
        </p:sp>
        <p:sp>
          <p:nvSpPr>
            <p:cNvPr id="43020" name="Rectangle 19"/>
            <p:cNvSpPr>
              <a:spLocks noChangeArrowheads="1"/>
            </p:cNvSpPr>
            <p:nvPr/>
          </p:nvSpPr>
          <p:spPr bwMode="auto">
            <a:xfrm>
              <a:off x="2370138" y="3778250"/>
              <a:ext cx="312737" cy="469900"/>
            </a:xfrm>
            <a:prstGeom prst="rect">
              <a:avLst/>
            </a:prstGeom>
            <a:solidFill>
              <a:srgbClr val="FFFFFF"/>
            </a:solidFill>
            <a:ln w="22225">
              <a:solidFill>
                <a:srgbClr val="FF0000"/>
              </a:solidFill>
              <a:miter lim="800000"/>
              <a:headEnd/>
              <a:tailEnd/>
            </a:ln>
          </p:spPr>
          <p:txBody>
            <a:bodyPr/>
            <a:lstStyle/>
            <a:p>
              <a:endParaRPr lang="en-US">
                <a:solidFill>
                  <a:srgbClr val="000000"/>
                </a:solidFill>
              </a:endParaRPr>
            </a:p>
          </p:txBody>
        </p:sp>
        <p:sp>
          <p:nvSpPr>
            <p:cNvPr id="43021" name="Rectangle 20"/>
            <p:cNvSpPr>
              <a:spLocks noChangeArrowheads="1"/>
            </p:cNvSpPr>
            <p:nvPr/>
          </p:nvSpPr>
          <p:spPr bwMode="auto">
            <a:xfrm>
              <a:off x="2840038" y="3778250"/>
              <a:ext cx="312737" cy="469900"/>
            </a:xfrm>
            <a:prstGeom prst="rect">
              <a:avLst/>
            </a:prstGeom>
            <a:solidFill>
              <a:srgbClr val="FFFFFF"/>
            </a:solidFill>
            <a:ln w="22225">
              <a:solidFill>
                <a:srgbClr val="FF0000"/>
              </a:solidFill>
              <a:miter lim="800000"/>
              <a:headEnd/>
              <a:tailEnd/>
            </a:ln>
          </p:spPr>
          <p:txBody>
            <a:bodyPr/>
            <a:lstStyle/>
            <a:p>
              <a:endParaRPr lang="en-US">
                <a:solidFill>
                  <a:srgbClr val="000000"/>
                </a:solidFill>
              </a:endParaRPr>
            </a:p>
          </p:txBody>
        </p:sp>
        <p:sp>
          <p:nvSpPr>
            <p:cNvPr id="43022" name="Rectangle 21"/>
            <p:cNvSpPr>
              <a:spLocks noChangeArrowheads="1"/>
            </p:cNvSpPr>
            <p:nvPr/>
          </p:nvSpPr>
          <p:spPr bwMode="auto">
            <a:xfrm>
              <a:off x="3309938" y="3778250"/>
              <a:ext cx="312737" cy="469900"/>
            </a:xfrm>
            <a:prstGeom prst="rect">
              <a:avLst/>
            </a:prstGeom>
            <a:solidFill>
              <a:srgbClr val="FFFFFF"/>
            </a:solidFill>
            <a:ln w="22225">
              <a:solidFill>
                <a:srgbClr val="FF0000"/>
              </a:solidFill>
              <a:miter lim="800000"/>
              <a:headEnd/>
              <a:tailEnd/>
            </a:ln>
          </p:spPr>
          <p:txBody>
            <a:bodyPr/>
            <a:lstStyle/>
            <a:p>
              <a:endParaRPr lang="en-US">
                <a:solidFill>
                  <a:srgbClr val="000000"/>
                </a:solidFill>
              </a:endParaRPr>
            </a:p>
          </p:txBody>
        </p:sp>
        <p:sp>
          <p:nvSpPr>
            <p:cNvPr id="43023" name="Rectangle 22"/>
            <p:cNvSpPr>
              <a:spLocks noChangeArrowheads="1"/>
            </p:cNvSpPr>
            <p:nvPr/>
          </p:nvSpPr>
          <p:spPr bwMode="auto">
            <a:xfrm>
              <a:off x="3779838" y="3778250"/>
              <a:ext cx="312737" cy="469900"/>
            </a:xfrm>
            <a:prstGeom prst="rect">
              <a:avLst/>
            </a:prstGeom>
            <a:solidFill>
              <a:srgbClr val="FFFFFF"/>
            </a:solidFill>
            <a:ln w="22225">
              <a:solidFill>
                <a:srgbClr val="FF0000"/>
              </a:solidFill>
              <a:miter lim="800000"/>
              <a:headEnd/>
              <a:tailEnd/>
            </a:ln>
          </p:spPr>
          <p:txBody>
            <a:bodyPr/>
            <a:lstStyle/>
            <a:p>
              <a:endParaRPr lang="en-US">
                <a:solidFill>
                  <a:srgbClr val="000000"/>
                </a:solidFill>
              </a:endParaRPr>
            </a:p>
          </p:txBody>
        </p:sp>
        <p:sp>
          <p:nvSpPr>
            <p:cNvPr id="43024" name="Rectangle 23"/>
            <p:cNvSpPr>
              <a:spLocks noChangeArrowheads="1"/>
            </p:cNvSpPr>
            <p:nvPr/>
          </p:nvSpPr>
          <p:spPr bwMode="auto">
            <a:xfrm>
              <a:off x="1900238" y="4405313"/>
              <a:ext cx="312737" cy="469900"/>
            </a:xfrm>
            <a:prstGeom prst="rect">
              <a:avLst/>
            </a:prstGeom>
            <a:solidFill>
              <a:srgbClr val="FFFFFF"/>
            </a:solidFill>
            <a:ln w="22225">
              <a:solidFill>
                <a:srgbClr val="FF0000"/>
              </a:solidFill>
              <a:miter lim="800000"/>
              <a:headEnd/>
              <a:tailEnd/>
            </a:ln>
          </p:spPr>
          <p:txBody>
            <a:bodyPr/>
            <a:lstStyle/>
            <a:p>
              <a:endParaRPr lang="en-US">
                <a:solidFill>
                  <a:srgbClr val="000000"/>
                </a:solidFill>
              </a:endParaRPr>
            </a:p>
          </p:txBody>
        </p:sp>
        <p:sp>
          <p:nvSpPr>
            <p:cNvPr id="43025" name="Rectangle 24"/>
            <p:cNvSpPr>
              <a:spLocks noChangeArrowheads="1"/>
            </p:cNvSpPr>
            <p:nvPr/>
          </p:nvSpPr>
          <p:spPr bwMode="auto">
            <a:xfrm>
              <a:off x="2370138" y="4405313"/>
              <a:ext cx="312737" cy="469900"/>
            </a:xfrm>
            <a:prstGeom prst="rect">
              <a:avLst/>
            </a:prstGeom>
            <a:solidFill>
              <a:srgbClr val="FFFFFF"/>
            </a:solidFill>
            <a:ln w="22225">
              <a:solidFill>
                <a:srgbClr val="FF0000"/>
              </a:solidFill>
              <a:miter lim="800000"/>
              <a:headEnd/>
              <a:tailEnd/>
            </a:ln>
          </p:spPr>
          <p:txBody>
            <a:bodyPr/>
            <a:lstStyle/>
            <a:p>
              <a:endParaRPr lang="en-US">
                <a:solidFill>
                  <a:srgbClr val="000000"/>
                </a:solidFill>
              </a:endParaRPr>
            </a:p>
          </p:txBody>
        </p:sp>
        <p:sp>
          <p:nvSpPr>
            <p:cNvPr id="43026" name="Rectangle 25"/>
            <p:cNvSpPr>
              <a:spLocks noChangeArrowheads="1"/>
            </p:cNvSpPr>
            <p:nvPr/>
          </p:nvSpPr>
          <p:spPr bwMode="auto">
            <a:xfrm>
              <a:off x="2840038" y="4405313"/>
              <a:ext cx="312737" cy="469900"/>
            </a:xfrm>
            <a:prstGeom prst="rect">
              <a:avLst/>
            </a:prstGeom>
            <a:solidFill>
              <a:srgbClr val="FFFFFF"/>
            </a:solidFill>
            <a:ln w="22225">
              <a:solidFill>
                <a:srgbClr val="FF0000"/>
              </a:solidFill>
              <a:miter lim="800000"/>
              <a:headEnd/>
              <a:tailEnd/>
            </a:ln>
          </p:spPr>
          <p:txBody>
            <a:bodyPr/>
            <a:lstStyle/>
            <a:p>
              <a:endParaRPr lang="en-US">
                <a:solidFill>
                  <a:srgbClr val="000000"/>
                </a:solidFill>
              </a:endParaRPr>
            </a:p>
          </p:txBody>
        </p:sp>
        <p:sp>
          <p:nvSpPr>
            <p:cNvPr id="43027" name="Rectangle 26"/>
            <p:cNvSpPr>
              <a:spLocks noChangeArrowheads="1"/>
            </p:cNvSpPr>
            <p:nvPr/>
          </p:nvSpPr>
          <p:spPr bwMode="auto">
            <a:xfrm>
              <a:off x="3309938" y="4405313"/>
              <a:ext cx="312737" cy="469900"/>
            </a:xfrm>
            <a:prstGeom prst="rect">
              <a:avLst/>
            </a:prstGeom>
            <a:solidFill>
              <a:srgbClr val="FFFFFF"/>
            </a:solidFill>
            <a:ln w="22225">
              <a:solidFill>
                <a:srgbClr val="FF0000"/>
              </a:solidFill>
              <a:miter lim="800000"/>
              <a:headEnd/>
              <a:tailEnd/>
            </a:ln>
          </p:spPr>
          <p:txBody>
            <a:bodyPr/>
            <a:lstStyle/>
            <a:p>
              <a:endParaRPr lang="en-US">
                <a:solidFill>
                  <a:srgbClr val="000000"/>
                </a:solidFill>
              </a:endParaRPr>
            </a:p>
          </p:txBody>
        </p:sp>
        <p:sp>
          <p:nvSpPr>
            <p:cNvPr id="43028" name="Rectangle 27"/>
            <p:cNvSpPr>
              <a:spLocks noChangeArrowheads="1"/>
            </p:cNvSpPr>
            <p:nvPr/>
          </p:nvSpPr>
          <p:spPr bwMode="auto">
            <a:xfrm>
              <a:off x="3779838" y="4405313"/>
              <a:ext cx="312737" cy="469900"/>
            </a:xfrm>
            <a:prstGeom prst="rect">
              <a:avLst/>
            </a:prstGeom>
            <a:solidFill>
              <a:srgbClr val="FFFFFF"/>
            </a:solidFill>
            <a:ln w="22225">
              <a:solidFill>
                <a:srgbClr val="FF0000"/>
              </a:solidFill>
              <a:miter lim="800000"/>
              <a:headEnd/>
              <a:tailEnd/>
            </a:ln>
          </p:spPr>
          <p:txBody>
            <a:bodyPr/>
            <a:lstStyle/>
            <a:p>
              <a:endParaRPr lang="en-US">
                <a:solidFill>
                  <a:srgbClr val="000000"/>
                </a:solidFill>
              </a:endParaRPr>
            </a:p>
          </p:txBody>
        </p:sp>
      </p:grpSp>
      <p:sp>
        <p:nvSpPr>
          <p:cNvPr id="439342" name="Freeform 46"/>
          <p:cNvSpPr>
            <a:spLocks/>
          </p:cNvSpPr>
          <p:nvPr/>
        </p:nvSpPr>
        <p:spPr bwMode="auto">
          <a:xfrm>
            <a:off x="5688363" y="3378775"/>
            <a:ext cx="152400" cy="33338"/>
          </a:xfrm>
          <a:custGeom>
            <a:avLst/>
            <a:gdLst>
              <a:gd name="T0" fmla="*/ 131964554 w 176"/>
              <a:gd name="T1" fmla="*/ 30038441 h 37"/>
              <a:gd name="T2" fmla="*/ 0 w 176"/>
              <a:gd name="T3" fmla="*/ 0 h 37"/>
              <a:gd name="T4" fmla="*/ 0 60000 65536"/>
              <a:gd name="T5" fmla="*/ 0 60000 65536"/>
              <a:gd name="T6" fmla="*/ 0 w 176"/>
              <a:gd name="T7" fmla="*/ 0 h 37"/>
              <a:gd name="T8" fmla="*/ 176 w 176"/>
              <a:gd name="T9" fmla="*/ 37 h 37"/>
            </a:gdLst>
            <a:ahLst/>
            <a:cxnLst>
              <a:cxn ang="T4">
                <a:pos x="T0" y="T1"/>
              </a:cxn>
              <a:cxn ang="T5">
                <a:pos x="T2" y="T3"/>
              </a:cxn>
            </a:cxnLst>
            <a:rect l="T6" t="T7" r="T8" b="T9"/>
            <a:pathLst>
              <a:path w="176" h="37">
                <a:moveTo>
                  <a:pt x="176" y="37"/>
                </a:moveTo>
                <a:lnTo>
                  <a:pt x="0" y="0"/>
                </a:lnTo>
              </a:path>
            </a:pathLst>
          </a:custGeom>
          <a:noFill/>
          <a:ln w="22225">
            <a:solidFill>
              <a:schemeClr val="tx1"/>
            </a:solidFill>
            <a:round/>
            <a:headEnd type="none" w="med" len="med"/>
            <a:tailEnd type="none" w="med" len="med"/>
          </a:ln>
        </p:spPr>
        <p:txBody>
          <a:bodyPr/>
          <a:lstStyle/>
          <a:p>
            <a:endParaRPr lang="en-US">
              <a:solidFill>
                <a:srgbClr val="000000"/>
              </a:solidFill>
            </a:endParaRPr>
          </a:p>
        </p:txBody>
      </p:sp>
      <p:sp>
        <p:nvSpPr>
          <p:cNvPr id="439343" name="Freeform 47"/>
          <p:cNvSpPr>
            <a:spLocks/>
          </p:cNvSpPr>
          <p:nvPr/>
        </p:nvSpPr>
        <p:spPr bwMode="auto">
          <a:xfrm>
            <a:off x="5697888" y="3596263"/>
            <a:ext cx="163513" cy="34925"/>
          </a:xfrm>
          <a:custGeom>
            <a:avLst/>
            <a:gdLst>
              <a:gd name="T0" fmla="*/ 142215440 w 188"/>
              <a:gd name="T1" fmla="*/ 0 h 38"/>
              <a:gd name="T2" fmla="*/ 0 w 188"/>
              <a:gd name="T3" fmla="*/ 32098834 h 38"/>
              <a:gd name="T4" fmla="*/ 0 60000 65536"/>
              <a:gd name="T5" fmla="*/ 0 60000 65536"/>
              <a:gd name="T6" fmla="*/ 0 w 188"/>
              <a:gd name="T7" fmla="*/ 0 h 38"/>
              <a:gd name="T8" fmla="*/ 188 w 188"/>
              <a:gd name="T9" fmla="*/ 38 h 38"/>
            </a:gdLst>
            <a:ahLst/>
            <a:cxnLst>
              <a:cxn ang="T4">
                <a:pos x="T0" y="T1"/>
              </a:cxn>
              <a:cxn ang="T5">
                <a:pos x="T2" y="T3"/>
              </a:cxn>
            </a:cxnLst>
            <a:rect l="T6" t="T7" r="T8" b="T9"/>
            <a:pathLst>
              <a:path w="188" h="38">
                <a:moveTo>
                  <a:pt x="188" y="0"/>
                </a:moveTo>
                <a:lnTo>
                  <a:pt x="0" y="38"/>
                </a:lnTo>
              </a:path>
            </a:pathLst>
          </a:custGeom>
          <a:noFill/>
          <a:ln w="22225">
            <a:solidFill>
              <a:schemeClr val="tx1"/>
            </a:solidFill>
            <a:round/>
            <a:headEnd type="none" w="med" len="med"/>
            <a:tailEnd type="none" w="med" len="med"/>
          </a:ln>
        </p:spPr>
        <p:txBody>
          <a:bodyPr/>
          <a:lstStyle/>
          <a:p>
            <a:endParaRPr lang="en-US">
              <a:solidFill>
                <a:srgbClr val="000000"/>
              </a:solidFill>
            </a:endParaRPr>
          </a:p>
        </p:txBody>
      </p:sp>
      <p:sp>
        <p:nvSpPr>
          <p:cNvPr id="439344" name="Freeform 48"/>
          <p:cNvSpPr>
            <a:spLocks/>
          </p:cNvSpPr>
          <p:nvPr/>
        </p:nvSpPr>
        <p:spPr bwMode="auto">
          <a:xfrm>
            <a:off x="5666138" y="3501013"/>
            <a:ext cx="152400" cy="7937"/>
          </a:xfrm>
          <a:custGeom>
            <a:avLst/>
            <a:gdLst>
              <a:gd name="T0" fmla="*/ 131964554 w 176"/>
              <a:gd name="T1" fmla="*/ 5249664 h 12"/>
              <a:gd name="T2" fmla="*/ 0 w 176"/>
              <a:gd name="T3" fmla="*/ 0 h 12"/>
              <a:gd name="T4" fmla="*/ 0 60000 65536"/>
              <a:gd name="T5" fmla="*/ 0 60000 65536"/>
              <a:gd name="T6" fmla="*/ 0 w 176"/>
              <a:gd name="T7" fmla="*/ 0 h 12"/>
              <a:gd name="T8" fmla="*/ 176 w 176"/>
              <a:gd name="T9" fmla="*/ 12 h 12"/>
            </a:gdLst>
            <a:ahLst/>
            <a:cxnLst>
              <a:cxn ang="T4">
                <a:pos x="T0" y="T1"/>
              </a:cxn>
              <a:cxn ang="T5">
                <a:pos x="T2" y="T3"/>
              </a:cxn>
            </a:cxnLst>
            <a:rect l="T6" t="T7" r="T8" b="T9"/>
            <a:pathLst>
              <a:path w="176" h="12">
                <a:moveTo>
                  <a:pt x="176" y="12"/>
                </a:moveTo>
                <a:lnTo>
                  <a:pt x="0" y="0"/>
                </a:lnTo>
              </a:path>
            </a:pathLst>
          </a:custGeom>
          <a:noFill/>
          <a:ln w="22225">
            <a:solidFill>
              <a:schemeClr val="tx1"/>
            </a:solidFill>
            <a:round/>
            <a:headEnd type="none" w="med" len="med"/>
            <a:tailEnd type="none" w="med" len="med"/>
          </a:ln>
        </p:spPr>
        <p:txBody>
          <a:bodyPr/>
          <a:lstStyle/>
          <a:p>
            <a:endParaRPr lang="en-US">
              <a:solidFill>
                <a:srgbClr val="000000"/>
              </a:solidFill>
            </a:endParaRPr>
          </a:p>
        </p:txBody>
      </p:sp>
      <p:sp>
        <p:nvSpPr>
          <p:cNvPr id="439345" name="Freeform 49"/>
          <p:cNvSpPr>
            <a:spLocks/>
          </p:cNvSpPr>
          <p:nvPr/>
        </p:nvSpPr>
        <p:spPr bwMode="auto">
          <a:xfrm>
            <a:off x="5720113" y="3237488"/>
            <a:ext cx="109538" cy="87312"/>
          </a:xfrm>
          <a:custGeom>
            <a:avLst/>
            <a:gdLst>
              <a:gd name="T0" fmla="*/ 95988592 w 125"/>
              <a:gd name="T1" fmla="*/ 76233857 h 100"/>
              <a:gd name="T2" fmla="*/ 0 w 125"/>
              <a:gd name="T3" fmla="*/ 0 h 100"/>
              <a:gd name="T4" fmla="*/ 0 60000 65536"/>
              <a:gd name="T5" fmla="*/ 0 60000 65536"/>
              <a:gd name="T6" fmla="*/ 0 w 125"/>
              <a:gd name="T7" fmla="*/ 0 h 100"/>
              <a:gd name="T8" fmla="*/ 125 w 125"/>
              <a:gd name="T9" fmla="*/ 100 h 100"/>
            </a:gdLst>
            <a:ahLst/>
            <a:cxnLst>
              <a:cxn ang="T4">
                <a:pos x="T0" y="T1"/>
              </a:cxn>
              <a:cxn ang="T5">
                <a:pos x="T2" y="T3"/>
              </a:cxn>
            </a:cxnLst>
            <a:rect l="T6" t="T7" r="T8" b="T9"/>
            <a:pathLst>
              <a:path w="125" h="100">
                <a:moveTo>
                  <a:pt x="125" y="100"/>
                </a:moveTo>
                <a:lnTo>
                  <a:pt x="0" y="0"/>
                </a:lnTo>
              </a:path>
            </a:pathLst>
          </a:custGeom>
          <a:noFill/>
          <a:ln w="22225">
            <a:solidFill>
              <a:schemeClr val="tx1"/>
            </a:solidFill>
            <a:round/>
            <a:headEnd type="none" w="med" len="med"/>
            <a:tailEnd type="none" w="med" len="med"/>
          </a:ln>
        </p:spPr>
        <p:txBody>
          <a:bodyPr/>
          <a:lstStyle/>
          <a:p>
            <a:endParaRPr lang="en-US">
              <a:solidFill>
                <a:srgbClr val="000000"/>
              </a:solidFill>
            </a:endParaRPr>
          </a:p>
        </p:txBody>
      </p:sp>
      <p:sp>
        <p:nvSpPr>
          <p:cNvPr id="439346" name="Freeform 50"/>
          <p:cNvSpPr>
            <a:spLocks/>
          </p:cNvSpPr>
          <p:nvPr/>
        </p:nvSpPr>
        <p:spPr bwMode="auto">
          <a:xfrm>
            <a:off x="5697888" y="3707388"/>
            <a:ext cx="131763" cy="42862"/>
          </a:xfrm>
          <a:custGeom>
            <a:avLst/>
            <a:gdLst>
              <a:gd name="T0" fmla="*/ 115743262 w 150"/>
              <a:gd name="T1" fmla="*/ 0 h 50"/>
              <a:gd name="T2" fmla="*/ 0 w 150"/>
              <a:gd name="T3" fmla="*/ 36743023 h 50"/>
              <a:gd name="T4" fmla="*/ 0 60000 65536"/>
              <a:gd name="T5" fmla="*/ 0 60000 65536"/>
              <a:gd name="T6" fmla="*/ 0 w 150"/>
              <a:gd name="T7" fmla="*/ 0 h 50"/>
              <a:gd name="T8" fmla="*/ 150 w 150"/>
              <a:gd name="T9" fmla="*/ 50 h 50"/>
            </a:gdLst>
            <a:ahLst/>
            <a:cxnLst>
              <a:cxn ang="T4">
                <a:pos x="T0" y="T1"/>
              </a:cxn>
              <a:cxn ang="T5">
                <a:pos x="T2" y="T3"/>
              </a:cxn>
            </a:cxnLst>
            <a:rect l="T6" t="T7" r="T8" b="T9"/>
            <a:pathLst>
              <a:path w="150" h="50">
                <a:moveTo>
                  <a:pt x="150" y="0"/>
                </a:moveTo>
                <a:lnTo>
                  <a:pt x="0" y="50"/>
                </a:lnTo>
              </a:path>
            </a:pathLst>
          </a:custGeom>
          <a:noFill/>
          <a:ln w="22225">
            <a:solidFill>
              <a:schemeClr val="tx1"/>
            </a:solidFill>
            <a:round/>
            <a:headEnd type="none" w="med" len="med"/>
            <a:tailEnd type="none" w="med" len="med"/>
          </a:ln>
        </p:spPr>
        <p:txBody>
          <a:bodyPr/>
          <a:lstStyle/>
          <a:p>
            <a:endParaRPr lang="en-US">
              <a:solidFill>
                <a:srgbClr val="000000"/>
              </a:solidFill>
            </a:endParaRPr>
          </a:p>
        </p:txBody>
      </p:sp>
      <p:sp>
        <p:nvSpPr>
          <p:cNvPr id="439347" name="Text Box 51"/>
          <p:cNvSpPr txBox="1">
            <a:spLocks noChangeArrowheads="1"/>
          </p:cNvSpPr>
          <p:nvPr/>
        </p:nvSpPr>
        <p:spPr bwMode="auto">
          <a:xfrm>
            <a:off x="4694398" y="3882804"/>
            <a:ext cx="1252537" cy="463550"/>
          </a:xfrm>
          <a:prstGeom prst="rect">
            <a:avLst/>
          </a:prstGeom>
          <a:noFill/>
          <a:ln w="9525">
            <a:noFill/>
            <a:miter lim="800000"/>
            <a:headEnd/>
            <a:tailEnd/>
          </a:ln>
        </p:spPr>
        <p:txBody>
          <a:bodyPr/>
          <a:lstStyle/>
          <a:p>
            <a:r>
              <a:rPr lang="en-US">
                <a:solidFill>
                  <a:srgbClr val="000000"/>
                </a:solidFill>
              </a:rPr>
              <a:t>FAST</a:t>
            </a:r>
          </a:p>
        </p:txBody>
      </p:sp>
      <p:sp>
        <p:nvSpPr>
          <p:cNvPr id="439348" name="Text Box 52"/>
          <p:cNvSpPr txBox="1">
            <a:spLocks noChangeArrowheads="1"/>
          </p:cNvSpPr>
          <p:nvPr/>
        </p:nvSpPr>
        <p:spPr bwMode="auto">
          <a:xfrm>
            <a:off x="6573998" y="5215513"/>
            <a:ext cx="1252537" cy="477837"/>
          </a:xfrm>
          <a:prstGeom prst="rect">
            <a:avLst/>
          </a:prstGeom>
          <a:noFill/>
          <a:ln w="22225">
            <a:noFill/>
            <a:miter lim="800000"/>
            <a:headEnd/>
            <a:tailEnd/>
          </a:ln>
        </p:spPr>
        <p:txBody>
          <a:bodyPr/>
          <a:lstStyle/>
          <a:p>
            <a:r>
              <a:rPr lang="en-US">
                <a:solidFill>
                  <a:srgbClr val="000000"/>
                </a:solidFill>
              </a:rPr>
              <a:t>SLOW</a:t>
            </a:r>
          </a:p>
        </p:txBody>
      </p:sp>
      <p:sp>
        <p:nvSpPr>
          <p:cNvPr id="439349" name="Text Box 53"/>
          <p:cNvSpPr txBox="1">
            <a:spLocks noChangeArrowheads="1"/>
          </p:cNvSpPr>
          <p:nvPr/>
        </p:nvSpPr>
        <p:spPr bwMode="auto">
          <a:xfrm>
            <a:off x="1179493" y="4235121"/>
            <a:ext cx="2838450" cy="1036637"/>
          </a:xfrm>
          <a:prstGeom prst="rect">
            <a:avLst/>
          </a:prstGeom>
          <a:solidFill>
            <a:schemeClr val="tx1"/>
          </a:solidFill>
          <a:ln w="9525">
            <a:noFill/>
            <a:miter lim="800000"/>
            <a:headEnd/>
            <a:tailEnd/>
          </a:ln>
        </p:spPr>
        <p:txBody>
          <a:bodyPr/>
          <a:lstStyle/>
          <a:p>
            <a:r>
              <a:rPr lang="en-US" b="1" dirty="0">
                <a:solidFill>
                  <a:srgbClr val="FFFFFF"/>
                </a:solidFill>
              </a:rPr>
              <a:t>windows</a:t>
            </a:r>
          </a:p>
          <a:p>
            <a:r>
              <a:rPr lang="en-US" b="1" dirty="0">
                <a:solidFill>
                  <a:srgbClr val="FFFFFF"/>
                </a:solidFill>
              </a:rPr>
              <a:t>burst outwards</a:t>
            </a:r>
          </a:p>
        </p:txBody>
      </p:sp>
      <p:sp>
        <p:nvSpPr>
          <p:cNvPr id="43055" name="Text Box 54"/>
          <p:cNvSpPr txBox="1">
            <a:spLocks noChangeArrowheads="1"/>
          </p:cNvSpPr>
          <p:nvPr/>
        </p:nvSpPr>
        <p:spPr bwMode="auto">
          <a:xfrm>
            <a:off x="5678648" y="2408813"/>
            <a:ext cx="3043237" cy="469900"/>
          </a:xfrm>
          <a:prstGeom prst="rect">
            <a:avLst/>
          </a:prstGeom>
          <a:noFill/>
          <a:ln w="9525">
            <a:noFill/>
            <a:miter lim="800000"/>
            <a:headEnd/>
            <a:tailEnd/>
          </a:ln>
        </p:spPr>
        <p:txBody>
          <a:bodyPr/>
          <a:lstStyle/>
          <a:p>
            <a:r>
              <a:rPr lang="en-US">
                <a:solidFill>
                  <a:srgbClr val="FF0000"/>
                </a:solidFill>
              </a:rPr>
              <a:t>TALL BUILDING</a:t>
            </a:r>
          </a:p>
        </p:txBody>
      </p:sp>
      <p:sp>
        <p:nvSpPr>
          <p:cNvPr id="439352" name="Text Box 56"/>
          <p:cNvSpPr txBox="1">
            <a:spLocks noChangeArrowheads="1"/>
          </p:cNvSpPr>
          <p:nvPr/>
        </p:nvSpPr>
        <p:spPr bwMode="auto">
          <a:xfrm>
            <a:off x="4518185" y="4360641"/>
            <a:ext cx="1466850" cy="782638"/>
          </a:xfrm>
          <a:prstGeom prst="rect">
            <a:avLst/>
          </a:prstGeom>
          <a:noFill/>
          <a:ln w="9525">
            <a:noFill/>
            <a:miter lim="800000"/>
            <a:headEnd/>
            <a:tailEnd/>
          </a:ln>
        </p:spPr>
        <p:txBody>
          <a:bodyPr/>
          <a:lstStyle/>
          <a:p>
            <a:r>
              <a:rPr lang="en-US">
                <a:solidFill>
                  <a:srgbClr val="000000"/>
                </a:solidFill>
              </a:rPr>
              <a:t>LOW P</a:t>
            </a:r>
          </a:p>
        </p:txBody>
      </p:sp>
      <p:sp>
        <p:nvSpPr>
          <p:cNvPr id="439353" name="Text Box 57"/>
          <p:cNvSpPr txBox="1">
            <a:spLocks noChangeArrowheads="1"/>
          </p:cNvSpPr>
          <p:nvPr/>
        </p:nvSpPr>
        <p:spPr bwMode="auto">
          <a:xfrm>
            <a:off x="6342223" y="5709225"/>
            <a:ext cx="1616075" cy="477838"/>
          </a:xfrm>
          <a:prstGeom prst="rect">
            <a:avLst/>
          </a:prstGeom>
          <a:noFill/>
          <a:ln w="9525">
            <a:noFill/>
            <a:miter lim="800000"/>
            <a:headEnd/>
            <a:tailEnd/>
          </a:ln>
        </p:spPr>
        <p:txBody>
          <a:bodyPr/>
          <a:lstStyle/>
          <a:p>
            <a:r>
              <a:rPr lang="en-US">
                <a:solidFill>
                  <a:srgbClr val="000000"/>
                </a:solidFill>
              </a:rPr>
              <a:t>HIGH P</a:t>
            </a:r>
          </a:p>
        </p:txBody>
      </p:sp>
      <p:pic>
        <p:nvPicPr>
          <p:cNvPr id="43058" name="Picture 109" descr="j04365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7138" y="200272"/>
            <a:ext cx="4893625" cy="3162230"/>
          </a:xfrm>
          <a:prstGeom prst="rect">
            <a:avLst/>
          </a:prstGeom>
          <a:noFill/>
          <a:ln w="9525">
            <a:noFill/>
            <a:miter lim="800000"/>
            <a:headEnd/>
            <a:tailEnd/>
          </a:ln>
        </p:spPr>
      </p:pic>
    </p:spTree>
    <p:extLst>
      <p:ext uri="{BB962C8B-B14F-4D97-AF65-F5344CB8AC3E}">
        <p14:creationId xmlns:p14="http://schemas.microsoft.com/office/powerpoint/2010/main" val="188748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39347"/>
                                        </p:tgtEl>
                                        <p:attrNameLst>
                                          <p:attrName>style.visibility</p:attrName>
                                        </p:attrNameLst>
                                      </p:cBhvr>
                                      <p:to>
                                        <p:strVal val="visible"/>
                                      </p:to>
                                    </p:set>
                                    <p:set>
                                      <p:cBhvr>
                                        <p:cTn id="7" dur="455" fill="hold">
                                          <p:stCondLst>
                                            <p:cond delay="0"/>
                                          </p:stCondLst>
                                        </p:cTn>
                                        <p:tgtEl>
                                          <p:spTgt spid="439347"/>
                                        </p:tgtEl>
                                        <p:attrNameLst>
                                          <p:attrName>style.rotation</p:attrName>
                                        </p:attrNameLst>
                                      </p:cBhvr>
                                      <p:to>
                                        <p:strVal val="-45.0"/>
                                      </p:to>
                                    </p:set>
                                    <p:anim calcmode="lin" valueType="num">
                                      <p:cBhvr>
                                        <p:cTn id="8" dur="455" fill="hold">
                                          <p:stCondLst>
                                            <p:cond delay="455"/>
                                          </p:stCondLst>
                                        </p:cTn>
                                        <p:tgtEl>
                                          <p:spTgt spid="439347"/>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39347"/>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39347"/>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39347"/>
                                        </p:tgtEl>
                                        <p:attrNameLst>
                                          <p:attrName>ppt_y</p:attrName>
                                        </p:attrNameLst>
                                      </p:cBhvr>
                                      <p:tavLst>
                                        <p:tav tm="0">
                                          <p:val>
                                            <p:strVal val="#ppt_y-(0.354*#ppt_w-0.172*#ppt_h)"/>
                                          </p:val>
                                        </p:tav>
                                        <p:tav tm="100000">
                                          <p:val>
                                            <p:strVal val="#ppt_y"/>
                                          </p:val>
                                        </p:tav>
                                      </p:tavLst>
                                    </p:anim>
                                  </p:childTnLst>
                                </p:cTn>
                              </p:par>
                              <p:par>
                                <p:cTn id="12" presetID="38" presetClass="entr" presetSubtype="0" accel="50000" fill="hold" grpId="0" nodeType="withEffect">
                                  <p:stCondLst>
                                    <p:cond delay="0"/>
                                  </p:stCondLst>
                                  <p:iterate type="lt">
                                    <p:tmPct val="50000"/>
                                  </p:iterate>
                                  <p:childTnLst>
                                    <p:set>
                                      <p:cBhvr>
                                        <p:cTn id="13" dur="1" fill="hold">
                                          <p:stCondLst>
                                            <p:cond delay="0"/>
                                          </p:stCondLst>
                                        </p:cTn>
                                        <p:tgtEl>
                                          <p:spTgt spid="439348"/>
                                        </p:tgtEl>
                                        <p:attrNameLst>
                                          <p:attrName>style.visibility</p:attrName>
                                        </p:attrNameLst>
                                      </p:cBhvr>
                                      <p:to>
                                        <p:strVal val="visible"/>
                                      </p:to>
                                    </p:set>
                                    <p:set>
                                      <p:cBhvr>
                                        <p:cTn id="14" dur="455" fill="hold">
                                          <p:stCondLst>
                                            <p:cond delay="0"/>
                                          </p:stCondLst>
                                        </p:cTn>
                                        <p:tgtEl>
                                          <p:spTgt spid="439348"/>
                                        </p:tgtEl>
                                        <p:attrNameLst>
                                          <p:attrName>style.rotation</p:attrName>
                                        </p:attrNameLst>
                                      </p:cBhvr>
                                      <p:to>
                                        <p:strVal val="-45.0"/>
                                      </p:to>
                                    </p:set>
                                    <p:anim calcmode="lin" valueType="num">
                                      <p:cBhvr>
                                        <p:cTn id="15" dur="455" fill="hold">
                                          <p:stCondLst>
                                            <p:cond delay="455"/>
                                          </p:stCondLst>
                                        </p:cTn>
                                        <p:tgtEl>
                                          <p:spTgt spid="439348"/>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439348"/>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439348"/>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439348"/>
                                        </p:tgtEl>
                                        <p:attrNameLst>
                                          <p:attrName>ppt_y</p:attrName>
                                        </p:attrNameLst>
                                      </p:cBhvr>
                                      <p:tavLst>
                                        <p:tav tm="0">
                                          <p:val>
                                            <p:strVal val="#ppt_y-(0.354*#ppt_w-0.172*#ppt_h)"/>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8" presetClass="entr" presetSubtype="0" accel="50000" fill="hold" grpId="0" nodeType="clickEffect">
                                  <p:stCondLst>
                                    <p:cond delay="0"/>
                                  </p:stCondLst>
                                  <p:iterate type="lt">
                                    <p:tmPct val="50000"/>
                                  </p:iterate>
                                  <p:childTnLst>
                                    <p:set>
                                      <p:cBhvr>
                                        <p:cTn id="22" dur="1" fill="hold">
                                          <p:stCondLst>
                                            <p:cond delay="0"/>
                                          </p:stCondLst>
                                        </p:cTn>
                                        <p:tgtEl>
                                          <p:spTgt spid="439352"/>
                                        </p:tgtEl>
                                        <p:attrNameLst>
                                          <p:attrName>style.visibility</p:attrName>
                                        </p:attrNameLst>
                                      </p:cBhvr>
                                      <p:to>
                                        <p:strVal val="visible"/>
                                      </p:to>
                                    </p:set>
                                    <p:set>
                                      <p:cBhvr>
                                        <p:cTn id="23" dur="455" fill="hold">
                                          <p:stCondLst>
                                            <p:cond delay="0"/>
                                          </p:stCondLst>
                                        </p:cTn>
                                        <p:tgtEl>
                                          <p:spTgt spid="439352"/>
                                        </p:tgtEl>
                                        <p:attrNameLst>
                                          <p:attrName>style.rotation</p:attrName>
                                        </p:attrNameLst>
                                      </p:cBhvr>
                                      <p:to>
                                        <p:strVal val="-45.0"/>
                                      </p:to>
                                    </p:set>
                                    <p:anim calcmode="lin" valueType="num">
                                      <p:cBhvr>
                                        <p:cTn id="24" dur="455" fill="hold">
                                          <p:stCondLst>
                                            <p:cond delay="455"/>
                                          </p:stCondLst>
                                        </p:cTn>
                                        <p:tgtEl>
                                          <p:spTgt spid="439352"/>
                                        </p:tgtEl>
                                        <p:attrNameLst>
                                          <p:attrName>style.rotation</p:attrName>
                                        </p:attrNameLst>
                                      </p:cBhvr>
                                      <p:tavLst>
                                        <p:tav tm="0">
                                          <p:val>
                                            <p:fltVal val="-45"/>
                                          </p:val>
                                        </p:tav>
                                        <p:tav tm="69900">
                                          <p:val>
                                            <p:fltVal val="45"/>
                                          </p:val>
                                        </p:tav>
                                        <p:tav tm="100000">
                                          <p:val>
                                            <p:fltVal val="0"/>
                                          </p:val>
                                        </p:tav>
                                      </p:tavLst>
                                    </p:anim>
                                    <p:anim calcmode="lin" valueType="num">
                                      <p:cBhvr>
                                        <p:cTn id="25" dur="455" fill="hold">
                                          <p:stCondLst>
                                            <p:cond delay="0"/>
                                          </p:stCondLst>
                                        </p:cTn>
                                        <p:tgtEl>
                                          <p:spTgt spid="439352"/>
                                        </p:tgtEl>
                                        <p:attrNameLst>
                                          <p:attrName>ppt_y</p:attrName>
                                        </p:attrNameLst>
                                      </p:cBhvr>
                                      <p:tavLst>
                                        <p:tav tm="0">
                                          <p:val>
                                            <p:strVal val="#ppt_y-1"/>
                                          </p:val>
                                        </p:tav>
                                        <p:tav tm="100000">
                                          <p:val>
                                            <p:strVal val="#ppt_y-(0.354*#ppt_w-0.172*#ppt_h)"/>
                                          </p:val>
                                        </p:tav>
                                      </p:tavLst>
                                    </p:anim>
                                    <p:anim calcmode="lin" valueType="num">
                                      <p:cBhvr>
                                        <p:cTn id="26" dur="156" decel="50000" autoRev="1" fill="hold">
                                          <p:stCondLst>
                                            <p:cond delay="455"/>
                                          </p:stCondLst>
                                        </p:cTn>
                                        <p:tgtEl>
                                          <p:spTgt spid="439352"/>
                                        </p:tgtEl>
                                        <p:attrNameLst>
                                          <p:attrName>ppt_y</p:attrName>
                                        </p:attrNameLst>
                                      </p:cBhvr>
                                      <p:tavLst>
                                        <p:tav tm="0">
                                          <p:val>
                                            <p:strVal val="#ppt_y-(0.354*#ppt_w-0.172*#ppt_h)"/>
                                          </p:val>
                                        </p:tav>
                                        <p:tav tm="100000">
                                          <p:val>
                                            <p:strVal val="#ppt_y-(0.354*#ppt_w-0.172*#ppt_h)-#ppt_h/2"/>
                                          </p:val>
                                        </p:tav>
                                      </p:tavLst>
                                    </p:anim>
                                    <p:anim calcmode="lin" valueType="num">
                                      <p:cBhvr>
                                        <p:cTn id="27" dur="136" fill="hold">
                                          <p:stCondLst>
                                            <p:cond delay="864"/>
                                          </p:stCondLst>
                                        </p:cTn>
                                        <p:tgtEl>
                                          <p:spTgt spid="439352"/>
                                        </p:tgtEl>
                                        <p:attrNameLst>
                                          <p:attrName>ppt_y</p:attrName>
                                        </p:attrNameLst>
                                      </p:cBhvr>
                                      <p:tavLst>
                                        <p:tav tm="0">
                                          <p:val>
                                            <p:strVal val="#ppt_y-(0.354*#ppt_w-0.172*#ppt_h)"/>
                                          </p:val>
                                        </p:tav>
                                        <p:tav tm="100000">
                                          <p:val>
                                            <p:strVal val="#ppt_y"/>
                                          </p:val>
                                        </p:tav>
                                      </p:tavLst>
                                    </p:anim>
                                  </p:childTnLst>
                                </p:cTn>
                              </p:par>
                              <p:par>
                                <p:cTn id="28" presetID="38" presetClass="entr" presetSubtype="0" accel="50000" fill="hold" grpId="0" nodeType="withEffect">
                                  <p:stCondLst>
                                    <p:cond delay="0"/>
                                  </p:stCondLst>
                                  <p:iterate type="lt">
                                    <p:tmPct val="50000"/>
                                  </p:iterate>
                                  <p:childTnLst>
                                    <p:set>
                                      <p:cBhvr>
                                        <p:cTn id="29" dur="1" fill="hold">
                                          <p:stCondLst>
                                            <p:cond delay="0"/>
                                          </p:stCondLst>
                                        </p:cTn>
                                        <p:tgtEl>
                                          <p:spTgt spid="439353"/>
                                        </p:tgtEl>
                                        <p:attrNameLst>
                                          <p:attrName>style.visibility</p:attrName>
                                        </p:attrNameLst>
                                      </p:cBhvr>
                                      <p:to>
                                        <p:strVal val="visible"/>
                                      </p:to>
                                    </p:set>
                                    <p:set>
                                      <p:cBhvr>
                                        <p:cTn id="30" dur="455" fill="hold">
                                          <p:stCondLst>
                                            <p:cond delay="0"/>
                                          </p:stCondLst>
                                        </p:cTn>
                                        <p:tgtEl>
                                          <p:spTgt spid="439353"/>
                                        </p:tgtEl>
                                        <p:attrNameLst>
                                          <p:attrName>style.rotation</p:attrName>
                                        </p:attrNameLst>
                                      </p:cBhvr>
                                      <p:to>
                                        <p:strVal val="-45.0"/>
                                      </p:to>
                                    </p:set>
                                    <p:anim calcmode="lin" valueType="num">
                                      <p:cBhvr>
                                        <p:cTn id="31" dur="455" fill="hold">
                                          <p:stCondLst>
                                            <p:cond delay="455"/>
                                          </p:stCondLst>
                                        </p:cTn>
                                        <p:tgtEl>
                                          <p:spTgt spid="439353"/>
                                        </p:tgtEl>
                                        <p:attrNameLst>
                                          <p:attrName>style.rotation</p:attrName>
                                        </p:attrNameLst>
                                      </p:cBhvr>
                                      <p:tavLst>
                                        <p:tav tm="0">
                                          <p:val>
                                            <p:fltVal val="-45"/>
                                          </p:val>
                                        </p:tav>
                                        <p:tav tm="69900">
                                          <p:val>
                                            <p:fltVal val="45"/>
                                          </p:val>
                                        </p:tav>
                                        <p:tav tm="100000">
                                          <p:val>
                                            <p:fltVal val="0"/>
                                          </p:val>
                                        </p:tav>
                                      </p:tavLst>
                                    </p:anim>
                                    <p:anim calcmode="lin" valueType="num">
                                      <p:cBhvr>
                                        <p:cTn id="32" dur="455" fill="hold">
                                          <p:stCondLst>
                                            <p:cond delay="0"/>
                                          </p:stCondLst>
                                        </p:cTn>
                                        <p:tgtEl>
                                          <p:spTgt spid="439353"/>
                                        </p:tgtEl>
                                        <p:attrNameLst>
                                          <p:attrName>ppt_y</p:attrName>
                                        </p:attrNameLst>
                                      </p:cBhvr>
                                      <p:tavLst>
                                        <p:tav tm="0">
                                          <p:val>
                                            <p:strVal val="#ppt_y-1"/>
                                          </p:val>
                                        </p:tav>
                                        <p:tav tm="100000">
                                          <p:val>
                                            <p:strVal val="#ppt_y-(0.354*#ppt_w-0.172*#ppt_h)"/>
                                          </p:val>
                                        </p:tav>
                                      </p:tavLst>
                                    </p:anim>
                                    <p:anim calcmode="lin" valueType="num">
                                      <p:cBhvr>
                                        <p:cTn id="33" dur="156" decel="50000" autoRev="1" fill="hold">
                                          <p:stCondLst>
                                            <p:cond delay="455"/>
                                          </p:stCondLst>
                                        </p:cTn>
                                        <p:tgtEl>
                                          <p:spTgt spid="439353"/>
                                        </p:tgtEl>
                                        <p:attrNameLst>
                                          <p:attrName>ppt_y</p:attrName>
                                        </p:attrNameLst>
                                      </p:cBhvr>
                                      <p:tavLst>
                                        <p:tav tm="0">
                                          <p:val>
                                            <p:strVal val="#ppt_y-(0.354*#ppt_w-0.172*#ppt_h)"/>
                                          </p:val>
                                        </p:tav>
                                        <p:tav tm="100000">
                                          <p:val>
                                            <p:strVal val="#ppt_y-(0.354*#ppt_w-0.172*#ppt_h)-#ppt_h/2"/>
                                          </p:val>
                                        </p:tav>
                                      </p:tavLst>
                                    </p:anim>
                                    <p:anim calcmode="lin" valueType="num">
                                      <p:cBhvr>
                                        <p:cTn id="34" dur="136" fill="hold">
                                          <p:stCondLst>
                                            <p:cond delay="864"/>
                                          </p:stCondLst>
                                        </p:cTn>
                                        <p:tgtEl>
                                          <p:spTgt spid="439353"/>
                                        </p:tgtEl>
                                        <p:attrNameLst>
                                          <p:attrName>ppt_y</p:attrName>
                                        </p:attrNameLst>
                                      </p:cBhvr>
                                      <p:tavLst>
                                        <p:tav tm="0">
                                          <p:val>
                                            <p:strVal val="#ppt_y-(0.354*#ppt_w-0.172*#ppt_h)"/>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439342"/>
                                        </p:tgtEl>
                                        <p:attrNameLst>
                                          <p:attrName>style.visibility</p:attrName>
                                        </p:attrNameLst>
                                      </p:cBhvr>
                                      <p:to>
                                        <p:strVal val="visible"/>
                                      </p:to>
                                    </p:set>
                                    <p:animEffect transition="in" filter="wipe(right)">
                                      <p:cBhvr>
                                        <p:cTn id="39" dur="500"/>
                                        <p:tgtEl>
                                          <p:spTgt spid="439342"/>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439343"/>
                                        </p:tgtEl>
                                        <p:attrNameLst>
                                          <p:attrName>style.visibility</p:attrName>
                                        </p:attrNameLst>
                                      </p:cBhvr>
                                      <p:to>
                                        <p:strVal val="visible"/>
                                      </p:to>
                                    </p:set>
                                    <p:animEffect transition="in" filter="wipe(right)">
                                      <p:cBhvr>
                                        <p:cTn id="42" dur="500"/>
                                        <p:tgtEl>
                                          <p:spTgt spid="439343"/>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439344"/>
                                        </p:tgtEl>
                                        <p:attrNameLst>
                                          <p:attrName>style.visibility</p:attrName>
                                        </p:attrNameLst>
                                      </p:cBhvr>
                                      <p:to>
                                        <p:strVal val="visible"/>
                                      </p:to>
                                    </p:set>
                                    <p:animEffect transition="in" filter="wipe(right)">
                                      <p:cBhvr>
                                        <p:cTn id="45" dur="500"/>
                                        <p:tgtEl>
                                          <p:spTgt spid="439344"/>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439345"/>
                                        </p:tgtEl>
                                        <p:attrNameLst>
                                          <p:attrName>style.visibility</p:attrName>
                                        </p:attrNameLst>
                                      </p:cBhvr>
                                      <p:to>
                                        <p:strVal val="visible"/>
                                      </p:to>
                                    </p:set>
                                    <p:animEffect transition="in" filter="wipe(right)">
                                      <p:cBhvr>
                                        <p:cTn id="48" dur="500"/>
                                        <p:tgtEl>
                                          <p:spTgt spid="439345"/>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439346"/>
                                        </p:tgtEl>
                                        <p:attrNameLst>
                                          <p:attrName>style.visibility</p:attrName>
                                        </p:attrNameLst>
                                      </p:cBhvr>
                                      <p:to>
                                        <p:strVal val="visible"/>
                                      </p:to>
                                    </p:set>
                                    <p:animEffect transition="in" filter="wipe(right)">
                                      <p:cBhvr>
                                        <p:cTn id="51" dur="500"/>
                                        <p:tgtEl>
                                          <p:spTgt spid="439346"/>
                                        </p:tgtEl>
                                      </p:cBhvr>
                                    </p:animEffect>
                                  </p:childTnLst>
                                </p:cTn>
                              </p:par>
                            </p:childTnLst>
                          </p:cTn>
                        </p:par>
                        <p:par>
                          <p:cTn id="52" fill="hold">
                            <p:stCondLst>
                              <p:cond delay="500"/>
                            </p:stCondLst>
                            <p:childTnLst>
                              <p:par>
                                <p:cTn id="53" presetID="47" presetClass="entr" presetSubtype="0" fill="hold" grpId="0" nodeType="afterEffect">
                                  <p:stCondLst>
                                    <p:cond delay="0"/>
                                  </p:stCondLst>
                                  <p:childTnLst>
                                    <p:set>
                                      <p:cBhvr>
                                        <p:cTn id="54" dur="1" fill="hold">
                                          <p:stCondLst>
                                            <p:cond delay="0"/>
                                          </p:stCondLst>
                                        </p:cTn>
                                        <p:tgtEl>
                                          <p:spTgt spid="439349"/>
                                        </p:tgtEl>
                                        <p:attrNameLst>
                                          <p:attrName>style.visibility</p:attrName>
                                        </p:attrNameLst>
                                      </p:cBhvr>
                                      <p:to>
                                        <p:strVal val="visible"/>
                                      </p:to>
                                    </p:set>
                                    <p:animEffect transition="in" filter="fade">
                                      <p:cBhvr>
                                        <p:cTn id="55" dur="1000"/>
                                        <p:tgtEl>
                                          <p:spTgt spid="439349"/>
                                        </p:tgtEl>
                                      </p:cBhvr>
                                    </p:animEffect>
                                    <p:anim calcmode="lin" valueType="num">
                                      <p:cBhvr>
                                        <p:cTn id="56" dur="1000" fill="hold"/>
                                        <p:tgtEl>
                                          <p:spTgt spid="439349"/>
                                        </p:tgtEl>
                                        <p:attrNameLst>
                                          <p:attrName>ppt_x</p:attrName>
                                        </p:attrNameLst>
                                      </p:cBhvr>
                                      <p:tavLst>
                                        <p:tav tm="0">
                                          <p:val>
                                            <p:strVal val="#ppt_x"/>
                                          </p:val>
                                        </p:tav>
                                        <p:tav tm="100000">
                                          <p:val>
                                            <p:strVal val="#ppt_x"/>
                                          </p:val>
                                        </p:tav>
                                      </p:tavLst>
                                    </p:anim>
                                    <p:anim calcmode="lin" valueType="num">
                                      <p:cBhvr>
                                        <p:cTn id="57" dur="1000" fill="hold"/>
                                        <p:tgtEl>
                                          <p:spTgt spid="4393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342" grpId="0" animBg="1"/>
      <p:bldP spid="439343" grpId="0" animBg="1"/>
      <p:bldP spid="439344" grpId="0" animBg="1"/>
      <p:bldP spid="439345" grpId="0" animBg="1"/>
      <p:bldP spid="439346" grpId="0" animBg="1"/>
      <p:bldP spid="439347" grpId="0"/>
      <p:bldP spid="439348" grpId="0"/>
      <p:bldP spid="439349" grpId="0" animBg="1"/>
      <p:bldP spid="439352" grpId="0"/>
      <p:bldP spid="43935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0"/>
          <p:cNvSpPr>
            <a:spLocks noChangeArrowheads="1"/>
          </p:cNvSpPr>
          <p:nvPr/>
        </p:nvSpPr>
        <p:spPr bwMode="auto">
          <a:xfrm>
            <a:off x="377825" y="302747"/>
            <a:ext cx="3223959" cy="523220"/>
          </a:xfrm>
          <a:prstGeom prst="rect">
            <a:avLst/>
          </a:prstGeom>
          <a:noFill/>
          <a:ln w="22225" algn="ctr">
            <a:noFill/>
            <a:miter lim="800000"/>
            <a:headEnd/>
            <a:tailEnd/>
          </a:ln>
        </p:spPr>
        <p:txBody>
          <a:bodyPr wrap="none" anchor="ctr">
            <a:spAutoFit/>
          </a:bodyPr>
          <a:lstStyle/>
          <a:p>
            <a:pPr algn="l"/>
            <a:r>
              <a:rPr lang="en-US" dirty="0">
                <a:solidFill>
                  <a:srgbClr val="FF0000"/>
                </a:solidFill>
                <a:ea typeface="Times New Roman" pitchFamily="18" charset="0"/>
                <a:cs typeface="Arial" charset="0"/>
              </a:rPr>
              <a:t>roof in </a:t>
            </a:r>
            <a:r>
              <a:rPr lang="en-US" smtClean="0">
                <a:solidFill>
                  <a:srgbClr val="FF0000"/>
                </a:solidFill>
                <a:ea typeface="Times New Roman" pitchFamily="18" charset="0"/>
                <a:cs typeface="Arial" charset="0"/>
              </a:rPr>
              <a:t>a windstorm</a:t>
            </a:r>
            <a:endParaRPr lang="en-US" dirty="0">
              <a:solidFill>
                <a:srgbClr val="FF0000"/>
              </a:solidFill>
              <a:ea typeface="Times New Roman" pitchFamily="18" charset="0"/>
              <a:cs typeface="Arial" charset="0"/>
            </a:endParaRPr>
          </a:p>
        </p:txBody>
      </p:sp>
      <p:sp>
        <p:nvSpPr>
          <p:cNvPr id="436262" name="Text Box 38"/>
          <p:cNvSpPr txBox="1">
            <a:spLocks noChangeArrowheads="1"/>
          </p:cNvSpPr>
          <p:nvPr/>
        </p:nvSpPr>
        <p:spPr bwMode="auto">
          <a:xfrm>
            <a:off x="1066800" y="3434049"/>
            <a:ext cx="1676400" cy="479425"/>
          </a:xfrm>
          <a:prstGeom prst="rect">
            <a:avLst/>
          </a:prstGeom>
          <a:noFill/>
          <a:ln w="9525">
            <a:noFill/>
            <a:miter lim="800000"/>
            <a:headEnd/>
            <a:tailEnd/>
          </a:ln>
        </p:spPr>
        <p:txBody>
          <a:bodyPr/>
          <a:lstStyle/>
          <a:p>
            <a:r>
              <a:rPr lang="en-US">
                <a:solidFill>
                  <a:srgbClr val="000000"/>
                </a:solidFill>
              </a:rPr>
              <a:t>SLOW</a:t>
            </a:r>
          </a:p>
        </p:txBody>
      </p:sp>
      <p:sp>
        <p:nvSpPr>
          <p:cNvPr id="436263" name="Text Box 39"/>
          <p:cNvSpPr txBox="1">
            <a:spLocks noChangeArrowheads="1"/>
          </p:cNvSpPr>
          <p:nvPr/>
        </p:nvSpPr>
        <p:spPr bwMode="auto">
          <a:xfrm>
            <a:off x="1289050" y="1100424"/>
            <a:ext cx="1182688" cy="377825"/>
          </a:xfrm>
          <a:prstGeom prst="rect">
            <a:avLst/>
          </a:prstGeom>
          <a:noFill/>
          <a:ln w="9525">
            <a:noFill/>
            <a:miter lim="800000"/>
            <a:headEnd/>
            <a:tailEnd/>
          </a:ln>
        </p:spPr>
        <p:txBody>
          <a:bodyPr/>
          <a:lstStyle/>
          <a:p>
            <a:r>
              <a:rPr lang="en-US">
                <a:solidFill>
                  <a:srgbClr val="000000"/>
                </a:solidFill>
              </a:rPr>
              <a:t>FAST</a:t>
            </a:r>
          </a:p>
        </p:txBody>
      </p:sp>
      <p:sp>
        <p:nvSpPr>
          <p:cNvPr id="436295" name="Text Box 71"/>
          <p:cNvSpPr txBox="1">
            <a:spLocks noChangeArrowheads="1"/>
          </p:cNvSpPr>
          <p:nvPr/>
        </p:nvSpPr>
        <p:spPr bwMode="auto">
          <a:xfrm>
            <a:off x="4125913" y="1095661"/>
            <a:ext cx="1560512" cy="493713"/>
          </a:xfrm>
          <a:prstGeom prst="rect">
            <a:avLst/>
          </a:prstGeom>
          <a:noFill/>
          <a:ln w="9525">
            <a:noFill/>
            <a:miter lim="800000"/>
            <a:headEnd/>
            <a:tailEnd/>
          </a:ln>
        </p:spPr>
        <p:txBody>
          <a:bodyPr/>
          <a:lstStyle/>
          <a:p>
            <a:r>
              <a:rPr lang="en-US" dirty="0">
                <a:solidFill>
                  <a:srgbClr val="000000"/>
                </a:solidFill>
              </a:rPr>
              <a:t>LOW P</a:t>
            </a:r>
          </a:p>
        </p:txBody>
      </p:sp>
      <p:sp>
        <p:nvSpPr>
          <p:cNvPr id="436296" name="Text Box 72"/>
          <p:cNvSpPr txBox="1">
            <a:spLocks noChangeArrowheads="1"/>
          </p:cNvSpPr>
          <p:nvPr/>
        </p:nvSpPr>
        <p:spPr bwMode="auto">
          <a:xfrm>
            <a:off x="4113213" y="3434049"/>
            <a:ext cx="1574800" cy="550862"/>
          </a:xfrm>
          <a:prstGeom prst="rect">
            <a:avLst/>
          </a:prstGeom>
          <a:noFill/>
          <a:ln w="9525">
            <a:noFill/>
            <a:miter lim="800000"/>
            <a:headEnd/>
            <a:tailEnd/>
          </a:ln>
        </p:spPr>
        <p:txBody>
          <a:bodyPr/>
          <a:lstStyle/>
          <a:p>
            <a:r>
              <a:rPr lang="en-US">
                <a:solidFill>
                  <a:srgbClr val="000000"/>
                </a:solidFill>
              </a:rPr>
              <a:t>HIGH P</a:t>
            </a:r>
          </a:p>
        </p:txBody>
      </p:sp>
      <p:sp>
        <p:nvSpPr>
          <p:cNvPr id="436264" name="Line 40"/>
          <p:cNvSpPr>
            <a:spLocks noChangeShapeType="1"/>
          </p:cNvSpPr>
          <p:nvPr/>
        </p:nvSpPr>
        <p:spPr bwMode="auto">
          <a:xfrm flipV="1">
            <a:off x="1330325" y="2845086"/>
            <a:ext cx="384175" cy="382588"/>
          </a:xfrm>
          <a:prstGeom prst="line">
            <a:avLst/>
          </a:prstGeom>
          <a:noFill/>
          <a:ln w="25400">
            <a:solidFill>
              <a:srgbClr val="000000"/>
            </a:solidFill>
            <a:round/>
            <a:headEnd/>
            <a:tailEnd type="triangle" w="lg" len="lg"/>
          </a:ln>
        </p:spPr>
        <p:txBody>
          <a:bodyPr/>
          <a:lstStyle/>
          <a:p>
            <a:endParaRPr lang="en-US">
              <a:solidFill>
                <a:srgbClr val="000000"/>
              </a:solidFill>
            </a:endParaRPr>
          </a:p>
        </p:txBody>
      </p:sp>
      <p:grpSp>
        <p:nvGrpSpPr>
          <p:cNvPr id="4" name="Group 77"/>
          <p:cNvGrpSpPr>
            <a:grpSpLocks/>
          </p:cNvGrpSpPr>
          <p:nvPr/>
        </p:nvGrpSpPr>
        <p:grpSpPr bwMode="auto">
          <a:xfrm>
            <a:off x="819150" y="1598899"/>
            <a:ext cx="2624138" cy="700087"/>
            <a:chOff x="534" y="1352"/>
            <a:chExt cx="1653" cy="441"/>
          </a:xfrm>
        </p:grpSpPr>
        <p:sp>
          <p:nvSpPr>
            <p:cNvPr id="39979" name="Freeform 41"/>
            <p:cNvSpPr>
              <a:spLocks/>
            </p:cNvSpPr>
            <p:nvPr/>
          </p:nvSpPr>
          <p:spPr bwMode="auto">
            <a:xfrm>
              <a:off x="534" y="1571"/>
              <a:ext cx="1642" cy="222"/>
            </a:xfrm>
            <a:custGeom>
              <a:avLst/>
              <a:gdLst>
                <a:gd name="T0" fmla="*/ 0 w 2442"/>
                <a:gd name="T1" fmla="*/ 132 h 331"/>
                <a:gd name="T2" fmla="*/ 135 w 2442"/>
                <a:gd name="T3" fmla="*/ 110 h 331"/>
                <a:gd name="T4" fmla="*/ 298 w 2442"/>
                <a:gd name="T5" fmla="*/ 29 h 331"/>
                <a:gd name="T6" fmla="*/ 498 w 2442"/>
                <a:gd name="T7" fmla="*/ 8 h 331"/>
                <a:gd name="T8" fmla="*/ 662 w 2442"/>
                <a:gd name="T9" fmla="*/ 76 h 331"/>
                <a:gd name="T10" fmla="*/ 838 w 2442"/>
                <a:gd name="T11" fmla="*/ 121 h 331"/>
                <a:gd name="T12" fmla="*/ 1104 w 2442"/>
                <a:gd name="T13" fmla="*/ 149 h 331"/>
                <a:gd name="T14" fmla="*/ 0 60000 65536"/>
                <a:gd name="T15" fmla="*/ 0 60000 65536"/>
                <a:gd name="T16" fmla="*/ 0 60000 65536"/>
                <a:gd name="T17" fmla="*/ 0 60000 65536"/>
                <a:gd name="T18" fmla="*/ 0 60000 65536"/>
                <a:gd name="T19" fmla="*/ 0 60000 65536"/>
                <a:gd name="T20" fmla="*/ 0 60000 65536"/>
                <a:gd name="T21" fmla="*/ 0 w 2442"/>
                <a:gd name="T22" fmla="*/ 0 h 331"/>
                <a:gd name="T23" fmla="*/ 2442 w 2442"/>
                <a:gd name="T24" fmla="*/ 331 h 3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42" h="331">
                  <a:moveTo>
                    <a:pt x="0" y="294"/>
                  </a:moveTo>
                  <a:cubicBezTo>
                    <a:pt x="48" y="286"/>
                    <a:pt x="189" y="282"/>
                    <a:pt x="299" y="244"/>
                  </a:cubicBezTo>
                  <a:cubicBezTo>
                    <a:pt x="409" y="206"/>
                    <a:pt x="525" y="102"/>
                    <a:pt x="659" y="64"/>
                  </a:cubicBezTo>
                  <a:cubicBezTo>
                    <a:pt x="793" y="26"/>
                    <a:pt x="968" y="0"/>
                    <a:pt x="1102" y="18"/>
                  </a:cubicBezTo>
                  <a:cubicBezTo>
                    <a:pt x="1236" y="36"/>
                    <a:pt x="1340" y="127"/>
                    <a:pt x="1465" y="169"/>
                  </a:cubicBezTo>
                  <a:cubicBezTo>
                    <a:pt x="1590" y="211"/>
                    <a:pt x="1690" y="242"/>
                    <a:pt x="1853" y="269"/>
                  </a:cubicBezTo>
                  <a:cubicBezTo>
                    <a:pt x="2016" y="296"/>
                    <a:pt x="2319" y="318"/>
                    <a:pt x="2442" y="331"/>
                  </a:cubicBezTo>
                </a:path>
              </a:pathLst>
            </a:custGeom>
            <a:noFill/>
            <a:ln w="25400">
              <a:solidFill>
                <a:srgbClr val="000000"/>
              </a:solidFill>
              <a:round/>
              <a:headEnd/>
              <a:tailEnd type="triangle" w="lg" len="lg"/>
            </a:ln>
          </p:spPr>
          <p:txBody>
            <a:bodyPr/>
            <a:lstStyle/>
            <a:p>
              <a:endParaRPr lang="en-US">
                <a:solidFill>
                  <a:srgbClr val="000000"/>
                </a:solidFill>
              </a:endParaRPr>
            </a:p>
          </p:txBody>
        </p:sp>
        <p:sp>
          <p:nvSpPr>
            <p:cNvPr id="39980" name="Freeform 42"/>
            <p:cNvSpPr>
              <a:spLocks/>
            </p:cNvSpPr>
            <p:nvPr/>
          </p:nvSpPr>
          <p:spPr bwMode="auto">
            <a:xfrm>
              <a:off x="546" y="1474"/>
              <a:ext cx="1641" cy="222"/>
            </a:xfrm>
            <a:custGeom>
              <a:avLst/>
              <a:gdLst>
                <a:gd name="T0" fmla="*/ 0 w 2442"/>
                <a:gd name="T1" fmla="*/ 132 h 331"/>
                <a:gd name="T2" fmla="*/ 135 w 2442"/>
                <a:gd name="T3" fmla="*/ 110 h 331"/>
                <a:gd name="T4" fmla="*/ 298 w 2442"/>
                <a:gd name="T5" fmla="*/ 29 h 331"/>
                <a:gd name="T6" fmla="*/ 498 w 2442"/>
                <a:gd name="T7" fmla="*/ 8 h 331"/>
                <a:gd name="T8" fmla="*/ 661 w 2442"/>
                <a:gd name="T9" fmla="*/ 76 h 331"/>
                <a:gd name="T10" fmla="*/ 837 w 2442"/>
                <a:gd name="T11" fmla="*/ 121 h 331"/>
                <a:gd name="T12" fmla="*/ 1103 w 2442"/>
                <a:gd name="T13" fmla="*/ 149 h 331"/>
                <a:gd name="T14" fmla="*/ 0 60000 65536"/>
                <a:gd name="T15" fmla="*/ 0 60000 65536"/>
                <a:gd name="T16" fmla="*/ 0 60000 65536"/>
                <a:gd name="T17" fmla="*/ 0 60000 65536"/>
                <a:gd name="T18" fmla="*/ 0 60000 65536"/>
                <a:gd name="T19" fmla="*/ 0 60000 65536"/>
                <a:gd name="T20" fmla="*/ 0 60000 65536"/>
                <a:gd name="T21" fmla="*/ 0 w 2442"/>
                <a:gd name="T22" fmla="*/ 0 h 331"/>
                <a:gd name="T23" fmla="*/ 2442 w 2442"/>
                <a:gd name="T24" fmla="*/ 331 h 3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42" h="331">
                  <a:moveTo>
                    <a:pt x="0" y="294"/>
                  </a:moveTo>
                  <a:cubicBezTo>
                    <a:pt x="48" y="286"/>
                    <a:pt x="189" y="282"/>
                    <a:pt x="299" y="244"/>
                  </a:cubicBezTo>
                  <a:cubicBezTo>
                    <a:pt x="409" y="206"/>
                    <a:pt x="525" y="102"/>
                    <a:pt x="659" y="64"/>
                  </a:cubicBezTo>
                  <a:cubicBezTo>
                    <a:pt x="793" y="26"/>
                    <a:pt x="968" y="0"/>
                    <a:pt x="1102" y="18"/>
                  </a:cubicBezTo>
                  <a:cubicBezTo>
                    <a:pt x="1236" y="36"/>
                    <a:pt x="1340" y="127"/>
                    <a:pt x="1465" y="169"/>
                  </a:cubicBezTo>
                  <a:cubicBezTo>
                    <a:pt x="1590" y="211"/>
                    <a:pt x="1690" y="242"/>
                    <a:pt x="1853" y="269"/>
                  </a:cubicBezTo>
                  <a:cubicBezTo>
                    <a:pt x="2016" y="296"/>
                    <a:pt x="2319" y="318"/>
                    <a:pt x="2442" y="331"/>
                  </a:cubicBezTo>
                </a:path>
              </a:pathLst>
            </a:custGeom>
            <a:noFill/>
            <a:ln w="25400">
              <a:solidFill>
                <a:srgbClr val="000000"/>
              </a:solidFill>
              <a:round/>
              <a:headEnd/>
              <a:tailEnd type="triangle" w="lg" len="lg"/>
            </a:ln>
          </p:spPr>
          <p:txBody>
            <a:bodyPr/>
            <a:lstStyle/>
            <a:p>
              <a:endParaRPr lang="en-US">
                <a:solidFill>
                  <a:srgbClr val="000000"/>
                </a:solidFill>
              </a:endParaRPr>
            </a:p>
          </p:txBody>
        </p:sp>
        <p:sp>
          <p:nvSpPr>
            <p:cNvPr id="39981" name="Freeform 43"/>
            <p:cNvSpPr>
              <a:spLocks/>
            </p:cNvSpPr>
            <p:nvPr/>
          </p:nvSpPr>
          <p:spPr bwMode="auto">
            <a:xfrm>
              <a:off x="546" y="1352"/>
              <a:ext cx="1641" cy="223"/>
            </a:xfrm>
            <a:custGeom>
              <a:avLst/>
              <a:gdLst>
                <a:gd name="T0" fmla="*/ 0 w 2442"/>
                <a:gd name="T1" fmla="*/ 133 h 331"/>
                <a:gd name="T2" fmla="*/ 135 w 2442"/>
                <a:gd name="T3" fmla="*/ 110 h 331"/>
                <a:gd name="T4" fmla="*/ 298 w 2442"/>
                <a:gd name="T5" fmla="*/ 29 h 331"/>
                <a:gd name="T6" fmla="*/ 498 w 2442"/>
                <a:gd name="T7" fmla="*/ 8 h 331"/>
                <a:gd name="T8" fmla="*/ 661 w 2442"/>
                <a:gd name="T9" fmla="*/ 77 h 331"/>
                <a:gd name="T10" fmla="*/ 837 w 2442"/>
                <a:gd name="T11" fmla="*/ 122 h 331"/>
                <a:gd name="T12" fmla="*/ 1103 w 2442"/>
                <a:gd name="T13" fmla="*/ 150 h 331"/>
                <a:gd name="T14" fmla="*/ 0 60000 65536"/>
                <a:gd name="T15" fmla="*/ 0 60000 65536"/>
                <a:gd name="T16" fmla="*/ 0 60000 65536"/>
                <a:gd name="T17" fmla="*/ 0 60000 65536"/>
                <a:gd name="T18" fmla="*/ 0 60000 65536"/>
                <a:gd name="T19" fmla="*/ 0 60000 65536"/>
                <a:gd name="T20" fmla="*/ 0 60000 65536"/>
                <a:gd name="T21" fmla="*/ 0 w 2442"/>
                <a:gd name="T22" fmla="*/ 0 h 331"/>
                <a:gd name="T23" fmla="*/ 2442 w 2442"/>
                <a:gd name="T24" fmla="*/ 331 h 3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42" h="331">
                  <a:moveTo>
                    <a:pt x="0" y="294"/>
                  </a:moveTo>
                  <a:cubicBezTo>
                    <a:pt x="48" y="286"/>
                    <a:pt x="189" y="282"/>
                    <a:pt x="299" y="244"/>
                  </a:cubicBezTo>
                  <a:cubicBezTo>
                    <a:pt x="409" y="206"/>
                    <a:pt x="525" y="102"/>
                    <a:pt x="659" y="64"/>
                  </a:cubicBezTo>
                  <a:cubicBezTo>
                    <a:pt x="793" y="26"/>
                    <a:pt x="968" y="0"/>
                    <a:pt x="1102" y="18"/>
                  </a:cubicBezTo>
                  <a:cubicBezTo>
                    <a:pt x="1236" y="36"/>
                    <a:pt x="1340" y="127"/>
                    <a:pt x="1465" y="169"/>
                  </a:cubicBezTo>
                  <a:cubicBezTo>
                    <a:pt x="1590" y="211"/>
                    <a:pt x="1690" y="242"/>
                    <a:pt x="1853" y="269"/>
                  </a:cubicBezTo>
                  <a:cubicBezTo>
                    <a:pt x="2016" y="296"/>
                    <a:pt x="2319" y="318"/>
                    <a:pt x="2442" y="331"/>
                  </a:cubicBezTo>
                </a:path>
              </a:pathLst>
            </a:custGeom>
            <a:noFill/>
            <a:ln w="25400">
              <a:solidFill>
                <a:srgbClr val="000000"/>
              </a:solidFill>
              <a:round/>
              <a:headEnd/>
              <a:tailEnd type="triangle" w="lg" len="lg"/>
            </a:ln>
          </p:spPr>
          <p:txBody>
            <a:bodyPr/>
            <a:lstStyle/>
            <a:p>
              <a:endParaRPr lang="en-US">
                <a:solidFill>
                  <a:srgbClr val="000000"/>
                </a:solidFill>
              </a:endParaRPr>
            </a:p>
          </p:txBody>
        </p:sp>
      </p:grpSp>
      <p:grpSp>
        <p:nvGrpSpPr>
          <p:cNvPr id="2" name="Group 1"/>
          <p:cNvGrpSpPr/>
          <p:nvPr/>
        </p:nvGrpSpPr>
        <p:grpSpPr>
          <a:xfrm>
            <a:off x="947738" y="2075149"/>
            <a:ext cx="1919287" cy="1344612"/>
            <a:chOff x="947738" y="2075149"/>
            <a:chExt cx="1919287" cy="1344612"/>
          </a:xfrm>
        </p:grpSpPr>
        <p:grpSp>
          <p:nvGrpSpPr>
            <p:cNvPr id="39943" name="Group 32"/>
            <p:cNvGrpSpPr>
              <a:grpSpLocks/>
            </p:cNvGrpSpPr>
            <p:nvPr/>
          </p:nvGrpSpPr>
          <p:grpSpPr bwMode="auto">
            <a:xfrm>
              <a:off x="947738" y="2075149"/>
              <a:ext cx="1919287" cy="701675"/>
              <a:chOff x="1620" y="11052"/>
              <a:chExt cx="1800" cy="658"/>
            </a:xfrm>
          </p:grpSpPr>
          <p:sp>
            <p:nvSpPr>
              <p:cNvPr id="39984" name="Freeform 33"/>
              <p:cNvSpPr>
                <a:spLocks/>
              </p:cNvSpPr>
              <p:nvPr/>
            </p:nvSpPr>
            <p:spPr bwMode="auto">
              <a:xfrm>
                <a:off x="1620" y="11052"/>
                <a:ext cx="900" cy="658"/>
              </a:xfrm>
              <a:custGeom>
                <a:avLst/>
                <a:gdLst>
                  <a:gd name="T0" fmla="*/ 900 w 900"/>
                  <a:gd name="T1" fmla="*/ 0 h 658"/>
                  <a:gd name="T2" fmla="*/ 0 w 900"/>
                  <a:gd name="T3" fmla="*/ 658 h 658"/>
                  <a:gd name="T4" fmla="*/ 0 60000 65536"/>
                  <a:gd name="T5" fmla="*/ 0 60000 65536"/>
                  <a:gd name="T6" fmla="*/ 0 w 900"/>
                  <a:gd name="T7" fmla="*/ 0 h 658"/>
                  <a:gd name="T8" fmla="*/ 900 w 900"/>
                  <a:gd name="T9" fmla="*/ 658 h 658"/>
                </a:gdLst>
                <a:ahLst/>
                <a:cxnLst>
                  <a:cxn ang="T4">
                    <a:pos x="T0" y="T1"/>
                  </a:cxn>
                  <a:cxn ang="T5">
                    <a:pos x="T2" y="T3"/>
                  </a:cxn>
                </a:cxnLst>
                <a:rect l="T6" t="T7" r="T8" b="T9"/>
                <a:pathLst>
                  <a:path w="900" h="658">
                    <a:moveTo>
                      <a:pt x="900" y="0"/>
                    </a:moveTo>
                    <a:lnTo>
                      <a:pt x="0" y="658"/>
                    </a:lnTo>
                  </a:path>
                </a:pathLst>
              </a:custGeom>
              <a:noFill/>
              <a:ln w="44450">
                <a:solidFill>
                  <a:srgbClr val="FF0000"/>
                </a:solidFill>
                <a:round/>
                <a:headEnd type="none" w="med" len="med"/>
                <a:tailEnd type="none" w="med" len="med"/>
              </a:ln>
            </p:spPr>
            <p:txBody>
              <a:bodyPr/>
              <a:lstStyle/>
              <a:p>
                <a:endParaRPr lang="en-US">
                  <a:solidFill>
                    <a:srgbClr val="000000"/>
                  </a:solidFill>
                </a:endParaRPr>
              </a:p>
            </p:txBody>
          </p:sp>
          <p:sp>
            <p:nvSpPr>
              <p:cNvPr id="39985" name="Freeform 34"/>
              <p:cNvSpPr>
                <a:spLocks/>
              </p:cNvSpPr>
              <p:nvPr/>
            </p:nvSpPr>
            <p:spPr bwMode="auto">
              <a:xfrm>
                <a:off x="2520" y="11052"/>
                <a:ext cx="900" cy="653"/>
              </a:xfrm>
              <a:custGeom>
                <a:avLst/>
                <a:gdLst>
                  <a:gd name="T0" fmla="*/ 0 w 900"/>
                  <a:gd name="T1" fmla="*/ 0 h 653"/>
                  <a:gd name="T2" fmla="*/ 900 w 900"/>
                  <a:gd name="T3" fmla="*/ 653 h 653"/>
                  <a:gd name="T4" fmla="*/ 0 60000 65536"/>
                  <a:gd name="T5" fmla="*/ 0 60000 65536"/>
                  <a:gd name="T6" fmla="*/ 0 w 900"/>
                  <a:gd name="T7" fmla="*/ 0 h 653"/>
                  <a:gd name="T8" fmla="*/ 900 w 900"/>
                  <a:gd name="T9" fmla="*/ 653 h 653"/>
                </a:gdLst>
                <a:ahLst/>
                <a:cxnLst>
                  <a:cxn ang="T4">
                    <a:pos x="T0" y="T1"/>
                  </a:cxn>
                  <a:cxn ang="T5">
                    <a:pos x="T2" y="T3"/>
                  </a:cxn>
                </a:cxnLst>
                <a:rect l="T6" t="T7" r="T8" b="T9"/>
                <a:pathLst>
                  <a:path w="900" h="653">
                    <a:moveTo>
                      <a:pt x="0" y="0"/>
                    </a:moveTo>
                    <a:lnTo>
                      <a:pt x="900" y="653"/>
                    </a:lnTo>
                  </a:path>
                </a:pathLst>
              </a:custGeom>
              <a:noFill/>
              <a:ln w="44450">
                <a:solidFill>
                  <a:srgbClr val="FF0000"/>
                </a:solidFill>
                <a:round/>
                <a:headEnd type="none" w="med" len="med"/>
                <a:tailEnd type="none" w="med" len="med"/>
              </a:ln>
            </p:spPr>
            <p:txBody>
              <a:bodyPr/>
              <a:lstStyle/>
              <a:p>
                <a:endParaRPr lang="en-US">
                  <a:solidFill>
                    <a:srgbClr val="000000"/>
                  </a:solidFill>
                </a:endParaRPr>
              </a:p>
            </p:txBody>
          </p:sp>
        </p:grpSp>
        <p:sp>
          <p:nvSpPr>
            <p:cNvPr id="39947" name="Line 44"/>
            <p:cNvSpPr>
              <a:spLocks noChangeShapeType="1"/>
            </p:cNvSpPr>
            <p:nvPr/>
          </p:nvSpPr>
          <p:spPr bwMode="auto">
            <a:xfrm>
              <a:off x="1138238" y="3419761"/>
              <a:ext cx="1536700" cy="0"/>
            </a:xfrm>
            <a:prstGeom prst="line">
              <a:avLst/>
            </a:prstGeom>
            <a:noFill/>
            <a:ln w="44450">
              <a:solidFill>
                <a:srgbClr val="FF0000"/>
              </a:solidFill>
              <a:round/>
              <a:headEnd/>
              <a:tailEnd/>
            </a:ln>
          </p:spPr>
          <p:txBody>
            <a:bodyPr/>
            <a:lstStyle/>
            <a:p>
              <a:endParaRPr lang="en-US">
                <a:solidFill>
                  <a:srgbClr val="000000"/>
                </a:solidFill>
              </a:endParaRPr>
            </a:p>
          </p:txBody>
        </p:sp>
        <p:sp>
          <p:nvSpPr>
            <p:cNvPr id="39948" name="Line 45"/>
            <p:cNvSpPr>
              <a:spLocks noChangeShapeType="1"/>
            </p:cNvSpPr>
            <p:nvPr/>
          </p:nvSpPr>
          <p:spPr bwMode="auto">
            <a:xfrm>
              <a:off x="1138238" y="2651411"/>
              <a:ext cx="0" cy="768350"/>
            </a:xfrm>
            <a:prstGeom prst="line">
              <a:avLst/>
            </a:prstGeom>
            <a:noFill/>
            <a:ln w="44450">
              <a:solidFill>
                <a:srgbClr val="FF0000"/>
              </a:solidFill>
              <a:round/>
              <a:headEnd/>
              <a:tailEnd/>
            </a:ln>
          </p:spPr>
          <p:txBody>
            <a:bodyPr/>
            <a:lstStyle/>
            <a:p>
              <a:endParaRPr lang="en-US">
                <a:solidFill>
                  <a:srgbClr val="000000"/>
                </a:solidFill>
              </a:endParaRPr>
            </a:p>
          </p:txBody>
        </p:sp>
        <p:sp>
          <p:nvSpPr>
            <p:cNvPr id="39949" name="Line 46"/>
            <p:cNvSpPr>
              <a:spLocks noChangeShapeType="1"/>
            </p:cNvSpPr>
            <p:nvPr/>
          </p:nvSpPr>
          <p:spPr bwMode="auto">
            <a:xfrm>
              <a:off x="2674938" y="2651411"/>
              <a:ext cx="0" cy="768350"/>
            </a:xfrm>
            <a:prstGeom prst="line">
              <a:avLst/>
            </a:prstGeom>
            <a:noFill/>
            <a:ln w="44450">
              <a:solidFill>
                <a:srgbClr val="FF0000"/>
              </a:solidFill>
              <a:round/>
              <a:headEnd/>
              <a:tailEnd/>
            </a:ln>
          </p:spPr>
          <p:txBody>
            <a:bodyPr/>
            <a:lstStyle/>
            <a:p>
              <a:endParaRPr lang="en-US">
                <a:solidFill>
                  <a:srgbClr val="000000"/>
                </a:solidFill>
              </a:endParaRPr>
            </a:p>
          </p:txBody>
        </p:sp>
      </p:grpSp>
      <p:sp>
        <p:nvSpPr>
          <p:cNvPr id="436274" name="Line 50"/>
          <p:cNvSpPr>
            <a:spLocks noChangeShapeType="1"/>
          </p:cNvSpPr>
          <p:nvPr/>
        </p:nvSpPr>
        <p:spPr bwMode="auto">
          <a:xfrm rot="3105743" flipV="1">
            <a:off x="2100263" y="2843498"/>
            <a:ext cx="382588" cy="385763"/>
          </a:xfrm>
          <a:prstGeom prst="line">
            <a:avLst/>
          </a:prstGeom>
          <a:noFill/>
          <a:ln w="25400">
            <a:solidFill>
              <a:srgbClr val="000000"/>
            </a:solidFill>
            <a:round/>
            <a:headEnd/>
            <a:tailEnd type="triangle" w="lg" len="lg"/>
          </a:ln>
        </p:spPr>
        <p:txBody>
          <a:bodyPr/>
          <a:lstStyle/>
          <a:p>
            <a:endParaRPr lang="en-US">
              <a:solidFill>
                <a:srgbClr val="000000"/>
              </a:solidFill>
            </a:endParaRPr>
          </a:p>
        </p:txBody>
      </p:sp>
      <p:sp>
        <p:nvSpPr>
          <p:cNvPr id="436275" name="Line 51"/>
          <p:cNvSpPr>
            <a:spLocks noChangeShapeType="1"/>
          </p:cNvSpPr>
          <p:nvPr/>
        </p:nvSpPr>
        <p:spPr bwMode="auto">
          <a:xfrm rot="15209058" flipV="1">
            <a:off x="1713707" y="2460117"/>
            <a:ext cx="385762" cy="384175"/>
          </a:xfrm>
          <a:prstGeom prst="line">
            <a:avLst/>
          </a:prstGeom>
          <a:noFill/>
          <a:ln w="25400">
            <a:solidFill>
              <a:srgbClr val="000000"/>
            </a:solidFill>
            <a:round/>
            <a:headEnd/>
            <a:tailEnd type="triangle" w="lg" len="lg"/>
          </a:ln>
        </p:spPr>
        <p:txBody>
          <a:bodyPr/>
          <a:lstStyle/>
          <a:p>
            <a:endParaRPr lang="en-US">
              <a:solidFill>
                <a:srgbClr val="000000"/>
              </a:solidFill>
            </a:endParaRPr>
          </a:p>
        </p:txBody>
      </p:sp>
      <p:grpSp>
        <p:nvGrpSpPr>
          <p:cNvPr id="3" name="Group 2"/>
          <p:cNvGrpSpPr/>
          <p:nvPr/>
        </p:nvGrpSpPr>
        <p:grpSpPr>
          <a:xfrm>
            <a:off x="3908425" y="2081499"/>
            <a:ext cx="1920875" cy="1344612"/>
            <a:chOff x="3908425" y="2081499"/>
            <a:chExt cx="1920875" cy="1344612"/>
          </a:xfrm>
        </p:grpSpPr>
        <p:grpSp>
          <p:nvGrpSpPr>
            <p:cNvPr id="39955" name="Group 63"/>
            <p:cNvGrpSpPr>
              <a:grpSpLocks/>
            </p:cNvGrpSpPr>
            <p:nvPr/>
          </p:nvGrpSpPr>
          <p:grpSpPr bwMode="auto">
            <a:xfrm rot="73954">
              <a:off x="3908425" y="2081499"/>
              <a:ext cx="1920875" cy="701675"/>
              <a:chOff x="1620" y="11052"/>
              <a:chExt cx="1800" cy="658"/>
            </a:xfrm>
          </p:grpSpPr>
          <p:sp>
            <p:nvSpPr>
              <p:cNvPr id="39977" name="Freeform 64"/>
              <p:cNvSpPr>
                <a:spLocks/>
              </p:cNvSpPr>
              <p:nvPr/>
            </p:nvSpPr>
            <p:spPr bwMode="auto">
              <a:xfrm>
                <a:off x="1620" y="11052"/>
                <a:ext cx="900" cy="658"/>
              </a:xfrm>
              <a:custGeom>
                <a:avLst/>
                <a:gdLst>
                  <a:gd name="T0" fmla="*/ 900 w 900"/>
                  <a:gd name="T1" fmla="*/ 0 h 658"/>
                  <a:gd name="T2" fmla="*/ 0 w 900"/>
                  <a:gd name="T3" fmla="*/ 658 h 658"/>
                  <a:gd name="T4" fmla="*/ 0 60000 65536"/>
                  <a:gd name="T5" fmla="*/ 0 60000 65536"/>
                  <a:gd name="T6" fmla="*/ 0 w 900"/>
                  <a:gd name="T7" fmla="*/ 0 h 658"/>
                  <a:gd name="T8" fmla="*/ 900 w 900"/>
                  <a:gd name="T9" fmla="*/ 658 h 658"/>
                </a:gdLst>
                <a:ahLst/>
                <a:cxnLst>
                  <a:cxn ang="T4">
                    <a:pos x="T0" y="T1"/>
                  </a:cxn>
                  <a:cxn ang="T5">
                    <a:pos x="T2" y="T3"/>
                  </a:cxn>
                </a:cxnLst>
                <a:rect l="T6" t="T7" r="T8" b="T9"/>
                <a:pathLst>
                  <a:path w="900" h="658">
                    <a:moveTo>
                      <a:pt x="900" y="0"/>
                    </a:moveTo>
                    <a:lnTo>
                      <a:pt x="0" y="658"/>
                    </a:lnTo>
                  </a:path>
                </a:pathLst>
              </a:custGeom>
              <a:noFill/>
              <a:ln w="44450">
                <a:solidFill>
                  <a:srgbClr val="FF0000"/>
                </a:solidFill>
                <a:round/>
                <a:headEnd type="none" w="med" len="med"/>
                <a:tailEnd type="none" w="med" len="med"/>
              </a:ln>
            </p:spPr>
            <p:txBody>
              <a:bodyPr/>
              <a:lstStyle/>
              <a:p>
                <a:endParaRPr lang="en-US">
                  <a:solidFill>
                    <a:srgbClr val="000000"/>
                  </a:solidFill>
                </a:endParaRPr>
              </a:p>
            </p:txBody>
          </p:sp>
          <p:sp>
            <p:nvSpPr>
              <p:cNvPr id="39978" name="Freeform 65"/>
              <p:cNvSpPr>
                <a:spLocks/>
              </p:cNvSpPr>
              <p:nvPr/>
            </p:nvSpPr>
            <p:spPr bwMode="auto">
              <a:xfrm>
                <a:off x="2520" y="11052"/>
                <a:ext cx="900" cy="653"/>
              </a:xfrm>
              <a:custGeom>
                <a:avLst/>
                <a:gdLst>
                  <a:gd name="T0" fmla="*/ 0 w 900"/>
                  <a:gd name="T1" fmla="*/ 0 h 653"/>
                  <a:gd name="T2" fmla="*/ 900 w 900"/>
                  <a:gd name="T3" fmla="*/ 653 h 653"/>
                  <a:gd name="T4" fmla="*/ 0 60000 65536"/>
                  <a:gd name="T5" fmla="*/ 0 60000 65536"/>
                  <a:gd name="T6" fmla="*/ 0 w 900"/>
                  <a:gd name="T7" fmla="*/ 0 h 653"/>
                  <a:gd name="T8" fmla="*/ 900 w 900"/>
                  <a:gd name="T9" fmla="*/ 653 h 653"/>
                </a:gdLst>
                <a:ahLst/>
                <a:cxnLst>
                  <a:cxn ang="T4">
                    <a:pos x="T0" y="T1"/>
                  </a:cxn>
                  <a:cxn ang="T5">
                    <a:pos x="T2" y="T3"/>
                  </a:cxn>
                </a:cxnLst>
                <a:rect l="T6" t="T7" r="T8" b="T9"/>
                <a:pathLst>
                  <a:path w="900" h="653">
                    <a:moveTo>
                      <a:pt x="0" y="0"/>
                    </a:moveTo>
                    <a:lnTo>
                      <a:pt x="900" y="653"/>
                    </a:lnTo>
                  </a:path>
                </a:pathLst>
              </a:custGeom>
              <a:noFill/>
              <a:ln w="44450">
                <a:solidFill>
                  <a:srgbClr val="FF0000"/>
                </a:solidFill>
                <a:round/>
                <a:headEnd type="none" w="med" len="med"/>
                <a:tailEnd type="none" w="med" len="med"/>
              </a:ln>
            </p:spPr>
            <p:txBody>
              <a:bodyPr/>
              <a:lstStyle/>
              <a:p>
                <a:endParaRPr lang="en-US">
                  <a:solidFill>
                    <a:srgbClr val="000000"/>
                  </a:solidFill>
                </a:endParaRPr>
              </a:p>
            </p:txBody>
          </p:sp>
        </p:grpSp>
        <p:sp>
          <p:nvSpPr>
            <p:cNvPr id="39956" name="Line 66"/>
            <p:cNvSpPr>
              <a:spLocks noChangeShapeType="1"/>
            </p:cNvSpPr>
            <p:nvPr/>
          </p:nvSpPr>
          <p:spPr bwMode="auto">
            <a:xfrm>
              <a:off x="4100513" y="3426111"/>
              <a:ext cx="1536700" cy="0"/>
            </a:xfrm>
            <a:prstGeom prst="line">
              <a:avLst/>
            </a:prstGeom>
            <a:noFill/>
            <a:ln w="44450">
              <a:solidFill>
                <a:srgbClr val="FF0000"/>
              </a:solidFill>
              <a:round/>
              <a:headEnd/>
              <a:tailEnd/>
            </a:ln>
          </p:spPr>
          <p:txBody>
            <a:bodyPr/>
            <a:lstStyle/>
            <a:p>
              <a:endParaRPr lang="en-US">
                <a:solidFill>
                  <a:srgbClr val="000000"/>
                </a:solidFill>
              </a:endParaRPr>
            </a:p>
          </p:txBody>
        </p:sp>
        <p:sp>
          <p:nvSpPr>
            <p:cNvPr id="39957" name="Freeform 67"/>
            <p:cNvSpPr>
              <a:spLocks/>
            </p:cNvSpPr>
            <p:nvPr/>
          </p:nvSpPr>
          <p:spPr bwMode="auto">
            <a:xfrm>
              <a:off x="4105275" y="2665699"/>
              <a:ext cx="0" cy="760412"/>
            </a:xfrm>
            <a:custGeom>
              <a:avLst/>
              <a:gdLst>
                <a:gd name="T0" fmla="*/ 0 w 1"/>
                <a:gd name="T1" fmla="*/ 0 h 713"/>
                <a:gd name="T2" fmla="*/ 0 w 1"/>
                <a:gd name="T3" fmla="*/ 810976721 h 713"/>
                <a:gd name="T4" fmla="*/ 0 60000 65536"/>
                <a:gd name="T5" fmla="*/ 0 60000 65536"/>
                <a:gd name="T6" fmla="*/ 0 w 1"/>
                <a:gd name="T7" fmla="*/ 0 h 713"/>
                <a:gd name="T8" fmla="*/ 0 w 1"/>
                <a:gd name="T9" fmla="*/ 713 h 713"/>
              </a:gdLst>
              <a:ahLst/>
              <a:cxnLst>
                <a:cxn ang="T4">
                  <a:pos x="T0" y="T1"/>
                </a:cxn>
                <a:cxn ang="T5">
                  <a:pos x="T2" y="T3"/>
                </a:cxn>
              </a:cxnLst>
              <a:rect l="T6" t="T7" r="T8" b="T9"/>
              <a:pathLst>
                <a:path w="1" h="713">
                  <a:moveTo>
                    <a:pt x="0" y="0"/>
                  </a:moveTo>
                  <a:lnTo>
                    <a:pt x="0" y="713"/>
                  </a:lnTo>
                </a:path>
              </a:pathLst>
            </a:custGeom>
            <a:noFill/>
            <a:ln w="44450">
              <a:solidFill>
                <a:srgbClr val="FF0000"/>
              </a:solidFill>
              <a:round/>
              <a:headEnd type="none" w="med" len="med"/>
              <a:tailEnd type="none" w="med" len="med"/>
            </a:ln>
          </p:spPr>
          <p:txBody>
            <a:bodyPr/>
            <a:lstStyle/>
            <a:p>
              <a:endParaRPr lang="en-US">
                <a:solidFill>
                  <a:srgbClr val="000000"/>
                </a:solidFill>
              </a:endParaRPr>
            </a:p>
          </p:txBody>
        </p:sp>
        <p:sp>
          <p:nvSpPr>
            <p:cNvPr id="39958" name="Line 68"/>
            <p:cNvSpPr>
              <a:spLocks noChangeShapeType="1"/>
            </p:cNvSpPr>
            <p:nvPr/>
          </p:nvSpPr>
          <p:spPr bwMode="auto">
            <a:xfrm>
              <a:off x="5637213" y="2656174"/>
              <a:ext cx="0" cy="769937"/>
            </a:xfrm>
            <a:prstGeom prst="line">
              <a:avLst/>
            </a:prstGeom>
            <a:noFill/>
            <a:ln w="44450">
              <a:solidFill>
                <a:srgbClr val="FF0000"/>
              </a:solidFill>
              <a:round/>
              <a:headEnd/>
              <a:tailEnd/>
            </a:ln>
          </p:spPr>
          <p:txBody>
            <a:bodyPr/>
            <a:lstStyle/>
            <a:p>
              <a:endParaRPr lang="en-US">
                <a:solidFill>
                  <a:srgbClr val="000000"/>
                </a:solidFill>
              </a:endParaRPr>
            </a:p>
          </p:txBody>
        </p:sp>
      </p:grpSp>
      <p:grpSp>
        <p:nvGrpSpPr>
          <p:cNvPr id="6" name="Group 76"/>
          <p:cNvGrpSpPr>
            <a:grpSpLocks/>
          </p:cNvGrpSpPr>
          <p:nvPr/>
        </p:nvGrpSpPr>
        <p:grpSpPr bwMode="auto">
          <a:xfrm>
            <a:off x="4292600" y="2273586"/>
            <a:ext cx="1152525" cy="960438"/>
            <a:chOff x="2722" y="1840"/>
            <a:chExt cx="726" cy="605"/>
          </a:xfrm>
        </p:grpSpPr>
        <p:sp>
          <p:nvSpPr>
            <p:cNvPr id="39970" name="Line 53"/>
            <p:cNvSpPr>
              <a:spLocks noChangeShapeType="1"/>
            </p:cNvSpPr>
            <p:nvPr/>
          </p:nvSpPr>
          <p:spPr bwMode="auto">
            <a:xfrm flipV="1">
              <a:off x="2965" y="1840"/>
              <a:ext cx="0" cy="605"/>
            </a:xfrm>
            <a:prstGeom prst="line">
              <a:avLst/>
            </a:prstGeom>
            <a:noFill/>
            <a:ln w="25400">
              <a:solidFill>
                <a:srgbClr val="000000"/>
              </a:solidFill>
              <a:round/>
              <a:headEnd/>
              <a:tailEnd type="triangle" w="lg" len="lg"/>
            </a:ln>
          </p:spPr>
          <p:txBody>
            <a:bodyPr/>
            <a:lstStyle/>
            <a:p>
              <a:endParaRPr lang="en-US">
                <a:solidFill>
                  <a:srgbClr val="000000"/>
                </a:solidFill>
              </a:endParaRPr>
            </a:p>
          </p:txBody>
        </p:sp>
        <p:sp>
          <p:nvSpPr>
            <p:cNvPr id="39971" name="Line 54"/>
            <p:cNvSpPr>
              <a:spLocks noChangeShapeType="1"/>
            </p:cNvSpPr>
            <p:nvPr/>
          </p:nvSpPr>
          <p:spPr bwMode="auto">
            <a:xfrm flipV="1">
              <a:off x="3086" y="1840"/>
              <a:ext cx="0" cy="605"/>
            </a:xfrm>
            <a:prstGeom prst="line">
              <a:avLst/>
            </a:prstGeom>
            <a:noFill/>
            <a:ln w="25400">
              <a:solidFill>
                <a:srgbClr val="000000"/>
              </a:solidFill>
              <a:round/>
              <a:headEnd/>
              <a:tailEnd type="triangle" w="lg" len="lg"/>
            </a:ln>
          </p:spPr>
          <p:txBody>
            <a:bodyPr/>
            <a:lstStyle/>
            <a:p>
              <a:endParaRPr lang="en-US">
                <a:solidFill>
                  <a:srgbClr val="000000"/>
                </a:solidFill>
              </a:endParaRPr>
            </a:p>
          </p:txBody>
        </p:sp>
        <p:sp>
          <p:nvSpPr>
            <p:cNvPr id="39972" name="Line 55"/>
            <p:cNvSpPr>
              <a:spLocks noChangeShapeType="1"/>
            </p:cNvSpPr>
            <p:nvPr/>
          </p:nvSpPr>
          <p:spPr bwMode="auto">
            <a:xfrm flipV="1">
              <a:off x="3207" y="1840"/>
              <a:ext cx="0" cy="605"/>
            </a:xfrm>
            <a:prstGeom prst="line">
              <a:avLst/>
            </a:prstGeom>
            <a:noFill/>
            <a:ln w="25400">
              <a:solidFill>
                <a:srgbClr val="000000"/>
              </a:solidFill>
              <a:round/>
              <a:headEnd/>
              <a:tailEnd type="triangle" w="lg" len="lg"/>
            </a:ln>
          </p:spPr>
          <p:txBody>
            <a:bodyPr/>
            <a:lstStyle/>
            <a:p>
              <a:endParaRPr lang="en-US">
                <a:solidFill>
                  <a:srgbClr val="000000"/>
                </a:solidFill>
              </a:endParaRPr>
            </a:p>
          </p:txBody>
        </p:sp>
        <p:sp>
          <p:nvSpPr>
            <p:cNvPr id="39973" name="Line 56"/>
            <p:cNvSpPr>
              <a:spLocks noChangeShapeType="1"/>
            </p:cNvSpPr>
            <p:nvPr/>
          </p:nvSpPr>
          <p:spPr bwMode="auto">
            <a:xfrm flipV="1">
              <a:off x="2843" y="1961"/>
              <a:ext cx="0" cy="484"/>
            </a:xfrm>
            <a:prstGeom prst="line">
              <a:avLst/>
            </a:prstGeom>
            <a:noFill/>
            <a:ln w="25400">
              <a:solidFill>
                <a:srgbClr val="000000"/>
              </a:solidFill>
              <a:round/>
              <a:headEnd/>
              <a:tailEnd type="triangle" w="lg" len="lg"/>
            </a:ln>
          </p:spPr>
          <p:txBody>
            <a:bodyPr/>
            <a:lstStyle/>
            <a:p>
              <a:endParaRPr lang="en-US">
                <a:solidFill>
                  <a:srgbClr val="000000"/>
                </a:solidFill>
              </a:endParaRPr>
            </a:p>
          </p:txBody>
        </p:sp>
        <p:sp>
          <p:nvSpPr>
            <p:cNvPr id="39974" name="Line 57"/>
            <p:cNvSpPr>
              <a:spLocks noChangeShapeType="1"/>
            </p:cNvSpPr>
            <p:nvPr/>
          </p:nvSpPr>
          <p:spPr bwMode="auto">
            <a:xfrm flipV="1">
              <a:off x="3327" y="1961"/>
              <a:ext cx="0" cy="484"/>
            </a:xfrm>
            <a:prstGeom prst="line">
              <a:avLst/>
            </a:prstGeom>
            <a:noFill/>
            <a:ln w="25400">
              <a:solidFill>
                <a:srgbClr val="000000"/>
              </a:solidFill>
              <a:round/>
              <a:headEnd/>
              <a:tailEnd type="triangle" w="lg" len="lg"/>
            </a:ln>
          </p:spPr>
          <p:txBody>
            <a:bodyPr/>
            <a:lstStyle/>
            <a:p>
              <a:endParaRPr lang="en-US">
                <a:solidFill>
                  <a:srgbClr val="000000"/>
                </a:solidFill>
              </a:endParaRPr>
            </a:p>
          </p:txBody>
        </p:sp>
        <p:sp>
          <p:nvSpPr>
            <p:cNvPr id="39975" name="Line 58"/>
            <p:cNvSpPr>
              <a:spLocks noChangeShapeType="1"/>
            </p:cNvSpPr>
            <p:nvPr/>
          </p:nvSpPr>
          <p:spPr bwMode="auto">
            <a:xfrm flipV="1">
              <a:off x="3448" y="2081"/>
              <a:ext cx="0" cy="364"/>
            </a:xfrm>
            <a:prstGeom prst="line">
              <a:avLst/>
            </a:prstGeom>
            <a:noFill/>
            <a:ln w="25400">
              <a:solidFill>
                <a:srgbClr val="000000"/>
              </a:solidFill>
              <a:round/>
              <a:headEnd/>
              <a:tailEnd type="triangle" w="lg" len="lg"/>
            </a:ln>
          </p:spPr>
          <p:txBody>
            <a:bodyPr/>
            <a:lstStyle/>
            <a:p>
              <a:endParaRPr lang="en-US">
                <a:solidFill>
                  <a:srgbClr val="000000"/>
                </a:solidFill>
              </a:endParaRPr>
            </a:p>
          </p:txBody>
        </p:sp>
        <p:sp>
          <p:nvSpPr>
            <p:cNvPr id="39976" name="Line 69"/>
            <p:cNvSpPr>
              <a:spLocks noChangeShapeType="1"/>
            </p:cNvSpPr>
            <p:nvPr/>
          </p:nvSpPr>
          <p:spPr bwMode="auto">
            <a:xfrm flipV="1">
              <a:off x="2722" y="2081"/>
              <a:ext cx="0" cy="364"/>
            </a:xfrm>
            <a:prstGeom prst="line">
              <a:avLst/>
            </a:prstGeom>
            <a:noFill/>
            <a:ln w="25400">
              <a:solidFill>
                <a:srgbClr val="000000"/>
              </a:solidFill>
              <a:round/>
              <a:headEnd/>
              <a:tailEnd type="triangle" w="lg" len="lg"/>
            </a:ln>
          </p:spPr>
          <p:txBody>
            <a:bodyPr/>
            <a:lstStyle/>
            <a:p>
              <a:endParaRPr lang="en-US">
                <a:solidFill>
                  <a:srgbClr val="000000"/>
                </a:solidFill>
              </a:endParaRPr>
            </a:p>
          </p:txBody>
        </p:sp>
      </p:grpSp>
      <p:grpSp>
        <p:nvGrpSpPr>
          <p:cNvPr id="7" name="Group 75"/>
          <p:cNvGrpSpPr>
            <a:grpSpLocks/>
          </p:cNvGrpSpPr>
          <p:nvPr/>
        </p:nvGrpSpPr>
        <p:grpSpPr bwMode="auto">
          <a:xfrm>
            <a:off x="4079875" y="1698911"/>
            <a:ext cx="1557338" cy="881063"/>
            <a:chOff x="2588" y="1478"/>
            <a:chExt cx="981" cy="555"/>
          </a:xfrm>
        </p:grpSpPr>
        <p:sp>
          <p:nvSpPr>
            <p:cNvPr id="39965" name="Line 52"/>
            <p:cNvSpPr>
              <a:spLocks noChangeShapeType="1"/>
            </p:cNvSpPr>
            <p:nvPr/>
          </p:nvSpPr>
          <p:spPr bwMode="auto">
            <a:xfrm flipV="1">
              <a:off x="2821" y="1629"/>
              <a:ext cx="0" cy="242"/>
            </a:xfrm>
            <a:prstGeom prst="line">
              <a:avLst/>
            </a:prstGeom>
            <a:noFill/>
            <a:ln w="25400">
              <a:solidFill>
                <a:srgbClr val="000000"/>
              </a:solidFill>
              <a:round/>
              <a:headEnd type="arrow" w="lg" len="lg"/>
              <a:tailEnd/>
            </a:ln>
          </p:spPr>
          <p:txBody>
            <a:bodyPr/>
            <a:lstStyle/>
            <a:p>
              <a:endParaRPr lang="en-US">
                <a:solidFill>
                  <a:srgbClr val="000000"/>
                </a:solidFill>
              </a:endParaRPr>
            </a:p>
          </p:txBody>
        </p:sp>
        <p:sp>
          <p:nvSpPr>
            <p:cNvPr id="39966" name="Line 60"/>
            <p:cNvSpPr>
              <a:spLocks noChangeShapeType="1"/>
            </p:cNvSpPr>
            <p:nvPr/>
          </p:nvSpPr>
          <p:spPr bwMode="auto">
            <a:xfrm flipV="1">
              <a:off x="3086" y="1478"/>
              <a:ext cx="0" cy="241"/>
            </a:xfrm>
            <a:prstGeom prst="line">
              <a:avLst/>
            </a:prstGeom>
            <a:noFill/>
            <a:ln w="25400">
              <a:solidFill>
                <a:srgbClr val="000000"/>
              </a:solidFill>
              <a:round/>
              <a:headEnd type="arrow" w="lg" len="lg"/>
              <a:tailEnd/>
            </a:ln>
          </p:spPr>
          <p:txBody>
            <a:bodyPr/>
            <a:lstStyle/>
            <a:p>
              <a:endParaRPr lang="en-US">
                <a:solidFill>
                  <a:srgbClr val="000000"/>
                </a:solidFill>
              </a:endParaRPr>
            </a:p>
          </p:txBody>
        </p:sp>
        <p:sp>
          <p:nvSpPr>
            <p:cNvPr id="39967" name="Line 61"/>
            <p:cNvSpPr>
              <a:spLocks noChangeShapeType="1"/>
            </p:cNvSpPr>
            <p:nvPr/>
          </p:nvSpPr>
          <p:spPr bwMode="auto">
            <a:xfrm flipV="1">
              <a:off x="3327" y="1617"/>
              <a:ext cx="0" cy="241"/>
            </a:xfrm>
            <a:prstGeom prst="line">
              <a:avLst/>
            </a:prstGeom>
            <a:noFill/>
            <a:ln w="25400">
              <a:solidFill>
                <a:srgbClr val="000000"/>
              </a:solidFill>
              <a:round/>
              <a:headEnd type="arrow" w="lg" len="lg"/>
              <a:tailEnd/>
            </a:ln>
          </p:spPr>
          <p:txBody>
            <a:bodyPr/>
            <a:lstStyle/>
            <a:p>
              <a:endParaRPr lang="en-US">
                <a:solidFill>
                  <a:srgbClr val="000000"/>
                </a:solidFill>
              </a:endParaRPr>
            </a:p>
          </p:txBody>
        </p:sp>
        <p:sp>
          <p:nvSpPr>
            <p:cNvPr id="39968" name="Line 62"/>
            <p:cNvSpPr>
              <a:spLocks noChangeShapeType="1"/>
            </p:cNvSpPr>
            <p:nvPr/>
          </p:nvSpPr>
          <p:spPr bwMode="auto">
            <a:xfrm flipV="1">
              <a:off x="3569" y="1791"/>
              <a:ext cx="0" cy="242"/>
            </a:xfrm>
            <a:prstGeom prst="line">
              <a:avLst/>
            </a:prstGeom>
            <a:noFill/>
            <a:ln w="25400">
              <a:solidFill>
                <a:srgbClr val="000000"/>
              </a:solidFill>
              <a:round/>
              <a:headEnd type="arrow" w="lg" len="lg"/>
              <a:tailEnd/>
            </a:ln>
          </p:spPr>
          <p:txBody>
            <a:bodyPr/>
            <a:lstStyle/>
            <a:p>
              <a:endParaRPr lang="en-US">
                <a:solidFill>
                  <a:srgbClr val="000000"/>
                </a:solidFill>
              </a:endParaRPr>
            </a:p>
          </p:txBody>
        </p:sp>
        <p:sp>
          <p:nvSpPr>
            <p:cNvPr id="39969" name="Line 70"/>
            <p:cNvSpPr>
              <a:spLocks noChangeShapeType="1"/>
            </p:cNvSpPr>
            <p:nvPr/>
          </p:nvSpPr>
          <p:spPr bwMode="auto">
            <a:xfrm flipV="1">
              <a:off x="2588" y="1786"/>
              <a:ext cx="0" cy="241"/>
            </a:xfrm>
            <a:prstGeom prst="line">
              <a:avLst/>
            </a:prstGeom>
            <a:noFill/>
            <a:ln w="25400">
              <a:solidFill>
                <a:srgbClr val="000000"/>
              </a:solidFill>
              <a:round/>
              <a:headEnd type="arrow" w="lg" len="lg"/>
              <a:tailEnd type="none" w="lg" len="lg"/>
            </a:ln>
          </p:spPr>
          <p:txBody>
            <a:bodyPr/>
            <a:lstStyle/>
            <a:p>
              <a:endParaRPr lang="en-US">
                <a:solidFill>
                  <a:srgbClr val="000000"/>
                </a:solidFill>
              </a:endParaRPr>
            </a:p>
          </p:txBody>
        </p:sp>
      </p:grpSp>
      <p:grpSp>
        <p:nvGrpSpPr>
          <p:cNvPr id="5" name="Group 4"/>
          <p:cNvGrpSpPr/>
          <p:nvPr/>
        </p:nvGrpSpPr>
        <p:grpSpPr>
          <a:xfrm>
            <a:off x="6692900" y="1422686"/>
            <a:ext cx="1920875" cy="2012950"/>
            <a:chOff x="6692900" y="1422686"/>
            <a:chExt cx="1920875" cy="2012950"/>
          </a:xfrm>
        </p:grpSpPr>
        <p:grpSp>
          <p:nvGrpSpPr>
            <p:cNvPr id="39944" name="Group 35"/>
            <p:cNvGrpSpPr>
              <a:grpSpLocks/>
            </p:cNvGrpSpPr>
            <p:nvPr/>
          </p:nvGrpSpPr>
          <p:grpSpPr bwMode="auto">
            <a:xfrm rot="602664">
              <a:off x="6692900" y="1900524"/>
              <a:ext cx="1920875" cy="700087"/>
              <a:chOff x="1620" y="11052"/>
              <a:chExt cx="1800" cy="658"/>
            </a:xfrm>
          </p:grpSpPr>
          <p:sp>
            <p:nvSpPr>
              <p:cNvPr id="39982" name="Freeform 36"/>
              <p:cNvSpPr>
                <a:spLocks/>
              </p:cNvSpPr>
              <p:nvPr/>
            </p:nvSpPr>
            <p:spPr bwMode="auto">
              <a:xfrm>
                <a:off x="1620" y="11052"/>
                <a:ext cx="900" cy="658"/>
              </a:xfrm>
              <a:custGeom>
                <a:avLst/>
                <a:gdLst>
                  <a:gd name="T0" fmla="*/ 900 w 900"/>
                  <a:gd name="T1" fmla="*/ 0 h 658"/>
                  <a:gd name="T2" fmla="*/ 0 w 900"/>
                  <a:gd name="T3" fmla="*/ 658 h 658"/>
                  <a:gd name="T4" fmla="*/ 0 60000 65536"/>
                  <a:gd name="T5" fmla="*/ 0 60000 65536"/>
                  <a:gd name="T6" fmla="*/ 0 w 900"/>
                  <a:gd name="T7" fmla="*/ 0 h 658"/>
                  <a:gd name="T8" fmla="*/ 900 w 900"/>
                  <a:gd name="T9" fmla="*/ 658 h 658"/>
                </a:gdLst>
                <a:ahLst/>
                <a:cxnLst>
                  <a:cxn ang="T4">
                    <a:pos x="T0" y="T1"/>
                  </a:cxn>
                  <a:cxn ang="T5">
                    <a:pos x="T2" y="T3"/>
                  </a:cxn>
                </a:cxnLst>
                <a:rect l="T6" t="T7" r="T8" b="T9"/>
                <a:pathLst>
                  <a:path w="900" h="658">
                    <a:moveTo>
                      <a:pt x="900" y="0"/>
                    </a:moveTo>
                    <a:lnTo>
                      <a:pt x="0" y="658"/>
                    </a:lnTo>
                  </a:path>
                </a:pathLst>
              </a:custGeom>
              <a:noFill/>
              <a:ln w="44450">
                <a:solidFill>
                  <a:srgbClr val="FF0000"/>
                </a:solidFill>
                <a:round/>
                <a:headEnd type="none" w="med" len="med"/>
                <a:tailEnd type="none" w="med" len="med"/>
              </a:ln>
            </p:spPr>
            <p:txBody>
              <a:bodyPr/>
              <a:lstStyle/>
              <a:p>
                <a:endParaRPr lang="en-US">
                  <a:solidFill>
                    <a:srgbClr val="000000"/>
                  </a:solidFill>
                </a:endParaRPr>
              </a:p>
            </p:txBody>
          </p:sp>
          <p:sp>
            <p:nvSpPr>
              <p:cNvPr id="39983" name="Freeform 37"/>
              <p:cNvSpPr>
                <a:spLocks/>
              </p:cNvSpPr>
              <p:nvPr/>
            </p:nvSpPr>
            <p:spPr bwMode="auto">
              <a:xfrm>
                <a:off x="2520" y="11052"/>
                <a:ext cx="900" cy="653"/>
              </a:xfrm>
              <a:custGeom>
                <a:avLst/>
                <a:gdLst>
                  <a:gd name="T0" fmla="*/ 0 w 900"/>
                  <a:gd name="T1" fmla="*/ 0 h 653"/>
                  <a:gd name="T2" fmla="*/ 900 w 900"/>
                  <a:gd name="T3" fmla="*/ 653 h 653"/>
                  <a:gd name="T4" fmla="*/ 0 60000 65536"/>
                  <a:gd name="T5" fmla="*/ 0 60000 65536"/>
                  <a:gd name="T6" fmla="*/ 0 w 900"/>
                  <a:gd name="T7" fmla="*/ 0 h 653"/>
                  <a:gd name="T8" fmla="*/ 900 w 900"/>
                  <a:gd name="T9" fmla="*/ 653 h 653"/>
                </a:gdLst>
                <a:ahLst/>
                <a:cxnLst>
                  <a:cxn ang="T4">
                    <a:pos x="T0" y="T1"/>
                  </a:cxn>
                  <a:cxn ang="T5">
                    <a:pos x="T2" y="T3"/>
                  </a:cxn>
                </a:cxnLst>
                <a:rect l="T6" t="T7" r="T8" b="T9"/>
                <a:pathLst>
                  <a:path w="900" h="653">
                    <a:moveTo>
                      <a:pt x="0" y="0"/>
                    </a:moveTo>
                    <a:lnTo>
                      <a:pt x="900" y="653"/>
                    </a:lnTo>
                  </a:path>
                </a:pathLst>
              </a:custGeom>
              <a:noFill/>
              <a:ln w="44450">
                <a:solidFill>
                  <a:srgbClr val="FF0000"/>
                </a:solidFill>
                <a:round/>
                <a:headEnd type="none" w="med" len="med"/>
                <a:tailEnd type="none" w="med" len="med"/>
              </a:ln>
            </p:spPr>
            <p:txBody>
              <a:bodyPr/>
              <a:lstStyle/>
              <a:p>
                <a:endParaRPr lang="en-US">
                  <a:solidFill>
                    <a:srgbClr val="000000"/>
                  </a:solidFill>
                </a:endParaRPr>
              </a:p>
            </p:txBody>
          </p:sp>
        </p:grpSp>
        <p:sp>
          <p:nvSpPr>
            <p:cNvPr id="39950" name="Line 47"/>
            <p:cNvSpPr>
              <a:spLocks noChangeShapeType="1"/>
            </p:cNvSpPr>
            <p:nvPr/>
          </p:nvSpPr>
          <p:spPr bwMode="auto">
            <a:xfrm>
              <a:off x="6884988" y="3435636"/>
              <a:ext cx="1536700" cy="0"/>
            </a:xfrm>
            <a:prstGeom prst="line">
              <a:avLst/>
            </a:prstGeom>
            <a:noFill/>
            <a:ln w="44450">
              <a:solidFill>
                <a:srgbClr val="FF0000"/>
              </a:solidFill>
              <a:round/>
              <a:headEnd/>
              <a:tailEnd/>
            </a:ln>
          </p:spPr>
          <p:txBody>
            <a:bodyPr/>
            <a:lstStyle/>
            <a:p>
              <a:endParaRPr lang="en-US">
                <a:solidFill>
                  <a:srgbClr val="000000"/>
                </a:solidFill>
              </a:endParaRPr>
            </a:p>
          </p:txBody>
        </p:sp>
        <p:sp>
          <p:nvSpPr>
            <p:cNvPr id="39951" name="Freeform 48"/>
            <p:cNvSpPr>
              <a:spLocks/>
            </p:cNvSpPr>
            <p:nvPr/>
          </p:nvSpPr>
          <p:spPr bwMode="auto">
            <a:xfrm>
              <a:off x="6886575" y="2675224"/>
              <a:ext cx="3175" cy="760412"/>
            </a:xfrm>
            <a:custGeom>
              <a:avLst/>
              <a:gdLst>
                <a:gd name="T0" fmla="*/ 0 w 1"/>
                <a:gd name="T1" fmla="*/ 0 h 713"/>
                <a:gd name="T2" fmla="*/ 0 w 1"/>
                <a:gd name="T3" fmla="*/ 810976721 h 713"/>
                <a:gd name="T4" fmla="*/ 0 60000 65536"/>
                <a:gd name="T5" fmla="*/ 0 60000 65536"/>
                <a:gd name="T6" fmla="*/ 0 w 1"/>
                <a:gd name="T7" fmla="*/ 0 h 713"/>
                <a:gd name="T8" fmla="*/ 1 w 1"/>
                <a:gd name="T9" fmla="*/ 713 h 713"/>
              </a:gdLst>
              <a:ahLst/>
              <a:cxnLst>
                <a:cxn ang="T4">
                  <a:pos x="T0" y="T1"/>
                </a:cxn>
                <a:cxn ang="T5">
                  <a:pos x="T2" y="T3"/>
                </a:cxn>
              </a:cxnLst>
              <a:rect l="T6" t="T7" r="T8" b="T9"/>
              <a:pathLst>
                <a:path w="1" h="713">
                  <a:moveTo>
                    <a:pt x="0" y="0"/>
                  </a:moveTo>
                  <a:lnTo>
                    <a:pt x="0" y="713"/>
                  </a:lnTo>
                </a:path>
              </a:pathLst>
            </a:custGeom>
            <a:noFill/>
            <a:ln w="44450">
              <a:solidFill>
                <a:srgbClr val="FF0000"/>
              </a:solidFill>
              <a:round/>
              <a:headEnd type="none" w="med" len="med"/>
              <a:tailEnd type="none" w="med" len="med"/>
            </a:ln>
          </p:spPr>
          <p:txBody>
            <a:bodyPr/>
            <a:lstStyle/>
            <a:p>
              <a:endParaRPr lang="en-US">
                <a:solidFill>
                  <a:srgbClr val="000000"/>
                </a:solidFill>
              </a:endParaRPr>
            </a:p>
          </p:txBody>
        </p:sp>
        <p:sp>
          <p:nvSpPr>
            <p:cNvPr id="39952" name="Line 49"/>
            <p:cNvSpPr>
              <a:spLocks noChangeShapeType="1"/>
            </p:cNvSpPr>
            <p:nvPr/>
          </p:nvSpPr>
          <p:spPr bwMode="auto">
            <a:xfrm>
              <a:off x="8421688" y="2667286"/>
              <a:ext cx="0" cy="768350"/>
            </a:xfrm>
            <a:prstGeom prst="line">
              <a:avLst/>
            </a:prstGeom>
            <a:noFill/>
            <a:ln w="44450">
              <a:solidFill>
                <a:srgbClr val="FF0000"/>
              </a:solidFill>
              <a:round/>
              <a:headEnd/>
              <a:tailEnd/>
            </a:ln>
          </p:spPr>
          <p:txBody>
            <a:bodyPr/>
            <a:lstStyle/>
            <a:p>
              <a:endParaRPr lang="en-US">
                <a:solidFill>
                  <a:srgbClr val="000000"/>
                </a:solidFill>
              </a:endParaRPr>
            </a:p>
          </p:txBody>
        </p:sp>
        <p:sp>
          <p:nvSpPr>
            <p:cNvPr id="436297" name="Freeform 73"/>
            <p:cNvSpPr>
              <a:spLocks/>
            </p:cNvSpPr>
            <p:nvPr/>
          </p:nvSpPr>
          <p:spPr bwMode="auto">
            <a:xfrm>
              <a:off x="7194550" y="1422686"/>
              <a:ext cx="266700" cy="490538"/>
            </a:xfrm>
            <a:custGeom>
              <a:avLst/>
              <a:gdLst>
                <a:gd name="T0" fmla="*/ 163880776 w 250"/>
                <a:gd name="T1" fmla="*/ 523103319 h 460"/>
                <a:gd name="T2" fmla="*/ 20484697 w 250"/>
                <a:gd name="T3" fmla="*/ 267237633 h 460"/>
                <a:gd name="T4" fmla="*/ 284515624 w 250"/>
                <a:gd name="T5" fmla="*/ 0 h 460"/>
                <a:gd name="T6" fmla="*/ 0 60000 65536"/>
                <a:gd name="T7" fmla="*/ 0 60000 65536"/>
                <a:gd name="T8" fmla="*/ 0 60000 65536"/>
                <a:gd name="T9" fmla="*/ 0 w 250"/>
                <a:gd name="T10" fmla="*/ 0 h 460"/>
                <a:gd name="T11" fmla="*/ 250 w 250"/>
                <a:gd name="T12" fmla="*/ 460 h 460"/>
              </a:gdLst>
              <a:ahLst/>
              <a:cxnLst>
                <a:cxn ang="T6">
                  <a:pos x="T0" y="T1"/>
                </a:cxn>
                <a:cxn ang="T7">
                  <a:pos x="T2" y="T3"/>
                </a:cxn>
                <a:cxn ang="T8">
                  <a:pos x="T4" y="T5"/>
                </a:cxn>
              </a:cxnLst>
              <a:rect l="T9" t="T10" r="T11" b="T12"/>
              <a:pathLst>
                <a:path w="250" h="460">
                  <a:moveTo>
                    <a:pt x="144" y="460"/>
                  </a:moveTo>
                  <a:cubicBezTo>
                    <a:pt x="123" y="423"/>
                    <a:pt x="0" y="312"/>
                    <a:pt x="18" y="235"/>
                  </a:cubicBezTo>
                  <a:cubicBezTo>
                    <a:pt x="36" y="158"/>
                    <a:pt x="202" y="49"/>
                    <a:pt x="250" y="0"/>
                  </a:cubicBezTo>
                </a:path>
              </a:pathLst>
            </a:custGeom>
            <a:noFill/>
            <a:ln w="25400">
              <a:solidFill>
                <a:srgbClr val="FF0000"/>
              </a:solidFill>
              <a:round/>
              <a:headEnd/>
              <a:tailEnd type="triangle" w="lg" len="lg"/>
            </a:ln>
          </p:spPr>
          <p:txBody>
            <a:bodyPr/>
            <a:lstStyle/>
            <a:p>
              <a:endParaRPr lang="en-US">
                <a:solidFill>
                  <a:srgbClr val="000000"/>
                </a:solidFill>
              </a:endParaRPr>
            </a:p>
          </p:txBody>
        </p:sp>
      </p:grpSp>
      <p:pic>
        <p:nvPicPr>
          <p:cNvPr id="39964" name="Picture 87" descr="j040046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20260" y="4105277"/>
            <a:ext cx="3048000" cy="2438400"/>
          </a:xfrm>
          <a:prstGeom prst="rect">
            <a:avLst/>
          </a:prstGeom>
          <a:noFill/>
          <a:ln w="9525">
            <a:noFill/>
            <a:miter lim="800000"/>
            <a:headEnd/>
            <a:tailEnd/>
          </a:ln>
        </p:spPr>
      </p:pic>
      <p:sp>
        <p:nvSpPr>
          <p:cNvPr id="50" name="Text Box 71"/>
          <p:cNvSpPr txBox="1">
            <a:spLocks noChangeArrowheads="1"/>
          </p:cNvSpPr>
          <p:nvPr/>
        </p:nvSpPr>
        <p:spPr bwMode="auto">
          <a:xfrm>
            <a:off x="1136656" y="4412050"/>
            <a:ext cx="3623108" cy="1815882"/>
          </a:xfrm>
          <a:prstGeom prst="rect">
            <a:avLst/>
          </a:prstGeom>
          <a:noFill/>
          <a:ln w="9525">
            <a:noFill/>
            <a:miter lim="800000"/>
            <a:headEnd/>
            <a:tailEnd/>
          </a:ln>
        </p:spPr>
        <p:txBody>
          <a:bodyPr wrap="none">
            <a:spAutoFit/>
          </a:bodyPr>
          <a:lstStyle/>
          <a:p>
            <a:pPr algn="l"/>
            <a:r>
              <a:rPr lang="en-US" dirty="0" smtClean="0">
                <a:solidFill>
                  <a:srgbClr val="000000"/>
                </a:solidFill>
              </a:rPr>
              <a:t>Because A is large, </a:t>
            </a:r>
          </a:p>
          <a:p>
            <a:pPr algn="l"/>
            <a:r>
              <a:rPr lang="en-US" dirty="0" smtClean="0">
                <a:solidFill>
                  <a:srgbClr val="000000"/>
                </a:solidFill>
                <a:latin typeface="Symbol" pitchFamily="18" charset="2"/>
              </a:rPr>
              <a:t>D</a:t>
            </a:r>
            <a:r>
              <a:rPr lang="en-US" dirty="0" smtClean="0">
                <a:solidFill>
                  <a:srgbClr val="000000"/>
                </a:solidFill>
              </a:rPr>
              <a:t>P doesn’t have to </a:t>
            </a:r>
          </a:p>
          <a:p>
            <a:pPr algn="l"/>
            <a:r>
              <a:rPr lang="en-US" dirty="0" smtClean="0">
                <a:solidFill>
                  <a:srgbClr val="000000"/>
                </a:solidFill>
              </a:rPr>
              <a:t>be very much to have</a:t>
            </a:r>
          </a:p>
          <a:p>
            <a:pPr algn="l"/>
            <a:r>
              <a:rPr lang="en-US" dirty="0" smtClean="0">
                <a:solidFill>
                  <a:srgbClr val="000000"/>
                </a:solidFill>
              </a:rPr>
              <a:t>big effects.</a:t>
            </a:r>
            <a:endParaRPr lang="en-US" dirty="0">
              <a:solidFill>
                <a:srgbClr val="000000"/>
              </a:solidFill>
            </a:endParaRPr>
          </a:p>
        </p:txBody>
      </p:sp>
    </p:spTree>
    <p:extLst>
      <p:ext uri="{BB962C8B-B14F-4D97-AF65-F5344CB8AC3E}">
        <p14:creationId xmlns:p14="http://schemas.microsoft.com/office/powerpoint/2010/main" val="293645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grpId="0" nodeType="clickEffect">
                                  <p:stCondLst>
                                    <p:cond delay="0"/>
                                  </p:stCondLst>
                                  <p:childTnLst>
                                    <p:set>
                                      <p:cBhvr>
                                        <p:cTn id="11" dur="1" fill="hold">
                                          <p:stCondLst>
                                            <p:cond delay="0"/>
                                          </p:stCondLst>
                                        </p:cTn>
                                        <p:tgtEl>
                                          <p:spTgt spid="436264"/>
                                        </p:tgtEl>
                                        <p:attrNameLst>
                                          <p:attrName>style.visibility</p:attrName>
                                        </p:attrNameLst>
                                      </p:cBhvr>
                                      <p:to>
                                        <p:strVal val="visible"/>
                                      </p:to>
                                    </p:set>
                                    <p:animEffect transition="in" filter="fade">
                                      <p:cBhvr>
                                        <p:cTn id="12" dur="2000"/>
                                        <p:tgtEl>
                                          <p:spTgt spid="436264"/>
                                        </p:tgtEl>
                                      </p:cBhvr>
                                    </p:animEffect>
                                    <p:anim calcmode="lin" valueType="num">
                                      <p:cBhvr>
                                        <p:cTn id="13" dur="2000" fill="hold"/>
                                        <p:tgtEl>
                                          <p:spTgt spid="436264"/>
                                        </p:tgtEl>
                                        <p:attrNameLst>
                                          <p:attrName>style.rotation</p:attrName>
                                        </p:attrNameLst>
                                      </p:cBhvr>
                                      <p:tavLst>
                                        <p:tav tm="0">
                                          <p:val>
                                            <p:fltVal val="720"/>
                                          </p:val>
                                        </p:tav>
                                        <p:tav tm="100000">
                                          <p:val>
                                            <p:fltVal val="0"/>
                                          </p:val>
                                        </p:tav>
                                      </p:tavLst>
                                    </p:anim>
                                    <p:anim calcmode="lin" valueType="num">
                                      <p:cBhvr>
                                        <p:cTn id="14" dur="2000" fill="hold"/>
                                        <p:tgtEl>
                                          <p:spTgt spid="436264"/>
                                        </p:tgtEl>
                                        <p:attrNameLst>
                                          <p:attrName>ppt_h</p:attrName>
                                        </p:attrNameLst>
                                      </p:cBhvr>
                                      <p:tavLst>
                                        <p:tav tm="0">
                                          <p:val>
                                            <p:fltVal val="0"/>
                                          </p:val>
                                        </p:tav>
                                        <p:tav tm="100000">
                                          <p:val>
                                            <p:strVal val="#ppt_h"/>
                                          </p:val>
                                        </p:tav>
                                      </p:tavLst>
                                    </p:anim>
                                    <p:anim calcmode="lin" valueType="num">
                                      <p:cBhvr>
                                        <p:cTn id="15" dur="2000" fill="hold"/>
                                        <p:tgtEl>
                                          <p:spTgt spid="436264"/>
                                        </p:tgtEl>
                                        <p:attrNameLst>
                                          <p:attrName>ppt_w</p:attrName>
                                        </p:attrNameLst>
                                      </p:cBhvr>
                                      <p:tavLst>
                                        <p:tav tm="0">
                                          <p:val>
                                            <p:fltVal val="0"/>
                                          </p:val>
                                        </p:tav>
                                        <p:tav tm="100000">
                                          <p:val>
                                            <p:strVal val="#ppt_w"/>
                                          </p:val>
                                        </p:tav>
                                      </p:tavLst>
                                    </p:anim>
                                  </p:childTnLst>
                                </p:cTn>
                              </p:par>
                              <p:par>
                                <p:cTn id="16" presetID="35" presetClass="entr" presetSubtype="0" fill="hold" grpId="0" nodeType="withEffect">
                                  <p:stCondLst>
                                    <p:cond delay="0"/>
                                  </p:stCondLst>
                                  <p:childTnLst>
                                    <p:set>
                                      <p:cBhvr>
                                        <p:cTn id="17" dur="1" fill="hold">
                                          <p:stCondLst>
                                            <p:cond delay="0"/>
                                          </p:stCondLst>
                                        </p:cTn>
                                        <p:tgtEl>
                                          <p:spTgt spid="436275"/>
                                        </p:tgtEl>
                                        <p:attrNameLst>
                                          <p:attrName>style.visibility</p:attrName>
                                        </p:attrNameLst>
                                      </p:cBhvr>
                                      <p:to>
                                        <p:strVal val="visible"/>
                                      </p:to>
                                    </p:set>
                                    <p:animEffect transition="in" filter="fade">
                                      <p:cBhvr>
                                        <p:cTn id="18" dur="2000"/>
                                        <p:tgtEl>
                                          <p:spTgt spid="436275"/>
                                        </p:tgtEl>
                                      </p:cBhvr>
                                    </p:animEffect>
                                    <p:anim calcmode="lin" valueType="num">
                                      <p:cBhvr>
                                        <p:cTn id="19" dur="2000" fill="hold"/>
                                        <p:tgtEl>
                                          <p:spTgt spid="436275"/>
                                        </p:tgtEl>
                                        <p:attrNameLst>
                                          <p:attrName>style.rotation</p:attrName>
                                        </p:attrNameLst>
                                      </p:cBhvr>
                                      <p:tavLst>
                                        <p:tav tm="0">
                                          <p:val>
                                            <p:fltVal val="720"/>
                                          </p:val>
                                        </p:tav>
                                        <p:tav tm="100000">
                                          <p:val>
                                            <p:fltVal val="0"/>
                                          </p:val>
                                        </p:tav>
                                      </p:tavLst>
                                    </p:anim>
                                    <p:anim calcmode="lin" valueType="num">
                                      <p:cBhvr>
                                        <p:cTn id="20" dur="2000" fill="hold"/>
                                        <p:tgtEl>
                                          <p:spTgt spid="436275"/>
                                        </p:tgtEl>
                                        <p:attrNameLst>
                                          <p:attrName>ppt_h</p:attrName>
                                        </p:attrNameLst>
                                      </p:cBhvr>
                                      <p:tavLst>
                                        <p:tav tm="0">
                                          <p:val>
                                            <p:fltVal val="0"/>
                                          </p:val>
                                        </p:tav>
                                        <p:tav tm="100000">
                                          <p:val>
                                            <p:strVal val="#ppt_h"/>
                                          </p:val>
                                        </p:tav>
                                      </p:tavLst>
                                    </p:anim>
                                    <p:anim calcmode="lin" valueType="num">
                                      <p:cBhvr>
                                        <p:cTn id="21" dur="2000" fill="hold"/>
                                        <p:tgtEl>
                                          <p:spTgt spid="436275"/>
                                        </p:tgtEl>
                                        <p:attrNameLst>
                                          <p:attrName>ppt_w</p:attrName>
                                        </p:attrNameLst>
                                      </p:cBhvr>
                                      <p:tavLst>
                                        <p:tav tm="0">
                                          <p:val>
                                            <p:fltVal val="0"/>
                                          </p:val>
                                        </p:tav>
                                        <p:tav tm="100000">
                                          <p:val>
                                            <p:strVal val="#ppt_w"/>
                                          </p:val>
                                        </p:tav>
                                      </p:tavLst>
                                    </p:anim>
                                  </p:childTnLst>
                                </p:cTn>
                              </p:par>
                              <p:par>
                                <p:cTn id="22" presetID="35" presetClass="entr" presetSubtype="0" fill="hold" grpId="0" nodeType="withEffect">
                                  <p:stCondLst>
                                    <p:cond delay="0"/>
                                  </p:stCondLst>
                                  <p:childTnLst>
                                    <p:set>
                                      <p:cBhvr>
                                        <p:cTn id="23" dur="1" fill="hold">
                                          <p:stCondLst>
                                            <p:cond delay="0"/>
                                          </p:stCondLst>
                                        </p:cTn>
                                        <p:tgtEl>
                                          <p:spTgt spid="436274"/>
                                        </p:tgtEl>
                                        <p:attrNameLst>
                                          <p:attrName>style.visibility</p:attrName>
                                        </p:attrNameLst>
                                      </p:cBhvr>
                                      <p:to>
                                        <p:strVal val="visible"/>
                                      </p:to>
                                    </p:set>
                                    <p:animEffect transition="in" filter="fade">
                                      <p:cBhvr>
                                        <p:cTn id="24" dur="2000"/>
                                        <p:tgtEl>
                                          <p:spTgt spid="436274"/>
                                        </p:tgtEl>
                                      </p:cBhvr>
                                    </p:animEffect>
                                    <p:anim calcmode="lin" valueType="num">
                                      <p:cBhvr>
                                        <p:cTn id="25" dur="2000" fill="hold"/>
                                        <p:tgtEl>
                                          <p:spTgt spid="436274"/>
                                        </p:tgtEl>
                                        <p:attrNameLst>
                                          <p:attrName>style.rotation</p:attrName>
                                        </p:attrNameLst>
                                      </p:cBhvr>
                                      <p:tavLst>
                                        <p:tav tm="0">
                                          <p:val>
                                            <p:fltVal val="720"/>
                                          </p:val>
                                        </p:tav>
                                        <p:tav tm="100000">
                                          <p:val>
                                            <p:fltVal val="0"/>
                                          </p:val>
                                        </p:tav>
                                      </p:tavLst>
                                    </p:anim>
                                    <p:anim calcmode="lin" valueType="num">
                                      <p:cBhvr>
                                        <p:cTn id="26" dur="2000" fill="hold"/>
                                        <p:tgtEl>
                                          <p:spTgt spid="436274"/>
                                        </p:tgtEl>
                                        <p:attrNameLst>
                                          <p:attrName>ppt_h</p:attrName>
                                        </p:attrNameLst>
                                      </p:cBhvr>
                                      <p:tavLst>
                                        <p:tav tm="0">
                                          <p:val>
                                            <p:fltVal val="0"/>
                                          </p:val>
                                        </p:tav>
                                        <p:tav tm="100000">
                                          <p:val>
                                            <p:strVal val="#ppt_h"/>
                                          </p:val>
                                        </p:tav>
                                      </p:tavLst>
                                    </p:anim>
                                    <p:anim calcmode="lin" valueType="num">
                                      <p:cBhvr>
                                        <p:cTn id="27" dur="2000" fill="hold"/>
                                        <p:tgtEl>
                                          <p:spTgt spid="436274"/>
                                        </p:tgtEl>
                                        <p:attrNameLst>
                                          <p:attrName>ppt_w</p:attrName>
                                        </p:attrNameLst>
                                      </p:cBhvr>
                                      <p:tavLst>
                                        <p:tav tm="0">
                                          <p:val>
                                            <p:fltVal val="0"/>
                                          </p:val>
                                        </p:tav>
                                        <p:tav tm="100000">
                                          <p:val>
                                            <p:strVal val="#ppt_w"/>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36263"/>
                                        </p:tgtEl>
                                        <p:attrNameLst>
                                          <p:attrName>style.visibility</p:attrName>
                                        </p:attrNameLst>
                                      </p:cBhvr>
                                      <p:to>
                                        <p:strVal val="visible"/>
                                      </p:to>
                                    </p:set>
                                    <p:animEffect transition="in" filter="fade">
                                      <p:cBhvr>
                                        <p:cTn id="32" dur="1000"/>
                                        <p:tgtEl>
                                          <p:spTgt spid="436263"/>
                                        </p:tgtEl>
                                      </p:cBhvr>
                                    </p:animEffect>
                                    <p:anim calcmode="lin" valueType="num">
                                      <p:cBhvr>
                                        <p:cTn id="33" dur="1000" fill="hold"/>
                                        <p:tgtEl>
                                          <p:spTgt spid="436263"/>
                                        </p:tgtEl>
                                        <p:attrNameLst>
                                          <p:attrName>ppt_x</p:attrName>
                                        </p:attrNameLst>
                                      </p:cBhvr>
                                      <p:tavLst>
                                        <p:tav tm="0">
                                          <p:val>
                                            <p:strVal val="#ppt_x"/>
                                          </p:val>
                                        </p:tav>
                                        <p:tav tm="100000">
                                          <p:val>
                                            <p:strVal val="#ppt_x"/>
                                          </p:val>
                                        </p:tav>
                                      </p:tavLst>
                                    </p:anim>
                                    <p:anim calcmode="lin" valueType="num">
                                      <p:cBhvr>
                                        <p:cTn id="34" dur="1000" fill="hold"/>
                                        <p:tgtEl>
                                          <p:spTgt spid="43626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436262"/>
                                        </p:tgtEl>
                                        <p:attrNameLst>
                                          <p:attrName>style.visibility</p:attrName>
                                        </p:attrNameLst>
                                      </p:cBhvr>
                                      <p:to>
                                        <p:strVal val="visible"/>
                                      </p:to>
                                    </p:set>
                                    <p:animEffect transition="in" filter="fade">
                                      <p:cBhvr>
                                        <p:cTn id="39" dur="1000"/>
                                        <p:tgtEl>
                                          <p:spTgt spid="436262"/>
                                        </p:tgtEl>
                                      </p:cBhvr>
                                    </p:animEffect>
                                    <p:anim calcmode="lin" valueType="num">
                                      <p:cBhvr>
                                        <p:cTn id="40" dur="1000" fill="hold"/>
                                        <p:tgtEl>
                                          <p:spTgt spid="436262"/>
                                        </p:tgtEl>
                                        <p:attrNameLst>
                                          <p:attrName>ppt_x</p:attrName>
                                        </p:attrNameLst>
                                      </p:cBhvr>
                                      <p:tavLst>
                                        <p:tav tm="0">
                                          <p:val>
                                            <p:strVal val="#ppt_x"/>
                                          </p:val>
                                        </p:tav>
                                        <p:tav tm="100000">
                                          <p:val>
                                            <p:strVal val="#ppt_x"/>
                                          </p:val>
                                        </p:tav>
                                      </p:tavLst>
                                    </p:anim>
                                    <p:anim calcmode="lin" valueType="num">
                                      <p:cBhvr>
                                        <p:cTn id="41" dur="1000" fill="hold"/>
                                        <p:tgtEl>
                                          <p:spTgt spid="43626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9" presetClass="entr" presetSubtype="0" fill="hold" grpId="0" nodeType="clickEffect">
                                  <p:stCondLst>
                                    <p:cond delay="0"/>
                                  </p:stCondLst>
                                  <p:childTnLst>
                                    <p:set>
                                      <p:cBhvr>
                                        <p:cTn id="45" dur="1" fill="hold">
                                          <p:stCondLst>
                                            <p:cond delay="0"/>
                                          </p:stCondLst>
                                        </p:cTn>
                                        <p:tgtEl>
                                          <p:spTgt spid="436295"/>
                                        </p:tgtEl>
                                        <p:attrNameLst>
                                          <p:attrName>style.visibility</p:attrName>
                                        </p:attrNameLst>
                                      </p:cBhvr>
                                      <p:to>
                                        <p:strVal val="visible"/>
                                      </p:to>
                                    </p:set>
                                    <p:anim calcmode="lin" valueType="num">
                                      <p:cBhvr>
                                        <p:cTn id="46" dur="1000" fill="hold"/>
                                        <p:tgtEl>
                                          <p:spTgt spid="436295"/>
                                        </p:tgtEl>
                                        <p:attrNameLst>
                                          <p:attrName>ppt_x</p:attrName>
                                        </p:attrNameLst>
                                      </p:cBhvr>
                                      <p:tavLst>
                                        <p:tav tm="0">
                                          <p:val>
                                            <p:strVal val="#ppt_x-.2"/>
                                          </p:val>
                                        </p:tav>
                                        <p:tav tm="100000">
                                          <p:val>
                                            <p:strVal val="#ppt_x"/>
                                          </p:val>
                                        </p:tav>
                                      </p:tavLst>
                                    </p:anim>
                                    <p:anim calcmode="lin" valueType="num">
                                      <p:cBhvr>
                                        <p:cTn id="47" dur="1000" fill="hold"/>
                                        <p:tgtEl>
                                          <p:spTgt spid="436295"/>
                                        </p:tgtEl>
                                        <p:attrNameLst>
                                          <p:attrName>ppt_y</p:attrName>
                                        </p:attrNameLst>
                                      </p:cBhvr>
                                      <p:tavLst>
                                        <p:tav tm="0">
                                          <p:val>
                                            <p:strVal val="#ppt_y"/>
                                          </p:val>
                                        </p:tav>
                                        <p:tav tm="100000">
                                          <p:val>
                                            <p:strVal val="#ppt_y"/>
                                          </p:val>
                                        </p:tav>
                                      </p:tavLst>
                                    </p:anim>
                                    <p:animEffect transition="in" filter="wipe(right)" prLst="gradientSize: 0.1">
                                      <p:cBhvr>
                                        <p:cTn id="48" dur="1000"/>
                                        <p:tgtEl>
                                          <p:spTgt spid="436295"/>
                                        </p:tgtEl>
                                      </p:cBhvr>
                                    </p:animEffect>
                                  </p:childTnLst>
                                </p:cTn>
                              </p:par>
                            </p:childTnLst>
                          </p:cTn>
                        </p:par>
                      </p:childTnLst>
                    </p:cTn>
                  </p:par>
                  <p:par>
                    <p:cTn id="49" fill="hold">
                      <p:stCondLst>
                        <p:cond delay="indefinite"/>
                      </p:stCondLst>
                      <p:childTnLst>
                        <p:par>
                          <p:cTn id="50" fill="hold">
                            <p:stCondLst>
                              <p:cond delay="0"/>
                            </p:stCondLst>
                            <p:childTnLst>
                              <p:par>
                                <p:cTn id="51" presetID="29" presetClass="entr" presetSubtype="0" fill="hold" grpId="0" nodeType="clickEffect">
                                  <p:stCondLst>
                                    <p:cond delay="0"/>
                                  </p:stCondLst>
                                  <p:childTnLst>
                                    <p:set>
                                      <p:cBhvr>
                                        <p:cTn id="52" dur="1" fill="hold">
                                          <p:stCondLst>
                                            <p:cond delay="0"/>
                                          </p:stCondLst>
                                        </p:cTn>
                                        <p:tgtEl>
                                          <p:spTgt spid="436296"/>
                                        </p:tgtEl>
                                        <p:attrNameLst>
                                          <p:attrName>style.visibility</p:attrName>
                                        </p:attrNameLst>
                                      </p:cBhvr>
                                      <p:to>
                                        <p:strVal val="visible"/>
                                      </p:to>
                                    </p:set>
                                    <p:anim calcmode="lin" valueType="num">
                                      <p:cBhvr>
                                        <p:cTn id="53" dur="1000" fill="hold"/>
                                        <p:tgtEl>
                                          <p:spTgt spid="436296"/>
                                        </p:tgtEl>
                                        <p:attrNameLst>
                                          <p:attrName>ppt_x</p:attrName>
                                        </p:attrNameLst>
                                      </p:cBhvr>
                                      <p:tavLst>
                                        <p:tav tm="0">
                                          <p:val>
                                            <p:strVal val="#ppt_x-.2"/>
                                          </p:val>
                                        </p:tav>
                                        <p:tav tm="100000">
                                          <p:val>
                                            <p:strVal val="#ppt_x"/>
                                          </p:val>
                                        </p:tav>
                                      </p:tavLst>
                                    </p:anim>
                                    <p:anim calcmode="lin" valueType="num">
                                      <p:cBhvr>
                                        <p:cTn id="54" dur="1000" fill="hold"/>
                                        <p:tgtEl>
                                          <p:spTgt spid="436296"/>
                                        </p:tgtEl>
                                        <p:attrNameLst>
                                          <p:attrName>ppt_y</p:attrName>
                                        </p:attrNameLst>
                                      </p:cBhvr>
                                      <p:tavLst>
                                        <p:tav tm="0">
                                          <p:val>
                                            <p:strVal val="#ppt_y"/>
                                          </p:val>
                                        </p:tav>
                                        <p:tav tm="100000">
                                          <p:val>
                                            <p:strVal val="#ppt_y"/>
                                          </p:val>
                                        </p:tav>
                                      </p:tavLst>
                                    </p:anim>
                                    <p:animEffect transition="in" filter="wipe(right)" prLst="gradientSize: 0.1">
                                      <p:cBhvr>
                                        <p:cTn id="55" dur="1000"/>
                                        <p:tgtEl>
                                          <p:spTgt spid="436296"/>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1000"/>
                                        <p:tgtEl>
                                          <p:spTgt spid="7"/>
                                        </p:tgtEl>
                                      </p:cBhvr>
                                    </p:animEffect>
                                    <p:anim calcmode="lin" valueType="num">
                                      <p:cBhvr>
                                        <p:cTn id="66" dur="1000" fill="hold"/>
                                        <p:tgtEl>
                                          <p:spTgt spid="7"/>
                                        </p:tgtEl>
                                        <p:attrNameLst>
                                          <p:attrName>ppt_x</p:attrName>
                                        </p:attrNameLst>
                                      </p:cBhvr>
                                      <p:tavLst>
                                        <p:tav tm="0">
                                          <p:val>
                                            <p:strVal val="#ppt_x"/>
                                          </p:val>
                                        </p:tav>
                                        <p:tav tm="100000">
                                          <p:val>
                                            <p:strVal val="#ppt_x"/>
                                          </p:val>
                                        </p:tav>
                                      </p:tavLst>
                                    </p:anim>
                                    <p:anim calcmode="lin" valueType="num">
                                      <p:cBhvr>
                                        <p:cTn id="6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9" presetClass="entr" presetSubtype="0" fill="hold" grpId="0" nodeType="clickEffect">
                                  <p:stCondLst>
                                    <p:cond delay="0"/>
                                  </p:stCondLst>
                                  <p:childTnLst>
                                    <p:set>
                                      <p:cBhvr>
                                        <p:cTn id="71" dur="1" fill="hold">
                                          <p:stCondLst>
                                            <p:cond delay="0"/>
                                          </p:stCondLst>
                                        </p:cTn>
                                        <p:tgtEl>
                                          <p:spTgt spid="50"/>
                                        </p:tgtEl>
                                        <p:attrNameLst>
                                          <p:attrName>style.visibility</p:attrName>
                                        </p:attrNameLst>
                                      </p:cBhvr>
                                      <p:to>
                                        <p:strVal val="visible"/>
                                      </p:to>
                                    </p:set>
                                    <p:anim calcmode="lin" valueType="num">
                                      <p:cBhvr>
                                        <p:cTn id="72" dur="1000" fill="hold"/>
                                        <p:tgtEl>
                                          <p:spTgt spid="50"/>
                                        </p:tgtEl>
                                        <p:attrNameLst>
                                          <p:attrName>ppt_x</p:attrName>
                                        </p:attrNameLst>
                                      </p:cBhvr>
                                      <p:tavLst>
                                        <p:tav tm="0">
                                          <p:val>
                                            <p:strVal val="#ppt_x-.2"/>
                                          </p:val>
                                        </p:tav>
                                        <p:tav tm="100000">
                                          <p:val>
                                            <p:strVal val="#ppt_x"/>
                                          </p:val>
                                        </p:tav>
                                      </p:tavLst>
                                    </p:anim>
                                    <p:anim calcmode="lin" valueType="num">
                                      <p:cBhvr>
                                        <p:cTn id="73" dur="1000" fill="hold"/>
                                        <p:tgtEl>
                                          <p:spTgt spid="50"/>
                                        </p:tgtEl>
                                        <p:attrNameLst>
                                          <p:attrName>ppt_y</p:attrName>
                                        </p:attrNameLst>
                                      </p:cBhvr>
                                      <p:tavLst>
                                        <p:tav tm="0">
                                          <p:val>
                                            <p:strVal val="#ppt_y"/>
                                          </p:val>
                                        </p:tav>
                                        <p:tav tm="100000">
                                          <p:val>
                                            <p:strVal val="#ppt_y"/>
                                          </p:val>
                                        </p:tav>
                                      </p:tavLst>
                                    </p:anim>
                                    <p:animEffect transition="in" filter="wipe(right)" prLst="gradientSize: 0.1">
                                      <p:cBhvr>
                                        <p:cTn id="74" dur="1000"/>
                                        <p:tgtEl>
                                          <p:spTgt spid="50"/>
                                        </p:tgtEl>
                                      </p:cBhvr>
                                    </p:animEffect>
                                  </p:childTnLst>
                                </p:cTn>
                              </p:par>
                            </p:childTnLst>
                          </p:cTn>
                        </p:par>
                        <p:par>
                          <p:cTn id="75" fill="hold">
                            <p:stCondLst>
                              <p:cond delay="1000"/>
                            </p:stCondLst>
                            <p:childTnLst>
                              <p:par>
                                <p:cTn id="76" presetID="10" presetClass="entr" presetSubtype="0" fill="hold" nodeType="afterEffect">
                                  <p:stCondLst>
                                    <p:cond delay="0"/>
                                  </p:stCondLst>
                                  <p:childTnLst>
                                    <p:set>
                                      <p:cBhvr>
                                        <p:cTn id="77" dur="1" fill="hold">
                                          <p:stCondLst>
                                            <p:cond delay="0"/>
                                          </p:stCondLst>
                                        </p:cTn>
                                        <p:tgtEl>
                                          <p:spTgt spid="39964"/>
                                        </p:tgtEl>
                                        <p:attrNameLst>
                                          <p:attrName>style.visibility</p:attrName>
                                        </p:attrNameLst>
                                      </p:cBhvr>
                                      <p:to>
                                        <p:strVal val="visible"/>
                                      </p:to>
                                    </p:set>
                                    <p:animEffect transition="in" filter="fade">
                                      <p:cBhvr>
                                        <p:cTn id="78" dur="500"/>
                                        <p:tgtEl>
                                          <p:spTgt spid="39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262" grpId="0"/>
      <p:bldP spid="436263" grpId="0"/>
      <p:bldP spid="436295" grpId="0"/>
      <p:bldP spid="436296" grpId="0"/>
      <p:bldP spid="436264" grpId="0" animBg="1"/>
      <p:bldP spid="436274" grpId="0" animBg="1"/>
      <p:bldP spid="436275" grpId="0" animBg="1"/>
      <p:bldP spid="5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28" name="Picture 2" descr="MCj0303675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89336" y="4988198"/>
            <a:ext cx="1673968" cy="1678227"/>
          </a:xfrm>
          <a:prstGeom prst="rect">
            <a:avLst/>
          </a:prstGeom>
          <a:noFill/>
          <a:ln w="9525">
            <a:noFill/>
            <a:miter lim="800000"/>
            <a:headEnd/>
            <a:tailEnd/>
          </a:ln>
        </p:spPr>
      </p:pic>
      <p:grpSp>
        <p:nvGrpSpPr>
          <p:cNvPr id="3" name="Group 2"/>
          <p:cNvGrpSpPr/>
          <p:nvPr/>
        </p:nvGrpSpPr>
        <p:grpSpPr>
          <a:xfrm>
            <a:off x="625186" y="1786032"/>
            <a:ext cx="3245601" cy="3180604"/>
            <a:chOff x="1408949" y="3341688"/>
            <a:chExt cx="3245601" cy="3180604"/>
          </a:xfrm>
        </p:grpSpPr>
        <p:grpSp>
          <p:nvGrpSpPr>
            <p:cNvPr id="4" name="Group 27"/>
            <p:cNvGrpSpPr>
              <a:grpSpLocks/>
            </p:cNvGrpSpPr>
            <p:nvPr/>
          </p:nvGrpSpPr>
          <p:grpSpPr bwMode="auto">
            <a:xfrm>
              <a:off x="1955800" y="3341688"/>
              <a:ext cx="2698750" cy="2698750"/>
              <a:chOff x="1252" y="2095"/>
              <a:chExt cx="1700" cy="1700"/>
            </a:xfrm>
          </p:grpSpPr>
          <p:sp>
            <p:nvSpPr>
              <p:cNvPr id="5" name="Line 16"/>
              <p:cNvSpPr>
                <a:spLocks noChangeShapeType="1"/>
              </p:cNvSpPr>
              <p:nvPr/>
            </p:nvSpPr>
            <p:spPr bwMode="auto">
              <a:xfrm flipV="1">
                <a:off x="1253" y="2095"/>
                <a:ext cx="0" cy="1700"/>
              </a:xfrm>
              <a:prstGeom prst="line">
                <a:avLst/>
              </a:prstGeom>
              <a:noFill/>
              <a:ln w="22225">
                <a:solidFill>
                  <a:schemeClr val="tx1"/>
                </a:solidFill>
                <a:round/>
                <a:headEnd/>
                <a:tailEnd type="triangle" w="lg" len="lg"/>
              </a:ln>
            </p:spPr>
            <p:txBody>
              <a:bodyPr wrap="none" anchor="ctr">
                <a:spAutoFit/>
              </a:bodyPr>
              <a:lstStyle/>
              <a:p>
                <a:endParaRPr lang="en-US">
                  <a:solidFill>
                    <a:srgbClr val="000000"/>
                  </a:solidFill>
                </a:endParaRPr>
              </a:p>
            </p:txBody>
          </p:sp>
          <p:sp>
            <p:nvSpPr>
              <p:cNvPr id="6" name="Line 17"/>
              <p:cNvSpPr>
                <a:spLocks noChangeShapeType="1"/>
              </p:cNvSpPr>
              <p:nvPr/>
            </p:nvSpPr>
            <p:spPr bwMode="auto">
              <a:xfrm rot="5400000" flipV="1">
                <a:off x="2102" y="2938"/>
                <a:ext cx="0" cy="1700"/>
              </a:xfrm>
              <a:prstGeom prst="line">
                <a:avLst/>
              </a:prstGeom>
              <a:noFill/>
              <a:ln w="22225">
                <a:solidFill>
                  <a:schemeClr val="tx1"/>
                </a:solidFill>
                <a:round/>
                <a:headEnd/>
                <a:tailEnd type="triangle" w="lg" len="lg"/>
              </a:ln>
            </p:spPr>
            <p:txBody>
              <a:bodyPr wrap="none" anchor="ctr">
                <a:spAutoFit/>
              </a:bodyPr>
              <a:lstStyle/>
              <a:p>
                <a:endParaRPr lang="en-US">
                  <a:solidFill>
                    <a:srgbClr val="000000"/>
                  </a:solidFill>
                </a:endParaRPr>
              </a:p>
            </p:txBody>
          </p:sp>
        </p:grpSp>
        <p:sp>
          <p:nvSpPr>
            <p:cNvPr id="7" name="Rectangle 18"/>
            <p:cNvSpPr>
              <a:spLocks noChangeArrowheads="1"/>
            </p:cNvSpPr>
            <p:nvPr/>
          </p:nvSpPr>
          <p:spPr bwMode="auto">
            <a:xfrm>
              <a:off x="3032125" y="5999072"/>
              <a:ext cx="381836" cy="523220"/>
            </a:xfrm>
            <a:prstGeom prst="rect">
              <a:avLst/>
            </a:prstGeom>
            <a:noFill/>
            <a:ln w="22225" algn="ctr">
              <a:noFill/>
              <a:miter lim="800000"/>
              <a:headEnd/>
              <a:tailEnd/>
            </a:ln>
          </p:spPr>
          <p:txBody>
            <a:bodyPr wrap="none" anchor="ctr">
              <a:spAutoFit/>
            </a:bodyPr>
            <a:lstStyle/>
            <a:p>
              <a:pPr algn="l"/>
              <a:r>
                <a:rPr lang="fr-FR" b="1" dirty="0">
                  <a:solidFill>
                    <a:srgbClr val="000000"/>
                  </a:solidFill>
                  <a:latin typeface="Arial Narrow" pitchFamily="34" charset="0"/>
                </a:rPr>
                <a:t>P</a:t>
              </a:r>
              <a:endParaRPr lang="en-US" b="1" dirty="0">
                <a:solidFill>
                  <a:srgbClr val="000000"/>
                </a:solidFill>
                <a:latin typeface="Arial Narrow" pitchFamily="34" charset="0"/>
              </a:endParaRPr>
            </a:p>
          </p:txBody>
        </p:sp>
        <p:sp>
          <p:nvSpPr>
            <p:cNvPr id="8" name="Rectangle 19"/>
            <p:cNvSpPr>
              <a:spLocks noChangeArrowheads="1"/>
            </p:cNvSpPr>
            <p:nvPr/>
          </p:nvSpPr>
          <p:spPr bwMode="auto">
            <a:xfrm rot="16200000">
              <a:off x="1055647" y="4407135"/>
              <a:ext cx="1229824" cy="523220"/>
            </a:xfrm>
            <a:prstGeom prst="rect">
              <a:avLst/>
            </a:prstGeom>
            <a:noFill/>
            <a:ln w="22225" algn="ctr">
              <a:noFill/>
              <a:miter lim="800000"/>
              <a:headEnd/>
              <a:tailEnd/>
            </a:ln>
          </p:spPr>
          <p:txBody>
            <a:bodyPr wrap="none" anchor="ctr">
              <a:spAutoFit/>
            </a:bodyPr>
            <a:lstStyle/>
            <a:p>
              <a:pPr algn="l"/>
              <a:r>
                <a:rPr lang="fr-FR" b="1" dirty="0" smtClean="0">
                  <a:solidFill>
                    <a:srgbClr val="000000"/>
                  </a:solidFill>
                  <a:latin typeface="Arial Narrow" pitchFamily="34" charset="0"/>
                </a:rPr>
                <a:t>altitude</a:t>
              </a:r>
              <a:endParaRPr lang="en-US" b="1" dirty="0">
                <a:solidFill>
                  <a:srgbClr val="000000"/>
                </a:solidFill>
                <a:latin typeface="Arial Narrow" pitchFamily="34" charset="0"/>
              </a:endParaRPr>
            </a:p>
          </p:txBody>
        </p:sp>
      </p:grpSp>
      <p:sp>
        <p:nvSpPr>
          <p:cNvPr id="9" name="Rectangle 8"/>
          <p:cNvSpPr/>
          <p:nvPr/>
        </p:nvSpPr>
        <p:spPr>
          <a:xfrm>
            <a:off x="704256" y="67928"/>
            <a:ext cx="3778599" cy="1569660"/>
          </a:xfrm>
          <a:prstGeom prst="rect">
            <a:avLst/>
          </a:prstGeom>
        </p:spPr>
        <p:txBody>
          <a:bodyPr wrap="none">
            <a:spAutoFit/>
          </a:bodyPr>
          <a:lstStyle/>
          <a:p>
            <a:r>
              <a:rPr lang="en-US" sz="3200" b="1" dirty="0" smtClean="0">
                <a:solidFill>
                  <a:srgbClr val="000000"/>
                </a:solidFill>
                <a:latin typeface="Arial Narrow" pitchFamily="34" charset="0"/>
              </a:rPr>
              <a:t>Atmospheric Pressure</a:t>
            </a:r>
          </a:p>
          <a:p>
            <a:r>
              <a:rPr lang="en-US" sz="3200" b="1" dirty="0" smtClean="0">
                <a:solidFill>
                  <a:srgbClr val="000000"/>
                </a:solidFill>
                <a:latin typeface="Arial Narrow" pitchFamily="34" charset="0"/>
              </a:rPr>
              <a:t>and Altitude:</a:t>
            </a:r>
          </a:p>
          <a:p>
            <a:r>
              <a:rPr lang="en-US" sz="3200" b="1" dirty="0" smtClean="0">
                <a:solidFill>
                  <a:srgbClr val="000000"/>
                </a:solidFill>
                <a:latin typeface="Arial Narrow" pitchFamily="34" charset="0"/>
              </a:rPr>
              <a:t>Which Graph is Best?</a:t>
            </a:r>
            <a:endParaRPr lang="en-US" sz="3200" b="1" dirty="0">
              <a:solidFill>
                <a:srgbClr val="000000"/>
              </a:solidFill>
              <a:latin typeface="Arial Narrow" pitchFamily="34" charset="0"/>
            </a:endParaRPr>
          </a:p>
        </p:txBody>
      </p:sp>
      <p:sp>
        <p:nvSpPr>
          <p:cNvPr id="11" name="Freeform 20"/>
          <p:cNvSpPr>
            <a:spLocks/>
          </p:cNvSpPr>
          <p:nvPr/>
        </p:nvSpPr>
        <p:spPr bwMode="auto">
          <a:xfrm rot="10800000">
            <a:off x="5961600" y="4112261"/>
            <a:ext cx="2238394" cy="2003528"/>
          </a:xfrm>
          <a:custGeom>
            <a:avLst/>
            <a:gdLst>
              <a:gd name="T0" fmla="*/ 0 w 1563"/>
              <a:gd name="T1" fmla="*/ 0 h 1399"/>
              <a:gd name="T2" fmla="*/ 2147483647 w 1563"/>
              <a:gd name="T3" fmla="*/ 2147483647 h 1399"/>
              <a:gd name="T4" fmla="*/ 2147483647 w 1563"/>
              <a:gd name="T5" fmla="*/ 2147483647 h 1399"/>
              <a:gd name="T6" fmla="*/ 2147483647 w 1563"/>
              <a:gd name="T7" fmla="*/ 2147483647 h 1399"/>
              <a:gd name="T8" fmla="*/ 2147483647 w 1563"/>
              <a:gd name="T9" fmla="*/ 2147483647 h 1399"/>
              <a:gd name="T10" fmla="*/ 2147483647 w 1563"/>
              <a:gd name="T11" fmla="*/ 2147483647 h 1399"/>
              <a:gd name="T12" fmla="*/ 2147483647 w 1563"/>
              <a:gd name="T13" fmla="*/ 2147483647 h 1399"/>
              <a:gd name="T14" fmla="*/ 2147483647 w 1563"/>
              <a:gd name="T15" fmla="*/ 2147483647 h 1399"/>
              <a:gd name="T16" fmla="*/ 0 60000 65536"/>
              <a:gd name="T17" fmla="*/ 0 60000 65536"/>
              <a:gd name="T18" fmla="*/ 0 60000 65536"/>
              <a:gd name="T19" fmla="*/ 0 60000 65536"/>
              <a:gd name="T20" fmla="*/ 0 60000 65536"/>
              <a:gd name="T21" fmla="*/ 0 60000 65536"/>
              <a:gd name="T22" fmla="*/ 0 60000 65536"/>
              <a:gd name="T23" fmla="*/ 0 60000 65536"/>
              <a:gd name="T24" fmla="*/ 0 w 1563"/>
              <a:gd name="T25" fmla="*/ 0 h 1399"/>
              <a:gd name="T26" fmla="*/ 1563 w 1563"/>
              <a:gd name="T27" fmla="*/ 1399 h 13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63" h="1399">
                <a:moveTo>
                  <a:pt x="0" y="0"/>
                </a:moveTo>
                <a:cubicBezTo>
                  <a:pt x="3" y="84"/>
                  <a:pt x="6" y="169"/>
                  <a:pt x="27" y="274"/>
                </a:cubicBezTo>
                <a:cubicBezTo>
                  <a:pt x="48" y="379"/>
                  <a:pt x="82" y="526"/>
                  <a:pt x="128" y="631"/>
                </a:cubicBezTo>
                <a:cubicBezTo>
                  <a:pt x="174" y="736"/>
                  <a:pt x="239" y="830"/>
                  <a:pt x="302" y="905"/>
                </a:cubicBezTo>
                <a:cubicBezTo>
                  <a:pt x="365" y="980"/>
                  <a:pt x="412" y="1024"/>
                  <a:pt x="503" y="1079"/>
                </a:cubicBezTo>
                <a:cubicBezTo>
                  <a:pt x="594" y="1134"/>
                  <a:pt x="724" y="1190"/>
                  <a:pt x="850" y="1234"/>
                </a:cubicBezTo>
                <a:cubicBezTo>
                  <a:pt x="976" y="1278"/>
                  <a:pt x="1143" y="1317"/>
                  <a:pt x="1262" y="1344"/>
                </a:cubicBezTo>
                <a:cubicBezTo>
                  <a:pt x="1381" y="1371"/>
                  <a:pt x="1477" y="1388"/>
                  <a:pt x="1563" y="1399"/>
                </a:cubicBezTo>
              </a:path>
            </a:pathLst>
          </a:custGeom>
          <a:noFill/>
          <a:ln w="41275" cap="flat" cmpd="sng">
            <a:solidFill>
              <a:srgbClr val="FF0000"/>
            </a:solidFill>
            <a:prstDash val="solid"/>
            <a:round/>
            <a:headEnd/>
            <a:tailEnd/>
          </a:ln>
        </p:spPr>
        <p:txBody>
          <a:bodyPr wrap="square" anchor="ctr">
            <a:spAutoFit/>
          </a:bodyPr>
          <a:lstStyle/>
          <a:p>
            <a:endParaRPr lang="en-US">
              <a:solidFill>
                <a:srgbClr val="000000"/>
              </a:solidFill>
            </a:endParaRPr>
          </a:p>
        </p:txBody>
      </p:sp>
      <p:sp>
        <p:nvSpPr>
          <p:cNvPr id="12" name="Line 16"/>
          <p:cNvSpPr>
            <a:spLocks noChangeShapeType="1"/>
          </p:cNvSpPr>
          <p:nvPr/>
        </p:nvSpPr>
        <p:spPr bwMode="auto">
          <a:xfrm flipH="1" flipV="1">
            <a:off x="1468529" y="2318442"/>
            <a:ext cx="2058452" cy="1849808"/>
          </a:xfrm>
          <a:prstGeom prst="line">
            <a:avLst/>
          </a:prstGeom>
          <a:noFill/>
          <a:ln w="41275">
            <a:solidFill>
              <a:srgbClr val="FF0000"/>
            </a:solidFill>
            <a:round/>
            <a:headEnd/>
            <a:tailEnd type="none" w="lg" len="lg"/>
          </a:ln>
        </p:spPr>
        <p:txBody>
          <a:bodyPr wrap="square" anchor="ctr">
            <a:spAutoFit/>
          </a:bodyPr>
          <a:lstStyle/>
          <a:p>
            <a:endParaRPr lang="en-US">
              <a:solidFill>
                <a:srgbClr val="000000"/>
              </a:solidFill>
            </a:endParaRPr>
          </a:p>
        </p:txBody>
      </p:sp>
      <p:grpSp>
        <p:nvGrpSpPr>
          <p:cNvPr id="13" name="Group 12"/>
          <p:cNvGrpSpPr/>
          <p:nvPr/>
        </p:nvGrpSpPr>
        <p:grpSpPr>
          <a:xfrm>
            <a:off x="5339680" y="325356"/>
            <a:ext cx="3245601" cy="3180604"/>
            <a:chOff x="1408949" y="3341688"/>
            <a:chExt cx="3245601" cy="3180604"/>
          </a:xfrm>
        </p:grpSpPr>
        <p:grpSp>
          <p:nvGrpSpPr>
            <p:cNvPr id="14" name="Group 27"/>
            <p:cNvGrpSpPr>
              <a:grpSpLocks/>
            </p:cNvGrpSpPr>
            <p:nvPr/>
          </p:nvGrpSpPr>
          <p:grpSpPr bwMode="auto">
            <a:xfrm>
              <a:off x="1955800" y="3341688"/>
              <a:ext cx="2698750" cy="2698750"/>
              <a:chOff x="1252" y="2095"/>
              <a:chExt cx="1700" cy="1700"/>
            </a:xfrm>
          </p:grpSpPr>
          <p:sp>
            <p:nvSpPr>
              <p:cNvPr id="17" name="Line 16"/>
              <p:cNvSpPr>
                <a:spLocks noChangeShapeType="1"/>
              </p:cNvSpPr>
              <p:nvPr/>
            </p:nvSpPr>
            <p:spPr bwMode="auto">
              <a:xfrm flipV="1">
                <a:off x="1253" y="2095"/>
                <a:ext cx="0" cy="1700"/>
              </a:xfrm>
              <a:prstGeom prst="line">
                <a:avLst/>
              </a:prstGeom>
              <a:noFill/>
              <a:ln w="22225">
                <a:solidFill>
                  <a:schemeClr val="tx1"/>
                </a:solidFill>
                <a:round/>
                <a:headEnd/>
                <a:tailEnd type="triangle" w="lg" len="lg"/>
              </a:ln>
            </p:spPr>
            <p:txBody>
              <a:bodyPr wrap="none" anchor="ctr">
                <a:spAutoFit/>
              </a:bodyPr>
              <a:lstStyle/>
              <a:p>
                <a:endParaRPr lang="en-US">
                  <a:solidFill>
                    <a:srgbClr val="000000"/>
                  </a:solidFill>
                </a:endParaRPr>
              </a:p>
            </p:txBody>
          </p:sp>
          <p:sp>
            <p:nvSpPr>
              <p:cNvPr id="18" name="Line 17"/>
              <p:cNvSpPr>
                <a:spLocks noChangeShapeType="1"/>
              </p:cNvSpPr>
              <p:nvPr/>
            </p:nvSpPr>
            <p:spPr bwMode="auto">
              <a:xfrm rot="5400000" flipV="1">
                <a:off x="2102" y="2938"/>
                <a:ext cx="0" cy="1700"/>
              </a:xfrm>
              <a:prstGeom prst="line">
                <a:avLst/>
              </a:prstGeom>
              <a:noFill/>
              <a:ln w="22225">
                <a:solidFill>
                  <a:schemeClr val="tx1"/>
                </a:solidFill>
                <a:round/>
                <a:headEnd/>
                <a:tailEnd type="triangle" w="lg" len="lg"/>
              </a:ln>
            </p:spPr>
            <p:txBody>
              <a:bodyPr wrap="none" anchor="ctr">
                <a:spAutoFit/>
              </a:bodyPr>
              <a:lstStyle/>
              <a:p>
                <a:endParaRPr lang="en-US">
                  <a:solidFill>
                    <a:srgbClr val="000000"/>
                  </a:solidFill>
                </a:endParaRPr>
              </a:p>
            </p:txBody>
          </p:sp>
        </p:grpSp>
        <p:sp>
          <p:nvSpPr>
            <p:cNvPr id="15" name="Rectangle 18"/>
            <p:cNvSpPr>
              <a:spLocks noChangeArrowheads="1"/>
            </p:cNvSpPr>
            <p:nvPr/>
          </p:nvSpPr>
          <p:spPr bwMode="auto">
            <a:xfrm>
              <a:off x="3032125" y="5999072"/>
              <a:ext cx="381836" cy="523220"/>
            </a:xfrm>
            <a:prstGeom prst="rect">
              <a:avLst/>
            </a:prstGeom>
            <a:noFill/>
            <a:ln w="22225" algn="ctr">
              <a:noFill/>
              <a:miter lim="800000"/>
              <a:headEnd/>
              <a:tailEnd/>
            </a:ln>
          </p:spPr>
          <p:txBody>
            <a:bodyPr wrap="none" anchor="ctr">
              <a:spAutoFit/>
            </a:bodyPr>
            <a:lstStyle/>
            <a:p>
              <a:pPr algn="l"/>
              <a:r>
                <a:rPr lang="fr-FR" b="1" dirty="0">
                  <a:solidFill>
                    <a:srgbClr val="000000"/>
                  </a:solidFill>
                  <a:latin typeface="Arial Narrow" pitchFamily="34" charset="0"/>
                </a:rPr>
                <a:t>P</a:t>
              </a:r>
              <a:endParaRPr lang="en-US" b="1" dirty="0">
                <a:solidFill>
                  <a:srgbClr val="000000"/>
                </a:solidFill>
                <a:latin typeface="Arial Narrow" pitchFamily="34" charset="0"/>
              </a:endParaRPr>
            </a:p>
          </p:txBody>
        </p:sp>
        <p:sp>
          <p:nvSpPr>
            <p:cNvPr id="16" name="Rectangle 19"/>
            <p:cNvSpPr>
              <a:spLocks noChangeArrowheads="1"/>
            </p:cNvSpPr>
            <p:nvPr/>
          </p:nvSpPr>
          <p:spPr bwMode="auto">
            <a:xfrm rot="16200000">
              <a:off x="1055647" y="4407135"/>
              <a:ext cx="1229824" cy="523220"/>
            </a:xfrm>
            <a:prstGeom prst="rect">
              <a:avLst/>
            </a:prstGeom>
            <a:noFill/>
            <a:ln w="22225" algn="ctr">
              <a:noFill/>
              <a:miter lim="800000"/>
              <a:headEnd/>
              <a:tailEnd/>
            </a:ln>
          </p:spPr>
          <p:txBody>
            <a:bodyPr wrap="none" anchor="ctr">
              <a:spAutoFit/>
            </a:bodyPr>
            <a:lstStyle/>
            <a:p>
              <a:pPr algn="l"/>
              <a:r>
                <a:rPr lang="fr-FR" b="1" dirty="0" smtClean="0">
                  <a:solidFill>
                    <a:srgbClr val="000000"/>
                  </a:solidFill>
                  <a:latin typeface="Arial Narrow" pitchFamily="34" charset="0"/>
                </a:rPr>
                <a:t>altitude</a:t>
              </a:r>
              <a:endParaRPr lang="en-US" b="1" dirty="0">
                <a:solidFill>
                  <a:srgbClr val="000000"/>
                </a:solidFill>
                <a:latin typeface="Arial Narrow" pitchFamily="34" charset="0"/>
              </a:endParaRPr>
            </a:p>
          </p:txBody>
        </p:sp>
      </p:grpSp>
      <p:sp>
        <p:nvSpPr>
          <p:cNvPr id="19" name="Freeform 20"/>
          <p:cNvSpPr>
            <a:spLocks/>
          </p:cNvSpPr>
          <p:nvPr/>
        </p:nvSpPr>
        <p:spPr bwMode="auto">
          <a:xfrm>
            <a:off x="5947042" y="702233"/>
            <a:ext cx="2481262" cy="2220912"/>
          </a:xfrm>
          <a:custGeom>
            <a:avLst/>
            <a:gdLst>
              <a:gd name="T0" fmla="*/ 0 w 1563"/>
              <a:gd name="T1" fmla="*/ 0 h 1399"/>
              <a:gd name="T2" fmla="*/ 2147483647 w 1563"/>
              <a:gd name="T3" fmla="*/ 2147483647 h 1399"/>
              <a:gd name="T4" fmla="*/ 2147483647 w 1563"/>
              <a:gd name="T5" fmla="*/ 2147483647 h 1399"/>
              <a:gd name="T6" fmla="*/ 2147483647 w 1563"/>
              <a:gd name="T7" fmla="*/ 2147483647 h 1399"/>
              <a:gd name="T8" fmla="*/ 2147483647 w 1563"/>
              <a:gd name="T9" fmla="*/ 2147483647 h 1399"/>
              <a:gd name="T10" fmla="*/ 2147483647 w 1563"/>
              <a:gd name="T11" fmla="*/ 2147483647 h 1399"/>
              <a:gd name="T12" fmla="*/ 2147483647 w 1563"/>
              <a:gd name="T13" fmla="*/ 2147483647 h 1399"/>
              <a:gd name="T14" fmla="*/ 2147483647 w 1563"/>
              <a:gd name="T15" fmla="*/ 2147483647 h 1399"/>
              <a:gd name="T16" fmla="*/ 0 60000 65536"/>
              <a:gd name="T17" fmla="*/ 0 60000 65536"/>
              <a:gd name="T18" fmla="*/ 0 60000 65536"/>
              <a:gd name="T19" fmla="*/ 0 60000 65536"/>
              <a:gd name="T20" fmla="*/ 0 60000 65536"/>
              <a:gd name="T21" fmla="*/ 0 60000 65536"/>
              <a:gd name="T22" fmla="*/ 0 60000 65536"/>
              <a:gd name="T23" fmla="*/ 0 60000 65536"/>
              <a:gd name="T24" fmla="*/ 0 w 1563"/>
              <a:gd name="T25" fmla="*/ 0 h 1399"/>
              <a:gd name="T26" fmla="*/ 1563 w 1563"/>
              <a:gd name="T27" fmla="*/ 1399 h 13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63" h="1399">
                <a:moveTo>
                  <a:pt x="0" y="0"/>
                </a:moveTo>
                <a:cubicBezTo>
                  <a:pt x="3" y="84"/>
                  <a:pt x="6" y="169"/>
                  <a:pt x="27" y="274"/>
                </a:cubicBezTo>
                <a:cubicBezTo>
                  <a:pt x="48" y="379"/>
                  <a:pt x="82" y="526"/>
                  <a:pt x="128" y="631"/>
                </a:cubicBezTo>
                <a:cubicBezTo>
                  <a:pt x="174" y="736"/>
                  <a:pt x="239" y="830"/>
                  <a:pt x="302" y="905"/>
                </a:cubicBezTo>
                <a:cubicBezTo>
                  <a:pt x="365" y="980"/>
                  <a:pt x="412" y="1024"/>
                  <a:pt x="503" y="1079"/>
                </a:cubicBezTo>
                <a:cubicBezTo>
                  <a:pt x="594" y="1134"/>
                  <a:pt x="724" y="1190"/>
                  <a:pt x="850" y="1234"/>
                </a:cubicBezTo>
                <a:cubicBezTo>
                  <a:pt x="976" y="1278"/>
                  <a:pt x="1143" y="1317"/>
                  <a:pt x="1262" y="1344"/>
                </a:cubicBezTo>
                <a:cubicBezTo>
                  <a:pt x="1381" y="1371"/>
                  <a:pt x="1477" y="1388"/>
                  <a:pt x="1563" y="1399"/>
                </a:cubicBezTo>
              </a:path>
            </a:pathLst>
          </a:custGeom>
          <a:noFill/>
          <a:ln w="41275" cap="flat" cmpd="sng">
            <a:solidFill>
              <a:srgbClr val="FF0000"/>
            </a:solidFill>
            <a:prstDash val="solid"/>
            <a:round/>
            <a:headEnd/>
            <a:tailEnd/>
          </a:ln>
        </p:spPr>
        <p:txBody>
          <a:bodyPr wrap="none" anchor="ctr">
            <a:spAutoFit/>
          </a:bodyPr>
          <a:lstStyle/>
          <a:p>
            <a:endParaRPr lang="en-US">
              <a:solidFill>
                <a:srgbClr val="000000"/>
              </a:solidFill>
            </a:endParaRPr>
          </a:p>
        </p:txBody>
      </p:sp>
      <p:grpSp>
        <p:nvGrpSpPr>
          <p:cNvPr id="20" name="Group 19"/>
          <p:cNvGrpSpPr/>
          <p:nvPr/>
        </p:nvGrpSpPr>
        <p:grpSpPr>
          <a:xfrm>
            <a:off x="5339679" y="3555442"/>
            <a:ext cx="3245601" cy="3180604"/>
            <a:chOff x="1408949" y="3341688"/>
            <a:chExt cx="3245601" cy="3180604"/>
          </a:xfrm>
        </p:grpSpPr>
        <p:grpSp>
          <p:nvGrpSpPr>
            <p:cNvPr id="21" name="Group 27"/>
            <p:cNvGrpSpPr>
              <a:grpSpLocks/>
            </p:cNvGrpSpPr>
            <p:nvPr/>
          </p:nvGrpSpPr>
          <p:grpSpPr bwMode="auto">
            <a:xfrm>
              <a:off x="1955800" y="3341688"/>
              <a:ext cx="2698750" cy="2698750"/>
              <a:chOff x="1252" y="2095"/>
              <a:chExt cx="1700" cy="1700"/>
            </a:xfrm>
          </p:grpSpPr>
          <p:sp>
            <p:nvSpPr>
              <p:cNvPr id="24" name="Line 16"/>
              <p:cNvSpPr>
                <a:spLocks noChangeShapeType="1"/>
              </p:cNvSpPr>
              <p:nvPr/>
            </p:nvSpPr>
            <p:spPr bwMode="auto">
              <a:xfrm flipV="1">
                <a:off x="1253" y="2095"/>
                <a:ext cx="0" cy="1700"/>
              </a:xfrm>
              <a:prstGeom prst="line">
                <a:avLst/>
              </a:prstGeom>
              <a:noFill/>
              <a:ln w="22225">
                <a:solidFill>
                  <a:schemeClr val="tx1"/>
                </a:solidFill>
                <a:round/>
                <a:headEnd/>
                <a:tailEnd type="triangle" w="lg" len="lg"/>
              </a:ln>
            </p:spPr>
            <p:txBody>
              <a:bodyPr wrap="none" anchor="ctr">
                <a:spAutoFit/>
              </a:bodyPr>
              <a:lstStyle/>
              <a:p>
                <a:endParaRPr lang="en-US">
                  <a:solidFill>
                    <a:srgbClr val="000000"/>
                  </a:solidFill>
                </a:endParaRPr>
              </a:p>
            </p:txBody>
          </p:sp>
          <p:sp>
            <p:nvSpPr>
              <p:cNvPr id="25" name="Line 17"/>
              <p:cNvSpPr>
                <a:spLocks noChangeShapeType="1"/>
              </p:cNvSpPr>
              <p:nvPr/>
            </p:nvSpPr>
            <p:spPr bwMode="auto">
              <a:xfrm rot="5400000" flipV="1">
                <a:off x="2102" y="2938"/>
                <a:ext cx="0" cy="1700"/>
              </a:xfrm>
              <a:prstGeom prst="line">
                <a:avLst/>
              </a:prstGeom>
              <a:noFill/>
              <a:ln w="22225">
                <a:solidFill>
                  <a:schemeClr val="tx1"/>
                </a:solidFill>
                <a:round/>
                <a:headEnd/>
                <a:tailEnd type="triangle" w="lg" len="lg"/>
              </a:ln>
            </p:spPr>
            <p:txBody>
              <a:bodyPr wrap="none" anchor="ctr">
                <a:spAutoFit/>
              </a:bodyPr>
              <a:lstStyle/>
              <a:p>
                <a:endParaRPr lang="en-US">
                  <a:solidFill>
                    <a:srgbClr val="000000"/>
                  </a:solidFill>
                </a:endParaRPr>
              </a:p>
            </p:txBody>
          </p:sp>
        </p:grpSp>
        <p:sp>
          <p:nvSpPr>
            <p:cNvPr id="22" name="Rectangle 18"/>
            <p:cNvSpPr>
              <a:spLocks noChangeArrowheads="1"/>
            </p:cNvSpPr>
            <p:nvPr/>
          </p:nvSpPr>
          <p:spPr bwMode="auto">
            <a:xfrm>
              <a:off x="3032125" y="5999072"/>
              <a:ext cx="381836" cy="523220"/>
            </a:xfrm>
            <a:prstGeom prst="rect">
              <a:avLst/>
            </a:prstGeom>
            <a:noFill/>
            <a:ln w="22225" algn="ctr">
              <a:noFill/>
              <a:miter lim="800000"/>
              <a:headEnd/>
              <a:tailEnd/>
            </a:ln>
          </p:spPr>
          <p:txBody>
            <a:bodyPr wrap="none" anchor="ctr">
              <a:spAutoFit/>
            </a:bodyPr>
            <a:lstStyle/>
            <a:p>
              <a:pPr algn="l"/>
              <a:r>
                <a:rPr lang="fr-FR" b="1" dirty="0">
                  <a:solidFill>
                    <a:srgbClr val="000000"/>
                  </a:solidFill>
                  <a:latin typeface="Arial Narrow" pitchFamily="34" charset="0"/>
                </a:rPr>
                <a:t>P</a:t>
              </a:r>
              <a:endParaRPr lang="en-US" b="1" dirty="0">
                <a:solidFill>
                  <a:srgbClr val="000000"/>
                </a:solidFill>
                <a:latin typeface="Arial Narrow" pitchFamily="34" charset="0"/>
              </a:endParaRPr>
            </a:p>
          </p:txBody>
        </p:sp>
        <p:sp>
          <p:nvSpPr>
            <p:cNvPr id="23" name="Rectangle 19"/>
            <p:cNvSpPr>
              <a:spLocks noChangeArrowheads="1"/>
            </p:cNvSpPr>
            <p:nvPr/>
          </p:nvSpPr>
          <p:spPr bwMode="auto">
            <a:xfrm rot="16200000">
              <a:off x="1055647" y="4407135"/>
              <a:ext cx="1229824" cy="523220"/>
            </a:xfrm>
            <a:prstGeom prst="rect">
              <a:avLst/>
            </a:prstGeom>
            <a:noFill/>
            <a:ln w="22225" algn="ctr">
              <a:noFill/>
              <a:miter lim="800000"/>
              <a:headEnd/>
              <a:tailEnd/>
            </a:ln>
          </p:spPr>
          <p:txBody>
            <a:bodyPr wrap="none" anchor="ctr">
              <a:spAutoFit/>
            </a:bodyPr>
            <a:lstStyle/>
            <a:p>
              <a:pPr algn="l"/>
              <a:r>
                <a:rPr lang="fr-FR" b="1" dirty="0" smtClean="0">
                  <a:solidFill>
                    <a:srgbClr val="000000"/>
                  </a:solidFill>
                  <a:latin typeface="Arial Narrow" pitchFamily="34" charset="0"/>
                </a:rPr>
                <a:t>altitude</a:t>
              </a:r>
              <a:endParaRPr lang="en-US" b="1" dirty="0">
                <a:solidFill>
                  <a:srgbClr val="000000"/>
                </a:solidFill>
                <a:latin typeface="Arial Narrow" pitchFamily="34" charset="0"/>
              </a:endParaRPr>
            </a:p>
          </p:txBody>
        </p:sp>
      </p:grpSp>
      <p:sp>
        <p:nvSpPr>
          <p:cNvPr id="26" name="Line 16"/>
          <p:cNvSpPr>
            <a:spLocks noChangeShapeType="1"/>
          </p:cNvSpPr>
          <p:nvPr/>
        </p:nvSpPr>
        <p:spPr bwMode="auto">
          <a:xfrm flipH="1">
            <a:off x="1468529" y="2342178"/>
            <a:ext cx="2058452" cy="1849808"/>
          </a:xfrm>
          <a:prstGeom prst="line">
            <a:avLst/>
          </a:prstGeom>
          <a:noFill/>
          <a:ln w="41275">
            <a:solidFill>
              <a:srgbClr val="0070C0"/>
            </a:solidFill>
            <a:round/>
            <a:headEnd/>
            <a:tailEnd type="none" w="lg" len="lg"/>
          </a:ln>
        </p:spPr>
        <p:txBody>
          <a:bodyPr wrap="square" anchor="ctr">
            <a:spAutoFit/>
          </a:bodyPr>
          <a:lstStyle/>
          <a:p>
            <a:endParaRPr lang="en-US">
              <a:solidFill>
                <a:srgbClr val="000000"/>
              </a:solidFill>
            </a:endParaRPr>
          </a:p>
        </p:txBody>
      </p:sp>
      <p:sp>
        <p:nvSpPr>
          <p:cNvPr id="27" name="Rectangle 26"/>
          <p:cNvSpPr/>
          <p:nvPr/>
        </p:nvSpPr>
        <p:spPr>
          <a:xfrm>
            <a:off x="1708069" y="5542435"/>
            <a:ext cx="1462260" cy="523220"/>
          </a:xfrm>
          <a:prstGeom prst="rect">
            <a:avLst/>
          </a:prstGeom>
        </p:spPr>
        <p:txBody>
          <a:bodyPr wrap="none">
            <a:spAutoFit/>
          </a:bodyPr>
          <a:lstStyle/>
          <a:p>
            <a:r>
              <a:rPr lang="en-US" b="1" dirty="0" smtClean="0">
                <a:solidFill>
                  <a:srgbClr val="000000"/>
                </a:solidFill>
                <a:latin typeface="Arial Narrow" pitchFamily="34" charset="0"/>
              </a:rPr>
              <a:t>LINEAR?</a:t>
            </a:r>
            <a:endParaRPr lang="en-US" b="1" dirty="0">
              <a:solidFill>
                <a:srgbClr val="000000"/>
              </a:solidFill>
              <a:latin typeface="Arial Narrow" pitchFamily="34" charset="0"/>
            </a:endParaRPr>
          </a:p>
        </p:txBody>
      </p:sp>
      <p:pic>
        <p:nvPicPr>
          <p:cNvPr id="30" name="Picture 48" descr="j0424496[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9445059" flipH="1">
            <a:off x="2689024" y="2209284"/>
            <a:ext cx="1216025" cy="1089025"/>
          </a:xfrm>
          <a:prstGeom prst="rect">
            <a:avLst/>
          </a:prstGeom>
          <a:noFill/>
          <a:ln w="9525">
            <a:noFill/>
            <a:miter lim="800000"/>
            <a:headEnd/>
            <a:tailEnd/>
          </a:ln>
        </p:spPr>
      </p:pic>
      <p:pic>
        <p:nvPicPr>
          <p:cNvPr id="34" name="Picture 29" descr="MCj0425750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9800000">
            <a:off x="7493883" y="3468625"/>
            <a:ext cx="1435100" cy="1244600"/>
          </a:xfrm>
          <a:prstGeom prst="rect">
            <a:avLst/>
          </a:prstGeom>
          <a:noFill/>
          <a:ln w="9525">
            <a:noFill/>
            <a:miter lim="800000"/>
            <a:headEnd/>
            <a:tailEnd/>
          </a:ln>
        </p:spPr>
      </p:pic>
      <p:pic>
        <p:nvPicPr>
          <p:cNvPr id="35" name="Picture 40" descr="CG1B"/>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596043" y="524227"/>
            <a:ext cx="1861692" cy="1601456"/>
          </a:xfrm>
          <a:prstGeom prst="rect">
            <a:avLst/>
          </a:prstGeom>
          <a:noFill/>
          <a:ln w="9525">
            <a:noFill/>
            <a:miter lim="800000"/>
            <a:headEnd/>
            <a:tailEnd/>
          </a:ln>
        </p:spPr>
      </p:pic>
      <p:cxnSp>
        <p:nvCxnSpPr>
          <p:cNvPr id="10" name="Straight Connector 9"/>
          <p:cNvCxnSpPr/>
          <p:nvPr/>
        </p:nvCxnSpPr>
        <p:spPr bwMode="auto">
          <a:xfrm flipV="1">
            <a:off x="2514600" y="2271713"/>
            <a:ext cx="0" cy="1900237"/>
          </a:xfrm>
          <a:prstGeom prst="line">
            <a:avLst/>
          </a:prstGeom>
          <a:solidFill>
            <a:srgbClr val="00FFFF"/>
          </a:solidFill>
          <a:ln w="38100"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rot="16200000" flipV="1">
            <a:off x="2528893" y="2300288"/>
            <a:ext cx="0" cy="1900237"/>
          </a:xfrm>
          <a:prstGeom prst="line">
            <a:avLst/>
          </a:prstGeom>
          <a:solidFill>
            <a:srgbClr val="00FFFF"/>
          </a:solidFill>
          <a:ln w="38100" cap="flat" cmpd="sng" algn="ctr">
            <a:solidFill>
              <a:srgbClr val="00B050"/>
            </a:solidFill>
            <a:prstDash val="solid"/>
            <a:round/>
            <a:headEnd type="none" w="med" len="med"/>
            <a:tailEnd type="none" w="med" len="med"/>
          </a:ln>
          <a:effectLst/>
        </p:spPr>
      </p:cxnSp>
    </p:spTree>
    <p:extLst>
      <p:ext uri="{BB962C8B-B14F-4D97-AF65-F5344CB8AC3E}">
        <p14:creationId xmlns:p14="http://schemas.microsoft.com/office/powerpoint/2010/main" val="352151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32"/>
                                        </p:tgtEl>
                                        <p:attrNameLst>
                                          <p:attrName>ppt_w</p:attrName>
                                        </p:attrNameLst>
                                      </p:cBhvr>
                                      <p:tavLst>
                                        <p:tav tm="0">
                                          <p:val>
                                            <p:strVal val="ppt_w"/>
                                          </p:val>
                                        </p:tav>
                                        <p:tav tm="100000">
                                          <p:val>
                                            <p:fltVal val="0"/>
                                          </p:val>
                                        </p:tav>
                                      </p:tavLst>
                                    </p:anim>
                                    <p:anim calcmode="lin" valueType="num">
                                      <p:cBhvr>
                                        <p:cTn id="7" dur="1000"/>
                                        <p:tgtEl>
                                          <p:spTgt spid="32"/>
                                        </p:tgtEl>
                                        <p:attrNameLst>
                                          <p:attrName>ppt_h</p:attrName>
                                        </p:attrNameLst>
                                      </p:cBhvr>
                                      <p:tavLst>
                                        <p:tav tm="0">
                                          <p:val>
                                            <p:strVal val="ppt_h"/>
                                          </p:val>
                                        </p:tav>
                                        <p:tav tm="100000">
                                          <p:val>
                                            <p:fltVal val="0"/>
                                          </p:val>
                                        </p:tav>
                                      </p:tavLst>
                                    </p:anim>
                                    <p:anim calcmode="lin" valueType="num">
                                      <p:cBhvr>
                                        <p:cTn id="8" dur="1000"/>
                                        <p:tgtEl>
                                          <p:spTgt spid="32"/>
                                        </p:tgtEl>
                                        <p:attrNameLst>
                                          <p:attrName>style.rotation</p:attrName>
                                        </p:attrNameLst>
                                      </p:cBhvr>
                                      <p:tavLst>
                                        <p:tav tm="0">
                                          <p:val>
                                            <p:fltVal val="0"/>
                                          </p:val>
                                        </p:tav>
                                        <p:tav tm="100000">
                                          <p:val>
                                            <p:fltVal val="90"/>
                                          </p:val>
                                        </p:tav>
                                      </p:tavLst>
                                    </p:anim>
                                    <p:animEffect transition="out" filter="fade">
                                      <p:cBhvr>
                                        <p:cTn id="9" dur="1000"/>
                                        <p:tgtEl>
                                          <p:spTgt spid="32"/>
                                        </p:tgtEl>
                                      </p:cBhvr>
                                    </p:animEffect>
                                    <p:set>
                                      <p:cBhvr>
                                        <p:cTn id="10" dur="1" fill="hold">
                                          <p:stCondLst>
                                            <p:cond delay="999"/>
                                          </p:stCondLst>
                                        </p:cTn>
                                        <p:tgtEl>
                                          <p:spTgt spid="3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nodeType="clickEffect">
                                  <p:stCondLst>
                                    <p:cond delay="0"/>
                                  </p:stCondLst>
                                  <p:childTnLst>
                                    <p:anim calcmode="lin" valueType="num">
                                      <p:cBhvr>
                                        <p:cTn id="14" dur="1000"/>
                                        <p:tgtEl>
                                          <p:spTgt spid="10"/>
                                        </p:tgtEl>
                                        <p:attrNameLst>
                                          <p:attrName>ppt_w</p:attrName>
                                        </p:attrNameLst>
                                      </p:cBhvr>
                                      <p:tavLst>
                                        <p:tav tm="0">
                                          <p:val>
                                            <p:strVal val="ppt_w"/>
                                          </p:val>
                                        </p:tav>
                                        <p:tav tm="100000">
                                          <p:val>
                                            <p:fltVal val="0"/>
                                          </p:val>
                                        </p:tav>
                                      </p:tavLst>
                                    </p:anim>
                                    <p:anim calcmode="lin" valueType="num">
                                      <p:cBhvr>
                                        <p:cTn id="15" dur="1000"/>
                                        <p:tgtEl>
                                          <p:spTgt spid="10"/>
                                        </p:tgtEl>
                                        <p:attrNameLst>
                                          <p:attrName>ppt_h</p:attrName>
                                        </p:attrNameLst>
                                      </p:cBhvr>
                                      <p:tavLst>
                                        <p:tav tm="0">
                                          <p:val>
                                            <p:strVal val="ppt_h"/>
                                          </p:val>
                                        </p:tav>
                                        <p:tav tm="100000">
                                          <p:val>
                                            <p:fltVal val="0"/>
                                          </p:val>
                                        </p:tav>
                                      </p:tavLst>
                                    </p:anim>
                                    <p:anim calcmode="lin" valueType="num">
                                      <p:cBhvr>
                                        <p:cTn id="16" dur="1000"/>
                                        <p:tgtEl>
                                          <p:spTgt spid="10"/>
                                        </p:tgtEl>
                                        <p:attrNameLst>
                                          <p:attrName>style.rotation</p:attrName>
                                        </p:attrNameLst>
                                      </p:cBhvr>
                                      <p:tavLst>
                                        <p:tav tm="0">
                                          <p:val>
                                            <p:fltVal val="0"/>
                                          </p:val>
                                        </p:tav>
                                        <p:tav tm="100000">
                                          <p:val>
                                            <p:fltVal val="90"/>
                                          </p:val>
                                        </p:tav>
                                      </p:tavLst>
                                    </p:anim>
                                    <p:animEffect transition="out" filter="fade">
                                      <p:cBhvr>
                                        <p:cTn id="17" dur="1000"/>
                                        <p:tgtEl>
                                          <p:spTgt spid="10"/>
                                        </p:tgtEl>
                                      </p:cBhvr>
                                    </p:animEffect>
                                    <p:set>
                                      <p:cBhvr>
                                        <p:cTn id="18" dur="1" fill="hold">
                                          <p:stCondLst>
                                            <p:cond delay="999"/>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1" presetClass="exit" presetSubtype="0" fill="hold" grpId="0" nodeType="clickEffect">
                                  <p:stCondLst>
                                    <p:cond delay="0"/>
                                  </p:stCondLst>
                                  <p:childTnLst>
                                    <p:anim calcmode="lin" valueType="num">
                                      <p:cBhvr>
                                        <p:cTn id="22" dur="1000"/>
                                        <p:tgtEl>
                                          <p:spTgt spid="26"/>
                                        </p:tgtEl>
                                        <p:attrNameLst>
                                          <p:attrName>ppt_w</p:attrName>
                                        </p:attrNameLst>
                                      </p:cBhvr>
                                      <p:tavLst>
                                        <p:tav tm="0">
                                          <p:val>
                                            <p:strVal val="ppt_w"/>
                                          </p:val>
                                        </p:tav>
                                        <p:tav tm="100000">
                                          <p:val>
                                            <p:fltVal val="0"/>
                                          </p:val>
                                        </p:tav>
                                      </p:tavLst>
                                    </p:anim>
                                    <p:anim calcmode="lin" valueType="num">
                                      <p:cBhvr>
                                        <p:cTn id="23" dur="1000"/>
                                        <p:tgtEl>
                                          <p:spTgt spid="26"/>
                                        </p:tgtEl>
                                        <p:attrNameLst>
                                          <p:attrName>ppt_h</p:attrName>
                                        </p:attrNameLst>
                                      </p:cBhvr>
                                      <p:tavLst>
                                        <p:tav tm="0">
                                          <p:val>
                                            <p:strVal val="ppt_h"/>
                                          </p:val>
                                        </p:tav>
                                        <p:tav tm="100000">
                                          <p:val>
                                            <p:fltVal val="0"/>
                                          </p:val>
                                        </p:tav>
                                      </p:tavLst>
                                    </p:anim>
                                    <p:anim calcmode="lin" valueType="num">
                                      <p:cBhvr>
                                        <p:cTn id="24" dur="1000"/>
                                        <p:tgtEl>
                                          <p:spTgt spid="26"/>
                                        </p:tgtEl>
                                        <p:attrNameLst>
                                          <p:attrName>style.rotation</p:attrName>
                                        </p:attrNameLst>
                                      </p:cBhvr>
                                      <p:tavLst>
                                        <p:tav tm="0">
                                          <p:val>
                                            <p:fltVal val="0"/>
                                          </p:val>
                                        </p:tav>
                                        <p:tav tm="100000">
                                          <p:val>
                                            <p:fltVal val="90"/>
                                          </p:val>
                                        </p:tav>
                                      </p:tavLst>
                                    </p:anim>
                                    <p:animEffect transition="out" filter="fade">
                                      <p:cBhvr>
                                        <p:cTn id="25" dur="1000"/>
                                        <p:tgtEl>
                                          <p:spTgt spid="26"/>
                                        </p:tgtEl>
                                      </p:cBhvr>
                                    </p:animEffect>
                                    <p:set>
                                      <p:cBhvr>
                                        <p:cTn id="26" dur="1" fill="hold">
                                          <p:stCondLst>
                                            <p:cond delay="999"/>
                                          </p:stCondLst>
                                        </p:cTn>
                                        <p:tgtEl>
                                          <p:spTgt spid="2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down)">
                                      <p:cBhvr>
                                        <p:cTn id="31" dur="580">
                                          <p:stCondLst>
                                            <p:cond delay="0"/>
                                          </p:stCondLst>
                                        </p:cTn>
                                        <p:tgtEl>
                                          <p:spTgt spid="27"/>
                                        </p:tgtEl>
                                      </p:cBhvr>
                                    </p:animEffect>
                                    <p:anim calcmode="lin" valueType="num">
                                      <p:cBhvr>
                                        <p:cTn id="32"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37" dur="26">
                                          <p:stCondLst>
                                            <p:cond delay="650"/>
                                          </p:stCondLst>
                                        </p:cTn>
                                        <p:tgtEl>
                                          <p:spTgt spid="27"/>
                                        </p:tgtEl>
                                      </p:cBhvr>
                                      <p:to x="100000" y="60000"/>
                                    </p:animScale>
                                    <p:animScale>
                                      <p:cBhvr>
                                        <p:cTn id="38" dur="166" decel="50000">
                                          <p:stCondLst>
                                            <p:cond delay="676"/>
                                          </p:stCondLst>
                                        </p:cTn>
                                        <p:tgtEl>
                                          <p:spTgt spid="27"/>
                                        </p:tgtEl>
                                      </p:cBhvr>
                                      <p:to x="100000" y="100000"/>
                                    </p:animScale>
                                    <p:animScale>
                                      <p:cBhvr>
                                        <p:cTn id="39" dur="26">
                                          <p:stCondLst>
                                            <p:cond delay="1312"/>
                                          </p:stCondLst>
                                        </p:cTn>
                                        <p:tgtEl>
                                          <p:spTgt spid="27"/>
                                        </p:tgtEl>
                                      </p:cBhvr>
                                      <p:to x="100000" y="80000"/>
                                    </p:animScale>
                                    <p:animScale>
                                      <p:cBhvr>
                                        <p:cTn id="40" dur="166" decel="50000">
                                          <p:stCondLst>
                                            <p:cond delay="1338"/>
                                          </p:stCondLst>
                                        </p:cTn>
                                        <p:tgtEl>
                                          <p:spTgt spid="27"/>
                                        </p:tgtEl>
                                      </p:cBhvr>
                                      <p:to x="100000" y="100000"/>
                                    </p:animScale>
                                    <p:animScale>
                                      <p:cBhvr>
                                        <p:cTn id="41" dur="26">
                                          <p:stCondLst>
                                            <p:cond delay="1642"/>
                                          </p:stCondLst>
                                        </p:cTn>
                                        <p:tgtEl>
                                          <p:spTgt spid="27"/>
                                        </p:tgtEl>
                                      </p:cBhvr>
                                      <p:to x="100000" y="90000"/>
                                    </p:animScale>
                                    <p:animScale>
                                      <p:cBhvr>
                                        <p:cTn id="42" dur="166" decel="50000">
                                          <p:stCondLst>
                                            <p:cond delay="1668"/>
                                          </p:stCondLst>
                                        </p:cTn>
                                        <p:tgtEl>
                                          <p:spTgt spid="27"/>
                                        </p:tgtEl>
                                      </p:cBhvr>
                                      <p:to x="100000" y="100000"/>
                                    </p:animScale>
                                    <p:animScale>
                                      <p:cBhvr>
                                        <p:cTn id="43" dur="26">
                                          <p:stCondLst>
                                            <p:cond delay="1808"/>
                                          </p:stCondLst>
                                        </p:cTn>
                                        <p:tgtEl>
                                          <p:spTgt spid="27"/>
                                        </p:tgtEl>
                                      </p:cBhvr>
                                      <p:to x="100000" y="95000"/>
                                    </p:animScale>
                                    <p:animScale>
                                      <p:cBhvr>
                                        <p:cTn id="44" dur="166" decel="50000">
                                          <p:stCondLst>
                                            <p:cond delay="1834"/>
                                          </p:stCondLst>
                                        </p:cTn>
                                        <p:tgtEl>
                                          <p:spTgt spid="27"/>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p:cTn id="49" dur="1000" fill="hold"/>
                                        <p:tgtEl>
                                          <p:spTgt spid="30"/>
                                        </p:tgtEl>
                                        <p:attrNameLst>
                                          <p:attrName>ppt_w</p:attrName>
                                        </p:attrNameLst>
                                      </p:cBhvr>
                                      <p:tavLst>
                                        <p:tav tm="0">
                                          <p:val>
                                            <p:fltVal val="0"/>
                                          </p:val>
                                        </p:tav>
                                        <p:tav tm="100000">
                                          <p:val>
                                            <p:strVal val="#ppt_w"/>
                                          </p:val>
                                        </p:tav>
                                      </p:tavLst>
                                    </p:anim>
                                    <p:anim calcmode="lin" valueType="num">
                                      <p:cBhvr>
                                        <p:cTn id="50" dur="1000" fill="hold"/>
                                        <p:tgtEl>
                                          <p:spTgt spid="30"/>
                                        </p:tgtEl>
                                        <p:attrNameLst>
                                          <p:attrName>ppt_h</p:attrName>
                                        </p:attrNameLst>
                                      </p:cBhvr>
                                      <p:tavLst>
                                        <p:tav tm="0">
                                          <p:val>
                                            <p:fltVal val="0"/>
                                          </p:val>
                                        </p:tav>
                                        <p:tav tm="100000">
                                          <p:val>
                                            <p:strVal val="#ppt_h"/>
                                          </p:val>
                                        </p:tav>
                                      </p:tavLst>
                                    </p:anim>
                                    <p:anim calcmode="lin" valueType="num">
                                      <p:cBhvr>
                                        <p:cTn id="51" dur="1000" fill="hold"/>
                                        <p:tgtEl>
                                          <p:spTgt spid="30"/>
                                        </p:tgtEl>
                                        <p:attrNameLst>
                                          <p:attrName>style.rotation</p:attrName>
                                        </p:attrNameLst>
                                      </p:cBhvr>
                                      <p:tavLst>
                                        <p:tav tm="0">
                                          <p:val>
                                            <p:fltVal val="90"/>
                                          </p:val>
                                        </p:tav>
                                        <p:tav tm="100000">
                                          <p:val>
                                            <p:fltVal val="0"/>
                                          </p:val>
                                        </p:tav>
                                      </p:tavLst>
                                    </p:anim>
                                    <p:animEffect transition="in" filter="fade">
                                      <p:cBhvr>
                                        <p:cTn id="52" dur="1000"/>
                                        <p:tgtEl>
                                          <p:spTgt spid="30"/>
                                        </p:tgtEl>
                                      </p:cBhvr>
                                    </p:animEffect>
                                  </p:childTnLst>
                                </p:cTn>
                              </p:par>
                            </p:childTnLst>
                          </p:cTn>
                        </p:par>
                        <p:par>
                          <p:cTn id="53" fill="hold">
                            <p:stCondLst>
                              <p:cond delay="1000"/>
                            </p:stCondLst>
                            <p:childTnLst>
                              <p:par>
                                <p:cTn id="54" presetID="21" presetClass="entr" presetSubtype="1"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wheel(1)">
                                      <p:cBhvr>
                                        <p:cTn id="56" dur="2000"/>
                                        <p:tgtEl>
                                          <p:spTgt spid="28"/>
                                        </p:tgtEl>
                                      </p:cBhvr>
                                    </p:animEffect>
                                  </p:childTnLst>
                                </p:cTn>
                              </p:par>
                            </p:childTnLst>
                          </p:cTn>
                        </p:par>
                      </p:childTnLst>
                    </p:cTn>
                  </p:par>
                  <p:par>
                    <p:cTn id="57" fill="hold">
                      <p:stCondLst>
                        <p:cond delay="indefinite"/>
                      </p:stCondLst>
                      <p:childTnLst>
                        <p:par>
                          <p:cTn id="58" fill="hold">
                            <p:stCondLst>
                              <p:cond delay="0"/>
                            </p:stCondLst>
                            <p:childTnLst>
                              <p:par>
                                <p:cTn id="59" presetID="35"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2000"/>
                                        <p:tgtEl>
                                          <p:spTgt spid="19"/>
                                        </p:tgtEl>
                                      </p:cBhvr>
                                    </p:animEffect>
                                    <p:anim calcmode="lin" valueType="num">
                                      <p:cBhvr>
                                        <p:cTn id="62" dur="2000" fill="hold"/>
                                        <p:tgtEl>
                                          <p:spTgt spid="19"/>
                                        </p:tgtEl>
                                        <p:attrNameLst>
                                          <p:attrName>style.rotation</p:attrName>
                                        </p:attrNameLst>
                                      </p:cBhvr>
                                      <p:tavLst>
                                        <p:tav tm="0">
                                          <p:val>
                                            <p:fltVal val="720"/>
                                          </p:val>
                                        </p:tav>
                                        <p:tav tm="100000">
                                          <p:val>
                                            <p:fltVal val="0"/>
                                          </p:val>
                                        </p:tav>
                                      </p:tavLst>
                                    </p:anim>
                                    <p:anim calcmode="lin" valueType="num">
                                      <p:cBhvr>
                                        <p:cTn id="63" dur="2000" fill="hold"/>
                                        <p:tgtEl>
                                          <p:spTgt spid="19"/>
                                        </p:tgtEl>
                                        <p:attrNameLst>
                                          <p:attrName>ppt_h</p:attrName>
                                        </p:attrNameLst>
                                      </p:cBhvr>
                                      <p:tavLst>
                                        <p:tav tm="0">
                                          <p:val>
                                            <p:fltVal val="0"/>
                                          </p:val>
                                        </p:tav>
                                        <p:tav tm="100000">
                                          <p:val>
                                            <p:strVal val="#ppt_h"/>
                                          </p:val>
                                        </p:tav>
                                      </p:tavLst>
                                    </p:anim>
                                    <p:anim calcmode="lin" valueType="num">
                                      <p:cBhvr>
                                        <p:cTn id="64" dur="2000" fill="hold"/>
                                        <p:tgtEl>
                                          <p:spTgt spid="19"/>
                                        </p:tgtEl>
                                        <p:attrNameLst>
                                          <p:attrName>ppt_w</p:attrName>
                                        </p:attrNameLst>
                                      </p:cBhvr>
                                      <p:tavLst>
                                        <p:tav tm="0">
                                          <p:val>
                                            <p:fltVal val="0"/>
                                          </p:val>
                                        </p:tav>
                                        <p:tav tm="100000">
                                          <p:val>
                                            <p:strVal val="#ppt_w"/>
                                          </p:val>
                                        </p:tav>
                                      </p:tavLst>
                                    </p:anim>
                                  </p:childTnLst>
                                </p:cTn>
                              </p:par>
                              <p:par>
                                <p:cTn id="65" presetID="35" presetClass="entr" presetSubtype="0"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2000"/>
                                        <p:tgtEl>
                                          <p:spTgt spid="11"/>
                                        </p:tgtEl>
                                      </p:cBhvr>
                                    </p:animEffect>
                                    <p:anim calcmode="lin" valueType="num">
                                      <p:cBhvr>
                                        <p:cTn id="68" dur="2000" fill="hold"/>
                                        <p:tgtEl>
                                          <p:spTgt spid="11"/>
                                        </p:tgtEl>
                                        <p:attrNameLst>
                                          <p:attrName>style.rotation</p:attrName>
                                        </p:attrNameLst>
                                      </p:cBhvr>
                                      <p:tavLst>
                                        <p:tav tm="0">
                                          <p:val>
                                            <p:fltVal val="720"/>
                                          </p:val>
                                        </p:tav>
                                        <p:tav tm="100000">
                                          <p:val>
                                            <p:fltVal val="0"/>
                                          </p:val>
                                        </p:tav>
                                      </p:tavLst>
                                    </p:anim>
                                    <p:anim calcmode="lin" valueType="num">
                                      <p:cBhvr>
                                        <p:cTn id="69" dur="2000" fill="hold"/>
                                        <p:tgtEl>
                                          <p:spTgt spid="11"/>
                                        </p:tgtEl>
                                        <p:attrNameLst>
                                          <p:attrName>ppt_h</p:attrName>
                                        </p:attrNameLst>
                                      </p:cBhvr>
                                      <p:tavLst>
                                        <p:tav tm="0">
                                          <p:val>
                                            <p:fltVal val="0"/>
                                          </p:val>
                                        </p:tav>
                                        <p:tav tm="100000">
                                          <p:val>
                                            <p:strVal val="#ppt_h"/>
                                          </p:val>
                                        </p:tav>
                                      </p:tavLst>
                                    </p:anim>
                                    <p:anim calcmode="lin" valueType="num">
                                      <p:cBhvr>
                                        <p:cTn id="70" dur="2000" fill="hold"/>
                                        <p:tgtEl>
                                          <p:spTgt spid="11"/>
                                        </p:tgtEl>
                                        <p:attrNameLst>
                                          <p:attrName>ppt_w</p:attrName>
                                        </p:attrNameLst>
                                      </p:cBhvr>
                                      <p:tavLst>
                                        <p:tav tm="0">
                                          <p:val>
                                            <p:fltVal val="0"/>
                                          </p:val>
                                        </p:tav>
                                        <p:tav tm="100000">
                                          <p:val>
                                            <p:strVal val="#ppt_w"/>
                                          </p:val>
                                        </p:tav>
                                      </p:tavLst>
                                    </p:anim>
                                  </p:childTnLst>
                                </p:cTn>
                              </p:par>
                            </p:childTnLst>
                          </p:cTn>
                        </p:par>
                      </p:childTnLst>
                    </p:cTn>
                  </p:par>
                  <p:par>
                    <p:cTn id="71" fill="hold">
                      <p:stCondLst>
                        <p:cond delay="indefinite"/>
                      </p:stCondLst>
                      <p:childTnLst>
                        <p:par>
                          <p:cTn id="72" fill="hold">
                            <p:stCondLst>
                              <p:cond delay="0"/>
                            </p:stCondLst>
                            <p:childTnLst>
                              <p:par>
                                <p:cTn id="73" presetID="31" presetClass="entr" presetSubtype="0" fill="hold" nodeType="click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1000" fill="hold"/>
                                        <p:tgtEl>
                                          <p:spTgt spid="35"/>
                                        </p:tgtEl>
                                        <p:attrNameLst>
                                          <p:attrName>ppt_w</p:attrName>
                                        </p:attrNameLst>
                                      </p:cBhvr>
                                      <p:tavLst>
                                        <p:tav tm="0">
                                          <p:val>
                                            <p:fltVal val="0"/>
                                          </p:val>
                                        </p:tav>
                                        <p:tav tm="100000">
                                          <p:val>
                                            <p:strVal val="#ppt_w"/>
                                          </p:val>
                                        </p:tav>
                                      </p:tavLst>
                                    </p:anim>
                                    <p:anim calcmode="lin" valueType="num">
                                      <p:cBhvr>
                                        <p:cTn id="76" dur="1000" fill="hold"/>
                                        <p:tgtEl>
                                          <p:spTgt spid="35"/>
                                        </p:tgtEl>
                                        <p:attrNameLst>
                                          <p:attrName>ppt_h</p:attrName>
                                        </p:attrNameLst>
                                      </p:cBhvr>
                                      <p:tavLst>
                                        <p:tav tm="0">
                                          <p:val>
                                            <p:fltVal val="0"/>
                                          </p:val>
                                        </p:tav>
                                        <p:tav tm="100000">
                                          <p:val>
                                            <p:strVal val="#ppt_h"/>
                                          </p:val>
                                        </p:tav>
                                      </p:tavLst>
                                    </p:anim>
                                    <p:anim calcmode="lin" valueType="num">
                                      <p:cBhvr>
                                        <p:cTn id="77" dur="1000" fill="hold"/>
                                        <p:tgtEl>
                                          <p:spTgt spid="35"/>
                                        </p:tgtEl>
                                        <p:attrNameLst>
                                          <p:attrName>style.rotation</p:attrName>
                                        </p:attrNameLst>
                                      </p:cBhvr>
                                      <p:tavLst>
                                        <p:tav tm="0">
                                          <p:val>
                                            <p:fltVal val="90"/>
                                          </p:val>
                                        </p:tav>
                                        <p:tav tm="100000">
                                          <p:val>
                                            <p:fltVal val="0"/>
                                          </p:val>
                                        </p:tav>
                                      </p:tavLst>
                                    </p:anim>
                                    <p:animEffect transition="in" filter="fade">
                                      <p:cBhvr>
                                        <p:cTn id="78" dur="1000"/>
                                        <p:tgtEl>
                                          <p:spTgt spid="35"/>
                                        </p:tgtEl>
                                      </p:cBhvr>
                                    </p:animEffect>
                                  </p:childTnLst>
                                </p:cTn>
                              </p:par>
                              <p:par>
                                <p:cTn id="79" presetID="31" presetClass="entr" presetSubtype="0" fill="hold" nodeType="with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1000" fill="hold"/>
                                        <p:tgtEl>
                                          <p:spTgt spid="34"/>
                                        </p:tgtEl>
                                        <p:attrNameLst>
                                          <p:attrName>ppt_w</p:attrName>
                                        </p:attrNameLst>
                                      </p:cBhvr>
                                      <p:tavLst>
                                        <p:tav tm="0">
                                          <p:val>
                                            <p:fltVal val="0"/>
                                          </p:val>
                                        </p:tav>
                                        <p:tav tm="100000">
                                          <p:val>
                                            <p:strVal val="#ppt_w"/>
                                          </p:val>
                                        </p:tav>
                                      </p:tavLst>
                                    </p:anim>
                                    <p:anim calcmode="lin" valueType="num">
                                      <p:cBhvr>
                                        <p:cTn id="82" dur="1000" fill="hold"/>
                                        <p:tgtEl>
                                          <p:spTgt spid="34"/>
                                        </p:tgtEl>
                                        <p:attrNameLst>
                                          <p:attrName>ppt_h</p:attrName>
                                        </p:attrNameLst>
                                      </p:cBhvr>
                                      <p:tavLst>
                                        <p:tav tm="0">
                                          <p:val>
                                            <p:fltVal val="0"/>
                                          </p:val>
                                        </p:tav>
                                        <p:tav tm="100000">
                                          <p:val>
                                            <p:strVal val="#ppt_h"/>
                                          </p:val>
                                        </p:tav>
                                      </p:tavLst>
                                    </p:anim>
                                    <p:anim calcmode="lin" valueType="num">
                                      <p:cBhvr>
                                        <p:cTn id="83" dur="1000" fill="hold"/>
                                        <p:tgtEl>
                                          <p:spTgt spid="34"/>
                                        </p:tgtEl>
                                        <p:attrNameLst>
                                          <p:attrName>style.rotation</p:attrName>
                                        </p:attrNameLst>
                                      </p:cBhvr>
                                      <p:tavLst>
                                        <p:tav tm="0">
                                          <p:val>
                                            <p:fltVal val="90"/>
                                          </p:val>
                                        </p:tav>
                                        <p:tav tm="100000">
                                          <p:val>
                                            <p:fltVal val="0"/>
                                          </p:val>
                                        </p:tav>
                                      </p:tavLst>
                                    </p:anim>
                                    <p:animEffect transition="in" filter="fade">
                                      <p:cBhvr>
                                        <p:cTn id="84"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P spid="26" grpId="0" animBg="1"/>
      <p:bldP spid="27"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4" name="Rectangle 10"/>
          <p:cNvSpPr>
            <a:spLocks noChangeArrowheads="1"/>
          </p:cNvSpPr>
          <p:nvPr/>
        </p:nvSpPr>
        <p:spPr bwMode="auto">
          <a:xfrm>
            <a:off x="105769" y="1136207"/>
            <a:ext cx="5086649" cy="5693866"/>
          </a:xfrm>
          <a:prstGeom prst="rect">
            <a:avLst/>
          </a:prstGeom>
          <a:noFill/>
          <a:ln w="22225" algn="ctr">
            <a:noFill/>
            <a:miter lim="800000"/>
            <a:headEnd/>
            <a:tailEnd/>
          </a:ln>
        </p:spPr>
        <p:txBody>
          <a:bodyPr wrap="none" anchor="ctr">
            <a:spAutoFit/>
          </a:bodyPr>
          <a:lstStyle/>
          <a:p>
            <a:pPr algn="r"/>
            <a:r>
              <a:rPr lang="en-US" sz="2600" b="1" dirty="0" smtClean="0">
                <a:solidFill>
                  <a:srgbClr val="FFFFFF"/>
                </a:solidFill>
                <a:latin typeface="Arial Narrow" panose="020B0606020202030204" pitchFamily="34" charset="0"/>
                <a:ea typeface="Times New Roman" pitchFamily="18" charset="0"/>
                <a:cs typeface="Arial" charset="0"/>
              </a:rPr>
              <a:t>A photo of a freely-rotating plastic </a:t>
            </a:r>
          </a:p>
          <a:p>
            <a:pPr algn="r"/>
            <a:r>
              <a:rPr lang="en-US" sz="2600" b="1" dirty="0" smtClean="0">
                <a:solidFill>
                  <a:srgbClr val="FFFFFF"/>
                </a:solidFill>
                <a:latin typeface="Arial Narrow" panose="020B0606020202030204" pitchFamily="34" charset="0"/>
                <a:ea typeface="Times New Roman" pitchFamily="18" charset="0"/>
                <a:cs typeface="Arial" charset="0"/>
              </a:rPr>
              <a:t>spoon caught  in a water stream. </a:t>
            </a:r>
          </a:p>
          <a:p>
            <a:pPr algn="r"/>
            <a:r>
              <a:rPr lang="en-US" sz="2600" b="1" dirty="0" smtClean="0">
                <a:solidFill>
                  <a:srgbClr val="FFFFFF"/>
                </a:solidFill>
                <a:latin typeface="Arial Narrow" panose="020B0606020202030204" pitchFamily="34" charset="0"/>
                <a:ea typeface="Times New Roman" pitchFamily="18" charset="0"/>
                <a:cs typeface="Arial" charset="0"/>
              </a:rPr>
              <a:t>The large number of water molecules </a:t>
            </a:r>
          </a:p>
          <a:p>
            <a:pPr algn="r"/>
            <a:r>
              <a:rPr lang="en-US" sz="2600" b="1" dirty="0" smtClean="0">
                <a:solidFill>
                  <a:srgbClr val="FFFFFF"/>
                </a:solidFill>
                <a:latin typeface="Arial Narrow" panose="020B0606020202030204" pitchFamily="34" charset="0"/>
                <a:ea typeface="Times New Roman" pitchFamily="18" charset="0"/>
                <a:cs typeface="Arial" charset="0"/>
              </a:rPr>
              <a:t>on  the right, all moving in the same</a:t>
            </a:r>
          </a:p>
          <a:p>
            <a:pPr algn="r"/>
            <a:r>
              <a:rPr lang="en-US" sz="2600" b="1" dirty="0" smtClean="0">
                <a:solidFill>
                  <a:srgbClr val="FFFFFF"/>
                </a:solidFill>
                <a:latin typeface="Arial Narrow" panose="020B0606020202030204" pitchFamily="34" charset="0"/>
                <a:ea typeface="Times New Roman" pitchFamily="18" charset="0"/>
                <a:cs typeface="Arial" charset="0"/>
              </a:rPr>
              <a:t>direction, give a net HIGH  velocity </a:t>
            </a:r>
          </a:p>
          <a:p>
            <a:pPr algn="r"/>
            <a:r>
              <a:rPr lang="en-US" sz="2600" b="1" dirty="0" smtClean="0">
                <a:solidFill>
                  <a:srgbClr val="FFFFFF"/>
                </a:solidFill>
                <a:latin typeface="Arial Narrow" panose="020B0606020202030204" pitchFamily="34" charset="0"/>
                <a:ea typeface="Times New Roman" pitchFamily="18" charset="0"/>
                <a:cs typeface="Arial" charset="0"/>
              </a:rPr>
              <a:t>(and hence, by Bernoulli, a low </a:t>
            </a:r>
          </a:p>
          <a:p>
            <a:pPr algn="r"/>
            <a:r>
              <a:rPr lang="en-US" sz="2600" b="1" dirty="0" smtClean="0">
                <a:solidFill>
                  <a:srgbClr val="FFFFFF"/>
                </a:solidFill>
                <a:latin typeface="Arial Narrow" panose="020B0606020202030204" pitchFamily="34" charset="0"/>
                <a:ea typeface="Times New Roman" pitchFamily="18" charset="0"/>
                <a:cs typeface="Arial" charset="0"/>
              </a:rPr>
              <a:t>pressure) on that side. The gas </a:t>
            </a:r>
          </a:p>
          <a:p>
            <a:pPr algn="r"/>
            <a:r>
              <a:rPr lang="en-US" sz="2600" b="1" dirty="0" smtClean="0">
                <a:solidFill>
                  <a:srgbClr val="FFFFFF"/>
                </a:solidFill>
                <a:latin typeface="Arial Narrow" panose="020B0606020202030204" pitchFamily="34" charset="0"/>
                <a:ea typeface="Times New Roman" pitchFamily="18" charset="0"/>
                <a:cs typeface="Arial" charset="0"/>
              </a:rPr>
              <a:t>molecules on the left, while each </a:t>
            </a:r>
          </a:p>
          <a:p>
            <a:pPr algn="r"/>
            <a:r>
              <a:rPr lang="en-US" sz="2600" b="1" dirty="0" smtClean="0">
                <a:solidFill>
                  <a:srgbClr val="FFFFFF"/>
                </a:solidFill>
                <a:latin typeface="Arial Narrow" panose="020B0606020202030204" pitchFamily="34" charset="0"/>
                <a:ea typeface="Times New Roman" pitchFamily="18" charset="0"/>
                <a:cs typeface="Arial" charset="0"/>
              </a:rPr>
              <a:t>moving faster than the falling water </a:t>
            </a:r>
          </a:p>
          <a:p>
            <a:pPr algn="r"/>
            <a:r>
              <a:rPr lang="en-US" sz="2600" b="1" dirty="0" smtClean="0">
                <a:solidFill>
                  <a:srgbClr val="FFFFFF"/>
                </a:solidFill>
                <a:latin typeface="Arial Narrow" panose="020B0606020202030204" pitchFamily="34" charset="0"/>
                <a:ea typeface="Times New Roman" pitchFamily="18" charset="0"/>
                <a:cs typeface="Arial" charset="0"/>
              </a:rPr>
              <a:t>molecules, are moving in random</a:t>
            </a:r>
          </a:p>
          <a:p>
            <a:pPr algn="r"/>
            <a:r>
              <a:rPr lang="en-US" sz="2600" b="1" dirty="0" smtClean="0">
                <a:solidFill>
                  <a:srgbClr val="FFFFFF"/>
                </a:solidFill>
                <a:latin typeface="Arial Narrow" panose="020B0606020202030204" pitchFamily="34" charset="0"/>
                <a:ea typeface="Times New Roman" pitchFamily="18" charset="0"/>
                <a:cs typeface="Arial" charset="0"/>
              </a:rPr>
              <a:t>directions, giving a net LOW velocity </a:t>
            </a:r>
          </a:p>
          <a:p>
            <a:pPr algn="r"/>
            <a:r>
              <a:rPr lang="en-US" sz="2600" b="1" dirty="0" smtClean="0">
                <a:solidFill>
                  <a:srgbClr val="FFFFFF"/>
                </a:solidFill>
                <a:latin typeface="Arial Narrow" panose="020B0606020202030204" pitchFamily="34" charset="0"/>
                <a:ea typeface="Times New Roman" pitchFamily="18" charset="0"/>
                <a:cs typeface="Arial" charset="0"/>
              </a:rPr>
              <a:t>(and hence, high pressure) on the </a:t>
            </a:r>
          </a:p>
          <a:p>
            <a:pPr algn="r"/>
            <a:r>
              <a:rPr lang="en-US" sz="2600" b="1" dirty="0" smtClean="0">
                <a:solidFill>
                  <a:srgbClr val="FFFFFF"/>
                </a:solidFill>
                <a:latin typeface="Arial Narrow" panose="020B0606020202030204" pitchFamily="34" charset="0"/>
                <a:ea typeface="Times New Roman" pitchFamily="18" charset="0"/>
                <a:cs typeface="Arial" charset="0"/>
              </a:rPr>
              <a:t>right. Thus, the spoon leans (and </a:t>
            </a:r>
          </a:p>
          <a:p>
            <a:pPr algn="r"/>
            <a:r>
              <a:rPr lang="en-US" sz="2600" b="1" dirty="0" smtClean="0">
                <a:solidFill>
                  <a:srgbClr val="FFFFFF"/>
                </a:solidFill>
                <a:latin typeface="Arial Narrow" panose="020B0606020202030204" pitchFamily="34" charset="0"/>
                <a:ea typeface="Times New Roman" pitchFamily="18" charset="0"/>
                <a:cs typeface="Arial" charset="0"/>
              </a:rPr>
              <a:t>stays leaning) into the water stream.</a:t>
            </a:r>
            <a:endParaRPr lang="en-US" sz="2600" b="1" dirty="0">
              <a:solidFill>
                <a:srgbClr val="FFFFFF"/>
              </a:solidFill>
              <a:latin typeface="Arial Narrow" panose="020B0606020202030204" pitchFamily="34" charset="0"/>
              <a:ea typeface="Times New Roman" pitchFamily="18" charset="0"/>
              <a:cs typeface="Arial" charset="0"/>
            </a:endParaRPr>
          </a:p>
        </p:txBody>
      </p:sp>
      <p:pic>
        <p:nvPicPr>
          <p:cNvPr id="1026" name="Picture 2" descr="C:\Users\bergmajd\AppData\Local\Microsoft\Windows\Temporary Internet Files\Content.Outlook\XHPL7VJ9\IMG_0542.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rot="5400000">
            <a:off x="3841877" y="1569164"/>
            <a:ext cx="6586537" cy="3733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48254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245" y="181452"/>
            <a:ext cx="8457700" cy="523220"/>
          </a:xfrm>
          <a:prstGeom prst="rect">
            <a:avLst/>
          </a:prstGeom>
        </p:spPr>
        <p:txBody>
          <a:bodyPr wrap="none">
            <a:spAutoFit/>
          </a:bodyPr>
          <a:lstStyle/>
          <a:p>
            <a:pPr algn="l"/>
            <a:r>
              <a:rPr lang="en-US" dirty="0">
                <a:solidFill>
                  <a:srgbClr val="FF0000"/>
                </a:solidFill>
              </a:rPr>
              <a:t>Bernoulli’s principle can be </a:t>
            </a:r>
            <a:r>
              <a:rPr lang="en-US" dirty="0" smtClean="0">
                <a:solidFill>
                  <a:srgbClr val="FF0000"/>
                </a:solidFill>
              </a:rPr>
              <a:t>rationalized in two </a:t>
            </a:r>
            <a:r>
              <a:rPr lang="en-US" dirty="0">
                <a:solidFill>
                  <a:srgbClr val="FF0000"/>
                </a:solidFill>
              </a:rPr>
              <a:t>ways:</a:t>
            </a:r>
          </a:p>
        </p:txBody>
      </p:sp>
      <p:sp>
        <p:nvSpPr>
          <p:cNvPr id="3" name="Rectangle 2"/>
          <p:cNvSpPr/>
          <p:nvPr/>
        </p:nvSpPr>
        <p:spPr>
          <a:xfrm>
            <a:off x="497867" y="915509"/>
            <a:ext cx="3262368" cy="523220"/>
          </a:xfrm>
          <a:prstGeom prst="rect">
            <a:avLst/>
          </a:prstGeom>
        </p:spPr>
        <p:txBody>
          <a:bodyPr wrap="none">
            <a:spAutoFit/>
          </a:bodyPr>
          <a:lstStyle/>
          <a:p>
            <a:pPr algn="l"/>
            <a:r>
              <a:rPr lang="en-US" dirty="0">
                <a:solidFill>
                  <a:srgbClr val="FF0000"/>
                </a:solidFill>
              </a:rPr>
              <a:t>1. Newton’s 2</a:t>
            </a:r>
            <a:r>
              <a:rPr lang="en-US" baseline="30000" dirty="0">
                <a:solidFill>
                  <a:srgbClr val="FF0000"/>
                </a:solidFill>
              </a:rPr>
              <a:t>nd</a:t>
            </a:r>
            <a:r>
              <a:rPr lang="en-US" dirty="0">
                <a:solidFill>
                  <a:srgbClr val="FF0000"/>
                </a:solidFill>
              </a:rPr>
              <a:t> law</a:t>
            </a:r>
          </a:p>
        </p:txBody>
      </p:sp>
      <p:sp>
        <p:nvSpPr>
          <p:cNvPr id="10" name="Rectangle 9"/>
          <p:cNvSpPr/>
          <p:nvPr/>
        </p:nvSpPr>
        <p:spPr>
          <a:xfrm>
            <a:off x="360679" y="3789014"/>
            <a:ext cx="595035" cy="830997"/>
          </a:xfrm>
          <a:prstGeom prst="rect">
            <a:avLst/>
          </a:prstGeom>
        </p:spPr>
        <p:txBody>
          <a:bodyPr wrap="none">
            <a:spAutoFit/>
          </a:bodyPr>
          <a:lstStyle/>
          <a:p>
            <a:pPr algn="l"/>
            <a:r>
              <a:rPr lang="en-US" sz="4800" dirty="0" smtClean="0">
                <a:solidFill>
                  <a:srgbClr val="000000"/>
                </a:solidFill>
              </a:rPr>
              <a:t>A</a:t>
            </a:r>
            <a:endParaRPr lang="en-US" sz="4800" dirty="0">
              <a:solidFill>
                <a:srgbClr val="000000"/>
              </a:solidFill>
            </a:endParaRPr>
          </a:p>
        </p:txBody>
      </p:sp>
      <p:sp>
        <p:nvSpPr>
          <p:cNvPr id="11" name="Rectangle 10"/>
          <p:cNvSpPr/>
          <p:nvPr/>
        </p:nvSpPr>
        <p:spPr>
          <a:xfrm>
            <a:off x="865636" y="3939138"/>
            <a:ext cx="364202" cy="523220"/>
          </a:xfrm>
          <a:prstGeom prst="rect">
            <a:avLst/>
          </a:prstGeom>
        </p:spPr>
        <p:txBody>
          <a:bodyPr wrap="none">
            <a:spAutoFit/>
          </a:bodyPr>
          <a:lstStyle/>
          <a:p>
            <a:pPr algn="l"/>
            <a:r>
              <a:rPr lang="en-US" dirty="0" smtClean="0">
                <a:solidFill>
                  <a:srgbClr val="000000"/>
                </a:solidFill>
              </a:rPr>
              <a:t>v</a:t>
            </a:r>
            <a:endParaRPr lang="en-US" dirty="0">
              <a:solidFill>
                <a:srgbClr val="000000"/>
              </a:solidFill>
            </a:endParaRPr>
          </a:p>
        </p:txBody>
      </p:sp>
      <p:sp>
        <p:nvSpPr>
          <p:cNvPr id="12" name="Rectangle 11"/>
          <p:cNvSpPr/>
          <p:nvPr/>
        </p:nvSpPr>
        <p:spPr>
          <a:xfrm>
            <a:off x="5196693" y="4050881"/>
            <a:ext cx="338554" cy="369332"/>
          </a:xfrm>
          <a:prstGeom prst="rect">
            <a:avLst/>
          </a:prstGeom>
        </p:spPr>
        <p:txBody>
          <a:bodyPr wrap="none">
            <a:spAutoFit/>
          </a:bodyPr>
          <a:lstStyle/>
          <a:p>
            <a:pPr algn="l"/>
            <a:r>
              <a:rPr lang="en-US" sz="1800" dirty="0" smtClean="0">
                <a:solidFill>
                  <a:srgbClr val="000000"/>
                </a:solidFill>
              </a:rPr>
              <a:t>A</a:t>
            </a:r>
            <a:endParaRPr lang="en-US" sz="1800" dirty="0">
              <a:solidFill>
                <a:srgbClr val="000000"/>
              </a:solidFill>
            </a:endParaRPr>
          </a:p>
        </p:txBody>
      </p:sp>
      <p:sp>
        <p:nvSpPr>
          <p:cNvPr id="13" name="Rectangle 12"/>
          <p:cNvSpPr/>
          <p:nvPr/>
        </p:nvSpPr>
        <p:spPr>
          <a:xfrm>
            <a:off x="5428705" y="3723335"/>
            <a:ext cx="492443" cy="830997"/>
          </a:xfrm>
          <a:prstGeom prst="rect">
            <a:avLst/>
          </a:prstGeom>
        </p:spPr>
        <p:txBody>
          <a:bodyPr wrap="none">
            <a:spAutoFit/>
          </a:bodyPr>
          <a:lstStyle/>
          <a:p>
            <a:pPr algn="l"/>
            <a:r>
              <a:rPr lang="en-US" sz="4800" dirty="0" smtClean="0">
                <a:solidFill>
                  <a:srgbClr val="000000"/>
                </a:solidFill>
              </a:rPr>
              <a:t>v</a:t>
            </a:r>
            <a:endParaRPr lang="en-US" sz="4800" dirty="0">
              <a:solidFill>
                <a:srgbClr val="000000"/>
              </a:solidFill>
            </a:endParaRPr>
          </a:p>
        </p:txBody>
      </p:sp>
      <p:sp>
        <p:nvSpPr>
          <p:cNvPr id="14" name="Oval 13"/>
          <p:cNvSpPr/>
          <p:nvPr/>
        </p:nvSpPr>
        <p:spPr>
          <a:xfrm>
            <a:off x="2994137" y="3364824"/>
            <a:ext cx="627797" cy="1842448"/>
          </a:xfrm>
          <a:prstGeom prst="ellipse">
            <a:avLst/>
          </a:prstGeom>
          <a:ln w="22225">
            <a:solidFill>
              <a:schemeClr val="tx1"/>
            </a:solidFill>
          </a:ln>
        </p:spPr>
        <p:txBody>
          <a:bodyPr wrap="square" rtlCol="0" anchor="ctr">
            <a:spAutoFit/>
          </a:bodyPr>
          <a:lstStyle/>
          <a:p>
            <a:pPr algn="l"/>
            <a:endParaRPr lang="en-US" dirty="0">
              <a:solidFill>
                <a:srgbClr val="000000"/>
              </a:solidFill>
            </a:endParaRPr>
          </a:p>
        </p:txBody>
      </p:sp>
      <p:grpSp>
        <p:nvGrpSpPr>
          <p:cNvPr id="18" name="Group 17"/>
          <p:cNvGrpSpPr/>
          <p:nvPr/>
        </p:nvGrpSpPr>
        <p:grpSpPr>
          <a:xfrm>
            <a:off x="3458160" y="2860965"/>
            <a:ext cx="2674589" cy="613040"/>
            <a:chOff x="5581934" y="942805"/>
            <a:chExt cx="2674589" cy="613040"/>
          </a:xfrm>
        </p:grpSpPr>
        <p:cxnSp>
          <p:nvCxnSpPr>
            <p:cNvPr id="16" name="Straight Connector 15"/>
            <p:cNvCxnSpPr/>
            <p:nvPr/>
          </p:nvCxnSpPr>
          <p:spPr bwMode="auto">
            <a:xfrm flipV="1">
              <a:off x="5581934" y="1269242"/>
              <a:ext cx="477672" cy="286603"/>
            </a:xfrm>
            <a:prstGeom prst="line">
              <a:avLst/>
            </a:prstGeom>
            <a:solidFill>
              <a:srgbClr val="00FFFF"/>
            </a:solidFill>
            <a:ln w="22225" cap="flat" cmpd="sng" algn="ctr">
              <a:solidFill>
                <a:schemeClr val="tx1"/>
              </a:solidFill>
              <a:prstDash val="solid"/>
              <a:round/>
              <a:headEnd type="none" w="med" len="med"/>
              <a:tailEnd type="none" w="med" len="med"/>
            </a:ln>
            <a:effectLst/>
          </p:spPr>
        </p:cxnSp>
        <p:sp>
          <p:nvSpPr>
            <p:cNvPr id="17" name="Rectangle 16"/>
            <p:cNvSpPr/>
            <p:nvPr/>
          </p:nvSpPr>
          <p:spPr>
            <a:xfrm>
              <a:off x="6031234" y="942805"/>
              <a:ext cx="2225289" cy="523220"/>
            </a:xfrm>
            <a:prstGeom prst="rect">
              <a:avLst/>
            </a:prstGeom>
          </p:spPr>
          <p:txBody>
            <a:bodyPr wrap="none">
              <a:spAutoFit/>
            </a:bodyPr>
            <a:lstStyle/>
            <a:p>
              <a:r>
                <a:rPr lang="en-US" dirty="0" smtClean="0">
                  <a:solidFill>
                    <a:srgbClr val="000000"/>
                  </a:solidFill>
                </a:rPr>
                <a:t>acceleration!</a:t>
              </a:r>
              <a:endParaRPr lang="en-US" dirty="0">
                <a:solidFill>
                  <a:srgbClr val="000000"/>
                </a:solidFill>
              </a:endParaRPr>
            </a:p>
          </p:txBody>
        </p:sp>
      </p:grpSp>
      <p:sp>
        <p:nvSpPr>
          <p:cNvPr id="19" name="Rectangle 18"/>
          <p:cNvSpPr/>
          <p:nvPr/>
        </p:nvSpPr>
        <p:spPr>
          <a:xfrm>
            <a:off x="1786011" y="3816310"/>
            <a:ext cx="595035" cy="830997"/>
          </a:xfrm>
          <a:prstGeom prst="rect">
            <a:avLst/>
          </a:prstGeom>
        </p:spPr>
        <p:txBody>
          <a:bodyPr wrap="none">
            <a:spAutoFit/>
          </a:bodyPr>
          <a:lstStyle/>
          <a:p>
            <a:pPr algn="l"/>
            <a:r>
              <a:rPr lang="en-US" sz="4800" dirty="0" smtClean="0">
                <a:solidFill>
                  <a:srgbClr val="000000"/>
                </a:solidFill>
              </a:rPr>
              <a:t>P</a:t>
            </a:r>
            <a:endParaRPr lang="en-US" sz="4800" dirty="0">
              <a:solidFill>
                <a:srgbClr val="000000"/>
              </a:solidFill>
            </a:endParaRPr>
          </a:p>
        </p:txBody>
      </p:sp>
      <p:sp>
        <p:nvSpPr>
          <p:cNvPr id="20" name="Rectangle 19"/>
          <p:cNvSpPr/>
          <p:nvPr/>
        </p:nvSpPr>
        <p:spPr>
          <a:xfrm>
            <a:off x="4228982" y="4061969"/>
            <a:ext cx="338554" cy="369332"/>
          </a:xfrm>
          <a:prstGeom prst="rect">
            <a:avLst/>
          </a:prstGeom>
        </p:spPr>
        <p:txBody>
          <a:bodyPr wrap="none">
            <a:spAutoFit/>
          </a:bodyPr>
          <a:lstStyle/>
          <a:p>
            <a:pPr algn="l"/>
            <a:r>
              <a:rPr lang="en-US" sz="1800" dirty="0" smtClean="0">
                <a:solidFill>
                  <a:srgbClr val="000000"/>
                </a:solidFill>
              </a:rPr>
              <a:t>P</a:t>
            </a:r>
            <a:endParaRPr lang="en-US" sz="1800" dirty="0">
              <a:solidFill>
                <a:srgbClr val="000000"/>
              </a:solidFill>
            </a:endParaRPr>
          </a:p>
        </p:txBody>
      </p:sp>
      <p:sp>
        <p:nvSpPr>
          <p:cNvPr id="21" name="Rectangle 20"/>
          <p:cNvSpPr/>
          <p:nvPr/>
        </p:nvSpPr>
        <p:spPr>
          <a:xfrm>
            <a:off x="954522" y="4857729"/>
            <a:ext cx="724878" cy="523220"/>
          </a:xfrm>
          <a:prstGeom prst="rect">
            <a:avLst/>
          </a:prstGeom>
        </p:spPr>
        <p:txBody>
          <a:bodyPr wrap="none">
            <a:spAutoFit/>
          </a:bodyPr>
          <a:lstStyle/>
          <a:p>
            <a:pPr algn="l"/>
            <a:r>
              <a:rPr lang="en-US" dirty="0" smtClean="0">
                <a:solidFill>
                  <a:srgbClr val="000000"/>
                </a:solidFill>
              </a:rPr>
              <a:t>low</a:t>
            </a:r>
            <a:endParaRPr lang="en-US" dirty="0">
              <a:solidFill>
                <a:srgbClr val="000000"/>
              </a:solidFill>
            </a:endParaRPr>
          </a:p>
        </p:txBody>
      </p:sp>
      <p:sp>
        <p:nvSpPr>
          <p:cNvPr id="22" name="Rectangle 21"/>
          <p:cNvSpPr/>
          <p:nvPr/>
        </p:nvSpPr>
        <p:spPr>
          <a:xfrm>
            <a:off x="880954" y="5361416"/>
            <a:ext cx="865943" cy="523220"/>
          </a:xfrm>
          <a:prstGeom prst="rect">
            <a:avLst/>
          </a:prstGeom>
        </p:spPr>
        <p:txBody>
          <a:bodyPr wrap="none">
            <a:spAutoFit/>
          </a:bodyPr>
          <a:lstStyle/>
          <a:p>
            <a:pPr algn="l"/>
            <a:r>
              <a:rPr lang="en-US" dirty="0" smtClean="0">
                <a:solidFill>
                  <a:srgbClr val="000000"/>
                </a:solidFill>
              </a:rPr>
              <a:t>high</a:t>
            </a:r>
            <a:endParaRPr lang="en-US" dirty="0">
              <a:solidFill>
                <a:srgbClr val="000000"/>
              </a:solidFill>
            </a:endParaRPr>
          </a:p>
        </p:txBody>
      </p:sp>
      <p:sp>
        <p:nvSpPr>
          <p:cNvPr id="23" name="Rectangle 22"/>
          <p:cNvSpPr/>
          <p:nvPr/>
        </p:nvSpPr>
        <p:spPr>
          <a:xfrm>
            <a:off x="3786648" y="4829155"/>
            <a:ext cx="865943" cy="523220"/>
          </a:xfrm>
          <a:prstGeom prst="rect">
            <a:avLst/>
          </a:prstGeom>
        </p:spPr>
        <p:txBody>
          <a:bodyPr wrap="none">
            <a:spAutoFit/>
          </a:bodyPr>
          <a:lstStyle/>
          <a:p>
            <a:pPr algn="l"/>
            <a:r>
              <a:rPr lang="en-US" dirty="0" smtClean="0">
                <a:solidFill>
                  <a:srgbClr val="000000"/>
                </a:solidFill>
              </a:rPr>
              <a:t>high</a:t>
            </a:r>
            <a:endParaRPr lang="en-US" dirty="0">
              <a:solidFill>
                <a:srgbClr val="000000"/>
              </a:solidFill>
            </a:endParaRPr>
          </a:p>
        </p:txBody>
      </p:sp>
      <p:sp>
        <p:nvSpPr>
          <p:cNvPr id="24" name="Rectangle 23"/>
          <p:cNvSpPr/>
          <p:nvPr/>
        </p:nvSpPr>
        <p:spPr>
          <a:xfrm>
            <a:off x="3822904" y="5389994"/>
            <a:ext cx="724878" cy="523220"/>
          </a:xfrm>
          <a:prstGeom prst="rect">
            <a:avLst/>
          </a:prstGeom>
        </p:spPr>
        <p:txBody>
          <a:bodyPr wrap="none">
            <a:spAutoFit/>
          </a:bodyPr>
          <a:lstStyle/>
          <a:p>
            <a:pPr algn="l"/>
            <a:r>
              <a:rPr lang="en-US" dirty="0" smtClean="0">
                <a:solidFill>
                  <a:srgbClr val="000000"/>
                </a:solidFill>
              </a:rPr>
              <a:t>low</a:t>
            </a:r>
            <a:endParaRPr lang="en-US" dirty="0">
              <a:solidFill>
                <a:srgbClr val="000000"/>
              </a:solidFill>
            </a:endParaRPr>
          </a:p>
        </p:txBody>
      </p:sp>
      <p:sp>
        <p:nvSpPr>
          <p:cNvPr id="25" name="Rectangle 24"/>
          <p:cNvSpPr/>
          <p:nvPr/>
        </p:nvSpPr>
        <p:spPr>
          <a:xfrm>
            <a:off x="598672" y="1881400"/>
            <a:ext cx="5165197" cy="523220"/>
          </a:xfrm>
          <a:prstGeom prst="rect">
            <a:avLst/>
          </a:prstGeom>
        </p:spPr>
        <p:txBody>
          <a:bodyPr wrap="none">
            <a:spAutoFit/>
          </a:bodyPr>
          <a:lstStyle/>
          <a:p>
            <a:r>
              <a:rPr lang="en-US" dirty="0" smtClean="0">
                <a:solidFill>
                  <a:srgbClr val="FF0000"/>
                </a:solidFill>
              </a:rPr>
              <a:t>a level pipe of varying diameter</a:t>
            </a:r>
            <a:endParaRPr lang="en-US" dirty="0">
              <a:solidFill>
                <a:srgbClr val="FF0000"/>
              </a:solidFill>
            </a:endParaRPr>
          </a:p>
        </p:txBody>
      </p:sp>
      <p:grpSp>
        <p:nvGrpSpPr>
          <p:cNvPr id="26" name="Group 25"/>
          <p:cNvGrpSpPr/>
          <p:nvPr/>
        </p:nvGrpSpPr>
        <p:grpSpPr>
          <a:xfrm>
            <a:off x="966957" y="3673235"/>
            <a:ext cx="4231356" cy="1161382"/>
            <a:chOff x="1414360" y="312476"/>
            <a:chExt cx="1881427" cy="516396"/>
          </a:xfrm>
        </p:grpSpPr>
        <p:grpSp>
          <p:nvGrpSpPr>
            <p:cNvPr id="27" name="Group 26"/>
            <p:cNvGrpSpPr/>
            <p:nvPr/>
          </p:nvGrpSpPr>
          <p:grpSpPr>
            <a:xfrm>
              <a:off x="1414360" y="312476"/>
              <a:ext cx="1881427" cy="157881"/>
              <a:chOff x="1414360" y="312476"/>
              <a:chExt cx="1881427" cy="157881"/>
            </a:xfrm>
          </p:grpSpPr>
          <p:cxnSp>
            <p:nvCxnSpPr>
              <p:cNvPr id="32" name="Straight Connector 31"/>
              <p:cNvCxnSpPr/>
              <p:nvPr/>
            </p:nvCxnSpPr>
            <p:spPr bwMode="auto">
              <a:xfrm>
                <a:off x="1414360" y="315764"/>
                <a:ext cx="1059125" cy="0"/>
              </a:xfrm>
              <a:prstGeom prst="line">
                <a:avLst/>
              </a:prstGeom>
              <a:solidFill>
                <a:srgbClr val="00FFFF"/>
              </a:solidFill>
              <a:ln w="34925" cap="flat" cmpd="sng" algn="ctr">
                <a:solidFill>
                  <a:srgbClr val="FF0000"/>
                </a:solidFill>
                <a:prstDash val="solid"/>
                <a:round/>
                <a:headEnd type="none" w="med" len="med"/>
                <a:tailEnd type="none" w="med" len="med"/>
              </a:ln>
              <a:effectLst/>
            </p:spPr>
          </p:cxnSp>
          <p:cxnSp>
            <p:nvCxnSpPr>
              <p:cNvPr id="33" name="Straight Connector 32"/>
              <p:cNvCxnSpPr/>
              <p:nvPr/>
            </p:nvCxnSpPr>
            <p:spPr bwMode="auto">
              <a:xfrm>
                <a:off x="2470196" y="467067"/>
                <a:ext cx="825591" cy="0"/>
              </a:xfrm>
              <a:prstGeom prst="line">
                <a:avLst/>
              </a:prstGeom>
              <a:solidFill>
                <a:srgbClr val="00FFFF"/>
              </a:solidFill>
              <a:ln w="34925" cap="flat" cmpd="sng" algn="ctr">
                <a:solidFill>
                  <a:srgbClr val="FF0000"/>
                </a:solidFill>
                <a:prstDash val="solid"/>
                <a:round/>
                <a:headEnd type="none" w="med" len="med"/>
                <a:tailEnd type="none" w="med" len="med"/>
              </a:ln>
              <a:effectLst/>
            </p:spPr>
          </p:cxnSp>
          <p:cxnSp>
            <p:nvCxnSpPr>
              <p:cNvPr id="34" name="Straight Connector 33"/>
              <p:cNvCxnSpPr/>
              <p:nvPr/>
            </p:nvCxnSpPr>
            <p:spPr bwMode="auto">
              <a:xfrm flipV="1">
                <a:off x="2466906" y="312476"/>
                <a:ext cx="0" cy="157881"/>
              </a:xfrm>
              <a:prstGeom prst="line">
                <a:avLst/>
              </a:prstGeom>
              <a:solidFill>
                <a:srgbClr val="00FFFF"/>
              </a:solidFill>
              <a:ln w="34925" cap="flat" cmpd="sng" algn="ctr">
                <a:solidFill>
                  <a:srgbClr val="FF0000"/>
                </a:solidFill>
                <a:prstDash val="solid"/>
                <a:round/>
                <a:headEnd type="none" w="med" len="med"/>
                <a:tailEnd type="none" w="med" len="med"/>
              </a:ln>
              <a:effectLst/>
            </p:spPr>
          </p:cxnSp>
        </p:grpSp>
        <p:grpSp>
          <p:nvGrpSpPr>
            <p:cNvPr id="28" name="Group 27"/>
            <p:cNvGrpSpPr/>
            <p:nvPr/>
          </p:nvGrpSpPr>
          <p:grpSpPr>
            <a:xfrm flipV="1">
              <a:off x="1414360" y="670991"/>
              <a:ext cx="1881427" cy="157881"/>
              <a:chOff x="1414360" y="312476"/>
              <a:chExt cx="1881427" cy="157881"/>
            </a:xfrm>
          </p:grpSpPr>
          <p:cxnSp>
            <p:nvCxnSpPr>
              <p:cNvPr id="29" name="Straight Connector 28"/>
              <p:cNvCxnSpPr/>
              <p:nvPr/>
            </p:nvCxnSpPr>
            <p:spPr bwMode="auto">
              <a:xfrm>
                <a:off x="1414360" y="315764"/>
                <a:ext cx="1059125" cy="0"/>
              </a:xfrm>
              <a:prstGeom prst="line">
                <a:avLst/>
              </a:prstGeom>
              <a:solidFill>
                <a:srgbClr val="00FFFF"/>
              </a:solidFill>
              <a:ln w="34925" cap="flat" cmpd="sng" algn="ctr">
                <a:solidFill>
                  <a:srgbClr val="FF0000"/>
                </a:solidFill>
                <a:prstDash val="solid"/>
                <a:round/>
                <a:headEnd type="none" w="med" len="med"/>
                <a:tailEnd type="none" w="med" len="med"/>
              </a:ln>
              <a:effectLst/>
            </p:spPr>
          </p:cxnSp>
          <p:cxnSp>
            <p:nvCxnSpPr>
              <p:cNvPr id="30" name="Straight Connector 29"/>
              <p:cNvCxnSpPr/>
              <p:nvPr/>
            </p:nvCxnSpPr>
            <p:spPr bwMode="auto">
              <a:xfrm>
                <a:off x="2470196" y="467067"/>
                <a:ext cx="825591" cy="0"/>
              </a:xfrm>
              <a:prstGeom prst="line">
                <a:avLst/>
              </a:prstGeom>
              <a:solidFill>
                <a:srgbClr val="00FFFF"/>
              </a:solidFill>
              <a:ln w="34925" cap="flat" cmpd="sng" algn="ctr">
                <a:solidFill>
                  <a:srgbClr val="FF0000"/>
                </a:solidFill>
                <a:prstDash val="solid"/>
                <a:round/>
                <a:headEnd type="none" w="med" len="med"/>
                <a:tailEnd type="none" w="med" len="med"/>
              </a:ln>
              <a:effectLst/>
            </p:spPr>
          </p:cxnSp>
          <p:cxnSp>
            <p:nvCxnSpPr>
              <p:cNvPr id="31" name="Straight Connector 30"/>
              <p:cNvCxnSpPr/>
              <p:nvPr/>
            </p:nvCxnSpPr>
            <p:spPr bwMode="auto">
              <a:xfrm flipV="1">
                <a:off x="2466906" y="312476"/>
                <a:ext cx="0" cy="157881"/>
              </a:xfrm>
              <a:prstGeom prst="line">
                <a:avLst/>
              </a:prstGeom>
              <a:solidFill>
                <a:srgbClr val="00FFFF"/>
              </a:solidFill>
              <a:ln w="34925" cap="flat" cmpd="sng" algn="ctr">
                <a:solidFill>
                  <a:srgbClr val="FF0000"/>
                </a:solidFill>
                <a:prstDash val="solid"/>
                <a:round/>
                <a:headEnd type="none" w="med" len="med"/>
                <a:tailEnd type="none" w="med" len="med"/>
              </a:ln>
              <a:effectLst/>
            </p:spPr>
          </p:cxnSp>
        </p:grpSp>
      </p:grpSp>
      <p:sp>
        <p:nvSpPr>
          <p:cNvPr id="35" name="Rectangle 34"/>
          <p:cNvSpPr/>
          <p:nvPr/>
        </p:nvSpPr>
        <p:spPr>
          <a:xfrm>
            <a:off x="740203" y="4872018"/>
            <a:ext cx="2266967" cy="523220"/>
          </a:xfrm>
          <a:prstGeom prst="rect">
            <a:avLst/>
          </a:prstGeom>
        </p:spPr>
        <p:txBody>
          <a:bodyPr wrap="none">
            <a:spAutoFit/>
          </a:bodyPr>
          <a:lstStyle/>
          <a:p>
            <a:pPr algn="l"/>
            <a:r>
              <a:rPr lang="en-US" dirty="0" smtClean="0">
                <a:solidFill>
                  <a:srgbClr val="FF0000"/>
                </a:solidFill>
              </a:rPr>
              <a:t>_____ speed</a:t>
            </a:r>
            <a:endParaRPr lang="en-US" dirty="0">
              <a:solidFill>
                <a:srgbClr val="FF0000"/>
              </a:solidFill>
            </a:endParaRPr>
          </a:p>
        </p:txBody>
      </p:sp>
      <p:sp>
        <p:nvSpPr>
          <p:cNvPr id="36" name="Rectangle 35"/>
          <p:cNvSpPr/>
          <p:nvPr/>
        </p:nvSpPr>
        <p:spPr>
          <a:xfrm>
            <a:off x="723787" y="5404281"/>
            <a:ext cx="2686954" cy="523220"/>
          </a:xfrm>
          <a:prstGeom prst="rect">
            <a:avLst/>
          </a:prstGeom>
        </p:spPr>
        <p:txBody>
          <a:bodyPr wrap="none">
            <a:spAutoFit/>
          </a:bodyPr>
          <a:lstStyle/>
          <a:p>
            <a:pPr algn="l"/>
            <a:r>
              <a:rPr lang="en-US" dirty="0" smtClean="0">
                <a:solidFill>
                  <a:srgbClr val="FF0000"/>
                </a:solidFill>
              </a:rPr>
              <a:t>_____ pressure</a:t>
            </a:r>
            <a:endParaRPr lang="en-US" dirty="0">
              <a:solidFill>
                <a:srgbClr val="FF0000"/>
              </a:solidFill>
            </a:endParaRPr>
          </a:p>
        </p:txBody>
      </p:sp>
      <p:sp>
        <p:nvSpPr>
          <p:cNvPr id="37" name="Rectangle 36"/>
          <p:cNvSpPr/>
          <p:nvPr/>
        </p:nvSpPr>
        <p:spPr>
          <a:xfrm>
            <a:off x="3658060" y="4872018"/>
            <a:ext cx="2266967" cy="523220"/>
          </a:xfrm>
          <a:prstGeom prst="rect">
            <a:avLst/>
          </a:prstGeom>
        </p:spPr>
        <p:txBody>
          <a:bodyPr wrap="none">
            <a:spAutoFit/>
          </a:bodyPr>
          <a:lstStyle/>
          <a:p>
            <a:pPr algn="l"/>
            <a:r>
              <a:rPr lang="en-US" dirty="0" smtClean="0">
                <a:solidFill>
                  <a:srgbClr val="FF0000"/>
                </a:solidFill>
              </a:rPr>
              <a:t>_____ speed</a:t>
            </a:r>
            <a:endParaRPr lang="en-US" dirty="0">
              <a:solidFill>
                <a:srgbClr val="FF0000"/>
              </a:solidFill>
            </a:endParaRPr>
          </a:p>
        </p:txBody>
      </p:sp>
      <p:sp>
        <p:nvSpPr>
          <p:cNvPr id="38" name="Rectangle 37"/>
          <p:cNvSpPr/>
          <p:nvPr/>
        </p:nvSpPr>
        <p:spPr>
          <a:xfrm>
            <a:off x="3651452" y="5404281"/>
            <a:ext cx="2686954" cy="523220"/>
          </a:xfrm>
          <a:prstGeom prst="rect">
            <a:avLst/>
          </a:prstGeom>
        </p:spPr>
        <p:txBody>
          <a:bodyPr wrap="none">
            <a:spAutoFit/>
          </a:bodyPr>
          <a:lstStyle/>
          <a:p>
            <a:pPr algn="l"/>
            <a:r>
              <a:rPr lang="en-US" dirty="0" smtClean="0">
                <a:solidFill>
                  <a:srgbClr val="FF0000"/>
                </a:solidFill>
              </a:rPr>
              <a:t>_____ pressure</a:t>
            </a:r>
            <a:endParaRPr lang="en-US"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461038" y="1228724"/>
            <a:ext cx="2530570" cy="1895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43663" y="3291737"/>
            <a:ext cx="2524125" cy="338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523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5"/>
                                        </p:tgtEl>
                                        <p:attrNameLst>
                                          <p:attrName>ppt_y</p:attrName>
                                        </p:attrNameLst>
                                      </p:cBhvr>
                                      <p:tavLst>
                                        <p:tav tm="0">
                                          <p:val>
                                            <p:strVal val="#ppt_y"/>
                                          </p:val>
                                        </p:tav>
                                        <p:tav tm="100000">
                                          <p:val>
                                            <p:strVal val="#ppt_y"/>
                                          </p:val>
                                        </p:tav>
                                      </p:tavLst>
                                    </p:anim>
                                    <p:anim calcmode="lin" valueType="num">
                                      <p:cBhvr>
                                        <p:cTn id="9"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5"/>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37"/>
                                        </p:tgtEl>
                                        <p:attrNameLst>
                                          <p:attrName>style.visibility</p:attrName>
                                        </p:attrNameLst>
                                      </p:cBhvr>
                                      <p:to>
                                        <p:strVal val="visible"/>
                                      </p:to>
                                    </p:set>
                                    <p:anim calcmode="lin" valueType="num">
                                      <p:cBhvr>
                                        <p:cTn id="14" dur="5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7"/>
                                        </p:tgtEl>
                                        <p:attrNameLst>
                                          <p:attrName>ppt_y</p:attrName>
                                        </p:attrNameLst>
                                      </p:cBhvr>
                                      <p:tavLst>
                                        <p:tav tm="0">
                                          <p:val>
                                            <p:strVal val="#ppt_y"/>
                                          </p:val>
                                        </p:tav>
                                        <p:tav tm="100000">
                                          <p:val>
                                            <p:strVal val="#ppt_y"/>
                                          </p:val>
                                        </p:tav>
                                      </p:tavLst>
                                    </p:anim>
                                    <p:anim calcmode="lin" valueType="num">
                                      <p:cBhvr>
                                        <p:cTn id="16" dur="5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7"/>
                                        </p:tgtEl>
                                      </p:cBhvr>
                                    </p:animEffect>
                                  </p:childTnLst>
                                </p:cTn>
                              </p:par>
                              <p:par>
                                <p:cTn id="19" presetID="26"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down)">
                                      <p:cBhvr>
                                        <p:cTn id="21" dur="580">
                                          <p:stCondLst>
                                            <p:cond delay="0"/>
                                          </p:stCondLst>
                                        </p:cTn>
                                        <p:tgtEl>
                                          <p:spTgt spid="36"/>
                                        </p:tgtEl>
                                      </p:cBhvr>
                                    </p:animEffect>
                                    <p:anim calcmode="lin" valueType="num">
                                      <p:cBhvr>
                                        <p:cTn id="22"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27" dur="26">
                                          <p:stCondLst>
                                            <p:cond delay="650"/>
                                          </p:stCondLst>
                                        </p:cTn>
                                        <p:tgtEl>
                                          <p:spTgt spid="36"/>
                                        </p:tgtEl>
                                      </p:cBhvr>
                                      <p:to x="100000" y="60000"/>
                                    </p:animScale>
                                    <p:animScale>
                                      <p:cBhvr>
                                        <p:cTn id="28" dur="166" decel="50000">
                                          <p:stCondLst>
                                            <p:cond delay="676"/>
                                          </p:stCondLst>
                                        </p:cTn>
                                        <p:tgtEl>
                                          <p:spTgt spid="36"/>
                                        </p:tgtEl>
                                      </p:cBhvr>
                                      <p:to x="100000" y="100000"/>
                                    </p:animScale>
                                    <p:animScale>
                                      <p:cBhvr>
                                        <p:cTn id="29" dur="26">
                                          <p:stCondLst>
                                            <p:cond delay="1312"/>
                                          </p:stCondLst>
                                        </p:cTn>
                                        <p:tgtEl>
                                          <p:spTgt spid="36"/>
                                        </p:tgtEl>
                                      </p:cBhvr>
                                      <p:to x="100000" y="80000"/>
                                    </p:animScale>
                                    <p:animScale>
                                      <p:cBhvr>
                                        <p:cTn id="30" dur="166" decel="50000">
                                          <p:stCondLst>
                                            <p:cond delay="1338"/>
                                          </p:stCondLst>
                                        </p:cTn>
                                        <p:tgtEl>
                                          <p:spTgt spid="36"/>
                                        </p:tgtEl>
                                      </p:cBhvr>
                                      <p:to x="100000" y="100000"/>
                                    </p:animScale>
                                    <p:animScale>
                                      <p:cBhvr>
                                        <p:cTn id="31" dur="26">
                                          <p:stCondLst>
                                            <p:cond delay="1642"/>
                                          </p:stCondLst>
                                        </p:cTn>
                                        <p:tgtEl>
                                          <p:spTgt spid="36"/>
                                        </p:tgtEl>
                                      </p:cBhvr>
                                      <p:to x="100000" y="90000"/>
                                    </p:animScale>
                                    <p:animScale>
                                      <p:cBhvr>
                                        <p:cTn id="32" dur="166" decel="50000">
                                          <p:stCondLst>
                                            <p:cond delay="1668"/>
                                          </p:stCondLst>
                                        </p:cTn>
                                        <p:tgtEl>
                                          <p:spTgt spid="36"/>
                                        </p:tgtEl>
                                      </p:cBhvr>
                                      <p:to x="100000" y="100000"/>
                                    </p:animScale>
                                    <p:animScale>
                                      <p:cBhvr>
                                        <p:cTn id="33" dur="26">
                                          <p:stCondLst>
                                            <p:cond delay="1808"/>
                                          </p:stCondLst>
                                        </p:cTn>
                                        <p:tgtEl>
                                          <p:spTgt spid="36"/>
                                        </p:tgtEl>
                                      </p:cBhvr>
                                      <p:to x="100000" y="95000"/>
                                    </p:animScale>
                                    <p:animScale>
                                      <p:cBhvr>
                                        <p:cTn id="34" dur="166" decel="50000">
                                          <p:stCondLst>
                                            <p:cond delay="1834"/>
                                          </p:stCondLst>
                                        </p:cTn>
                                        <p:tgtEl>
                                          <p:spTgt spid="36"/>
                                        </p:tgtEl>
                                      </p:cBhvr>
                                      <p:to x="100000" y="100000"/>
                                    </p:animScale>
                                  </p:childTnLst>
                                </p:cTn>
                              </p:par>
                              <p:par>
                                <p:cTn id="35" presetID="26"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down)">
                                      <p:cBhvr>
                                        <p:cTn id="37" dur="580">
                                          <p:stCondLst>
                                            <p:cond delay="0"/>
                                          </p:stCondLst>
                                        </p:cTn>
                                        <p:tgtEl>
                                          <p:spTgt spid="38"/>
                                        </p:tgtEl>
                                      </p:cBhvr>
                                    </p:animEffect>
                                    <p:anim calcmode="lin" valueType="num">
                                      <p:cBhvr>
                                        <p:cTn id="38"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43" dur="26">
                                          <p:stCondLst>
                                            <p:cond delay="650"/>
                                          </p:stCondLst>
                                        </p:cTn>
                                        <p:tgtEl>
                                          <p:spTgt spid="38"/>
                                        </p:tgtEl>
                                      </p:cBhvr>
                                      <p:to x="100000" y="60000"/>
                                    </p:animScale>
                                    <p:animScale>
                                      <p:cBhvr>
                                        <p:cTn id="44" dur="166" decel="50000">
                                          <p:stCondLst>
                                            <p:cond delay="676"/>
                                          </p:stCondLst>
                                        </p:cTn>
                                        <p:tgtEl>
                                          <p:spTgt spid="38"/>
                                        </p:tgtEl>
                                      </p:cBhvr>
                                      <p:to x="100000" y="100000"/>
                                    </p:animScale>
                                    <p:animScale>
                                      <p:cBhvr>
                                        <p:cTn id="45" dur="26">
                                          <p:stCondLst>
                                            <p:cond delay="1312"/>
                                          </p:stCondLst>
                                        </p:cTn>
                                        <p:tgtEl>
                                          <p:spTgt spid="38"/>
                                        </p:tgtEl>
                                      </p:cBhvr>
                                      <p:to x="100000" y="80000"/>
                                    </p:animScale>
                                    <p:animScale>
                                      <p:cBhvr>
                                        <p:cTn id="46" dur="166" decel="50000">
                                          <p:stCondLst>
                                            <p:cond delay="1338"/>
                                          </p:stCondLst>
                                        </p:cTn>
                                        <p:tgtEl>
                                          <p:spTgt spid="38"/>
                                        </p:tgtEl>
                                      </p:cBhvr>
                                      <p:to x="100000" y="100000"/>
                                    </p:animScale>
                                    <p:animScale>
                                      <p:cBhvr>
                                        <p:cTn id="47" dur="26">
                                          <p:stCondLst>
                                            <p:cond delay="1642"/>
                                          </p:stCondLst>
                                        </p:cTn>
                                        <p:tgtEl>
                                          <p:spTgt spid="38"/>
                                        </p:tgtEl>
                                      </p:cBhvr>
                                      <p:to x="100000" y="90000"/>
                                    </p:animScale>
                                    <p:animScale>
                                      <p:cBhvr>
                                        <p:cTn id="48" dur="166" decel="50000">
                                          <p:stCondLst>
                                            <p:cond delay="1668"/>
                                          </p:stCondLst>
                                        </p:cTn>
                                        <p:tgtEl>
                                          <p:spTgt spid="38"/>
                                        </p:tgtEl>
                                      </p:cBhvr>
                                      <p:to x="100000" y="100000"/>
                                    </p:animScale>
                                    <p:animScale>
                                      <p:cBhvr>
                                        <p:cTn id="49" dur="26">
                                          <p:stCondLst>
                                            <p:cond delay="1808"/>
                                          </p:stCondLst>
                                        </p:cTn>
                                        <p:tgtEl>
                                          <p:spTgt spid="38"/>
                                        </p:tgtEl>
                                      </p:cBhvr>
                                      <p:to x="100000" y="95000"/>
                                    </p:animScale>
                                    <p:animScale>
                                      <p:cBhvr>
                                        <p:cTn id="50" dur="166" decel="50000">
                                          <p:stCondLst>
                                            <p:cond delay="1834"/>
                                          </p:stCondLst>
                                        </p:cTn>
                                        <p:tgtEl>
                                          <p:spTgt spid="38"/>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down)">
                                      <p:cBhvr>
                                        <p:cTn id="55" dur="580">
                                          <p:stCondLst>
                                            <p:cond delay="0"/>
                                          </p:stCondLst>
                                        </p:cTn>
                                        <p:tgtEl>
                                          <p:spTgt spid="10"/>
                                        </p:tgtEl>
                                      </p:cBhvr>
                                    </p:animEffect>
                                    <p:anim calcmode="lin" valueType="num">
                                      <p:cBhvr>
                                        <p:cTn id="5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1" dur="26">
                                          <p:stCondLst>
                                            <p:cond delay="650"/>
                                          </p:stCondLst>
                                        </p:cTn>
                                        <p:tgtEl>
                                          <p:spTgt spid="10"/>
                                        </p:tgtEl>
                                      </p:cBhvr>
                                      <p:to x="100000" y="60000"/>
                                    </p:animScale>
                                    <p:animScale>
                                      <p:cBhvr>
                                        <p:cTn id="62" dur="166" decel="50000">
                                          <p:stCondLst>
                                            <p:cond delay="676"/>
                                          </p:stCondLst>
                                        </p:cTn>
                                        <p:tgtEl>
                                          <p:spTgt spid="10"/>
                                        </p:tgtEl>
                                      </p:cBhvr>
                                      <p:to x="100000" y="100000"/>
                                    </p:animScale>
                                    <p:animScale>
                                      <p:cBhvr>
                                        <p:cTn id="63" dur="26">
                                          <p:stCondLst>
                                            <p:cond delay="1312"/>
                                          </p:stCondLst>
                                        </p:cTn>
                                        <p:tgtEl>
                                          <p:spTgt spid="10"/>
                                        </p:tgtEl>
                                      </p:cBhvr>
                                      <p:to x="100000" y="80000"/>
                                    </p:animScale>
                                    <p:animScale>
                                      <p:cBhvr>
                                        <p:cTn id="64" dur="166" decel="50000">
                                          <p:stCondLst>
                                            <p:cond delay="1338"/>
                                          </p:stCondLst>
                                        </p:cTn>
                                        <p:tgtEl>
                                          <p:spTgt spid="10"/>
                                        </p:tgtEl>
                                      </p:cBhvr>
                                      <p:to x="100000" y="100000"/>
                                    </p:animScale>
                                    <p:animScale>
                                      <p:cBhvr>
                                        <p:cTn id="65" dur="26">
                                          <p:stCondLst>
                                            <p:cond delay="1642"/>
                                          </p:stCondLst>
                                        </p:cTn>
                                        <p:tgtEl>
                                          <p:spTgt spid="10"/>
                                        </p:tgtEl>
                                      </p:cBhvr>
                                      <p:to x="100000" y="90000"/>
                                    </p:animScale>
                                    <p:animScale>
                                      <p:cBhvr>
                                        <p:cTn id="66" dur="166" decel="50000">
                                          <p:stCondLst>
                                            <p:cond delay="1668"/>
                                          </p:stCondLst>
                                        </p:cTn>
                                        <p:tgtEl>
                                          <p:spTgt spid="10"/>
                                        </p:tgtEl>
                                      </p:cBhvr>
                                      <p:to x="100000" y="100000"/>
                                    </p:animScale>
                                    <p:animScale>
                                      <p:cBhvr>
                                        <p:cTn id="67" dur="26">
                                          <p:stCondLst>
                                            <p:cond delay="1808"/>
                                          </p:stCondLst>
                                        </p:cTn>
                                        <p:tgtEl>
                                          <p:spTgt spid="10"/>
                                        </p:tgtEl>
                                      </p:cBhvr>
                                      <p:to x="100000" y="95000"/>
                                    </p:animScale>
                                    <p:animScale>
                                      <p:cBhvr>
                                        <p:cTn id="68" dur="166" decel="50000">
                                          <p:stCondLst>
                                            <p:cond delay="1834"/>
                                          </p:stCondLst>
                                        </p:cTn>
                                        <p:tgtEl>
                                          <p:spTgt spid="10"/>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wipe(down)">
                                      <p:cBhvr>
                                        <p:cTn id="73" dur="580">
                                          <p:stCondLst>
                                            <p:cond delay="0"/>
                                          </p:stCondLst>
                                        </p:cTn>
                                        <p:tgtEl>
                                          <p:spTgt spid="12"/>
                                        </p:tgtEl>
                                      </p:cBhvr>
                                    </p:animEffect>
                                    <p:anim calcmode="lin" valueType="num">
                                      <p:cBhvr>
                                        <p:cTn id="7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9" dur="26">
                                          <p:stCondLst>
                                            <p:cond delay="650"/>
                                          </p:stCondLst>
                                        </p:cTn>
                                        <p:tgtEl>
                                          <p:spTgt spid="12"/>
                                        </p:tgtEl>
                                      </p:cBhvr>
                                      <p:to x="100000" y="60000"/>
                                    </p:animScale>
                                    <p:animScale>
                                      <p:cBhvr>
                                        <p:cTn id="80" dur="166" decel="50000">
                                          <p:stCondLst>
                                            <p:cond delay="676"/>
                                          </p:stCondLst>
                                        </p:cTn>
                                        <p:tgtEl>
                                          <p:spTgt spid="12"/>
                                        </p:tgtEl>
                                      </p:cBhvr>
                                      <p:to x="100000" y="100000"/>
                                    </p:animScale>
                                    <p:animScale>
                                      <p:cBhvr>
                                        <p:cTn id="81" dur="26">
                                          <p:stCondLst>
                                            <p:cond delay="1312"/>
                                          </p:stCondLst>
                                        </p:cTn>
                                        <p:tgtEl>
                                          <p:spTgt spid="12"/>
                                        </p:tgtEl>
                                      </p:cBhvr>
                                      <p:to x="100000" y="80000"/>
                                    </p:animScale>
                                    <p:animScale>
                                      <p:cBhvr>
                                        <p:cTn id="82" dur="166" decel="50000">
                                          <p:stCondLst>
                                            <p:cond delay="1338"/>
                                          </p:stCondLst>
                                        </p:cTn>
                                        <p:tgtEl>
                                          <p:spTgt spid="12"/>
                                        </p:tgtEl>
                                      </p:cBhvr>
                                      <p:to x="100000" y="100000"/>
                                    </p:animScale>
                                    <p:animScale>
                                      <p:cBhvr>
                                        <p:cTn id="83" dur="26">
                                          <p:stCondLst>
                                            <p:cond delay="1642"/>
                                          </p:stCondLst>
                                        </p:cTn>
                                        <p:tgtEl>
                                          <p:spTgt spid="12"/>
                                        </p:tgtEl>
                                      </p:cBhvr>
                                      <p:to x="100000" y="90000"/>
                                    </p:animScale>
                                    <p:animScale>
                                      <p:cBhvr>
                                        <p:cTn id="84" dur="166" decel="50000">
                                          <p:stCondLst>
                                            <p:cond delay="1668"/>
                                          </p:stCondLst>
                                        </p:cTn>
                                        <p:tgtEl>
                                          <p:spTgt spid="12"/>
                                        </p:tgtEl>
                                      </p:cBhvr>
                                      <p:to x="100000" y="100000"/>
                                    </p:animScale>
                                    <p:animScale>
                                      <p:cBhvr>
                                        <p:cTn id="85" dur="26">
                                          <p:stCondLst>
                                            <p:cond delay="1808"/>
                                          </p:stCondLst>
                                        </p:cTn>
                                        <p:tgtEl>
                                          <p:spTgt spid="12"/>
                                        </p:tgtEl>
                                      </p:cBhvr>
                                      <p:to x="100000" y="95000"/>
                                    </p:animScale>
                                    <p:animScale>
                                      <p:cBhvr>
                                        <p:cTn id="86" dur="166" decel="50000">
                                          <p:stCondLst>
                                            <p:cond delay="1834"/>
                                          </p:stCondLst>
                                        </p:cTn>
                                        <p:tgtEl>
                                          <p:spTgt spid="12"/>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26" presetClass="entr" presetSubtype="0" fill="hold" grpId="0" nodeType="click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down)">
                                      <p:cBhvr>
                                        <p:cTn id="91" dur="580">
                                          <p:stCondLst>
                                            <p:cond delay="0"/>
                                          </p:stCondLst>
                                        </p:cTn>
                                        <p:tgtEl>
                                          <p:spTgt spid="11"/>
                                        </p:tgtEl>
                                      </p:cBhvr>
                                    </p:animEffect>
                                    <p:anim calcmode="lin" valueType="num">
                                      <p:cBhvr>
                                        <p:cTn id="9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97" dur="26">
                                          <p:stCondLst>
                                            <p:cond delay="650"/>
                                          </p:stCondLst>
                                        </p:cTn>
                                        <p:tgtEl>
                                          <p:spTgt spid="11"/>
                                        </p:tgtEl>
                                      </p:cBhvr>
                                      <p:to x="100000" y="60000"/>
                                    </p:animScale>
                                    <p:animScale>
                                      <p:cBhvr>
                                        <p:cTn id="98" dur="166" decel="50000">
                                          <p:stCondLst>
                                            <p:cond delay="676"/>
                                          </p:stCondLst>
                                        </p:cTn>
                                        <p:tgtEl>
                                          <p:spTgt spid="11"/>
                                        </p:tgtEl>
                                      </p:cBhvr>
                                      <p:to x="100000" y="100000"/>
                                    </p:animScale>
                                    <p:animScale>
                                      <p:cBhvr>
                                        <p:cTn id="99" dur="26">
                                          <p:stCondLst>
                                            <p:cond delay="1312"/>
                                          </p:stCondLst>
                                        </p:cTn>
                                        <p:tgtEl>
                                          <p:spTgt spid="11"/>
                                        </p:tgtEl>
                                      </p:cBhvr>
                                      <p:to x="100000" y="80000"/>
                                    </p:animScale>
                                    <p:animScale>
                                      <p:cBhvr>
                                        <p:cTn id="100" dur="166" decel="50000">
                                          <p:stCondLst>
                                            <p:cond delay="1338"/>
                                          </p:stCondLst>
                                        </p:cTn>
                                        <p:tgtEl>
                                          <p:spTgt spid="11"/>
                                        </p:tgtEl>
                                      </p:cBhvr>
                                      <p:to x="100000" y="100000"/>
                                    </p:animScale>
                                    <p:animScale>
                                      <p:cBhvr>
                                        <p:cTn id="101" dur="26">
                                          <p:stCondLst>
                                            <p:cond delay="1642"/>
                                          </p:stCondLst>
                                        </p:cTn>
                                        <p:tgtEl>
                                          <p:spTgt spid="11"/>
                                        </p:tgtEl>
                                      </p:cBhvr>
                                      <p:to x="100000" y="90000"/>
                                    </p:animScale>
                                    <p:animScale>
                                      <p:cBhvr>
                                        <p:cTn id="102" dur="166" decel="50000">
                                          <p:stCondLst>
                                            <p:cond delay="1668"/>
                                          </p:stCondLst>
                                        </p:cTn>
                                        <p:tgtEl>
                                          <p:spTgt spid="11"/>
                                        </p:tgtEl>
                                      </p:cBhvr>
                                      <p:to x="100000" y="100000"/>
                                    </p:animScale>
                                    <p:animScale>
                                      <p:cBhvr>
                                        <p:cTn id="103" dur="26">
                                          <p:stCondLst>
                                            <p:cond delay="1808"/>
                                          </p:stCondLst>
                                        </p:cTn>
                                        <p:tgtEl>
                                          <p:spTgt spid="11"/>
                                        </p:tgtEl>
                                      </p:cBhvr>
                                      <p:to x="100000" y="95000"/>
                                    </p:animScale>
                                    <p:animScale>
                                      <p:cBhvr>
                                        <p:cTn id="104" dur="166" decel="50000">
                                          <p:stCondLst>
                                            <p:cond delay="1834"/>
                                          </p:stCondLst>
                                        </p:cTn>
                                        <p:tgtEl>
                                          <p:spTgt spid="11"/>
                                        </p:tgtEl>
                                      </p:cBhvr>
                                      <p:to x="100000" y="100000"/>
                                    </p:animScale>
                                  </p:childTnLst>
                                </p:cTn>
                              </p:par>
                            </p:childTnLst>
                          </p:cTn>
                        </p:par>
                      </p:childTnLst>
                    </p:cTn>
                  </p:par>
                  <p:par>
                    <p:cTn id="105" fill="hold">
                      <p:stCondLst>
                        <p:cond delay="indefinite"/>
                      </p:stCondLst>
                      <p:childTnLst>
                        <p:par>
                          <p:cTn id="106" fill="hold">
                            <p:stCondLst>
                              <p:cond delay="0"/>
                            </p:stCondLst>
                            <p:childTnLst>
                              <p:par>
                                <p:cTn id="107" presetID="26" presetClass="entr" presetSubtype="0" fill="hold" grpId="0" nodeType="clickEffect">
                                  <p:stCondLst>
                                    <p:cond delay="0"/>
                                  </p:stCondLst>
                                  <p:childTnLst>
                                    <p:set>
                                      <p:cBhvr>
                                        <p:cTn id="108" dur="1" fill="hold">
                                          <p:stCondLst>
                                            <p:cond delay="0"/>
                                          </p:stCondLst>
                                        </p:cTn>
                                        <p:tgtEl>
                                          <p:spTgt spid="13"/>
                                        </p:tgtEl>
                                        <p:attrNameLst>
                                          <p:attrName>style.visibility</p:attrName>
                                        </p:attrNameLst>
                                      </p:cBhvr>
                                      <p:to>
                                        <p:strVal val="visible"/>
                                      </p:to>
                                    </p:set>
                                    <p:animEffect transition="in" filter="wipe(down)">
                                      <p:cBhvr>
                                        <p:cTn id="109" dur="580">
                                          <p:stCondLst>
                                            <p:cond delay="0"/>
                                          </p:stCondLst>
                                        </p:cTn>
                                        <p:tgtEl>
                                          <p:spTgt spid="13"/>
                                        </p:tgtEl>
                                      </p:cBhvr>
                                    </p:animEffect>
                                    <p:anim calcmode="lin" valueType="num">
                                      <p:cBhvr>
                                        <p:cTn id="11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15" dur="26">
                                          <p:stCondLst>
                                            <p:cond delay="650"/>
                                          </p:stCondLst>
                                        </p:cTn>
                                        <p:tgtEl>
                                          <p:spTgt spid="13"/>
                                        </p:tgtEl>
                                      </p:cBhvr>
                                      <p:to x="100000" y="60000"/>
                                    </p:animScale>
                                    <p:animScale>
                                      <p:cBhvr>
                                        <p:cTn id="116" dur="166" decel="50000">
                                          <p:stCondLst>
                                            <p:cond delay="676"/>
                                          </p:stCondLst>
                                        </p:cTn>
                                        <p:tgtEl>
                                          <p:spTgt spid="13"/>
                                        </p:tgtEl>
                                      </p:cBhvr>
                                      <p:to x="100000" y="100000"/>
                                    </p:animScale>
                                    <p:animScale>
                                      <p:cBhvr>
                                        <p:cTn id="117" dur="26">
                                          <p:stCondLst>
                                            <p:cond delay="1312"/>
                                          </p:stCondLst>
                                        </p:cTn>
                                        <p:tgtEl>
                                          <p:spTgt spid="13"/>
                                        </p:tgtEl>
                                      </p:cBhvr>
                                      <p:to x="100000" y="80000"/>
                                    </p:animScale>
                                    <p:animScale>
                                      <p:cBhvr>
                                        <p:cTn id="118" dur="166" decel="50000">
                                          <p:stCondLst>
                                            <p:cond delay="1338"/>
                                          </p:stCondLst>
                                        </p:cTn>
                                        <p:tgtEl>
                                          <p:spTgt spid="13"/>
                                        </p:tgtEl>
                                      </p:cBhvr>
                                      <p:to x="100000" y="100000"/>
                                    </p:animScale>
                                    <p:animScale>
                                      <p:cBhvr>
                                        <p:cTn id="119" dur="26">
                                          <p:stCondLst>
                                            <p:cond delay="1642"/>
                                          </p:stCondLst>
                                        </p:cTn>
                                        <p:tgtEl>
                                          <p:spTgt spid="13"/>
                                        </p:tgtEl>
                                      </p:cBhvr>
                                      <p:to x="100000" y="90000"/>
                                    </p:animScale>
                                    <p:animScale>
                                      <p:cBhvr>
                                        <p:cTn id="120" dur="166" decel="50000">
                                          <p:stCondLst>
                                            <p:cond delay="1668"/>
                                          </p:stCondLst>
                                        </p:cTn>
                                        <p:tgtEl>
                                          <p:spTgt spid="13"/>
                                        </p:tgtEl>
                                      </p:cBhvr>
                                      <p:to x="100000" y="100000"/>
                                    </p:animScale>
                                    <p:animScale>
                                      <p:cBhvr>
                                        <p:cTn id="121" dur="26">
                                          <p:stCondLst>
                                            <p:cond delay="1808"/>
                                          </p:stCondLst>
                                        </p:cTn>
                                        <p:tgtEl>
                                          <p:spTgt spid="13"/>
                                        </p:tgtEl>
                                      </p:cBhvr>
                                      <p:to x="100000" y="95000"/>
                                    </p:animScale>
                                    <p:animScale>
                                      <p:cBhvr>
                                        <p:cTn id="122" dur="166" decel="50000">
                                          <p:stCondLst>
                                            <p:cond delay="1834"/>
                                          </p:stCondLst>
                                        </p:cTn>
                                        <p:tgtEl>
                                          <p:spTgt spid="13"/>
                                        </p:tgtEl>
                                      </p:cBhvr>
                                      <p:to x="100000" y="100000"/>
                                    </p:animScale>
                                  </p:childTnLst>
                                </p:cTn>
                              </p:par>
                            </p:childTnLst>
                          </p:cTn>
                        </p:par>
                      </p:childTnLst>
                    </p:cTn>
                  </p:par>
                  <p:par>
                    <p:cTn id="123" fill="hold">
                      <p:stCondLst>
                        <p:cond delay="indefinite"/>
                      </p:stCondLst>
                      <p:childTnLst>
                        <p:par>
                          <p:cTn id="124" fill="hold">
                            <p:stCondLst>
                              <p:cond delay="0"/>
                            </p:stCondLst>
                            <p:childTnLst>
                              <p:par>
                                <p:cTn id="125" presetID="41" presetClass="entr" presetSubtype="0" fill="hold" grpId="0" nodeType="clickEffect">
                                  <p:stCondLst>
                                    <p:cond delay="0"/>
                                  </p:stCondLst>
                                  <p:iterate type="lt">
                                    <p:tmPct val="10000"/>
                                  </p:iterate>
                                  <p:childTnLst>
                                    <p:set>
                                      <p:cBhvr>
                                        <p:cTn id="126" dur="1" fill="hold">
                                          <p:stCondLst>
                                            <p:cond delay="0"/>
                                          </p:stCondLst>
                                        </p:cTn>
                                        <p:tgtEl>
                                          <p:spTgt spid="21"/>
                                        </p:tgtEl>
                                        <p:attrNameLst>
                                          <p:attrName>style.visibility</p:attrName>
                                        </p:attrNameLst>
                                      </p:cBhvr>
                                      <p:to>
                                        <p:strVal val="visible"/>
                                      </p:to>
                                    </p:set>
                                    <p:anim calcmode="lin" valueType="num">
                                      <p:cBhvr>
                                        <p:cTn id="127"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28" dur="500" fill="hold"/>
                                        <p:tgtEl>
                                          <p:spTgt spid="21"/>
                                        </p:tgtEl>
                                        <p:attrNameLst>
                                          <p:attrName>ppt_y</p:attrName>
                                        </p:attrNameLst>
                                      </p:cBhvr>
                                      <p:tavLst>
                                        <p:tav tm="0">
                                          <p:val>
                                            <p:strVal val="#ppt_y"/>
                                          </p:val>
                                        </p:tav>
                                        <p:tav tm="100000">
                                          <p:val>
                                            <p:strVal val="#ppt_y"/>
                                          </p:val>
                                        </p:tav>
                                      </p:tavLst>
                                    </p:anim>
                                    <p:anim calcmode="lin" valueType="num">
                                      <p:cBhvr>
                                        <p:cTn id="129"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30"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31" dur="500" tmFilter="0,0; .5, 1; 1, 1"/>
                                        <p:tgtEl>
                                          <p:spTgt spid="21"/>
                                        </p:tgtEl>
                                      </p:cBhvr>
                                    </p:animEffect>
                                  </p:childTnLst>
                                </p:cTn>
                              </p:par>
                            </p:childTnLst>
                          </p:cTn>
                        </p:par>
                        <p:par>
                          <p:cTn id="132" fill="hold">
                            <p:stCondLst>
                              <p:cond delay="600"/>
                            </p:stCondLst>
                            <p:childTnLst>
                              <p:par>
                                <p:cTn id="133" presetID="41" presetClass="entr" presetSubtype="0" fill="hold" grpId="0" nodeType="afterEffect">
                                  <p:stCondLst>
                                    <p:cond delay="0"/>
                                  </p:stCondLst>
                                  <p:iterate type="lt">
                                    <p:tmPct val="10000"/>
                                  </p:iterate>
                                  <p:childTnLst>
                                    <p:set>
                                      <p:cBhvr>
                                        <p:cTn id="134" dur="1" fill="hold">
                                          <p:stCondLst>
                                            <p:cond delay="0"/>
                                          </p:stCondLst>
                                        </p:cTn>
                                        <p:tgtEl>
                                          <p:spTgt spid="23"/>
                                        </p:tgtEl>
                                        <p:attrNameLst>
                                          <p:attrName>style.visibility</p:attrName>
                                        </p:attrNameLst>
                                      </p:cBhvr>
                                      <p:to>
                                        <p:strVal val="visible"/>
                                      </p:to>
                                    </p:set>
                                    <p:anim calcmode="lin" valueType="num">
                                      <p:cBhvr>
                                        <p:cTn id="135"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136" dur="500" fill="hold"/>
                                        <p:tgtEl>
                                          <p:spTgt spid="23"/>
                                        </p:tgtEl>
                                        <p:attrNameLst>
                                          <p:attrName>ppt_y</p:attrName>
                                        </p:attrNameLst>
                                      </p:cBhvr>
                                      <p:tavLst>
                                        <p:tav tm="0">
                                          <p:val>
                                            <p:strVal val="#ppt_y"/>
                                          </p:val>
                                        </p:tav>
                                        <p:tav tm="100000">
                                          <p:val>
                                            <p:strVal val="#ppt_y"/>
                                          </p:val>
                                        </p:tav>
                                      </p:tavLst>
                                    </p:anim>
                                    <p:anim calcmode="lin" valueType="num">
                                      <p:cBhvr>
                                        <p:cTn id="137"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38"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139" dur="500" tmFilter="0,0; .5, 1; 1, 1"/>
                                        <p:tgtEl>
                                          <p:spTgt spid="23"/>
                                        </p:tgtEl>
                                      </p:cBhvr>
                                    </p:animEffect>
                                  </p:childTnLst>
                                </p:cTn>
                              </p:par>
                            </p:childTnLst>
                          </p:cTn>
                        </p:par>
                      </p:childTnLst>
                    </p:cTn>
                  </p:par>
                  <p:par>
                    <p:cTn id="140" fill="hold">
                      <p:stCondLst>
                        <p:cond delay="indefinite"/>
                      </p:stCondLst>
                      <p:childTnLst>
                        <p:par>
                          <p:cTn id="141" fill="hold">
                            <p:stCondLst>
                              <p:cond delay="0"/>
                            </p:stCondLst>
                            <p:childTnLst>
                              <p:par>
                                <p:cTn id="142" presetID="31" presetClass="entr" presetSubtype="0" fill="hold" grpId="0" nodeType="clickEffect">
                                  <p:stCondLst>
                                    <p:cond delay="0"/>
                                  </p:stCondLst>
                                  <p:childTnLst>
                                    <p:set>
                                      <p:cBhvr>
                                        <p:cTn id="143" dur="1" fill="hold">
                                          <p:stCondLst>
                                            <p:cond delay="0"/>
                                          </p:stCondLst>
                                        </p:cTn>
                                        <p:tgtEl>
                                          <p:spTgt spid="14"/>
                                        </p:tgtEl>
                                        <p:attrNameLst>
                                          <p:attrName>style.visibility</p:attrName>
                                        </p:attrNameLst>
                                      </p:cBhvr>
                                      <p:to>
                                        <p:strVal val="visible"/>
                                      </p:to>
                                    </p:set>
                                    <p:anim calcmode="lin" valueType="num">
                                      <p:cBhvr>
                                        <p:cTn id="144" dur="1000" fill="hold"/>
                                        <p:tgtEl>
                                          <p:spTgt spid="14"/>
                                        </p:tgtEl>
                                        <p:attrNameLst>
                                          <p:attrName>ppt_w</p:attrName>
                                        </p:attrNameLst>
                                      </p:cBhvr>
                                      <p:tavLst>
                                        <p:tav tm="0">
                                          <p:val>
                                            <p:fltVal val="0"/>
                                          </p:val>
                                        </p:tav>
                                        <p:tav tm="100000">
                                          <p:val>
                                            <p:strVal val="#ppt_w"/>
                                          </p:val>
                                        </p:tav>
                                      </p:tavLst>
                                    </p:anim>
                                    <p:anim calcmode="lin" valueType="num">
                                      <p:cBhvr>
                                        <p:cTn id="145" dur="1000" fill="hold"/>
                                        <p:tgtEl>
                                          <p:spTgt spid="14"/>
                                        </p:tgtEl>
                                        <p:attrNameLst>
                                          <p:attrName>ppt_h</p:attrName>
                                        </p:attrNameLst>
                                      </p:cBhvr>
                                      <p:tavLst>
                                        <p:tav tm="0">
                                          <p:val>
                                            <p:fltVal val="0"/>
                                          </p:val>
                                        </p:tav>
                                        <p:tav tm="100000">
                                          <p:val>
                                            <p:strVal val="#ppt_h"/>
                                          </p:val>
                                        </p:tav>
                                      </p:tavLst>
                                    </p:anim>
                                    <p:anim calcmode="lin" valueType="num">
                                      <p:cBhvr>
                                        <p:cTn id="146" dur="1000" fill="hold"/>
                                        <p:tgtEl>
                                          <p:spTgt spid="14"/>
                                        </p:tgtEl>
                                        <p:attrNameLst>
                                          <p:attrName>style.rotation</p:attrName>
                                        </p:attrNameLst>
                                      </p:cBhvr>
                                      <p:tavLst>
                                        <p:tav tm="0">
                                          <p:val>
                                            <p:fltVal val="90"/>
                                          </p:val>
                                        </p:tav>
                                        <p:tav tm="100000">
                                          <p:val>
                                            <p:fltVal val="0"/>
                                          </p:val>
                                        </p:tav>
                                      </p:tavLst>
                                    </p:anim>
                                    <p:animEffect transition="in" filter="fade">
                                      <p:cBhvr>
                                        <p:cTn id="147" dur="1000"/>
                                        <p:tgtEl>
                                          <p:spTgt spid="14"/>
                                        </p:tgtEl>
                                      </p:cBhvr>
                                    </p:animEffect>
                                  </p:childTnLst>
                                </p:cTn>
                              </p:par>
                            </p:childTnLst>
                          </p:cTn>
                        </p:par>
                      </p:childTnLst>
                    </p:cTn>
                  </p:par>
                  <p:par>
                    <p:cTn id="148" fill="hold">
                      <p:stCondLst>
                        <p:cond delay="indefinite"/>
                      </p:stCondLst>
                      <p:childTnLst>
                        <p:par>
                          <p:cTn id="149" fill="hold">
                            <p:stCondLst>
                              <p:cond delay="0"/>
                            </p:stCondLst>
                            <p:childTnLst>
                              <p:par>
                                <p:cTn id="150" presetID="47" presetClass="entr" presetSubtype="0" fill="hold" nodeType="clickEffect">
                                  <p:stCondLst>
                                    <p:cond delay="0"/>
                                  </p:stCondLst>
                                  <p:childTnLst>
                                    <p:set>
                                      <p:cBhvr>
                                        <p:cTn id="151" dur="1" fill="hold">
                                          <p:stCondLst>
                                            <p:cond delay="0"/>
                                          </p:stCondLst>
                                        </p:cTn>
                                        <p:tgtEl>
                                          <p:spTgt spid="18"/>
                                        </p:tgtEl>
                                        <p:attrNameLst>
                                          <p:attrName>style.visibility</p:attrName>
                                        </p:attrNameLst>
                                      </p:cBhvr>
                                      <p:to>
                                        <p:strVal val="visible"/>
                                      </p:to>
                                    </p:set>
                                    <p:animEffect transition="in" filter="fade">
                                      <p:cBhvr>
                                        <p:cTn id="152" dur="1000"/>
                                        <p:tgtEl>
                                          <p:spTgt spid="18"/>
                                        </p:tgtEl>
                                      </p:cBhvr>
                                    </p:animEffect>
                                    <p:anim calcmode="lin" valueType="num">
                                      <p:cBhvr>
                                        <p:cTn id="153" dur="1000" fill="hold"/>
                                        <p:tgtEl>
                                          <p:spTgt spid="18"/>
                                        </p:tgtEl>
                                        <p:attrNameLst>
                                          <p:attrName>ppt_x</p:attrName>
                                        </p:attrNameLst>
                                      </p:cBhvr>
                                      <p:tavLst>
                                        <p:tav tm="0">
                                          <p:val>
                                            <p:strVal val="#ppt_x"/>
                                          </p:val>
                                        </p:tav>
                                        <p:tav tm="100000">
                                          <p:val>
                                            <p:strVal val="#ppt_x"/>
                                          </p:val>
                                        </p:tav>
                                      </p:tavLst>
                                    </p:anim>
                                    <p:anim calcmode="lin" valueType="num">
                                      <p:cBhvr>
                                        <p:cTn id="15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26" presetClass="entr" presetSubtype="0" fill="hold" grpId="0" nodeType="click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down)">
                                      <p:cBhvr>
                                        <p:cTn id="159" dur="580">
                                          <p:stCondLst>
                                            <p:cond delay="0"/>
                                          </p:stCondLst>
                                        </p:cTn>
                                        <p:tgtEl>
                                          <p:spTgt spid="22"/>
                                        </p:tgtEl>
                                      </p:cBhvr>
                                    </p:animEffect>
                                    <p:anim calcmode="lin" valueType="num">
                                      <p:cBhvr>
                                        <p:cTn id="16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6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6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6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6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65" dur="26">
                                          <p:stCondLst>
                                            <p:cond delay="650"/>
                                          </p:stCondLst>
                                        </p:cTn>
                                        <p:tgtEl>
                                          <p:spTgt spid="22"/>
                                        </p:tgtEl>
                                      </p:cBhvr>
                                      <p:to x="100000" y="60000"/>
                                    </p:animScale>
                                    <p:animScale>
                                      <p:cBhvr>
                                        <p:cTn id="166" dur="166" decel="50000">
                                          <p:stCondLst>
                                            <p:cond delay="676"/>
                                          </p:stCondLst>
                                        </p:cTn>
                                        <p:tgtEl>
                                          <p:spTgt spid="22"/>
                                        </p:tgtEl>
                                      </p:cBhvr>
                                      <p:to x="100000" y="100000"/>
                                    </p:animScale>
                                    <p:animScale>
                                      <p:cBhvr>
                                        <p:cTn id="167" dur="26">
                                          <p:stCondLst>
                                            <p:cond delay="1312"/>
                                          </p:stCondLst>
                                        </p:cTn>
                                        <p:tgtEl>
                                          <p:spTgt spid="22"/>
                                        </p:tgtEl>
                                      </p:cBhvr>
                                      <p:to x="100000" y="80000"/>
                                    </p:animScale>
                                    <p:animScale>
                                      <p:cBhvr>
                                        <p:cTn id="168" dur="166" decel="50000">
                                          <p:stCondLst>
                                            <p:cond delay="1338"/>
                                          </p:stCondLst>
                                        </p:cTn>
                                        <p:tgtEl>
                                          <p:spTgt spid="22"/>
                                        </p:tgtEl>
                                      </p:cBhvr>
                                      <p:to x="100000" y="100000"/>
                                    </p:animScale>
                                    <p:animScale>
                                      <p:cBhvr>
                                        <p:cTn id="169" dur="26">
                                          <p:stCondLst>
                                            <p:cond delay="1642"/>
                                          </p:stCondLst>
                                        </p:cTn>
                                        <p:tgtEl>
                                          <p:spTgt spid="22"/>
                                        </p:tgtEl>
                                      </p:cBhvr>
                                      <p:to x="100000" y="90000"/>
                                    </p:animScale>
                                    <p:animScale>
                                      <p:cBhvr>
                                        <p:cTn id="170" dur="166" decel="50000">
                                          <p:stCondLst>
                                            <p:cond delay="1668"/>
                                          </p:stCondLst>
                                        </p:cTn>
                                        <p:tgtEl>
                                          <p:spTgt spid="22"/>
                                        </p:tgtEl>
                                      </p:cBhvr>
                                      <p:to x="100000" y="100000"/>
                                    </p:animScale>
                                    <p:animScale>
                                      <p:cBhvr>
                                        <p:cTn id="171" dur="26">
                                          <p:stCondLst>
                                            <p:cond delay="1808"/>
                                          </p:stCondLst>
                                        </p:cTn>
                                        <p:tgtEl>
                                          <p:spTgt spid="22"/>
                                        </p:tgtEl>
                                      </p:cBhvr>
                                      <p:to x="100000" y="95000"/>
                                    </p:animScale>
                                    <p:animScale>
                                      <p:cBhvr>
                                        <p:cTn id="172" dur="166" decel="50000">
                                          <p:stCondLst>
                                            <p:cond delay="1834"/>
                                          </p:stCondLst>
                                        </p:cTn>
                                        <p:tgtEl>
                                          <p:spTgt spid="22"/>
                                        </p:tgtEl>
                                      </p:cBhvr>
                                      <p:to x="100000" y="100000"/>
                                    </p:animScale>
                                  </p:childTnLst>
                                </p:cTn>
                              </p:par>
                              <p:par>
                                <p:cTn id="173" presetID="26" presetClass="entr" presetSubtype="0" fill="hold" grpId="0" nodeType="withEffect">
                                  <p:stCondLst>
                                    <p:cond delay="0"/>
                                  </p:stCondLst>
                                  <p:childTnLst>
                                    <p:set>
                                      <p:cBhvr>
                                        <p:cTn id="174" dur="1" fill="hold">
                                          <p:stCondLst>
                                            <p:cond delay="0"/>
                                          </p:stCondLst>
                                        </p:cTn>
                                        <p:tgtEl>
                                          <p:spTgt spid="24"/>
                                        </p:tgtEl>
                                        <p:attrNameLst>
                                          <p:attrName>style.visibility</p:attrName>
                                        </p:attrNameLst>
                                      </p:cBhvr>
                                      <p:to>
                                        <p:strVal val="visible"/>
                                      </p:to>
                                    </p:set>
                                    <p:animEffect transition="in" filter="wipe(down)">
                                      <p:cBhvr>
                                        <p:cTn id="175" dur="580">
                                          <p:stCondLst>
                                            <p:cond delay="0"/>
                                          </p:stCondLst>
                                        </p:cTn>
                                        <p:tgtEl>
                                          <p:spTgt spid="24"/>
                                        </p:tgtEl>
                                      </p:cBhvr>
                                    </p:animEffect>
                                    <p:anim calcmode="lin" valueType="num">
                                      <p:cBhvr>
                                        <p:cTn id="176"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77"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78"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79"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80"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81" dur="26">
                                          <p:stCondLst>
                                            <p:cond delay="650"/>
                                          </p:stCondLst>
                                        </p:cTn>
                                        <p:tgtEl>
                                          <p:spTgt spid="24"/>
                                        </p:tgtEl>
                                      </p:cBhvr>
                                      <p:to x="100000" y="60000"/>
                                    </p:animScale>
                                    <p:animScale>
                                      <p:cBhvr>
                                        <p:cTn id="182" dur="166" decel="50000">
                                          <p:stCondLst>
                                            <p:cond delay="676"/>
                                          </p:stCondLst>
                                        </p:cTn>
                                        <p:tgtEl>
                                          <p:spTgt spid="24"/>
                                        </p:tgtEl>
                                      </p:cBhvr>
                                      <p:to x="100000" y="100000"/>
                                    </p:animScale>
                                    <p:animScale>
                                      <p:cBhvr>
                                        <p:cTn id="183" dur="26">
                                          <p:stCondLst>
                                            <p:cond delay="1312"/>
                                          </p:stCondLst>
                                        </p:cTn>
                                        <p:tgtEl>
                                          <p:spTgt spid="24"/>
                                        </p:tgtEl>
                                      </p:cBhvr>
                                      <p:to x="100000" y="80000"/>
                                    </p:animScale>
                                    <p:animScale>
                                      <p:cBhvr>
                                        <p:cTn id="184" dur="166" decel="50000">
                                          <p:stCondLst>
                                            <p:cond delay="1338"/>
                                          </p:stCondLst>
                                        </p:cTn>
                                        <p:tgtEl>
                                          <p:spTgt spid="24"/>
                                        </p:tgtEl>
                                      </p:cBhvr>
                                      <p:to x="100000" y="100000"/>
                                    </p:animScale>
                                    <p:animScale>
                                      <p:cBhvr>
                                        <p:cTn id="185" dur="26">
                                          <p:stCondLst>
                                            <p:cond delay="1642"/>
                                          </p:stCondLst>
                                        </p:cTn>
                                        <p:tgtEl>
                                          <p:spTgt spid="24"/>
                                        </p:tgtEl>
                                      </p:cBhvr>
                                      <p:to x="100000" y="90000"/>
                                    </p:animScale>
                                    <p:animScale>
                                      <p:cBhvr>
                                        <p:cTn id="186" dur="166" decel="50000">
                                          <p:stCondLst>
                                            <p:cond delay="1668"/>
                                          </p:stCondLst>
                                        </p:cTn>
                                        <p:tgtEl>
                                          <p:spTgt spid="24"/>
                                        </p:tgtEl>
                                      </p:cBhvr>
                                      <p:to x="100000" y="100000"/>
                                    </p:animScale>
                                    <p:animScale>
                                      <p:cBhvr>
                                        <p:cTn id="187" dur="26">
                                          <p:stCondLst>
                                            <p:cond delay="1808"/>
                                          </p:stCondLst>
                                        </p:cTn>
                                        <p:tgtEl>
                                          <p:spTgt spid="24"/>
                                        </p:tgtEl>
                                      </p:cBhvr>
                                      <p:to x="100000" y="95000"/>
                                    </p:animScale>
                                    <p:animScale>
                                      <p:cBhvr>
                                        <p:cTn id="188" dur="166" decel="50000">
                                          <p:stCondLst>
                                            <p:cond delay="1834"/>
                                          </p:stCondLst>
                                        </p:cTn>
                                        <p:tgtEl>
                                          <p:spTgt spid="24"/>
                                        </p:tgtEl>
                                      </p:cBhvr>
                                      <p:to x="100000" y="100000"/>
                                    </p:animScale>
                                  </p:childTnLst>
                                </p:cTn>
                              </p:par>
                            </p:childTnLst>
                          </p:cTn>
                        </p:par>
                      </p:childTnLst>
                    </p:cTn>
                  </p:par>
                  <p:par>
                    <p:cTn id="189" fill="hold">
                      <p:stCondLst>
                        <p:cond delay="indefinite"/>
                      </p:stCondLst>
                      <p:childTnLst>
                        <p:par>
                          <p:cTn id="190" fill="hold">
                            <p:stCondLst>
                              <p:cond delay="0"/>
                            </p:stCondLst>
                            <p:childTnLst>
                              <p:par>
                                <p:cTn id="191" presetID="26" presetClass="entr" presetSubtype="0" fill="hold" grpId="0" nodeType="clickEffect">
                                  <p:stCondLst>
                                    <p:cond delay="0"/>
                                  </p:stCondLst>
                                  <p:childTnLst>
                                    <p:set>
                                      <p:cBhvr>
                                        <p:cTn id="192" dur="1" fill="hold">
                                          <p:stCondLst>
                                            <p:cond delay="0"/>
                                          </p:stCondLst>
                                        </p:cTn>
                                        <p:tgtEl>
                                          <p:spTgt spid="19"/>
                                        </p:tgtEl>
                                        <p:attrNameLst>
                                          <p:attrName>style.visibility</p:attrName>
                                        </p:attrNameLst>
                                      </p:cBhvr>
                                      <p:to>
                                        <p:strVal val="visible"/>
                                      </p:to>
                                    </p:set>
                                    <p:animEffect transition="in" filter="wipe(down)">
                                      <p:cBhvr>
                                        <p:cTn id="193" dur="580">
                                          <p:stCondLst>
                                            <p:cond delay="0"/>
                                          </p:stCondLst>
                                        </p:cTn>
                                        <p:tgtEl>
                                          <p:spTgt spid="19"/>
                                        </p:tgtEl>
                                      </p:cBhvr>
                                    </p:animEffect>
                                    <p:anim calcmode="lin" valueType="num">
                                      <p:cBhvr>
                                        <p:cTn id="194"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95"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96"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97"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98"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99" dur="26">
                                          <p:stCondLst>
                                            <p:cond delay="650"/>
                                          </p:stCondLst>
                                        </p:cTn>
                                        <p:tgtEl>
                                          <p:spTgt spid="19"/>
                                        </p:tgtEl>
                                      </p:cBhvr>
                                      <p:to x="100000" y="60000"/>
                                    </p:animScale>
                                    <p:animScale>
                                      <p:cBhvr>
                                        <p:cTn id="200" dur="166" decel="50000">
                                          <p:stCondLst>
                                            <p:cond delay="676"/>
                                          </p:stCondLst>
                                        </p:cTn>
                                        <p:tgtEl>
                                          <p:spTgt spid="19"/>
                                        </p:tgtEl>
                                      </p:cBhvr>
                                      <p:to x="100000" y="100000"/>
                                    </p:animScale>
                                    <p:animScale>
                                      <p:cBhvr>
                                        <p:cTn id="201" dur="26">
                                          <p:stCondLst>
                                            <p:cond delay="1312"/>
                                          </p:stCondLst>
                                        </p:cTn>
                                        <p:tgtEl>
                                          <p:spTgt spid="19"/>
                                        </p:tgtEl>
                                      </p:cBhvr>
                                      <p:to x="100000" y="80000"/>
                                    </p:animScale>
                                    <p:animScale>
                                      <p:cBhvr>
                                        <p:cTn id="202" dur="166" decel="50000">
                                          <p:stCondLst>
                                            <p:cond delay="1338"/>
                                          </p:stCondLst>
                                        </p:cTn>
                                        <p:tgtEl>
                                          <p:spTgt spid="19"/>
                                        </p:tgtEl>
                                      </p:cBhvr>
                                      <p:to x="100000" y="100000"/>
                                    </p:animScale>
                                    <p:animScale>
                                      <p:cBhvr>
                                        <p:cTn id="203" dur="26">
                                          <p:stCondLst>
                                            <p:cond delay="1642"/>
                                          </p:stCondLst>
                                        </p:cTn>
                                        <p:tgtEl>
                                          <p:spTgt spid="19"/>
                                        </p:tgtEl>
                                      </p:cBhvr>
                                      <p:to x="100000" y="90000"/>
                                    </p:animScale>
                                    <p:animScale>
                                      <p:cBhvr>
                                        <p:cTn id="204" dur="166" decel="50000">
                                          <p:stCondLst>
                                            <p:cond delay="1668"/>
                                          </p:stCondLst>
                                        </p:cTn>
                                        <p:tgtEl>
                                          <p:spTgt spid="19"/>
                                        </p:tgtEl>
                                      </p:cBhvr>
                                      <p:to x="100000" y="100000"/>
                                    </p:animScale>
                                    <p:animScale>
                                      <p:cBhvr>
                                        <p:cTn id="205" dur="26">
                                          <p:stCondLst>
                                            <p:cond delay="1808"/>
                                          </p:stCondLst>
                                        </p:cTn>
                                        <p:tgtEl>
                                          <p:spTgt spid="19"/>
                                        </p:tgtEl>
                                      </p:cBhvr>
                                      <p:to x="100000" y="95000"/>
                                    </p:animScale>
                                    <p:animScale>
                                      <p:cBhvr>
                                        <p:cTn id="206" dur="166" decel="50000">
                                          <p:stCondLst>
                                            <p:cond delay="1834"/>
                                          </p:stCondLst>
                                        </p:cTn>
                                        <p:tgtEl>
                                          <p:spTgt spid="19"/>
                                        </p:tgtEl>
                                      </p:cBhvr>
                                      <p:to x="100000" y="100000"/>
                                    </p:animScale>
                                  </p:childTnLst>
                                </p:cTn>
                              </p:par>
                              <p:par>
                                <p:cTn id="207" presetID="26" presetClass="entr" presetSubtype="0" fill="hold" grpId="0" nodeType="withEffect">
                                  <p:stCondLst>
                                    <p:cond delay="0"/>
                                  </p:stCondLst>
                                  <p:childTnLst>
                                    <p:set>
                                      <p:cBhvr>
                                        <p:cTn id="208" dur="1" fill="hold">
                                          <p:stCondLst>
                                            <p:cond delay="0"/>
                                          </p:stCondLst>
                                        </p:cTn>
                                        <p:tgtEl>
                                          <p:spTgt spid="20"/>
                                        </p:tgtEl>
                                        <p:attrNameLst>
                                          <p:attrName>style.visibility</p:attrName>
                                        </p:attrNameLst>
                                      </p:cBhvr>
                                      <p:to>
                                        <p:strVal val="visible"/>
                                      </p:to>
                                    </p:set>
                                    <p:animEffect transition="in" filter="wipe(down)">
                                      <p:cBhvr>
                                        <p:cTn id="209" dur="580">
                                          <p:stCondLst>
                                            <p:cond delay="0"/>
                                          </p:stCondLst>
                                        </p:cTn>
                                        <p:tgtEl>
                                          <p:spTgt spid="20"/>
                                        </p:tgtEl>
                                      </p:cBhvr>
                                    </p:animEffect>
                                    <p:anim calcmode="lin" valueType="num">
                                      <p:cBhvr>
                                        <p:cTn id="210"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11"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12"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213"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214"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215" dur="26">
                                          <p:stCondLst>
                                            <p:cond delay="650"/>
                                          </p:stCondLst>
                                        </p:cTn>
                                        <p:tgtEl>
                                          <p:spTgt spid="20"/>
                                        </p:tgtEl>
                                      </p:cBhvr>
                                      <p:to x="100000" y="60000"/>
                                    </p:animScale>
                                    <p:animScale>
                                      <p:cBhvr>
                                        <p:cTn id="216" dur="166" decel="50000">
                                          <p:stCondLst>
                                            <p:cond delay="676"/>
                                          </p:stCondLst>
                                        </p:cTn>
                                        <p:tgtEl>
                                          <p:spTgt spid="20"/>
                                        </p:tgtEl>
                                      </p:cBhvr>
                                      <p:to x="100000" y="100000"/>
                                    </p:animScale>
                                    <p:animScale>
                                      <p:cBhvr>
                                        <p:cTn id="217" dur="26">
                                          <p:stCondLst>
                                            <p:cond delay="1312"/>
                                          </p:stCondLst>
                                        </p:cTn>
                                        <p:tgtEl>
                                          <p:spTgt spid="20"/>
                                        </p:tgtEl>
                                      </p:cBhvr>
                                      <p:to x="100000" y="80000"/>
                                    </p:animScale>
                                    <p:animScale>
                                      <p:cBhvr>
                                        <p:cTn id="218" dur="166" decel="50000">
                                          <p:stCondLst>
                                            <p:cond delay="1338"/>
                                          </p:stCondLst>
                                        </p:cTn>
                                        <p:tgtEl>
                                          <p:spTgt spid="20"/>
                                        </p:tgtEl>
                                      </p:cBhvr>
                                      <p:to x="100000" y="100000"/>
                                    </p:animScale>
                                    <p:animScale>
                                      <p:cBhvr>
                                        <p:cTn id="219" dur="26">
                                          <p:stCondLst>
                                            <p:cond delay="1642"/>
                                          </p:stCondLst>
                                        </p:cTn>
                                        <p:tgtEl>
                                          <p:spTgt spid="20"/>
                                        </p:tgtEl>
                                      </p:cBhvr>
                                      <p:to x="100000" y="90000"/>
                                    </p:animScale>
                                    <p:animScale>
                                      <p:cBhvr>
                                        <p:cTn id="220" dur="166" decel="50000">
                                          <p:stCondLst>
                                            <p:cond delay="1668"/>
                                          </p:stCondLst>
                                        </p:cTn>
                                        <p:tgtEl>
                                          <p:spTgt spid="20"/>
                                        </p:tgtEl>
                                      </p:cBhvr>
                                      <p:to x="100000" y="100000"/>
                                    </p:animScale>
                                    <p:animScale>
                                      <p:cBhvr>
                                        <p:cTn id="221" dur="26">
                                          <p:stCondLst>
                                            <p:cond delay="1808"/>
                                          </p:stCondLst>
                                        </p:cTn>
                                        <p:tgtEl>
                                          <p:spTgt spid="20"/>
                                        </p:tgtEl>
                                      </p:cBhvr>
                                      <p:to x="100000" y="95000"/>
                                    </p:animScale>
                                    <p:animScale>
                                      <p:cBhvr>
                                        <p:cTn id="222" dur="166" decel="50000">
                                          <p:stCondLst>
                                            <p:cond delay="1834"/>
                                          </p:stCondLst>
                                        </p:cTn>
                                        <p:tgtEl>
                                          <p:spTgt spid="20"/>
                                        </p:tgtEl>
                                      </p:cBhvr>
                                      <p:to x="100000" y="100000"/>
                                    </p:animScale>
                                  </p:childTnLst>
                                </p:cTn>
                              </p:par>
                            </p:childTnLst>
                          </p:cTn>
                        </p:par>
                      </p:childTnLst>
                    </p:cTn>
                  </p:par>
                  <p:par>
                    <p:cTn id="223" fill="hold">
                      <p:stCondLst>
                        <p:cond delay="indefinite"/>
                      </p:stCondLst>
                      <p:childTnLst>
                        <p:par>
                          <p:cTn id="224" fill="hold">
                            <p:stCondLst>
                              <p:cond delay="0"/>
                            </p:stCondLst>
                            <p:childTnLst>
                              <p:par>
                                <p:cTn id="225" presetID="10" presetClass="entr" presetSubtype="0" fill="hold" nodeType="clickEffect">
                                  <p:stCondLst>
                                    <p:cond delay="0"/>
                                  </p:stCondLst>
                                  <p:childTnLst>
                                    <p:set>
                                      <p:cBhvr>
                                        <p:cTn id="226" dur="1" fill="hold">
                                          <p:stCondLst>
                                            <p:cond delay="0"/>
                                          </p:stCondLst>
                                        </p:cTn>
                                        <p:tgtEl>
                                          <p:spTgt spid="2050"/>
                                        </p:tgtEl>
                                        <p:attrNameLst>
                                          <p:attrName>style.visibility</p:attrName>
                                        </p:attrNameLst>
                                      </p:cBhvr>
                                      <p:to>
                                        <p:strVal val="visible"/>
                                      </p:to>
                                    </p:set>
                                    <p:animEffect transition="in" filter="fade">
                                      <p:cBhvr>
                                        <p:cTn id="227" dur="500"/>
                                        <p:tgtEl>
                                          <p:spTgt spid="2050"/>
                                        </p:tgtEl>
                                      </p:cBhvr>
                                    </p:animEffect>
                                  </p:childTnLst>
                                </p:cTn>
                              </p:par>
                              <p:par>
                                <p:cTn id="228" presetID="10" presetClass="entr" presetSubtype="0" fill="hold" nodeType="withEffect">
                                  <p:stCondLst>
                                    <p:cond delay="0"/>
                                  </p:stCondLst>
                                  <p:childTnLst>
                                    <p:set>
                                      <p:cBhvr>
                                        <p:cTn id="229" dur="1" fill="hold">
                                          <p:stCondLst>
                                            <p:cond delay="0"/>
                                          </p:stCondLst>
                                        </p:cTn>
                                        <p:tgtEl>
                                          <p:spTgt spid="2051"/>
                                        </p:tgtEl>
                                        <p:attrNameLst>
                                          <p:attrName>style.visibility</p:attrName>
                                        </p:attrNameLst>
                                      </p:cBhvr>
                                      <p:to>
                                        <p:strVal val="visible"/>
                                      </p:to>
                                    </p:set>
                                    <p:animEffect transition="in" filter="fade">
                                      <p:cBhvr>
                                        <p:cTn id="230"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animBg="1"/>
      <p:bldP spid="19" grpId="0"/>
      <p:bldP spid="20" grpId="0"/>
      <p:bldP spid="21" grpId="0"/>
      <p:bldP spid="22" grpId="0"/>
      <p:bldP spid="23" grpId="0"/>
      <p:bldP spid="24" grpId="0"/>
      <p:bldP spid="35" grpId="0"/>
      <p:bldP spid="36" grpId="0"/>
      <p:bldP spid="37" grpId="0"/>
      <p:bldP spid="3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321145" y="1369734"/>
            <a:ext cx="4231356" cy="1161382"/>
            <a:chOff x="1414360" y="312476"/>
            <a:chExt cx="1881427" cy="516396"/>
          </a:xfrm>
        </p:grpSpPr>
        <p:grpSp>
          <p:nvGrpSpPr>
            <p:cNvPr id="3" name="Group 2"/>
            <p:cNvGrpSpPr/>
            <p:nvPr/>
          </p:nvGrpSpPr>
          <p:grpSpPr>
            <a:xfrm>
              <a:off x="1414360" y="312476"/>
              <a:ext cx="1881427" cy="157881"/>
              <a:chOff x="1414360" y="312476"/>
              <a:chExt cx="1881427" cy="157881"/>
            </a:xfrm>
          </p:grpSpPr>
          <p:cxnSp>
            <p:nvCxnSpPr>
              <p:cNvPr id="8" name="Straight Connector 7"/>
              <p:cNvCxnSpPr/>
              <p:nvPr/>
            </p:nvCxnSpPr>
            <p:spPr bwMode="auto">
              <a:xfrm>
                <a:off x="1414360" y="315764"/>
                <a:ext cx="1059125" cy="0"/>
              </a:xfrm>
              <a:prstGeom prst="line">
                <a:avLst/>
              </a:prstGeom>
              <a:solidFill>
                <a:srgbClr val="00FFFF"/>
              </a:solidFill>
              <a:ln w="34925" cap="flat" cmpd="sng" algn="ctr">
                <a:solidFill>
                  <a:srgbClr val="FF0000"/>
                </a:solidFill>
                <a:prstDash val="solid"/>
                <a:round/>
                <a:headEnd type="none" w="med" len="med"/>
                <a:tailEnd type="none" w="med" len="med"/>
              </a:ln>
              <a:effectLst/>
            </p:spPr>
          </p:cxnSp>
          <p:cxnSp>
            <p:nvCxnSpPr>
              <p:cNvPr id="9" name="Straight Connector 8"/>
              <p:cNvCxnSpPr/>
              <p:nvPr/>
            </p:nvCxnSpPr>
            <p:spPr bwMode="auto">
              <a:xfrm>
                <a:off x="2470196" y="467067"/>
                <a:ext cx="825591" cy="0"/>
              </a:xfrm>
              <a:prstGeom prst="line">
                <a:avLst/>
              </a:prstGeom>
              <a:solidFill>
                <a:srgbClr val="00FFFF"/>
              </a:solidFill>
              <a:ln w="34925" cap="flat" cmpd="sng" algn="ctr">
                <a:solidFill>
                  <a:srgbClr val="FF0000"/>
                </a:solidFill>
                <a:prstDash val="solid"/>
                <a:round/>
                <a:headEnd type="none" w="med" len="med"/>
                <a:tailEnd type="none" w="med" len="med"/>
              </a:ln>
              <a:effectLst/>
            </p:spPr>
          </p:cxnSp>
          <p:cxnSp>
            <p:nvCxnSpPr>
              <p:cNvPr id="10" name="Straight Connector 9"/>
              <p:cNvCxnSpPr/>
              <p:nvPr/>
            </p:nvCxnSpPr>
            <p:spPr bwMode="auto">
              <a:xfrm flipV="1">
                <a:off x="2466906" y="312476"/>
                <a:ext cx="0" cy="157881"/>
              </a:xfrm>
              <a:prstGeom prst="line">
                <a:avLst/>
              </a:prstGeom>
              <a:solidFill>
                <a:srgbClr val="00FFFF"/>
              </a:solidFill>
              <a:ln w="34925" cap="flat" cmpd="sng" algn="ctr">
                <a:solidFill>
                  <a:srgbClr val="FF0000"/>
                </a:solidFill>
                <a:prstDash val="solid"/>
                <a:round/>
                <a:headEnd type="none" w="med" len="med"/>
                <a:tailEnd type="none" w="med" len="med"/>
              </a:ln>
              <a:effectLst/>
            </p:spPr>
          </p:cxnSp>
        </p:grpSp>
        <p:grpSp>
          <p:nvGrpSpPr>
            <p:cNvPr id="4" name="Group 3"/>
            <p:cNvGrpSpPr/>
            <p:nvPr/>
          </p:nvGrpSpPr>
          <p:grpSpPr>
            <a:xfrm flipV="1">
              <a:off x="1414360" y="670991"/>
              <a:ext cx="1881427" cy="157881"/>
              <a:chOff x="1414360" y="312476"/>
              <a:chExt cx="1881427" cy="157881"/>
            </a:xfrm>
          </p:grpSpPr>
          <p:cxnSp>
            <p:nvCxnSpPr>
              <p:cNvPr id="5" name="Straight Connector 4"/>
              <p:cNvCxnSpPr/>
              <p:nvPr/>
            </p:nvCxnSpPr>
            <p:spPr bwMode="auto">
              <a:xfrm>
                <a:off x="1414360" y="315764"/>
                <a:ext cx="1059125" cy="0"/>
              </a:xfrm>
              <a:prstGeom prst="line">
                <a:avLst/>
              </a:prstGeom>
              <a:solidFill>
                <a:srgbClr val="00FFFF"/>
              </a:solidFill>
              <a:ln w="34925" cap="flat" cmpd="sng" algn="ctr">
                <a:solidFill>
                  <a:srgbClr val="FF0000"/>
                </a:solidFill>
                <a:prstDash val="solid"/>
                <a:round/>
                <a:headEnd type="none" w="med" len="med"/>
                <a:tailEnd type="none" w="med" len="med"/>
              </a:ln>
              <a:effectLst/>
            </p:spPr>
          </p:cxnSp>
          <p:cxnSp>
            <p:nvCxnSpPr>
              <p:cNvPr id="6" name="Straight Connector 5"/>
              <p:cNvCxnSpPr/>
              <p:nvPr/>
            </p:nvCxnSpPr>
            <p:spPr bwMode="auto">
              <a:xfrm>
                <a:off x="2470196" y="467067"/>
                <a:ext cx="825591" cy="0"/>
              </a:xfrm>
              <a:prstGeom prst="line">
                <a:avLst/>
              </a:prstGeom>
              <a:solidFill>
                <a:srgbClr val="00FFFF"/>
              </a:solidFill>
              <a:ln w="34925" cap="flat" cmpd="sng" algn="ctr">
                <a:solidFill>
                  <a:srgbClr val="FF0000"/>
                </a:solidFill>
                <a:prstDash val="solid"/>
                <a:round/>
                <a:headEnd type="none" w="med" len="med"/>
                <a:tailEnd type="none" w="med" len="med"/>
              </a:ln>
              <a:effectLst/>
            </p:spPr>
          </p:cxnSp>
          <p:cxnSp>
            <p:nvCxnSpPr>
              <p:cNvPr id="7" name="Straight Connector 6"/>
              <p:cNvCxnSpPr/>
              <p:nvPr/>
            </p:nvCxnSpPr>
            <p:spPr bwMode="auto">
              <a:xfrm flipV="1">
                <a:off x="2466906" y="312476"/>
                <a:ext cx="0" cy="157881"/>
              </a:xfrm>
              <a:prstGeom prst="line">
                <a:avLst/>
              </a:prstGeom>
              <a:solidFill>
                <a:srgbClr val="00FFFF"/>
              </a:solidFill>
              <a:ln w="34925" cap="flat" cmpd="sng" algn="ctr">
                <a:solidFill>
                  <a:srgbClr val="FF0000"/>
                </a:solidFill>
                <a:prstDash val="solid"/>
                <a:round/>
                <a:headEnd type="none" w="med" len="med"/>
                <a:tailEnd type="none" w="med" len="med"/>
              </a:ln>
              <a:effectLst/>
            </p:spPr>
          </p:cxnSp>
        </p:grpSp>
      </p:grpSp>
      <p:sp>
        <p:nvSpPr>
          <p:cNvPr id="11" name="Rectangle 10"/>
          <p:cNvSpPr/>
          <p:nvPr/>
        </p:nvSpPr>
        <p:spPr>
          <a:xfrm>
            <a:off x="346075" y="210434"/>
            <a:ext cx="4472699" cy="523220"/>
          </a:xfrm>
          <a:prstGeom prst="rect">
            <a:avLst/>
          </a:prstGeom>
        </p:spPr>
        <p:txBody>
          <a:bodyPr wrap="none">
            <a:spAutoFit/>
          </a:bodyPr>
          <a:lstStyle/>
          <a:p>
            <a:pPr algn="l"/>
            <a:r>
              <a:rPr lang="en-US" dirty="0">
                <a:solidFill>
                  <a:srgbClr val="FF0000"/>
                </a:solidFill>
              </a:rPr>
              <a:t>2. conservation of </a:t>
            </a:r>
            <a:r>
              <a:rPr lang="en-US" dirty="0" smtClean="0">
                <a:solidFill>
                  <a:srgbClr val="FF0000"/>
                </a:solidFill>
              </a:rPr>
              <a:t>“energy”</a:t>
            </a:r>
            <a:endParaRPr lang="en-US" dirty="0">
              <a:solidFill>
                <a:srgbClr val="FF0000"/>
              </a:solidFill>
            </a:endParaRPr>
          </a:p>
        </p:txBody>
      </p:sp>
      <p:sp>
        <p:nvSpPr>
          <p:cNvPr id="12" name="Rectangle 11"/>
          <p:cNvSpPr/>
          <p:nvPr/>
        </p:nvSpPr>
        <p:spPr>
          <a:xfrm>
            <a:off x="185903" y="4336174"/>
            <a:ext cx="4262642" cy="523220"/>
          </a:xfrm>
          <a:prstGeom prst="rect">
            <a:avLst/>
          </a:prstGeom>
        </p:spPr>
        <p:txBody>
          <a:bodyPr wrap="none">
            <a:spAutoFit/>
          </a:bodyPr>
          <a:lstStyle/>
          <a:p>
            <a:pPr algn="l"/>
            <a:r>
              <a:rPr lang="en-US" dirty="0">
                <a:solidFill>
                  <a:srgbClr val="FF0000"/>
                </a:solidFill>
              </a:rPr>
              <a:t>-- </a:t>
            </a:r>
            <a:r>
              <a:rPr lang="en-US" dirty="0" smtClean="0">
                <a:solidFill>
                  <a:srgbClr val="FF0000"/>
                </a:solidFill>
              </a:rPr>
              <a:t>“</a:t>
            </a:r>
            <a:r>
              <a:rPr lang="en-US" dirty="0" err="1" smtClean="0">
                <a:solidFill>
                  <a:srgbClr val="FF0000"/>
                </a:solidFill>
              </a:rPr>
              <a:t>KE</a:t>
            </a:r>
            <a:r>
              <a:rPr lang="en-US" dirty="0" smtClean="0">
                <a:solidFill>
                  <a:srgbClr val="FF0000"/>
                </a:solidFill>
              </a:rPr>
              <a:t>” </a:t>
            </a:r>
            <a:r>
              <a:rPr lang="en-US" dirty="0">
                <a:solidFill>
                  <a:srgbClr val="FF0000"/>
                </a:solidFill>
              </a:rPr>
              <a:t>from fluid’s motion</a:t>
            </a:r>
          </a:p>
        </p:txBody>
      </p:sp>
      <p:sp>
        <p:nvSpPr>
          <p:cNvPr id="13" name="Rectangle 12"/>
          <p:cNvSpPr/>
          <p:nvPr/>
        </p:nvSpPr>
        <p:spPr>
          <a:xfrm>
            <a:off x="203871" y="4987627"/>
            <a:ext cx="5174815" cy="523220"/>
          </a:xfrm>
          <a:prstGeom prst="rect">
            <a:avLst/>
          </a:prstGeom>
        </p:spPr>
        <p:txBody>
          <a:bodyPr wrap="none">
            <a:spAutoFit/>
          </a:bodyPr>
          <a:lstStyle/>
          <a:p>
            <a:pPr algn="l"/>
            <a:r>
              <a:rPr lang="en-US" dirty="0">
                <a:solidFill>
                  <a:srgbClr val="FF0000"/>
                </a:solidFill>
              </a:rPr>
              <a:t>-- </a:t>
            </a:r>
            <a:r>
              <a:rPr lang="en-US" dirty="0" smtClean="0">
                <a:solidFill>
                  <a:srgbClr val="FF0000"/>
                </a:solidFill>
              </a:rPr>
              <a:t>“</a:t>
            </a:r>
            <a:r>
              <a:rPr lang="en-US" dirty="0" err="1" smtClean="0">
                <a:solidFill>
                  <a:srgbClr val="FF0000"/>
                </a:solidFill>
              </a:rPr>
              <a:t>PE</a:t>
            </a:r>
            <a:r>
              <a:rPr lang="en-US" baseline="-25000" dirty="0" err="1" smtClean="0">
                <a:solidFill>
                  <a:srgbClr val="FF0000"/>
                </a:solidFill>
              </a:rPr>
              <a:t>g</a:t>
            </a:r>
            <a:r>
              <a:rPr lang="en-US" dirty="0" smtClean="0">
                <a:solidFill>
                  <a:srgbClr val="FF0000"/>
                </a:solidFill>
              </a:rPr>
              <a:t>” due </a:t>
            </a:r>
            <a:r>
              <a:rPr lang="en-US" dirty="0">
                <a:solidFill>
                  <a:srgbClr val="FF0000"/>
                </a:solidFill>
              </a:rPr>
              <a:t>to elevation of fluid</a:t>
            </a:r>
          </a:p>
        </p:txBody>
      </p:sp>
      <p:sp>
        <p:nvSpPr>
          <p:cNvPr id="14" name="Rectangle 13"/>
          <p:cNvSpPr/>
          <p:nvPr/>
        </p:nvSpPr>
        <p:spPr>
          <a:xfrm>
            <a:off x="217843" y="5606833"/>
            <a:ext cx="4855753" cy="523220"/>
          </a:xfrm>
          <a:prstGeom prst="rect">
            <a:avLst/>
          </a:prstGeom>
        </p:spPr>
        <p:txBody>
          <a:bodyPr wrap="none">
            <a:spAutoFit/>
          </a:bodyPr>
          <a:lstStyle/>
          <a:p>
            <a:pPr algn="l"/>
            <a:r>
              <a:rPr lang="en-US" dirty="0">
                <a:solidFill>
                  <a:srgbClr val="FF0000"/>
                </a:solidFill>
              </a:rPr>
              <a:t>-- </a:t>
            </a:r>
            <a:r>
              <a:rPr lang="en-US" dirty="0" smtClean="0">
                <a:solidFill>
                  <a:srgbClr val="FF0000"/>
                </a:solidFill>
              </a:rPr>
              <a:t>“PE” due </a:t>
            </a:r>
            <a:r>
              <a:rPr lang="en-US" dirty="0">
                <a:solidFill>
                  <a:srgbClr val="FF0000"/>
                </a:solidFill>
              </a:rPr>
              <a:t>to fluid’s pressure</a:t>
            </a:r>
          </a:p>
        </p:txBody>
      </p:sp>
      <p:sp>
        <p:nvSpPr>
          <p:cNvPr id="15" name="Rectangle 14"/>
          <p:cNvSpPr/>
          <p:nvPr/>
        </p:nvSpPr>
        <p:spPr>
          <a:xfrm>
            <a:off x="4606312" y="4336174"/>
            <a:ext cx="1192955" cy="523220"/>
          </a:xfrm>
          <a:prstGeom prst="rect">
            <a:avLst/>
          </a:prstGeom>
        </p:spPr>
        <p:txBody>
          <a:bodyPr wrap="none">
            <a:spAutoFit/>
          </a:bodyPr>
          <a:lstStyle/>
          <a:p>
            <a:pPr algn="l"/>
            <a:r>
              <a:rPr lang="en-US" dirty="0" smtClean="0">
                <a:solidFill>
                  <a:srgbClr val="000000"/>
                </a:solidFill>
              </a:rPr>
              <a:t>½ </a:t>
            </a:r>
            <a:r>
              <a:rPr lang="en-US" dirty="0" smtClean="0">
                <a:solidFill>
                  <a:srgbClr val="000000"/>
                </a:solidFill>
                <a:latin typeface="Symbol" pitchFamily="18" charset="2"/>
              </a:rPr>
              <a:t>r</a:t>
            </a:r>
            <a:r>
              <a:rPr lang="en-US" dirty="0" smtClean="0">
                <a:solidFill>
                  <a:srgbClr val="000000"/>
                </a:solidFill>
              </a:rPr>
              <a:t> </a:t>
            </a:r>
            <a:r>
              <a:rPr lang="en-US" dirty="0" err="1" smtClean="0">
                <a:solidFill>
                  <a:srgbClr val="000000"/>
                </a:solidFill>
              </a:rPr>
              <a:t>v</a:t>
            </a:r>
            <a:r>
              <a:rPr lang="en-US" baseline="30000" dirty="0" err="1" smtClean="0">
                <a:solidFill>
                  <a:srgbClr val="000000"/>
                </a:solidFill>
              </a:rPr>
              <a:t>2</a:t>
            </a:r>
            <a:endParaRPr lang="en-US" baseline="30000" dirty="0">
              <a:solidFill>
                <a:srgbClr val="000000"/>
              </a:solidFill>
            </a:endParaRPr>
          </a:p>
        </p:txBody>
      </p:sp>
      <p:sp>
        <p:nvSpPr>
          <p:cNvPr id="16" name="Rectangle 15"/>
          <p:cNvSpPr/>
          <p:nvPr/>
        </p:nvSpPr>
        <p:spPr>
          <a:xfrm>
            <a:off x="5409196" y="4977441"/>
            <a:ext cx="981359" cy="523220"/>
          </a:xfrm>
          <a:prstGeom prst="rect">
            <a:avLst/>
          </a:prstGeom>
        </p:spPr>
        <p:txBody>
          <a:bodyPr wrap="none">
            <a:spAutoFit/>
          </a:bodyPr>
          <a:lstStyle/>
          <a:p>
            <a:pPr algn="l"/>
            <a:r>
              <a:rPr lang="en-US" dirty="0" smtClean="0">
                <a:solidFill>
                  <a:srgbClr val="000000"/>
                </a:solidFill>
                <a:latin typeface="Symbol" pitchFamily="18" charset="2"/>
              </a:rPr>
              <a:t>r</a:t>
            </a:r>
            <a:r>
              <a:rPr lang="en-US" dirty="0" smtClean="0">
                <a:solidFill>
                  <a:srgbClr val="000000"/>
                </a:solidFill>
              </a:rPr>
              <a:t> g h</a:t>
            </a:r>
            <a:endParaRPr lang="en-US" baseline="30000" dirty="0">
              <a:solidFill>
                <a:srgbClr val="000000"/>
              </a:solidFill>
            </a:endParaRPr>
          </a:p>
        </p:txBody>
      </p:sp>
      <p:sp>
        <p:nvSpPr>
          <p:cNvPr id="17" name="Rectangle 16"/>
          <p:cNvSpPr/>
          <p:nvPr/>
        </p:nvSpPr>
        <p:spPr>
          <a:xfrm>
            <a:off x="5160002" y="5642459"/>
            <a:ext cx="423514" cy="523220"/>
          </a:xfrm>
          <a:prstGeom prst="rect">
            <a:avLst/>
          </a:prstGeom>
        </p:spPr>
        <p:txBody>
          <a:bodyPr wrap="none">
            <a:spAutoFit/>
          </a:bodyPr>
          <a:lstStyle/>
          <a:p>
            <a:pPr algn="l"/>
            <a:r>
              <a:rPr lang="en-US" dirty="0" smtClean="0">
                <a:solidFill>
                  <a:srgbClr val="000000"/>
                </a:solidFill>
              </a:rPr>
              <a:t>P</a:t>
            </a:r>
            <a:endParaRPr lang="en-US" baseline="30000" dirty="0">
              <a:solidFill>
                <a:srgbClr val="000000"/>
              </a:solidFill>
            </a:endParaRPr>
          </a:p>
        </p:txBody>
      </p:sp>
      <p:sp>
        <p:nvSpPr>
          <p:cNvPr id="18" name="Rectangle 17"/>
          <p:cNvSpPr/>
          <p:nvPr/>
        </p:nvSpPr>
        <p:spPr>
          <a:xfrm>
            <a:off x="977883" y="938888"/>
            <a:ext cx="1192955" cy="523220"/>
          </a:xfrm>
          <a:prstGeom prst="rect">
            <a:avLst/>
          </a:prstGeom>
        </p:spPr>
        <p:txBody>
          <a:bodyPr wrap="none">
            <a:spAutoFit/>
          </a:bodyPr>
          <a:lstStyle/>
          <a:p>
            <a:pPr algn="l"/>
            <a:r>
              <a:rPr lang="en-US" dirty="0" smtClean="0">
                <a:solidFill>
                  <a:srgbClr val="000000"/>
                </a:solidFill>
              </a:rPr>
              <a:t>½ </a:t>
            </a:r>
            <a:r>
              <a:rPr lang="en-US" dirty="0" smtClean="0">
                <a:solidFill>
                  <a:srgbClr val="000000"/>
                </a:solidFill>
                <a:latin typeface="Symbol" pitchFamily="18" charset="2"/>
              </a:rPr>
              <a:t>r</a:t>
            </a:r>
            <a:r>
              <a:rPr lang="en-US" dirty="0" smtClean="0">
                <a:solidFill>
                  <a:srgbClr val="000000"/>
                </a:solidFill>
              </a:rPr>
              <a:t> </a:t>
            </a:r>
            <a:r>
              <a:rPr lang="en-US" dirty="0" err="1" smtClean="0">
                <a:solidFill>
                  <a:srgbClr val="000000"/>
                </a:solidFill>
              </a:rPr>
              <a:t>v</a:t>
            </a:r>
            <a:r>
              <a:rPr lang="en-US" baseline="30000" dirty="0" err="1" smtClean="0">
                <a:solidFill>
                  <a:srgbClr val="000000"/>
                </a:solidFill>
              </a:rPr>
              <a:t>2</a:t>
            </a:r>
            <a:endParaRPr lang="en-US" baseline="30000" dirty="0">
              <a:solidFill>
                <a:srgbClr val="000000"/>
              </a:solidFill>
            </a:endParaRPr>
          </a:p>
        </p:txBody>
      </p:sp>
      <p:sp>
        <p:nvSpPr>
          <p:cNvPr id="19" name="Rectangle 18"/>
          <p:cNvSpPr/>
          <p:nvPr/>
        </p:nvSpPr>
        <p:spPr>
          <a:xfrm>
            <a:off x="977882" y="1580156"/>
            <a:ext cx="1207382" cy="646331"/>
          </a:xfrm>
          <a:prstGeom prst="rect">
            <a:avLst/>
          </a:prstGeom>
        </p:spPr>
        <p:txBody>
          <a:bodyPr wrap="none">
            <a:spAutoFit/>
          </a:bodyPr>
          <a:lstStyle/>
          <a:p>
            <a:pPr algn="l"/>
            <a:r>
              <a:rPr lang="en-US" sz="3600" dirty="0" smtClean="0">
                <a:solidFill>
                  <a:srgbClr val="000000"/>
                </a:solidFill>
                <a:latin typeface="Symbol" pitchFamily="18" charset="2"/>
              </a:rPr>
              <a:t>r</a:t>
            </a:r>
            <a:r>
              <a:rPr lang="en-US" sz="3600" dirty="0" smtClean="0">
                <a:solidFill>
                  <a:srgbClr val="000000"/>
                </a:solidFill>
              </a:rPr>
              <a:t> g h</a:t>
            </a:r>
            <a:endParaRPr lang="en-US" sz="3600" baseline="30000" dirty="0">
              <a:solidFill>
                <a:srgbClr val="000000"/>
              </a:solidFill>
            </a:endParaRPr>
          </a:p>
        </p:txBody>
      </p:sp>
      <p:sp>
        <p:nvSpPr>
          <p:cNvPr id="20" name="Rectangle 19"/>
          <p:cNvSpPr/>
          <p:nvPr/>
        </p:nvSpPr>
        <p:spPr>
          <a:xfrm>
            <a:off x="1179765" y="2268922"/>
            <a:ext cx="697627" cy="1015663"/>
          </a:xfrm>
          <a:prstGeom prst="rect">
            <a:avLst/>
          </a:prstGeom>
        </p:spPr>
        <p:txBody>
          <a:bodyPr wrap="none">
            <a:spAutoFit/>
          </a:bodyPr>
          <a:lstStyle/>
          <a:p>
            <a:pPr algn="l"/>
            <a:r>
              <a:rPr lang="en-US" sz="6000" dirty="0" smtClean="0">
                <a:solidFill>
                  <a:srgbClr val="000000"/>
                </a:solidFill>
              </a:rPr>
              <a:t>P</a:t>
            </a:r>
            <a:endParaRPr lang="en-US" sz="6000" baseline="30000" dirty="0">
              <a:solidFill>
                <a:srgbClr val="000000"/>
              </a:solidFill>
            </a:endParaRPr>
          </a:p>
        </p:txBody>
      </p:sp>
      <p:sp>
        <p:nvSpPr>
          <p:cNvPr id="21" name="Rectangle 20"/>
          <p:cNvSpPr/>
          <p:nvPr/>
        </p:nvSpPr>
        <p:spPr>
          <a:xfrm>
            <a:off x="6357411" y="606379"/>
            <a:ext cx="2343911" cy="1015663"/>
          </a:xfrm>
          <a:prstGeom prst="rect">
            <a:avLst/>
          </a:prstGeom>
        </p:spPr>
        <p:txBody>
          <a:bodyPr wrap="none">
            <a:spAutoFit/>
          </a:bodyPr>
          <a:lstStyle/>
          <a:p>
            <a:pPr algn="l"/>
            <a:r>
              <a:rPr lang="en-US" sz="6000" dirty="0" smtClean="0">
                <a:solidFill>
                  <a:srgbClr val="000000"/>
                </a:solidFill>
              </a:rPr>
              <a:t>½ </a:t>
            </a:r>
            <a:r>
              <a:rPr lang="en-US" sz="6000" dirty="0" smtClean="0">
                <a:solidFill>
                  <a:srgbClr val="000000"/>
                </a:solidFill>
                <a:latin typeface="Symbol" pitchFamily="18" charset="2"/>
              </a:rPr>
              <a:t>r</a:t>
            </a:r>
            <a:r>
              <a:rPr lang="en-US" sz="6000" dirty="0" smtClean="0">
                <a:solidFill>
                  <a:srgbClr val="000000"/>
                </a:solidFill>
              </a:rPr>
              <a:t> </a:t>
            </a:r>
            <a:r>
              <a:rPr lang="en-US" sz="6000" dirty="0" err="1" smtClean="0">
                <a:solidFill>
                  <a:srgbClr val="000000"/>
                </a:solidFill>
              </a:rPr>
              <a:t>v</a:t>
            </a:r>
            <a:r>
              <a:rPr lang="en-US" sz="6000" baseline="30000" dirty="0" err="1" smtClean="0">
                <a:solidFill>
                  <a:srgbClr val="000000"/>
                </a:solidFill>
              </a:rPr>
              <a:t>2</a:t>
            </a:r>
            <a:endParaRPr lang="en-US" sz="6000" baseline="30000" dirty="0">
              <a:solidFill>
                <a:srgbClr val="000000"/>
              </a:solidFill>
            </a:endParaRPr>
          </a:p>
        </p:txBody>
      </p:sp>
      <p:sp>
        <p:nvSpPr>
          <p:cNvPr id="22" name="Rectangle 21"/>
          <p:cNvSpPr/>
          <p:nvPr/>
        </p:nvSpPr>
        <p:spPr>
          <a:xfrm>
            <a:off x="6963046" y="1580154"/>
            <a:ext cx="1207382" cy="646331"/>
          </a:xfrm>
          <a:prstGeom prst="rect">
            <a:avLst/>
          </a:prstGeom>
        </p:spPr>
        <p:txBody>
          <a:bodyPr wrap="none">
            <a:spAutoFit/>
          </a:bodyPr>
          <a:lstStyle/>
          <a:p>
            <a:pPr algn="l"/>
            <a:r>
              <a:rPr lang="en-US" sz="3600" dirty="0" smtClean="0">
                <a:solidFill>
                  <a:srgbClr val="000000"/>
                </a:solidFill>
                <a:latin typeface="Symbol" pitchFamily="18" charset="2"/>
              </a:rPr>
              <a:t>r</a:t>
            </a:r>
            <a:r>
              <a:rPr lang="en-US" sz="3600" dirty="0" smtClean="0">
                <a:solidFill>
                  <a:srgbClr val="000000"/>
                </a:solidFill>
              </a:rPr>
              <a:t> g h</a:t>
            </a:r>
            <a:endParaRPr lang="en-US" sz="3600" baseline="30000" dirty="0">
              <a:solidFill>
                <a:srgbClr val="000000"/>
              </a:solidFill>
            </a:endParaRPr>
          </a:p>
        </p:txBody>
      </p:sp>
      <p:sp>
        <p:nvSpPr>
          <p:cNvPr id="23" name="Rectangle 22"/>
          <p:cNvSpPr/>
          <p:nvPr/>
        </p:nvSpPr>
        <p:spPr>
          <a:xfrm>
            <a:off x="7354932" y="2280798"/>
            <a:ext cx="423514" cy="523220"/>
          </a:xfrm>
          <a:prstGeom prst="rect">
            <a:avLst/>
          </a:prstGeom>
        </p:spPr>
        <p:txBody>
          <a:bodyPr wrap="none">
            <a:spAutoFit/>
          </a:bodyPr>
          <a:lstStyle/>
          <a:p>
            <a:pPr algn="l"/>
            <a:r>
              <a:rPr lang="en-US" dirty="0" smtClean="0">
                <a:solidFill>
                  <a:srgbClr val="000000"/>
                </a:solidFill>
              </a:rPr>
              <a:t>P</a:t>
            </a:r>
            <a:endParaRPr lang="en-US" baseline="30000" dirty="0">
              <a:solidFill>
                <a:srgbClr val="000000"/>
              </a:solidFill>
            </a:endParaRPr>
          </a:p>
        </p:txBody>
      </p:sp>
      <p:sp>
        <p:nvSpPr>
          <p:cNvPr id="24" name="Rectangle 23"/>
          <p:cNvSpPr/>
          <p:nvPr/>
        </p:nvSpPr>
        <p:spPr>
          <a:xfrm>
            <a:off x="221575" y="3175580"/>
            <a:ext cx="5102679" cy="954107"/>
          </a:xfrm>
          <a:prstGeom prst="rect">
            <a:avLst/>
          </a:prstGeom>
        </p:spPr>
        <p:txBody>
          <a:bodyPr wrap="none">
            <a:spAutoFit/>
          </a:bodyPr>
          <a:lstStyle/>
          <a:p>
            <a:pPr algn="l"/>
            <a:r>
              <a:rPr lang="en-US" dirty="0" smtClean="0">
                <a:solidFill>
                  <a:srgbClr val="FF0000"/>
                </a:solidFill>
              </a:rPr>
              <a:t>For each pipe section, the sum</a:t>
            </a:r>
          </a:p>
          <a:p>
            <a:pPr algn="l"/>
            <a:r>
              <a:rPr lang="en-US" dirty="0" smtClean="0">
                <a:solidFill>
                  <a:srgbClr val="FF0000"/>
                </a:solidFill>
              </a:rPr>
              <a:t>of the following is a constant.</a:t>
            </a:r>
            <a:endParaRPr lang="en-US" baseline="30000" dirty="0">
              <a:solidFill>
                <a:srgbClr val="FF0000"/>
              </a:solidFill>
            </a:endParaRPr>
          </a:p>
        </p:txBody>
      </p:sp>
      <p:pic>
        <p:nvPicPr>
          <p:cNvPr id="25" name="Picture 4"/>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l="13172" t="1378" r="14001" b="4277"/>
          <a:stretch/>
        </p:blipFill>
        <p:spPr bwMode="auto">
          <a:xfrm>
            <a:off x="6493916" y="3476789"/>
            <a:ext cx="2475185" cy="3206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Rectangle 25"/>
          <p:cNvSpPr/>
          <p:nvPr/>
        </p:nvSpPr>
        <p:spPr>
          <a:xfrm>
            <a:off x="2874956" y="1682037"/>
            <a:ext cx="3437159" cy="523220"/>
          </a:xfrm>
          <a:prstGeom prst="rect">
            <a:avLst/>
          </a:prstGeom>
        </p:spPr>
        <p:txBody>
          <a:bodyPr wrap="none">
            <a:spAutoFit/>
          </a:bodyPr>
          <a:lstStyle/>
          <a:p>
            <a:pPr algn="l"/>
            <a:r>
              <a:rPr lang="en-US" dirty="0" smtClean="0">
                <a:solidFill>
                  <a:srgbClr val="000000"/>
                </a:solidFill>
              </a:rPr>
              <a:t>slower            faster</a:t>
            </a:r>
            <a:endParaRPr lang="en-US" dirty="0">
              <a:solidFill>
                <a:srgbClr val="000000"/>
              </a:solidFill>
            </a:endParaRPr>
          </a:p>
        </p:txBody>
      </p:sp>
      <p:sp>
        <p:nvSpPr>
          <p:cNvPr id="27" name="Rectangle 6"/>
          <p:cNvSpPr>
            <a:spLocks noChangeArrowheads="1"/>
          </p:cNvSpPr>
          <p:nvPr/>
        </p:nvSpPr>
        <p:spPr bwMode="auto">
          <a:xfrm>
            <a:off x="77668" y="6334780"/>
            <a:ext cx="4904996" cy="523220"/>
          </a:xfrm>
          <a:prstGeom prst="rect">
            <a:avLst/>
          </a:prstGeom>
          <a:noFill/>
          <a:ln w="9525">
            <a:noFill/>
            <a:miter lim="800000"/>
            <a:headEnd/>
            <a:tailEnd/>
          </a:ln>
        </p:spPr>
        <p:txBody>
          <a:bodyPr wrap="none">
            <a:spAutoFit/>
          </a:bodyPr>
          <a:lstStyle/>
          <a:p>
            <a:pPr marL="342900" indent="-342900">
              <a:spcBef>
                <a:spcPct val="20000"/>
              </a:spcBef>
            </a:pPr>
            <a:r>
              <a:rPr lang="en-US" b="1" dirty="0" err="1" smtClean="0">
                <a:solidFill>
                  <a:srgbClr val="000000"/>
                </a:solidFill>
                <a:latin typeface="Arial"/>
              </a:rPr>
              <a:t>www.teachnlearnchem.com</a:t>
            </a:r>
            <a:endParaRPr lang="en-US" b="1" dirty="0">
              <a:solidFill>
                <a:srgbClr val="000000"/>
              </a:solidFill>
              <a:latin typeface="Arial"/>
            </a:endParaRPr>
          </a:p>
        </p:txBody>
      </p:sp>
    </p:spTree>
    <p:extLst>
      <p:ext uri="{BB962C8B-B14F-4D97-AF65-F5344CB8AC3E}">
        <p14:creationId xmlns:p14="http://schemas.microsoft.com/office/powerpoint/2010/main" val="428269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anim calcmode="lin" valueType="num">
                                      <p:cBhvr>
                                        <p:cTn id="8" dur="2000" fill="hold"/>
                                        <p:tgtEl>
                                          <p:spTgt spid="15"/>
                                        </p:tgtEl>
                                        <p:attrNameLst>
                                          <p:attrName>style.rotation</p:attrName>
                                        </p:attrNameLst>
                                      </p:cBhvr>
                                      <p:tavLst>
                                        <p:tav tm="0">
                                          <p:val>
                                            <p:fltVal val="720"/>
                                          </p:val>
                                        </p:tav>
                                        <p:tav tm="100000">
                                          <p:val>
                                            <p:fltVal val="0"/>
                                          </p:val>
                                        </p:tav>
                                      </p:tavLst>
                                    </p:anim>
                                    <p:anim calcmode="lin" valueType="num">
                                      <p:cBhvr>
                                        <p:cTn id="9" dur="2000" fill="hold"/>
                                        <p:tgtEl>
                                          <p:spTgt spid="15"/>
                                        </p:tgtEl>
                                        <p:attrNameLst>
                                          <p:attrName>ppt_h</p:attrName>
                                        </p:attrNameLst>
                                      </p:cBhvr>
                                      <p:tavLst>
                                        <p:tav tm="0">
                                          <p:val>
                                            <p:fltVal val="0"/>
                                          </p:val>
                                        </p:tav>
                                        <p:tav tm="100000">
                                          <p:val>
                                            <p:strVal val="#ppt_h"/>
                                          </p:val>
                                        </p:tav>
                                      </p:tavLst>
                                    </p:anim>
                                    <p:anim calcmode="lin" valueType="num">
                                      <p:cBhvr>
                                        <p:cTn id="10" dur="2000" fill="hold"/>
                                        <p:tgtEl>
                                          <p:spTgt spid="15"/>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2000"/>
                                        <p:tgtEl>
                                          <p:spTgt spid="26"/>
                                        </p:tgtEl>
                                      </p:cBhvr>
                                    </p:animEffect>
                                    <p:anim calcmode="lin" valueType="num">
                                      <p:cBhvr>
                                        <p:cTn id="16" dur="2000" fill="hold"/>
                                        <p:tgtEl>
                                          <p:spTgt spid="26"/>
                                        </p:tgtEl>
                                        <p:attrNameLst>
                                          <p:attrName>ppt_w</p:attrName>
                                        </p:attrNameLst>
                                      </p:cBhvr>
                                      <p:tavLst>
                                        <p:tav tm="0" fmla="#ppt_w*sin(2.5*pi*$)">
                                          <p:val>
                                            <p:fltVal val="0"/>
                                          </p:val>
                                        </p:tav>
                                        <p:tav tm="100000">
                                          <p:val>
                                            <p:fltVal val="1"/>
                                          </p:val>
                                        </p:tav>
                                      </p:tavLst>
                                    </p:anim>
                                    <p:anim calcmode="lin" valueType="num">
                                      <p:cBhvr>
                                        <p:cTn id="17" dur="20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80">
                                          <p:stCondLst>
                                            <p:cond delay="0"/>
                                          </p:stCondLst>
                                        </p:cTn>
                                        <p:tgtEl>
                                          <p:spTgt spid="18"/>
                                        </p:tgtEl>
                                      </p:cBhvr>
                                    </p:animEffect>
                                    <p:anim calcmode="lin" valueType="num">
                                      <p:cBhvr>
                                        <p:cTn id="23"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28" dur="26">
                                          <p:stCondLst>
                                            <p:cond delay="650"/>
                                          </p:stCondLst>
                                        </p:cTn>
                                        <p:tgtEl>
                                          <p:spTgt spid="18"/>
                                        </p:tgtEl>
                                      </p:cBhvr>
                                      <p:to x="100000" y="60000"/>
                                    </p:animScale>
                                    <p:animScale>
                                      <p:cBhvr>
                                        <p:cTn id="29" dur="166" decel="50000">
                                          <p:stCondLst>
                                            <p:cond delay="676"/>
                                          </p:stCondLst>
                                        </p:cTn>
                                        <p:tgtEl>
                                          <p:spTgt spid="18"/>
                                        </p:tgtEl>
                                      </p:cBhvr>
                                      <p:to x="100000" y="100000"/>
                                    </p:animScale>
                                    <p:animScale>
                                      <p:cBhvr>
                                        <p:cTn id="30" dur="26">
                                          <p:stCondLst>
                                            <p:cond delay="1312"/>
                                          </p:stCondLst>
                                        </p:cTn>
                                        <p:tgtEl>
                                          <p:spTgt spid="18"/>
                                        </p:tgtEl>
                                      </p:cBhvr>
                                      <p:to x="100000" y="80000"/>
                                    </p:animScale>
                                    <p:animScale>
                                      <p:cBhvr>
                                        <p:cTn id="31" dur="166" decel="50000">
                                          <p:stCondLst>
                                            <p:cond delay="1338"/>
                                          </p:stCondLst>
                                        </p:cTn>
                                        <p:tgtEl>
                                          <p:spTgt spid="18"/>
                                        </p:tgtEl>
                                      </p:cBhvr>
                                      <p:to x="100000" y="100000"/>
                                    </p:animScale>
                                    <p:animScale>
                                      <p:cBhvr>
                                        <p:cTn id="32" dur="26">
                                          <p:stCondLst>
                                            <p:cond delay="1642"/>
                                          </p:stCondLst>
                                        </p:cTn>
                                        <p:tgtEl>
                                          <p:spTgt spid="18"/>
                                        </p:tgtEl>
                                      </p:cBhvr>
                                      <p:to x="100000" y="90000"/>
                                    </p:animScale>
                                    <p:animScale>
                                      <p:cBhvr>
                                        <p:cTn id="33" dur="166" decel="50000">
                                          <p:stCondLst>
                                            <p:cond delay="1668"/>
                                          </p:stCondLst>
                                        </p:cTn>
                                        <p:tgtEl>
                                          <p:spTgt spid="18"/>
                                        </p:tgtEl>
                                      </p:cBhvr>
                                      <p:to x="100000" y="100000"/>
                                    </p:animScale>
                                    <p:animScale>
                                      <p:cBhvr>
                                        <p:cTn id="34" dur="26">
                                          <p:stCondLst>
                                            <p:cond delay="1808"/>
                                          </p:stCondLst>
                                        </p:cTn>
                                        <p:tgtEl>
                                          <p:spTgt spid="18"/>
                                        </p:tgtEl>
                                      </p:cBhvr>
                                      <p:to x="100000" y="95000"/>
                                    </p:animScale>
                                    <p:animScale>
                                      <p:cBhvr>
                                        <p:cTn id="35" dur="166" decel="50000">
                                          <p:stCondLst>
                                            <p:cond delay="1834"/>
                                          </p:stCondLst>
                                        </p:cTn>
                                        <p:tgtEl>
                                          <p:spTgt spid="18"/>
                                        </p:tgtEl>
                                      </p:cBhvr>
                                      <p:to x="100000" y="100000"/>
                                    </p:animScale>
                                  </p:childTnLst>
                                </p:cTn>
                              </p:par>
                              <p:par>
                                <p:cTn id="36" presetID="26"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580">
                                          <p:stCondLst>
                                            <p:cond delay="0"/>
                                          </p:stCondLst>
                                        </p:cTn>
                                        <p:tgtEl>
                                          <p:spTgt spid="21"/>
                                        </p:tgtEl>
                                      </p:cBhvr>
                                    </p:animEffect>
                                    <p:anim calcmode="lin" valueType="num">
                                      <p:cBhvr>
                                        <p:cTn id="39"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44" dur="26">
                                          <p:stCondLst>
                                            <p:cond delay="650"/>
                                          </p:stCondLst>
                                        </p:cTn>
                                        <p:tgtEl>
                                          <p:spTgt spid="21"/>
                                        </p:tgtEl>
                                      </p:cBhvr>
                                      <p:to x="100000" y="60000"/>
                                    </p:animScale>
                                    <p:animScale>
                                      <p:cBhvr>
                                        <p:cTn id="45" dur="166" decel="50000">
                                          <p:stCondLst>
                                            <p:cond delay="676"/>
                                          </p:stCondLst>
                                        </p:cTn>
                                        <p:tgtEl>
                                          <p:spTgt spid="21"/>
                                        </p:tgtEl>
                                      </p:cBhvr>
                                      <p:to x="100000" y="100000"/>
                                    </p:animScale>
                                    <p:animScale>
                                      <p:cBhvr>
                                        <p:cTn id="46" dur="26">
                                          <p:stCondLst>
                                            <p:cond delay="1312"/>
                                          </p:stCondLst>
                                        </p:cTn>
                                        <p:tgtEl>
                                          <p:spTgt spid="21"/>
                                        </p:tgtEl>
                                      </p:cBhvr>
                                      <p:to x="100000" y="80000"/>
                                    </p:animScale>
                                    <p:animScale>
                                      <p:cBhvr>
                                        <p:cTn id="47" dur="166" decel="50000">
                                          <p:stCondLst>
                                            <p:cond delay="1338"/>
                                          </p:stCondLst>
                                        </p:cTn>
                                        <p:tgtEl>
                                          <p:spTgt spid="21"/>
                                        </p:tgtEl>
                                      </p:cBhvr>
                                      <p:to x="100000" y="100000"/>
                                    </p:animScale>
                                    <p:animScale>
                                      <p:cBhvr>
                                        <p:cTn id="48" dur="26">
                                          <p:stCondLst>
                                            <p:cond delay="1642"/>
                                          </p:stCondLst>
                                        </p:cTn>
                                        <p:tgtEl>
                                          <p:spTgt spid="21"/>
                                        </p:tgtEl>
                                      </p:cBhvr>
                                      <p:to x="100000" y="90000"/>
                                    </p:animScale>
                                    <p:animScale>
                                      <p:cBhvr>
                                        <p:cTn id="49" dur="166" decel="50000">
                                          <p:stCondLst>
                                            <p:cond delay="1668"/>
                                          </p:stCondLst>
                                        </p:cTn>
                                        <p:tgtEl>
                                          <p:spTgt spid="21"/>
                                        </p:tgtEl>
                                      </p:cBhvr>
                                      <p:to x="100000" y="100000"/>
                                    </p:animScale>
                                    <p:animScale>
                                      <p:cBhvr>
                                        <p:cTn id="50" dur="26">
                                          <p:stCondLst>
                                            <p:cond delay="1808"/>
                                          </p:stCondLst>
                                        </p:cTn>
                                        <p:tgtEl>
                                          <p:spTgt spid="21"/>
                                        </p:tgtEl>
                                      </p:cBhvr>
                                      <p:to x="100000" y="95000"/>
                                    </p:animScale>
                                    <p:animScale>
                                      <p:cBhvr>
                                        <p:cTn id="51" dur="166" decel="50000">
                                          <p:stCondLst>
                                            <p:cond delay="1834"/>
                                          </p:stCondLst>
                                        </p:cTn>
                                        <p:tgtEl>
                                          <p:spTgt spid="21"/>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35"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2000"/>
                                        <p:tgtEl>
                                          <p:spTgt spid="16"/>
                                        </p:tgtEl>
                                      </p:cBhvr>
                                    </p:animEffect>
                                    <p:anim calcmode="lin" valueType="num">
                                      <p:cBhvr>
                                        <p:cTn id="57" dur="2000" fill="hold"/>
                                        <p:tgtEl>
                                          <p:spTgt spid="16"/>
                                        </p:tgtEl>
                                        <p:attrNameLst>
                                          <p:attrName>style.rotation</p:attrName>
                                        </p:attrNameLst>
                                      </p:cBhvr>
                                      <p:tavLst>
                                        <p:tav tm="0">
                                          <p:val>
                                            <p:fltVal val="720"/>
                                          </p:val>
                                        </p:tav>
                                        <p:tav tm="100000">
                                          <p:val>
                                            <p:fltVal val="0"/>
                                          </p:val>
                                        </p:tav>
                                      </p:tavLst>
                                    </p:anim>
                                    <p:anim calcmode="lin" valueType="num">
                                      <p:cBhvr>
                                        <p:cTn id="58" dur="2000" fill="hold"/>
                                        <p:tgtEl>
                                          <p:spTgt spid="16"/>
                                        </p:tgtEl>
                                        <p:attrNameLst>
                                          <p:attrName>ppt_h</p:attrName>
                                        </p:attrNameLst>
                                      </p:cBhvr>
                                      <p:tavLst>
                                        <p:tav tm="0">
                                          <p:val>
                                            <p:fltVal val="0"/>
                                          </p:val>
                                        </p:tav>
                                        <p:tav tm="100000">
                                          <p:val>
                                            <p:strVal val="#ppt_h"/>
                                          </p:val>
                                        </p:tav>
                                      </p:tavLst>
                                    </p:anim>
                                    <p:anim calcmode="lin" valueType="num">
                                      <p:cBhvr>
                                        <p:cTn id="59" dur="2000" fill="hold"/>
                                        <p:tgtEl>
                                          <p:spTgt spid="16"/>
                                        </p:tgtEl>
                                        <p:attrNameLst>
                                          <p:attrName>ppt_w</p:attrName>
                                        </p:attrNameLst>
                                      </p:cBhvr>
                                      <p:tavLst>
                                        <p:tav tm="0">
                                          <p:val>
                                            <p:fltVal val="0"/>
                                          </p:val>
                                        </p:tav>
                                        <p:tav tm="100000">
                                          <p:val>
                                            <p:strVal val="#ppt_w"/>
                                          </p:val>
                                        </p:tav>
                                      </p:tavLst>
                                    </p:anim>
                                  </p:childTnLst>
                                </p:cTn>
                              </p:par>
                            </p:childTnLst>
                          </p:cTn>
                        </p:par>
                      </p:childTnLst>
                    </p:cTn>
                  </p:par>
                  <p:par>
                    <p:cTn id="60" fill="hold">
                      <p:stCondLst>
                        <p:cond delay="indefinite"/>
                      </p:stCondLst>
                      <p:childTnLst>
                        <p:par>
                          <p:cTn id="61" fill="hold">
                            <p:stCondLst>
                              <p:cond delay="0"/>
                            </p:stCondLst>
                            <p:childTnLst>
                              <p:par>
                                <p:cTn id="62" presetID="26" presetClass="entr" presetSubtype="0"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down)">
                                      <p:cBhvr>
                                        <p:cTn id="64" dur="580">
                                          <p:stCondLst>
                                            <p:cond delay="0"/>
                                          </p:stCondLst>
                                        </p:cTn>
                                        <p:tgtEl>
                                          <p:spTgt spid="19"/>
                                        </p:tgtEl>
                                      </p:cBhvr>
                                    </p:animEffect>
                                    <p:anim calcmode="lin" valueType="num">
                                      <p:cBhvr>
                                        <p:cTn id="65"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70" dur="26">
                                          <p:stCondLst>
                                            <p:cond delay="650"/>
                                          </p:stCondLst>
                                        </p:cTn>
                                        <p:tgtEl>
                                          <p:spTgt spid="19"/>
                                        </p:tgtEl>
                                      </p:cBhvr>
                                      <p:to x="100000" y="60000"/>
                                    </p:animScale>
                                    <p:animScale>
                                      <p:cBhvr>
                                        <p:cTn id="71" dur="166" decel="50000">
                                          <p:stCondLst>
                                            <p:cond delay="676"/>
                                          </p:stCondLst>
                                        </p:cTn>
                                        <p:tgtEl>
                                          <p:spTgt spid="19"/>
                                        </p:tgtEl>
                                      </p:cBhvr>
                                      <p:to x="100000" y="100000"/>
                                    </p:animScale>
                                    <p:animScale>
                                      <p:cBhvr>
                                        <p:cTn id="72" dur="26">
                                          <p:stCondLst>
                                            <p:cond delay="1312"/>
                                          </p:stCondLst>
                                        </p:cTn>
                                        <p:tgtEl>
                                          <p:spTgt spid="19"/>
                                        </p:tgtEl>
                                      </p:cBhvr>
                                      <p:to x="100000" y="80000"/>
                                    </p:animScale>
                                    <p:animScale>
                                      <p:cBhvr>
                                        <p:cTn id="73" dur="166" decel="50000">
                                          <p:stCondLst>
                                            <p:cond delay="1338"/>
                                          </p:stCondLst>
                                        </p:cTn>
                                        <p:tgtEl>
                                          <p:spTgt spid="19"/>
                                        </p:tgtEl>
                                      </p:cBhvr>
                                      <p:to x="100000" y="100000"/>
                                    </p:animScale>
                                    <p:animScale>
                                      <p:cBhvr>
                                        <p:cTn id="74" dur="26">
                                          <p:stCondLst>
                                            <p:cond delay="1642"/>
                                          </p:stCondLst>
                                        </p:cTn>
                                        <p:tgtEl>
                                          <p:spTgt spid="19"/>
                                        </p:tgtEl>
                                      </p:cBhvr>
                                      <p:to x="100000" y="90000"/>
                                    </p:animScale>
                                    <p:animScale>
                                      <p:cBhvr>
                                        <p:cTn id="75" dur="166" decel="50000">
                                          <p:stCondLst>
                                            <p:cond delay="1668"/>
                                          </p:stCondLst>
                                        </p:cTn>
                                        <p:tgtEl>
                                          <p:spTgt spid="19"/>
                                        </p:tgtEl>
                                      </p:cBhvr>
                                      <p:to x="100000" y="100000"/>
                                    </p:animScale>
                                    <p:animScale>
                                      <p:cBhvr>
                                        <p:cTn id="76" dur="26">
                                          <p:stCondLst>
                                            <p:cond delay="1808"/>
                                          </p:stCondLst>
                                        </p:cTn>
                                        <p:tgtEl>
                                          <p:spTgt spid="19"/>
                                        </p:tgtEl>
                                      </p:cBhvr>
                                      <p:to x="100000" y="95000"/>
                                    </p:animScale>
                                    <p:animScale>
                                      <p:cBhvr>
                                        <p:cTn id="77" dur="166" decel="50000">
                                          <p:stCondLst>
                                            <p:cond delay="1834"/>
                                          </p:stCondLst>
                                        </p:cTn>
                                        <p:tgtEl>
                                          <p:spTgt spid="19"/>
                                        </p:tgtEl>
                                      </p:cBhvr>
                                      <p:to x="100000" y="100000"/>
                                    </p:animScale>
                                  </p:childTnLst>
                                </p:cTn>
                              </p:par>
                              <p:par>
                                <p:cTn id="78" presetID="26" presetClass="entr" presetSubtype="0" fill="hold" grpId="0" nodeType="with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wipe(down)">
                                      <p:cBhvr>
                                        <p:cTn id="80" dur="580">
                                          <p:stCondLst>
                                            <p:cond delay="0"/>
                                          </p:stCondLst>
                                        </p:cTn>
                                        <p:tgtEl>
                                          <p:spTgt spid="22"/>
                                        </p:tgtEl>
                                      </p:cBhvr>
                                    </p:animEffect>
                                    <p:anim calcmode="lin" valueType="num">
                                      <p:cBhvr>
                                        <p:cTn id="81"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86" dur="26">
                                          <p:stCondLst>
                                            <p:cond delay="650"/>
                                          </p:stCondLst>
                                        </p:cTn>
                                        <p:tgtEl>
                                          <p:spTgt spid="22"/>
                                        </p:tgtEl>
                                      </p:cBhvr>
                                      <p:to x="100000" y="60000"/>
                                    </p:animScale>
                                    <p:animScale>
                                      <p:cBhvr>
                                        <p:cTn id="87" dur="166" decel="50000">
                                          <p:stCondLst>
                                            <p:cond delay="676"/>
                                          </p:stCondLst>
                                        </p:cTn>
                                        <p:tgtEl>
                                          <p:spTgt spid="22"/>
                                        </p:tgtEl>
                                      </p:cBhvr>
                                      <p:to x="100000" y="100000"/>
                                    </p:animScale>
                                    <p:animScale>
                                      <p:cBhvr>
                                        <p:cTn id="88" dur="26">
                                          <p:stCondLst>
                                            <p:cond delay="1312"/>
                                          </p:stCondLst>
                                        </p:cTn>
                                        <p:tgtEl>
                                          <p:spTgt spid="22"/>
                                        </p:tgtEl>
                                      </p:cBhvr>
                                      <p:to x="100000" y="80000"/>
                                    </p:animScale>
                                    <p:animScale>
                                      <p:cBhvr>
                                        <p:cTn id="89" dur="166" decel="50000">
                                          <p:stCondLst>
                                            <p:cond delay="1338"/>
                                          </p:stCondLst>
                                        </p:cTn>
                                        <p:tgtEl>
                                          <p:spTgt spid="22"/>
                                        </p:tgtEl>
                                      </p:cBhvr>
                                      <p:to x="100000" y="100000"/>
                                    </p:animScale>
                                    <p:animScale>
                                      <p:cBhvr>
                                        <p:cTn id="90" dur="26">
                                          <p:stCondLst>
                                            <p:cond delay="1642"/>
                                          </p:stCondLst>
                                        </p:cTn>
                                        <p:tgtEl>
                                          <p:spTgt spid="22"/>
                                        </p:tgtEl>
                                      </p:cBhvr>
                                      <p:to x="100000" y="90000"/>
                                    </p:animScale>
                                    <p:animScale>
                                      <p:cBhvr>
                                        <p:cTn id="91" dur="166" decel="50000">
                                          <p:stCondLst>
                                            <p:cond delay="1668"/>
                                          </p:stCondLst>
                                        </p:cTn>
                                        <p:tgtEl>
                                          <p:spTgt spid="22"/>
                                        </p:tgtEl>
                                      </p:cBhvr>
                                      <p:to x="100000" y="100000"/>
                                    </p:animScale>
                                    <p:animScale>
                                      <p:cBhvr>
                                        <p:cTn id="92" dur="26">
                                          <p:stCondLst>
                                            <p:cond delay="1808"/>
                                          </p:stCondLst>
                                        </p:cTn>
                                        <p:tgtEl>
                                          <p:spTgt spid="22"/>
                                        </p:tgtEl>
                                      </p:cBhvr>
                                      <p:to x="100000" y="95000"/>
                                    </p:animScale>
                                    <p:animScale>
                                      <p:cBhvr>
                                        <p:cTn id="93" dur="166" decel="50000">
                                          <p:stCondLst>
                                            <p:cond delay="1834"/>
                                          </p:stCondLst>
                                        </p:cTn>
                                        <p:tgtEl>
                                          <p:spTgt spid="22"/>
                                        </p:tgtEl>
                                      </p:cBhvr>
                                      <p:to x="100000" y="100000"/>
                                    </p:animScale>
                                  </p:childTnLst>
                                </p:cTn>
                              </p:par>
                            </p:childTnLst>
                          </p:cTn>
                        </p:par>
                      </p:childTnLst>
                    </p:cTn>
                  </p:par>
                  <p:par>
                    <p:cTn id="94" fill="hold">
                      <p:stCondLst>
                        <p:cond delay="indefinite"/>
                      </p:stCondLst>
                      <p:childTnLst>
                        <p:par>
                          <p:cTn id="95" fill="hold">
                            <p:stCondLst>
                              <p:cond delay="0"/>
                            </p:stCondLst>
                            <p:childTnLst>
                              <p:par>
                                <p:cTn id="96" presetID="35" presetClass="entr" presetSubtype="0" fill="hold" grpId="0" nodeType="click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fade">
                                      <p:cBhvr>
                                        <p:cTn id="98" dur="2000"/>
                                        <p:tgtEl>
                                          <p:spTgt spid="17"/>
                                        </p:tgtEl>
                                      </p:cBhvr>
                                    </p:animEffect>
                                    <p:anim calcmode="lin" valueType="num">
                                      <p:cBhvr>
                                        <p:cTn id="99" dur="2000" fill="hold"/>
                                        <p:tgtEl>
                                          <p:spTgt spid="17"/>
                                        </p:tgtEl>
                                        <p:attrNameLst>
                                          <p:attrName>style.rotation</p:attrName>
                                        </p:attrNameLst>
                                      </p:cBhvr>
                                      <p:tavLst>
                                        <p:tav tm="0">
                                          <p:val>
                                            <p:fltVal val="720"/>
                                          </p:val>
                                        </p:tav>
                                        <p:tav tm="100000">
                                          <p:val>
                                            <p:fltVal val="0"/>
                                          </p:val>
                                        </p:tav>
                                      </p:tavLst>
                                    </p:anim>
                                    <p:anim calcmode="lin" valueType="num">
                                      <p:cBhvr>
                                        <p:cTn id="100" dur="2000" fill="hold"/>
                                        <p:tgtEl>
                                          <p:spTgt spid="17"/>
                                        </p:tgtEl>
                                        <p:attrNameLst>
                                          <p:attrName>ppt_h</p:attrName>
                                        </p:attrNameLst>
                                      </p:cBhvr>
                                      <p:tavLst>
                                        <p:tav tm="0">
                                          <p:val>
                                            <p:fltVal val="0"/>
                                          </p:val>
                                        </p:tav>
                                        <p:tav tm="100000">
                                          <p:val>
                                            <p:strVal val="#ppt_h"/>
                                          </p:val>
                                        </p:tav>
                                      </p:tavLst>
                                    </p:anim>
                                    <p:anim calcmode="lin" valueType="num">
                                      <p:cBhvr>
                                        <p:cTn id="101" dur="2000" fill="hold"/>
                                        <p:tgtEl>
                                          <p:spTgt spid="17"/>
                                        </p:tgtEl>
                                        <p:attrNameLst>
                                          <p:attrName>ppt_w</p:attrName>
                                        </p:attrNameLst>
                                      </p:cBhvr>
                                      <p:tavLst>
                                        <p:tav tm="0">
                                          <p:val>
                                            <p:fltVal val="0"/>
                                          </p:val>
                                        </p:tav>
                                        <p:tav tm="100000">
                                          <p:val>
                                            <p:strVal val="#ppt_w"/>
                                          </p:val>
                                        </p:tav>
                                      </p:tavLst>
                                    </p:anim>
                                  </p:childTnLst>
                                </p:cTn>
                              </p:par>
                            </p:childTnLst>
                          </p:cTn>
                        </p:par>
                      </p:childTnLst>
                    </p:cTn>
                  </p:par>
                  <p:par>
                    <p:cTn id="102" fill="hold">
                      <p:stCondLst>
                        <p:cond delay="indefinite"/>
                      </p:stCondLst>
                      <p:childTnLst>
                        <p:par>
                          <p:cTn id="103" fill="hold">
                            <p:stCondLst>
                              <p:cond delay="0"/>
                            </p:stCondLst>
                            <p:childTnLst>
                              <p:par>
                                <p:cTn id="104" presetID="26" presetClass="entr" presetSubtype="0" fill="hold" grpId="0" nodeType="clickEffect">
                                  <p:stCondLst>
                                    <p:cond delay="0"/>
                                  </p:stCondLst>
                                  <p:childTnLst>
                                    <p:set>
                                      <p:cBhvr>
                                        <p:cTn id="105" dur="1" fill="hold">
                                          <p:stCondLst>
                                            <p:cond delay="0"/>
                                          </p:stCondLst>
                                        </p:cTn>
                                        <p:tgtEl>
                                          <p:spTgt spid="20"/>
                                        </p:tgtEl>
                                        <p:attrNameLst>
                                          <p:attrName>style.visibility</p:attrName>
                                        </p:attrNameLst>
                                      </p:cBhvr>
                                      <p:to>
                                        <p:strVal val="visible"/>
                                      </p:to>
                                    </p:set>
                                    <p:animEffect transition="in" filter="wipe(down)">
                                      <p:cBhvr>
                                        <p:cTn id="106" dur="580">
                                          <p:stCondLst>
                                            <p:cond delay="0"/>
                                          </p:stCondLst>
                                        </p:cTn>
                                        <p:tgtEl>
                                          <p:spTgt spid="20"/>
                                        </p:tgtEl>
                                      </p:cBhvr>
                                    </p:animEffect>
                                    <p:anim calcmode="lin" valueType="num">
                                      <p:cBhvr>
                                        <p:cTn id="107"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08"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09"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10"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11"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12" dur="26">
                                          <p:stCondLst>
                                            <p:cond delay="650"/>
                                          </p:stCondLst>
                                        </p:cTn>
                                        <p:tgtEl>
                                          <p:spTgt spid="20"/>
                                        </p:tgtEl>
                                      </p:cBhvr>
                                      <p:to x="100000" y="60000"/>
                                    </p:animScale>
                                    <p:animScale>
                                      <p:cBhvr>
                                        <p:cTn id="113" dur="166" decel="50000">
                                          <p:stCondLst>
                                            <p:cond delay="676"/>
                                          </p:stCondLst>
                                        </p:cTn>
                                        <p:tgtEl>
                                          <p:spTgt spid="20"/>
                                        </p:tgtEl>
                                      </p:cBhvr>
                                      <p:to x="100000" y="100000"/>
                                    </p:animScale>
                                    <p:animScale>
                                      <p:cBhvr>
                                        <p:cTn id="114" dur="26">
                                          <p:stCondLst>
                                            <p:cond delay="1312"/>
                                          </p:stCondLst>
                                        </p:cTn>
                                        <p:tgtEl>
                                          <p:spTgt spid="20"/>
                                        </p:tgtEl>
                                      </p:cBhvr>
                                      <p:to x="100000" y="80000"/>
                                    </p:animScale>
                                    <p:animScale>
                                      <p:cBhvr>
                                        <p:cTn id="115" dur="166" decel="50000">
                                          <p:stCondLst>
                                            <p:cond delay="1338"/>
                                          </p:stCondLst>
                                        </p:cTn>
                                        <p:tgtEl>
                                          <p:spTgt spid="20"/>
                                        </p:tgtEl>
                                      </p:cBhvr>
                                      <p:to x="100000" y="100000"/>
                                    </p:animScale>
                                    <p:animScale>
                                      <p:cBhvr>
                                        <p:cTn id="116" dur="26">
                                          <p:stCondLst>
                                            <p:cond delay="1642"/>
                                          </p:stCondLst>
                                        </p:cTn>
                                        <p:tgtEl>
                                          <p:spTgt spid="20"/>
                                        </p:tgtEl>
                                      </p:cBhvr>
                                      <p:to x="100000" y="90000"/>
                                    </p:animScale>
                                    <p:animScale>
                                      <p:cBhvr>
                                        <p:cTn id="117" dur="166" decel="50000">
                                          <p:stCondLst>
                                            <p:cond delay="1668"/>
                                          </p:stCondLst>
                                        </p:cTn>
                                        <p:tgtEl>
                                          <p:spTgt spid="20"/>
                                        </p:tgtEl>
                                      </p:cBhvr>
                                      <p:to x="100000" y="100000"/>
                                    </p:animScale>
                                    <p:animScale>
                                      <p:cBhvr>
                                        <p:cTn id="118" dur="26">
                                          <p:stCondLst>
                                            <p:cond delay="1808"/>
                                          </p:stCondLst>
                                        </p:cTn>
                                        <p:tgtEl>
                                          <p:spTgt spid="20"/>
                                        </p:tgtEl>
                                      </p:cBhvr>
                                      <p:to x="100000" y="95000"/>
                                    </p:animScale>
                                    <p:animScale>
                                      <p:cBhvr>
                                        <p:cTn id="119" dur="166" decel="50000">
                                          <p:stCondLst>
                                            <p:cond delay="1834"/>
                                          </p:stCondLst>
                                        </p:cTn>
                                        <p:tgtEl>
                                          <p:spTgt spid="20"/>
                                        </p:tgtEl>
                                      </p:cBhvr>
                                      <p:to x="100000" y="100000"/>
                                    </p:animScale>
                                  </p:childTnLst>
                                </p:cTn>
                              </p:par>
                              <p:par>
                                <p:cTn id="120" presetID="26" presetClass="entr" presetSubtype="0" fill="hold" grpId="0" nodeType="withEffect">
                                  <p:stCondLst>
                                    <p:cond delay="0"/>
                                  </p:stCondLst>
                                  <p:childTnLst>
                                    <p:set>
                                      <p:cBhvr>
                                        <p:cTn id="121" dur="1" fill="hold">
                                          <p:stCondLst>
                                            <p:cond delay="0"/>
                                          </p:stCondLst>
                                        </p:cTn>
                                        <p:tgtEl>
                                          <p:spTgt spid="23"/>
                                        </p:tgtEl>
                                        <p:attrNameLst>
                                          <p:attrName>style.visibility</p:attrName>
                                        </p:attrNameLst>
                                      </p:cBhvr>
                                      <p:to>
                                        <p:strVal val="visible"/>
                                      </p:to>
                                    </p:set>
                                    <p:animEffect transition="in" filter="wipe(down)">
                                      <p:cBhvr>
                                        <p:cTn id="122" dur="580">
                                          <p:stCondLst>
                                            <p:cond delay="0"/>
                                          </p:stCondLst>
                                        </p:cTn>
                                        <p:tgtEl>
                                          <p:spTgt spid="23"/>
                                        </p:tgtEl>
                                      </p:cBhvr>
                                    </p:animEffect>
                                    <p:anim calcmode="lin" valueType="num">
                                      <p:cBhvr>
                                        <p:cTn id="123"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24"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25"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26"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27"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28" dur="26">
                                          <p:stCondLst>
                                            <p:cond delay="650"/>
                                          </p:stCondLst>
                                        </p:cTn>
                                        <p:tgtEl>
                                          <p:spTgt spid="23"/>
                                        </p:tgtEl>
                                      </p:cBhvr>
                                      <p:to x="100000" y="60000"/>
                                    </p:animScale>
                                    <p:animScale>
                                      <p:cBhvr>
                                        <p:cTn id="129" dur="166" decel="50000">
                                          <p:stCondLst>
                                            <p:cond delay="676"/>
                                          </p:stCondLst>
                                        </p:cTn>
                                        <p:tgtEl>
                                          <p:spTgt spid="23"/>
                                        </p:tgtEl>
                                      </p:cBhvr>
                                      <p:to x="100000" y="100000"/>
                                    </p:animScale>
                                    <p:animScale>
                                      <p:cBhvr>
                                        <p:cTn id="130" dur="26">
                                          <p:stCondLst>
                                            <p:cond delay="1312"/>
                                          </p:stCondLst>
                                        </p:cTn>
                                        <p:tgtEl>
                                          <p:spTgt spid="23"/>
                                        </p:tgtEl>
                                      </p:cBhvr>
                                      <p:to x="100000" y="80000"/>
                                    </p:animScale>
                                    <p:animScale>
                                      <p:cBhvr>
                                        <p:cTn id="131" dur="166" decel="50000">
                                          <p:stCondLst>
                                            <p:cond delay="1338"/>
                                          </p:stCondLst>
                                        </p:cTn>
                                        <p:tgtEl>
                                          <p:spTgt spid="23"/>
                                        </p:tgtEl>
                                      </p:cBhvr>
                                      <p:to x="100000" y="100000"/>
                                    </p:animScale>
                                    <p:animScale>
                                      <p:cBhvr>
                                        <p:cTn id="132" dur="26">
                                          <p:stCondLst>
                                            <p:cond delay="1642"/>
                                          </p:stCondLst>
                                        </p:cTn>
                                        <p:tgtEl>
                                          <p:spTgt spid="23"/>
                                        </p:tgtEl>
                                      </p:cBhvr>
                                      <p:to x="100000" y="90000"/>
                                    </p:animScale>
                                    <p:animScale>
                                      <p:cBhvr>
                                        <p:cTn id="133" dur="166" decel="50000">
                                          <p:stCondLst>
                                            <p:cond delay="1668"/>
                                          </p:stCondLst>
                                        </p:cTn>
                                        <p:tgtEl>
                                          <p:spTgt spid="23"/>
                                        </p:tgtEl>
                                      </p:cBhvr>
                                      <p:to x="100000" y="100000"/>
                                    </p:animScale>
                                    <p:animScale>
                                      <p:cBhvr>
                                        <p:cTn id="134" dur="26">
                                          <p:stCondLst>
                                            <p:cond delay="1808"/>
                                          </p:stCondLst>
                                        </p:cTn>
                                        <p:tgtEl>
                                          <p:spTgt spid="23"/>
                                        </p:tgtEl>
                                      </p:cBhvr>
                                      <p:to x="100000" y="95000"/>
                                    </p:animScale>
                                    <p:animScale>
                                      <p:cBhvr>
                                        <p:cTn id="135" dur="166" decel="50000">
                                          <p:stCondLst>
                                            <p:cond delay="1834"/>
                                          </p:stCondLst>
                                        </p:cTn>
                                        <p:tgtEl>
                                          <p:spTgt spid="23"/>
                                        </p:tgtEl>
                                      </p:cBhvr>
                                      <p:to x="100000" y="100000"/>
                                    </p:animScale>
                                  </p:childTnLst>
                                </p:cTn>
                              </p:par>
                            </p:childTnLst>
                          </p:cTn>
                        </p:par>
                      </p:childTnLst>
                    </p:cTn>
                  </p:par>
                  <p:par>
                    <p:cTn id="136" fill="hold">
                      <p:stCondLst>
                        <p:cond delay="indefinite"/>
                      </p:stCondLst>
                      <p:childTnLst>
                        <p:par>
                          <p:cTn id="137" fill="hold">
                            <p:stCondLst>
                              <p:cond delay="0"/>
                            </p:stCondLst>
                            <p:childTnLst>
                              <p:par>
                                <p:cTn id="138" presetID="6" presetClass="entr" presetSubtype="16" fill="hold" nodeType="clickEffect">
                                  <p:stCondLst>
                                    <p:cond delay="0"/>
                                  </p:stCondLst>
                                  <p:childTnLst>
                                    <p:set>
                                      <p:cBhvr>
                                        <p:cTn id="139" dur="1" fill="hold">
                                          <p:stCondLst>
                                            <p:cond delay="0"/>
                                          </p:stCondLst>
                                        </p:cTn>
                                        <p:tgtEl>
                                          <p:spTgt spid="25"/>
                                        </p:tgtEl>
                                        <p:attrNameLst>
                                          <p:attrName>style.visibility</p:attrName>
                                        </p:attrNameLst>
                                      </p:cBhvr>
                                      <p:to>
                                        <p:strVal val="visible"/>
                                      </p:to>
                                    </p:set>
                                    <p:animEffect transition="in" filter="circle(in)">
                                      <p:cBhvr>
                                        <p:cTn id="140" dur="2000"/>
                                        <p:tgtEl>
                                          <p:spTgt spid="25"/>
                                        </p:tgtEl>
                                      </p:cBhvr>
                                    </p:animEffect>
                                  </p:childTnLst>
                                </p:cTn>
                              </p:par>
                            </p:childTnLst>
                          </p:cTn>
                        </p:par>
                        <p:par>
                          <p:cTn id="141" fill="hold">
                            <p:stCondLst>
                              <p:cond delay="2000"/>
                            </p:stCondLst>
                            <p:childTnLst>
                              <p:par>
                                <p:cTn id="142" presetID="22" presetClass="entr" presetSubtype="2"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wipe(right)">
                                      <p:cBhvr>
                                        <p:cTn id="144"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P spid="22" grpId="0"/>
      <p:bldP spid="23" grpId="0"/>
      <p:bldP spid="26" grpId="0"/>
      <p:bldP spid="2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321145" y="2379384"/>
            <a:ext cx="4231356" cy="1161382"/>
            <a:chOff x="1414360" y="312476"/>
            <a:chExt cx="1881427" cy="516396"/>
          </a:xfrm>
        </p:grpSpPr>
        <p:grpSp>
          <p:nvGrpSpPr>
            <p:cNvPr id="3" name="Group 2"/>
            <p:cNvGrpSpPr/>
            <p:nvPr/>
          </p:nvGrpSpPr>
          <p:grpSpPr>
            <a:xfrm>
              <a:off x="1414360" y="312476"/>
              <a:ext cx="1881427" cy="157881"/>
              <a:chOff x="1414360" y="312476"/>
              <a:chExt cx="1881427" cy="157881"/>
            </a:xfrm>
          </p:grpSpPr>
          <p:cxnSp>
            <p:nvCxnSpPr>
              <p:cNvPr id="8" name="Straight Connector 7"/>
              <p:cNvCxnSpPr/>
              <p:nvPr/>
            </p:nvCxnSpPr>
            <p:spPr bwMode="auto">
              <a:xfrm>
                <a:off x="1414360" y="315764"/>
                <a:ext cx="1059125" cy="0"/>
              </a:xfrm>
              <a:prstGeom prst="line">
                <a:avLst/>
              </a:prstGeom>
              <a:solidFill>
                <a:srgbClr val="00FFFF"/>
              </a:solidFill>
              <a:ln w="57150" cap="flat" cmpd="sng" algn="ctr">
                <a:solidFill>
                  <a:srgbClr val="0070C0"/>
                </a:solidFill>
                <a:prstDash val="solid"/>
                <a:round/>
                <a:headEnd type="none" w="med" len="med"/>
                <a:tailEnd type="none" w="med" len="med"/>
              </a:ln>
              <a:effectLst/>
            </p:spPr>
          </p:cxnSp>
          <p:cxnSp>
            <p:nvCxnSpPr>
              <p:cNvPr id="9" name="Straight Connector 8"/>
              <p:cNvCxnSpPr/>
              <p:nvPr/>
            </p:nvCxnSpPr>
            <p:spPr bwMode="auto">
              <a:xfrm>
                <a:off x="2470196" y="467067"/>
                <a:ext cx="825591" cy="0"/>
              </a:xfrm>
              <a:prstGeom prst="line">
                <a:avLst/>
              </a:prstGeom>
              <a:solidFill>
                <a:srgbClr val="00FFFF"/>
              </a:solidFill>
              <a:ln w="57150" cap="flat" cmpd="sng" algn="ctr">
                <a:solidFill>
                  <a:srgbClr val="0070C0"/>
                </a:solidFill>
                <a:prstDash val="solid"/>
                <a:round/>
                <a:headEnd type="none" w="med" len="med"/>
                <a:tailEnd type="none" w="med" len="med"/>
              </a:ln>
              <a:effectLst/>
            </p:spPr>
          </p:cxnSp>
          <p:cxnSp>
            <p:nvCxnSpPr>
              <p:cNvPr id="10" name="Straight Connector 9"/>
              <p:cNvCxnSpPr/>
              <p:nvPr/>
            </p:nvCxnSpPr>
            <p:spPr bwMode="auto">
              <a:xfrm flipV="1">
                <a:off x="2466906" y="312476"/>
                <a:ext cx="0" cy="157881"/>
              </a:xfrm>
              <a:prstGeom prst="line">
                <a:avLst/>
              </a:prstGeom>
              <a:solidFill>
                <a:srgbClr val="00FFFF"/>
              </a:solidFill>
              <a:ln w="57150" cap="flat" cmpd="sng" algn="ctr">
                <a:solidFill>
                  <a:srgbClr val="0070C0"/>
                </a:solidFill>
                <a:prstDash val="solid"/>
                <a:round/>
                <a:headEnd type="none" w="med" len="med"/>
                <a:tailEnd type="none" w="med" len="med"/>
              </a:ln>
              <a:effectLst/>
            </p:spPr>
          </p:cxnSp>
        </p:grpSp>
        <p:grpSp>
          <p:nvGrpSpPr>
            <p:cNvPr id="4" name="Group 3"/>
            <p:cNvGrpSpPr/>
            <p:nvPr/>
          </p:nvGrpSpPr>
          <p:grpSpPr>
            <a:xfrm flipV="1">
              <a:off x="1414360" y="670991"/>
              <a:ext cx="1881427" cy="157881"/>
              <a:chOff x="1414360" y="312476"/>
              <a:chExt cx="1881427" cy="157881"/>
            </a:xfrm>
          </p:grpSpPr>
          <p:cxnSp>
            <p:nvCxnSpPr>
              <p:cNvPr id="5" name="Straight Connector 4"/>
              <p:cNvCxnSpPr/>
              <p:nvPr/>
            </p:nvCxnSpPr>
            <p:spPr bwMode="auto">
              <a:xfrm>
                <a:off x="1414360" y="315764"/>
                <a:ext cx="1059125" cy="0"/>
              </a:xfrm>
              <a:prstGeom prst="line">
                <a:avLst/>
              </a:prstGeom>
              <a:solidFill>
                <a:srgbClr val="00FFFF"/>
              </a:solidFill>
              <a:ln w="57150" cap="flat" cmpd="sng" algn="ctr">
                <a:solidFill>
                  <a:srgbClr val="0070C0"/>
                </a:solidFill>
                <a:prstDash val="solid"/>
                <a:round/>
                <a:headEnd type="none" w="med" len="med"/>
                <a:tailEnd type="none" w="med" len="med"/>
              </a:ln>
              <a:effectLst/>
            </p:spPr>
          </p:cxnSp>
          <p:cxnSp>
            <p:nvCxnSpPr>
              <p:cNvPr id="6" name="Straight Connector 5"/>
              <p:cNvCxnSpPr/>
              <p:nvPr/>
            </p:nvCxnSpPr>
            <p:spPr bwMode="auto">
              <a:xfrm>
                <a:off x="2470196" y="467067"/>
                <a:ext cx="825591" cy="0"/>
              </a:xfrm>
              <a:prstGeom prst="line">
                <a:avLst/>
              </a:prstGeom>
              <a:solidFill>
                <a:srgbClr val="00FFFF"/>
              </a:solidFill>
              <a:ln w="57150" cap="flat" cmpd="sng" algn="ctr">
                <a:solidFill>
                  <a:srgbClr val="0070C0"/>
                </a:solidFill>
                <a:prstDash val="solid"/>
                <a:round/>
                <a:headEnd type="none" w="med" len="med"/>
                <a:tailEnd type="none" w="med" len="med"/>
              </a:ln>
              <a:effectLst/>
            </p:spPr>
          </p:cxnSp>
          <p:cxnSp>
            <p:nvCxnSpPr>
              <p:cNvPr id="7" name="Straight Connector 6"/>
              <p:cNvCxnSpPr/>
              <p:nvPr/>
            </p:nvCxnSpPr>
            <p:spPr bwMode="auto">
              <a:xfrm flipV="1">
                <a:off x="2466906" y="312476"/>
                <a:ext cx="0" cy="157881"/>
              </a:xfrm>
              <a:prstGeom prst="line">
                <a:avLst/>
              </a:prstGeom>
              <a:solidFill>
                <a:srgbClr val="00FFFF"/>
              </a:solidFill>
              <a:ln w="57150" cap="flat" cmpd="sng" algn="ctr">
                <a:solidFill>
                  <a:srgbClr val="0070C0"/>
                </a:solidFill>
                <a:prstDash val="solid"/>
                <a:round/>
                <a:headEnd type="none" w="med" len="med"/>
                <a:tailEnd type="none" w="med" len="med"/>
              </a:ln>
              <a:effectLst/>
            </p:spPr>
          </p:cxnSp>
        </p:grpSp>
      </p:grpSp>
      <p:sp>
        <p:nvSpPr>
          <p:cNvPr id="29" name="Oval 28"/>
          <p:cNvSpPr/>
          <p:nvPr/>
        </p:nvSpPr>
        <p:spPr>
          <a:xfrm>
            <a:off x="6076950" y="1276350"/>
            <a:ext cx="2876550" cy="2724150"/>
          </a:xfrm>
          <a:prstGeom prst="ellipse">
            <a:avLst/>
          </a:prstGeom>
          <a:solidFill>
            <a:srgbClr val="FFFF00"/>
          </a:solidFill>
          <a:ln w="57150">
            <a:solidFill>
              <a:srgbClr val="0070C0"/>
            </a:solidFill>
          </a:ln>
        </p:spPr>
        <p:txBody>
          <a:bodyPr wrap="square" rtlCol="0" anchor="ctr">
            <a:spAutoFit/>
          </a:bodyPr>
          <a:lstStyle/>
          <a:p>
            <a:pPr algn="l"/>
            <a:endParaRPr lang="en-US" dirty="0">
              <a:solidFill>
                <a:srgbClr val="000000"/>
              </a:solidFill>
            </a:endParaRPr>
          </a:p>
        </p:txBody>
      </p:sp>
      <p:sp>
        <p:nvSpPr>
          <p:cNvPr id="30" name="Oval 29"/>
          <p:cNvSpPr/>
          <p:nvPr/>
        </p:nvSpPr>
        <p:spPr>
          <a:xfrm>
            <a:off x="247650" y="1543050"/>
            <a:ext cx="2876550" cy="2724150"/>
          </a:xfrm>
          <a:prstGeom prst="ellipse">
            <a:avLst/>
          </a:prstGeom>
          <a:solidFill>
            <a:srgbClr val="FFFF00"/>
          </a:solidFill>
          <a:ln w="57150">
            <a:solidFill>
              <a:srgbClr val="0070C0"/>
            </a:solidFill>
          </a:ln>
        </p:spPr>
        <p:txBody>
          <a:bodyPr wrap="square" rtlCol="0" anchor="ctr">
            <a:spAutoFit/>
          </a:bodyPr>
          <a:lstStyle/>
          <a:p>
            <a:pPr algn="l"/>
            <a:endParaRPr lang="en-US" dirty="0">
              <a:solidFill>
                <a:srgbClr val="000000"/>
              </a:solidFill>
            </a:endParaRPr>
          </a:p>
        </p:txBody>
      </p:sp>
      <p:sp>
        <p:nvSpPr>
          <p:cNvPr id="11" name="Rectangle 10"/>
          <p:cNvSpPr/>
          <p:nvPr/>
        </p:nvSpPr>
        <p:spPr>
          <a:xfrm>
            <a:off x="607619" y="210434"/>
            <a:ext cx="7705379" cy="954107"/>
          </a:xfrm>
          <a:prstGeom prst="rect">
            <a:avLst/>
          </a:prstGeom>
          <a:solidFill>
            <a:srgbClr val="0070C0"/>
          </a:solidFill>
        </p:spPr>
        <p:txBody>
          <a:bodyPr wrap="none">
            <a:spAutoFit/>
          </a:bodyPr>
          <a:lstStyle/>
          <a:p>
            <a:r>
              <a:rPr lang="en-US" b="1" dirty="0" smtClean="0">
                <a:solidFill>
                  <a:srgbClr val="FFFF00"/>
                </a:solidFill>
              </a:rPr>
              <a:t>REVIEW: Rationalizing Bernoulli’s Principle,</a:t>
            </a:r>
          </a:p>
          <a:p>
            <a:r>
              <a:rPr lang="en-US" b="1" dirty="0" smtClean="0">
                <a:solidFill>
                  <a:srgbClr val="FFFF00"/>
                </a:solidFill>
              </a:rPr>
              <a:t>Conservation </a:t>
            </a:r>
            <a:r>
              <a:rPr lang="en-US" b="1" dirty="0">
                <a:solidFill>
                  <a:srgbClr val="FFFF00"/>
                </a:solidFill>
              </a:rPr>
              <a:t>of </a:t>
            </a:r>
            <a:r>
              <a:rPr lang="en-US" b="1" dirty="0" smtClean="0">
                <a:solidFill>
                  <a:srgbClr val="FFFF00"/>
                </a:solidFill>
              </a:rPr>
              <a:t>“Energy” Method</a:t>
            </a:r>
            <a:endParaRPr lang="en-US" b="1" dirty="0">
              <a:solidFill>
                <a:srgbClr val="FFFF00"/>
              </a:solidFill>
            </a:endParaRPr>
          </a:p>
        </p:txBody>
      </p:sp>
      <p:sp>
        <p:nvSpPr>
          <p:cNvPr id="12" name="Rectangle 11"/>
          <p:cNvSpPr/>
          <p:nvPr/>
        </p:nvSpPr>
        <p:spPr>
          <a:xfrm>
            <a:off x="2729798" y="4602874"/>
            <a:ext cx="4262642" cy="523220"/>
          </a:xfrm>
          <a:prstGeom prst="rect">
            <a:avLst/>
          </a:prstGeom>
        </p:spPr>
        <p:txBody>
          <a:bodyPr wrap="none">
            <a:spAutoFit/>
          </a:bodyPr>
          <a:lstStyle/>
          <a:p>
            <a:pPr algn="l"/>
            <a:r>
              <a:rPr lang="en-US" dirty="0">
                <a:solidFill>
                  <a:srgbClr val="0070C0"/>
                </a:solidFill>
              </a:rPr>
              <a:t>-- </a:t>
            </a:r>
            <a:r>
              <a:rPr lang="en-US" dirty="0" smtClean="0">
                <a:solidFill>
                  <a:srgbClr val="0070C0"/>
                </a:solidFill>
              </a:rPr>
              <a:t>“</a:t>
            </a:r>
            <a:r>
              <a:rPr lang="en-US" dirty="0" err="1" smtClean="0">
                <a:solidFill>
                  <a:srgbClr val="0070C0"/>
                </a:solidFill>
              </a:rPr>
              <a:t>KE</a:t>
            </a:r>
            <a:r>
              <a:rPr lang="en-US" dirty="0" smtClean="0">
                <a:solidFill>
                  <a:srgbClr val="0070C0"/>
                </a:solidFill>
              </a:rPr>
              <a:t>” </a:t>
            </a:r>
            <a:r>
              <a:rPr lang="en-US" dirty="0">
                <a:solidFill>
                  <a:srgbClr val="0070C0"/>
                </a:solidFill>
              </a:rPr>
              <a:t>from fluid’s motion</a:t>
            </a:r>
          </a:p>
        </p:txBody>
      </p:sp>
      <p:sp>
        <p:nvSpPr>
          <p:cNvPr id="13" name="Rectangle 12"/>
          <p:cNvSpPr/>
          <p:nvPr/>
        </p:nvSpPr>
        <p:spPr>
          <a:xfrm>
            <a:off x="2747766" y="5254327"/>
            <a:ext cx="5174815" cy="523220"/>
          </a:xfrm>
          <a:prstGeom prst="rect">
            <a:avLst/>
          </a:prstGeom>
        </p:spPr>
        <p:txBody>
          <a:bodyPr wrap="none">
            <a:spAutoFit/>
          </a:bodyPr>
          <a:lstStyle/>
          <a:p>
            <a:pPr algn="l"/>
            <a:r>
              <a:rPr lang="en-US" dirty="0">
                <a:solidFill>
                  <a:srgbClr val="0070C0"/>
                </a:solidFill>
              </a:rPr>
              <a:t>-- </a:t>
            </a:r>
            <a:r>
              <a:rPr lang="en-US" dirty="0" smtClean="0">
                <a:solidFill>
                  <a:srgbClr val="0070C0"/>
                </a:solidFill>
              </a:rPr>
              <a:t>“</a:t>
            </a:r>
            <a:r>
              <a:rPr lang="en-US" dirty="0" err="1" smtClean="0">
                <a:solidFill>
                  <a:srgbClr val="0070C0"/>
                </a:solidFill>
              </a:rPr>
              <a:t>PE</a:t>
            </a:r>
            <a:r>
              <a:rPr lang="en-US" baseline="-25000" dirty="0" err="1" smtClean="0">
                <a:solidFill>
                  <a:srgbClr val="0070C0"/>
                </a:solidFill>
              </a:rPr>
              <a:t>g</a:t>
            </a:r>
            <a:r>
              <a:rPr lang="en-US" dirty="0" smtClean="0">
                <a:solidFill>
                  <a:srgbClr val="0070C0"/>
                </a:solidFill>
              </a:rPr>
              <a:t>” due </a:t>
            </a:r>
            <a:r>
              <a:rPr lang="en-US" dirty="0">
                <a:solidFill>
                  <a:srgbClr val="0070C0"/>
                </a:solidFill>
              </a:rPr>
              <a:t>to elevation of fluid</a:t>
            </a:r>
          </a:p>
        </p:txBody>
      </p:sp>
      <p:sp>
        <p:nvSpPr>
          <p:cNvPr id="14" name="Rectangle 13"/>
          <p:cNvSpPr/>
          <p:nvPr/>
        </p:nvSpPr>
        <p:spPr>
          <a:xfrm>
            <a:off x="2761738" y="5873533"/>
            <a:ext cx="4855753" cy="523220"/>
          </a:xfrm>
          <a:prstGeom prst="rect">
            <a:avLst/>
          </a:prstGeom>
        </p:spPr>
        <p:txBody>
          <a:bodyPr wrap="none">
            <a:spAutoFit/>
          </a:bodyPr>
          <a:lstStyle/>
          <a:p>
            <a:pPr algn="l"/>
            <a:r>
              <a:rPr lang="en-US" dirty="0">
                <a:solidFill>
                  <a:srgbClr val="0070C0"/>
                </a:solidFill>
              </a:rPr>
              <a:t>-- </a:t>
            </a:r>
            <a:r>
              <a:rPr lang="en-US" dirty="0" smtClean="0">
                <a:solidFill>
                  <a:srgbClr val="0070C0"/>
                </a:solidFill>
              </a:rPr>
              <a:t>“PE” due </a:t>
            </a:r>
            <a:r>
              <a:rPr lang="en-US" dirty="0">
                <a:solidFill>
                  <a:srgbClr val="0070C0"/>
                </a:solidFill>
              </a:rPr>
              <a:t>to fluid’s pressure</a:t>
            </a:r>
          </a:p>
        </p:txBody>
      </p:sp>
      <p:sp>
        <p:nvSpPr>
          <p:cNvPr id="15" name="Rectangle 14"/>
          <p:cNvSpPr/>
          <p:nvPr/>
        </p:nvSpPr>
        <p:spPr>
          <a:xfrm>
            <a:off x="7150207" y="4602874"/>
            <a:ext cx="1192955" cy="523220"/>
          </a:xfrm>
          <a:prstGeom prst="rect">
            <a:avLst/>
          </a:prstGeom>
        </p:spPr>
        <p:txBody>
          <a:bodyPr wrap="none">
            <a:spAutoFit/>
          </a:bodyPr>
          <a:lstStyle/>
          <a:p>
            <a:pPr algn="l"/>
            <a:r>
              <a:rPr lang="en-US" dirty="0" smtClean="0">
                <a:solidFill>
                  <a:srgbClr val="000000"/>
                </a:solidFill>
              </a:rPr>
              <a:t>½ </a:t>
            </a:r>
            <a:r>
              <a:rPr lang="en-US" dirty="0" smtClean="0">
                <a:solidFill>
                  <a:srgbClr val="000000"/>
                </a:solidFill>
                <a:latin typeface="Symbol" pitchFamily="18" charset="2"/>
              </a:rPr>
              <a:t>r</a:t>
            </a:r>
            <a:r>
              <a:rPr lang="en-US" dirty="0" smtClean="0">
                <a:solidFill>
                  <a:srgbClr val="000000"/>
                </a:solidFill>
              </a:rPr>
              <a:t> </a:t>
            </a:r>
            <a:r>
              <a:rPr lang="en-US" dirty="0" err="1" smtClean="0">
                <a:solidFill>
                  <a:srgbClr val="000000"/>
                </a:solidFill>
              </a:rPr>
              <a:t>v</a:t>
            </a:r>
            <a:r>
              <a:rPr lang="en-US" baseline="30000" dirty="0" err="1" smtClean="0">
                <a:solidFill>
                  <a:srgbClr val="000000"/>
                </a:solidFill>
              </a:rPr>
              <a:t>2</a:t>
            </a:r>
            <a:endParaRPr lang="en-US" baseline="30000" dirty="0">
              <a:solidFill>
                <a:srgbClr val="000000"/>
              </a:solidFill>
            </a:endParaRPr>
          </a:p>
        </p:txBody>
      </p:sp>
      <p:sp>
        <p:nvSpPr>
          <p:cNvPr id="16" name="Rectangle 15"/>
          <p:cNvSpPr/>
          <p:nvPr/>
        </p:nvSpPr>
        <p:spPr>
          <a:xfrm>
            <a:off x="7953091" y="5244141"/>
            <a:ext cx="981359" cy="523220"/>
          </a:xfrm>
          <a:prstGeom prst="rect">
            <a:avLst/>
          </a:prstGeom>
        </p:spPr>
        <p:txBody>
          <a:bodyPr wrap="none">
            <a:spAutoFit/>
          </a:bodyPr>
          <a:lstStyle/>
          <a:p>
            <a:pPr algn="l"/>
            <a:r>
              <a:rPr lang="en-US" dirty="0" smtClean="0">
                <a:solidFill>
                  <a:srgbClr val="000000"/>
                </a:solidFill>
                <a:latin typeface="Symbol" pitchFamily="18" charset="2"/>
              </a:rPr>
              <a:t>r</a:t>
            </a:r>
            <a:r>
              <a:rPr lang="en-US" dirty="0" smtClean="0">
                <a:solidFill>
                  <a:srgbClr val="000000"/>
                </a:solidFill>
              </a:rPr>
              <a:t> g h</a:t>
            </a:r>
            <a:endParaRPr lang="en-US" baseline="30000" dirty="0">
              <a:solidFill>
                <a:srgbClr val="000000"/>
              </a:solidFill>
            </a:endParaRPr>
          </a:p>
        </p:txBody>
      </p:sp>
      <p:sp>
        <p:nvSpPr>
          <p:cNvPr id="17" name="Rectangle 16"/>
          <p:cNvSpPr/>
          <p:nvPr/>
        </p:nvSpPr>
        <p:spPr>
          <a:xfrm>
            <a:off x="7703897" y="5909159"/>
            <a:ext cx="423514" cy="523220"/>
          </a:xfrm>
          <a:prstGeom prst="rect">
            <a:avLst/>
          </a:prstGeom>
        </p:spPr>
        <p:txBody>
          <a:bodyPr wrap="none">
            <a:spAutoFit/>
          </a:bodyPr>
          <a:lstStyle/>
          <a:p>
            <a:pPr algn="l"/>
            <a:r>
              <a:rPr lang="en-US" dirty="0" smtClean="0">
                <a:solidFill>
                  <a:srgbClr val="000000"/>
                </a:solidFill>
              </a:rPr>
              <a:t>P</a:t>
            </a:r>
            <a:endParaRPr lang="en-US" baseline="30000" dirty="0">
              <a:solidFill>
                <a:srgbClr val="000000"/>
              </a:solidFill>
            </a:endParaRPr>
          </a:p>
        </p:txBody>
      </p:sp>
      <p:sp>
        <p:nvSpPr>
          <p:cNvPr id="18" name="Rectangle 17"/>
          <p:cNvSpPr/>
          <p:nvPr/>
        </p:nvSpPr>
        <p:spPr>
          <a:xfrm>
            <a:off x="1111233" y="1948538"/>
            <a:ext cx="1192955" cy="523220"/>
          </a:xfrm>
          <a:prstGeom prst="rect">
            <a:avLst/>
          </a:prstGeom>
        </p:spPr>
        <p:txBody>
          <a:bodyPr wrap="none">
            <a:spAutoFit/>
          </a:bodyPr>
          <a:lstStyle/>
          <a:p>
            <a:pPr algn="l"/>
            <a:r>
              <a:rPr lang="en-US" dirty="0" smtClean="0">
                <a:solidFill>
                  <a:srgbClr val="000000"/>
                </a:solidFill>
              </a:rPr>
              <a:t>½ </a:t>
            </a:r>
            <a:r>
              <a:rPr lang="en-US" dirty="0" smtClean="0">
                <a:solidFill>
                  <a:srgbClr val="000000"/>
                </a:solidFill>
                <a:latin typeface="Symbol" pitchFamily="18" charset="2"/>
              </a:rPr>
              <a:t>r</a:t>
            </a:r>
            <a:r>
              <a:rPr lang="en-US" dirty="0" smtClean="0">
                <a:solidFill>
                  <a:srgbClr val="000000"/>
                </a:solidFill>
              </a:rPr>
              <a:t> </a:t>
            </a:r>
            <a:r>
              <a:rPr lang="en-US" dirty="0" err="1" smtClean="0">
                <a:solidFill>
                  <a:srgbClr val="000000"/>
                </a:solidFill>
              </a:rPr>
              <a:t>v</a:t>
            </a:r>
            <a:r>
              <a:rPr lang="en-US" baseline="30000" dirty="0" err="1" smtClean="0">
                <a:solidFill>
                  <a:srgbClr val="000000"/>
                </a:solidFill>
              </a:rPr>
              <a:t>2</a:t>
            </a:r>
            <a:endParaRPr lang="en-US" baseline="30000" dirty="0">
              <a:solidFill>
                <a:srgbClr val="000000"/>
              </a:solidFill>
            </a:endParaRPr>
          </a:p>
        </p:txBody>
      </p:sp>
      <p:sp>
        <p:nvSpPr>
          <p:cNvPr id="19" name="Rectangle 18"/>
          <p:cNvSpPr/>
          <p:nvPr/>
        </p:nvSpPr>
        <p:spPr>
          <a:xfrm>
            <a:off x="1111232" y="2589806"/>
            <a:ext cx="1207382" cy="646331"/>
          </a:xfrm>
          <a:prstGeom prst="rect">
            <a:avLst/>
          </a:prstGeom>
        </p:spPr>
        <p:txBody>
          <a:bodyPr wrap="none">
            <a:spAutoFit/>
          </a:bodyPr>
          <a:lstStyle/>
          <a:p>
            <a:pPr algn="l"/>
            <a:r>
              <a:rPr lang="en-US" sz="3600" dirty="0" smtClean="0">
                <a:solidFill>
                  <a:srgbClr val="000000"/>
                </a:solidFill>
                <a:latin typeface="Symbol" pitchFamily="18" charset="2"/>
              </a:rPr>
              <a:t>r</a:t>
            </a:r>
            <a:r>
              <a:rPr lang="en-US" sz="3600" dirty="0" smtClean="0">
                <a:solidFill>
                  <a:srgbClr val="000000"/>
                </a:solidFill>
              </a:rPr>
              <a:t> g h</a:t>
            </a:r>
            <a:endParaRPr lang="en-US" sz="3600" baseline="30000" dirty="0">
              <a:solidFill>
                <a:srgbClr val="000000"/>
              </a:solidFill>
            </a:endParaRPr>
          </a:p>
        </p:txBody>
      </p:sp>
      <p:sp>
        <p:nvSpPr>
          <p:cNvPr id="20" name="Rectangle 19"/>
          <p:cNvSpPr/>
          <p:nvPr/>
        </p:nvSpPr>
        <p:spPr>
          <a:xfrm>
            <a:off x="1313115" y="3278572"/>
            <a:ext cx="697627" cy="1015663"/>
          </a:xfrm>
          <a:prstGeom prst="rect">
            <a:avLst/>
          </a:prstGeom>
        </p:spPr>
        <p:txBody>
          <a:bodyPr wrap="none">
            <a:spAutoFit/>
          </a:bodyPr>
          <a:lstStyle/>
          <a:p>
            <a:pPr algn="l"/>
            <a:r>
              <a:rPr lang="en-US" sz="6000" dirty="0" smtClean="0">
                <a:solidFill>
                  <a:srgbClr val="000000"/>
                </a:solidFill>
              </a:rPr>
              <a:t>P</a:t>
            </a:r>
            <a:endParaRPr lang="en-US" sz="6000" baseline="30000" dirty="0">
              <a:solidFill>
                <a:srgbClr val="000000"/>
              </a:solidFill>
            </a:endParaRPr>
          </a:p>
        </p:txBody>
      </p:sp>
      <p:sp>
        <p:nvSpPr>
          <p:cNvPr id="21" name="Rectangle 20"/>
          <p:cNvSpPr/>
          <p:nvPr/>
        </p:nvSpPr>
        <p:spPr>
          <a:xfrm>
            <a:off x="6338361" y="1635079"/>
            <a:ext cx="2343911" cy="1015663"/>
          </a:xfrm>
          <a:prstGeom prst="rect">
            <a:avLst/>
          </a:prstGeom>
        </p:spPr>
        <p:txBody>
          <a:bodyPr wrap="none">
            <a:spAutoFit/>
          </a:bodyPr>
          <a:lstStyle/>
          <a:p>
            <a:pPr algn="l"/>
            <a:r>
              <a:rPr lang="en-US" sz="6000" dirty="0" smtClean="0">
                <a:solidFill>
                  <a:srgbClr val="000000"/>
                </a:solidFill>
              </a:rPr>
              <a:t>½ </a:t>
            </a:r>
            <a:r>
              <a:rPr lang="en-US" sz="6000" dirty="0" smtClean="0">
                <a:solidFill>
                  <a:srgbClr val="000000"/>
                </a:solidFill>
                <a:latin typeface="Symbol" pitchFamily="18" charset="2"/>
              </a:rPr>
              <a:t>r</a:t>
            </a:r>
            <a:r>
              <a:rPr lang="en-US" sz="6000" dirty="0" smtClean="0">
                <a:solidFill>
                  <a:srgbClr val="000000"/>
                </a:solidFill>
              </a:rPr>
              <a:t> </a:t>
            </a:r>
            <a:r>
              <a:rPr lang="en-US" sz="6000" dirty="0" err="1" smtClean="0">
                <a:solidFill>
                  <a:srgbClr val="000000"/>
                </a:solidFill>
              </a:rPr>
              <a:t>v</a:t>
            </a:r>
            <a:r>
              <a:rPr lang="en-US" sz="6000" baseline="30000" dirty="0" err="1" smtClean="0">
                <a:solidFill>
                  <a:srgbClr val="000000"/>
                </a:solidFill>
              </a:rPr>
              <a:t>2</a:t>
            </a:r>
            <a:endParaRPr lang="en-US" sz="6000" baseline="30000" dirty="0">
              <a:solidFill>
                <a:srgbClr val="000000"/>
              </a:solidFill>
            </a:endParaRPr>
          </a:p>
        </p:txBody>
      </p:sp>
      <p:sp>
        <p:nvSpPr>
          <p:cNvPr id="22" name="Rectangle 21"/>
          <p:cNvSpPr/>
          <p:nvPr/>
        </p:nvSpPr>
        <p:spPr>
          <a:xfrm>
            <a:off x="6943996" y="2608854"/>
            <a:ext cx="1207382" cy="646331"/>
          </a:xfrm>
          <a:prstGeom prst="rect">
            <a:avLst/>
          </a:prstGeom>
        </p:spPr>
        <p:txBody>
          <a:bodyPr wrap="none">
            <a:spAutoFit/>
          </a:bodyPr>
          <a:lstStyle/>
          <a:p>
            <a:pPr algn="l"/>
            <a:r>
              <a:rPr lang="en-US" sz="3600" dirty="0" smtClean="0">
                <a:solidFill>
                  <a:srgbClr val="000000"/>
                </a:solidFill>
                <a:latin typeface="Symbol" pitchFamily="18" charset="2"/>
              </a:rPr>
              <a:t>r</a:t>
            </a:r>
            <a:r>
              <a:rPr lang="en-US" sz="3600" dirty="0" smtClean="0">
                <a:solidFill>
                  <a:srgbClr val="000000"/>
                </a:solidFill>
              </a:rPr>
              <a:t> g h</a:t>
            </a:r>
            <a:endParaRPr lang="en-US" sz="3600" baseline="30000" dirty="0">
              <a:solidFill>
                <a:srgbClr val="000000"/>
              </a:solidFill>
            </a:endParaRPr>
          </a:p>
        </p:txBody>
      </p:sp>
      <p:sp>
        <p:nvSpPr>
          <p:cNvPr id="23" name="Rectangle 22"/>
          <p:cNvSpPr/>
          <p:nvPr/>
        </p:nvSpPr>
        <p:spPr>
          <a:xfrm>
            <a:off x="7335882" y="3309498"/>
            <a:ext cx="423514" cy="523220"/>
          </a:xfrm>
          <a:prstGeom prst="rect">
            <a:avLst/>
          </a:prstGeom>
        </p:spPr>
        <p:txBody>
          <a:bodyPr wrap="none">
            <a:spAutoFit/>
          </a:bodyPr>
          <a:lstStyle/>
          <a:p>
            <a:pPr algn="l"/>
            <a:r>
              <a:rPr lang="en-US" dirty="0" smtClean="0">
                <a:solidFill>
                  <a:srgbClr val="000000"/>
                </a:solidFill>
              </a:rPr>
              <a:t>P</a:t>
            </a:r>
            <a:endParaRPr lang="en-US" baseline="30000" dirty="0">
              <a:solidFill>
                <a:srgbClr val="000000"/>
              </a:solidFill>
            </a:endParaRPr>
          </a:p>
        </p:txBody>
      </p:sp>
      <p:sp>
        <p:nvSpPr>
          <p:cNvPr id="24" name="Rectangle 23"/>
          <p:cNvSpPr/>
          <p:nvPr/>
        </p:nvSpPr>
        <p:spPr>
          <a:xfrm>
            <a:off x="278725" y="4413830"/>
            <a:ext cx="2385589" cy="2246769"/>
          </a:xfrm>
          <a:prstGeom prst="rect">
            <a:avLst/>
          </a:prstGeom>
        </p:spPr>
        <p:txBody>
          <a:bodyPr wrap="none">
            <a:spAutoFit/>
          </a:bodyPr>
          <a:lstStyle/>
          <a:p>
            <a:r>
              <a:rPr lang="en-US" dirty="0" smtClean="0">
                <a:solidFill>
                  <a:srgbClr val="0070C0"/>
                </a:solidFill>
              </a:rPr>
              <a:t>For each pipe</a:t>
            </a:r>
          </a:p>
          <a:p>
            <a:r>
              <a:rPr lang="en-US" dirty="0" smtClean="0">
                <a:solidFill>
                  <a:srgbClr val="0070C0"/>
                </a:solidFill>
              </a:rPr>
              <a:t>section, the</a:t>
            </a:r>
          </a:p>
          <a:p>
            <a:r>
              <a:rPr lang="en-US" dirty="0" smtClean="0">
                <a:solidFill>
                  <a:srgbClr val="0070C0"/>
                </a:solidFill>
              </a:rPr>
              <a:t>sum of the</a:t>
            </a:r>
          </a:p>
          <a:p>
            <a:r>
              <a:rPr lang="en-US" dirty="0" smtClean="0">
                <a:solidFill>
                  <a:srgbClr val="0070C0"/>
                </a:solidFill>
              </a:rPr>
              <a:t>following is</a:t>
            </a:r>
          </a:p>
          <a:p>
            <a:r>
              <a:rPr lang="en-US" dirty="0" smtClean="0">
                <a:solidFill>
                  <a:srgbClr val="0070C0"/>
                </a:solidFill>
              </a:rPr>
              <a:t>a constant:</a:t>
            </a:r>
            <a:endParaRPr lang="en-US" baseline="30000" dirty="0">
              <a:solidFill>
                <a:srgbClr val="0070C0"/>
              </a:solidFill>
            </a:endParaRPr>
          </a:p>
        </p:txBody>
      </p:sp>
      <p:sp>
        <p:nvSpPr>
          <p:cNvPr id="26" name="Rectangle 25"/>
          <p:cNvSpPr/>
          <p:nvPr/>
        </p:nvSpPr>
        <p:spPr>
          <a:xfrm>
            <a:off x="3217856" y="2691687"/>
            <a:ext cx="2820003" cy="523220"/>
          </a:xfrm>
          <a:prstGeom prst="rect">
            <a:avLst/>
          </a:prstGeom>
        </p:spPr>
        <p:txBody>
          <a:bodyPr wrap="none">
            <a:spAutoFit/>
          </a:bodyPr>
          <a:lstStyle/>
          <a:p>
            <a:pPr algn="l"/>
            <a:r>
              <a:rPr lang="en-US" dirty="0" smtClean="0">
                <a:solidFill>
                  <a:srgbClr val="000000"/>
                </a:solidFill>
              </a:rPr>
              <a:t>slower      faster</a:t>
            </a:r>
            <a:endParaRPr lang="en-US" dirty="0">
              <a:solidFill>
                <a:srgbClr val="000000"/>
              </a:solidFill>
            </a:endParaRPr>
          </a:p>
        </p:txBody>
      </p:sp>
      <p:sp>
        <p:nvSpPr>
          <p:cNvPr id="31" name="Rectangle 30"/>
          <p:cNvSpPr/>
          <p:nvPr/>
        </p:nvSpPr>
        <p:spPr>
          <a:xfrm>
            <a:off x="3627197" y="1241909"/>
            <a:ext cx="2107115" cy="1107996"/>
          </a:xfrm>
          <a:prstGeom prst="rect">
            <a:avLst/>
          </a:prstGeom>
        </p:spPr>
        <p:txBody>
          <a:bodyPr wrap="none">
            <a:spAutoFit/>
          </a:bodyPr>
          <a:lstStyle/>
          <a:p>
            <a:pPr algn="l"/>
            <a:r>
              <a:rPr lang="en-US" sz="6000" dirty="0" smtClean="0">
                <a:solidFill>
                  <a:srgbClr val="000000"/>
                </a:solidFill>
              </a:rPr>
              <a:t>A</a:t>
            </a:r>
            <a:r>
              <a:rPr lang="en-US" dirty="0" smtClean="0">
                <a:solidFill>
                  <a:srgbClr val="000000"/>
                </a:solidFill>
              </a:rPr>
              <a:t> v = A </a:t>
            </a:r>
            <a:r>
              <a:rPr lang="en-US" sz="6600" dirty="0" smtClean="0">
                <a:solidFill>
                  <a:srgbClr val="000000"/>
                </a:solidFill>
              </a:rPr>
              <a:t>v</a:t>
            </a:r>
            <a:endParaRPr lang="en-US" baseline="30000" dirty="0">
              <a:solidFill>
                <a:srgbClr val="000000"/>
              </a:solidFill>
            </a:endParaRPr>
          </a:p>
        </p:txBody>
      </p:sp>
    </p:spTree>
    <p:extLst>
      <p:ext uri="{BB962C8B-B14F-4D97-AF65-F5344CB8AC3E}">
        <p14:creationId xmlns:p14="http://schemas.microsoft.com/office/powerpoint/2010/main" val="39998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anim calcmode="lin" valueType="num">
                                      <p:cBhvr>
                                        <p:cTn id="8" dur="2000" fill="hold"/>
                                        <p:tgtEl>
                                          <p:spTgt spid="26"/>
                                        </p:tgtEl>
                                        <p:attrNameLst>
                                          <p:attrName>ppt_w</p:attrName>
                                        </p:attrNameLst>
                                      </p:cBhvr>
                                      <p:tavLst>
                                        <p:tav tm="0" fmla="#ppt_w*sin(2.5*pi*$)">
                                          <p:val>
                                            <p:fltVal val="0"/>
                                          </p:val>
                                        </p:tav>
                                        <p:tav tm="100000">
                                          <p:val>
                                            <p:fltVal val="1"/>
                                          </p:val>
                                        </p:tav>
                                      </p:tavLst>
                                    </p:anim>
                                    <p:anim calcmode="lin" valueType="num">
                                      <p:cBhvr>
                                        <p:cTn id="9" dur="20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down)">
                                      <p:cBhvr>
                                        <p:cTn id="14" dur="580">
                                          <p:stCondLst>
                                            <p:cond delay="0"/>
                                          </p:stCondLst>
                                        </p:cTn>
                                        <p:tgtEl>
                                          <p:spTgt spid="31"/>
                                        </p:tgtEl>
                                      </p:cBhvr>
                                    </p:animEffect>
                                    <p:anim calcmode="lin" valueType="num">
                                      <p:cBhvr>
                                        <p:cTn id="15"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20" dur="26">
                                          <p:stCondLst>
                                            <p:cond delay="650"/>
                                          </p:stCondLst>
                                        </p:cTn>
                                        <p:tgtEl>
                                          <p:spTgt spid="31"/>
                                        </p:tgtEl>
                                      </p:cBhvr>
                                      <p:to x="100000" y="60000"/>
                                    </p:animScale>
                                    <p:animScale>
                                      <p:cBhvr>
                                        <p:cTn id="21" dur="166" decel="50000">
                                          <p:stCondLst>
                                            <p:cond delay="676"/>
                                          </p:stCondLst>
                                        </p:cTn>
                                        <p:tgtEl>
                                          <p:spTgt spid="31"/>
                                        </p:tgtEl>
                                      </p:cBhvr>
                                      <p:to x="100000" y="100000"/>
                                    </p:animScale>
                                    <p:animScale>
                                      <p:cBhvr>
                                        <p:cTn id="22" dur="26">
                                          <p:stCondLst>
                                            <p:cond delay="1312"/>
                                          </p:stCondLst>
                                        </p:cTn>
                                        <p:tgtEl>
                                          <p:spTgt spid="31"/>
                                        </p:tgtEl>
                                      </p:cBhvr>
                                      <p:to x="100000" y="80000"/>
                                    </p:animScale>
                                    <p:animScale>
                                      <p:cBhvr>
                                        <p:cTn id="23" dur="166" decel="50000">
                                          <p:stCondLst>
                                            <p:cond delay="1338"/>
                                          </p:stCondLst>
                                        </p:cTn>
                                        <p:tgtEl>
                                          <p:spTgt spid="31"/>
                                        </p:tgtEl>
                                      </p:cBhvr>
                                      <p:to x="100000" y="100000"/>
                                    </p:animScale>
                                    <p:animScale>
                                      <p:cBhvr>
                                        <p:cTn id="24" dur="26">
                                          <p:stCondLst>
                                            <p:cond delay="1642"/>
                                          </p:stCondLst>
                                        </p:cTn>
                                        <p:tgtEl>
                                          <p:spTgt spid="31"/>
                                        </p:tgtEl>
                                      </p:cBhvr>
                                      <p:to x="100000" y="90000"/>
                                    </p:animScale>
                                    <p:animScale>
                                      <p:cBhvr>
                                        <p:cTn id="25" dur="166" decel="50000">
                                          <p:stCondLst>
                                            <p:cond delay="1668"/>
                                          </p:stCondLst>
                                        </p:cTn>
                                        <p:tgtEl>
                                          <p:spTgt spid="31"/>
                                        </p:tgtEl>
                                      </p:cBhvr>
                                      <p:to x="100000" y="100000"/>
                                    </p:animScale>
                                    <p:animScale>
                                      <p:cBhvr>
                                        <p:cTn id="26" dur="26">
                                          <p:stCondLst>
                                            <p:cond delay="1808"/>
                                          </p:stCondLst>
                                        </p:cTn>
                                        <p:tgtEl>
                                          <p:spTgt spid="31"/>
                                        </p:tgtEl>
                                      </p:cBhvr>
                                      <p:to x="100000" y="95000"/>
                                    </p:animScale>
                                    <p:animScale>
                                      <p:cBhvr>
                                        <p:cTn id="27" dur="166" decel="50000">
                                          <p:stCondLst>
                                            <p:cond delay="1834"/>
                                          </p:stCondLst>
                                        </p:cTn>
                                        <p:tgtEl>
                                          <p:spTgt spid="31"/>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80">
                                          <p:stCondLst>
                                            <p:cond delay="0"/>
                                          </p:stCondLst>
                                        </p:cTn>
                                        <p:tgtEl>
                                          <p:spTgt spid="15"/>
                                        </p:tgtEl>
                                      </p:cBhvr>
                                    </p:animEffect>
                                    <p:anim calcmode="lin" valueType="num">
                                      <p:cBhvr>
                                        <p:cTn id="33"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8" dur="26">
                                          <p:stCondLst>
                                            <p:cond delay="650"/>
                                          </p:stCondLst>
                                        </p:cTn>
                                        <p:tgtEl>
                                          <p:spTgt spid="15"/>
                                        </p:tgtEl>
                                      </p:cBhvr>
                                      <p:to x="100000" y="60000"/>
                                    </p:animScale>
                                    <p:animScale>
                                      <p:cBhvr>
                                        <p:cTn id="39" dur="166" decel="50000">
                                          <p:stCondLst>
                                            <p:cond delay="676"/>
                                          </p:stCondLst>
                                        </p:cTn>
                                        <p:tgtEl>
                                          <p:spTgt spid="15"/>
                                        </p:tgtEl>
                                      </p:cBhvr>
                                      <p:to x="100000" y="100000"/>
                                    </p:animScale>
                                    <p:animScale>
                                      <p:cBhvr>
                                        <p:cTn id="40" dur="26">
                                          <p:stCondLst>
                                            <p:cond delay="1312"/>
                                          </p:stCondLst>
                                        </p:cTn>
                                        <p:tgtEl>
                                          <p:spTgt spid="15"/>
                                        </p:tgtEl>
                                      </p:cBhvr>
                                      <p:to x="100000" y="80000"/>
                                    </p:animScale>
                                    <p:animScale>
                                      <p:cBhvr>
                                        <p:cTn id="41" dur="166" decel="50000">
                                          <p:stCondLst>
                                            <p:cond delay="1338"/>
                                          </p:stCondLst>
                                        </p:cTn>
                                        <p:tgtEl>
                                          <p:spTgt spid="15"/>
                                        </p:tgtEl>
                                      </p:cBhvr>
                                      <p:to x="100000" y="100000"/>
                                    </p:animScale>
                                    <p:animScale>
                                      <p:cBhvr>
                                        <p:cTn id="42" dur="26">
                                          <p:stCondLst>
                                            <p:cond delay="1642"/>
                                          </p:stCondLst>
                                        </p:cTn>
                                        <p:tgtEl>
                                          <p:spTgt spid="15"/>
                                        </p:tgtEl>
                                      </p:cBhvr>
                                      <p:to x="100000" y="90000"/>
                                    </p:animScale>
                                    <p:animScale>
                                      <p:cBhvr>
                                        <p:cTn id="43" dur="166" decel="50000">
                                          <p:stCondLst>
                                            <p:cond delay="1668"/>
                                          </p:stCondLst>
                                        </p:cTn>
                                        <p:tgtEl>
                                          <p:spTgt spid="15"/>
                                        </p:tgtEl>
                                      </p:cBhvr>
                                      <p:to x="100000" y="100000"/>
                                    </p:animScale>
                                    <p:animScale>
                                      <p:cBhvr>
                                        <p:cTn id="44" dur="26">
                                          <p:stCondLst>
                                            <p:cond delay="1808"/>
                                          </p:stCondLst>
                                        </p:cTn>
                                        <p:tgtEl>
                                          <p:spTgt spid="15"/>
                                        </p:tgtEl>
                                      </p:cBhvr>
                                      <p:to x="100000" y="95000"/>
                                    </p:animScale>
                                    <p:animScale>
                                      <p:cBhvr>
                                        <p:cTn id="45" dur="166" decel="50000">
                                          <p:stCondLst>
                                            <p:cond delay="1834"/>
                                          </p:stCondLst>
                                        </p:cTn>
                                        <p:tgtEl>
                                          <p:spTgt spid="15"/>
                                        </p:tgtEl>
                                      </p:cBhvr>
                                      <p:to x="100000" y="100000"/>
                                    </p:animScale>
                                  </p:childTnLst>
                                </p:cTn>
                              </p:par>
                              <p:par>
                                <p:cTn id="46" presetID="26"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80">
                                          <p:stCondLst>
                                            <p:cond delay="0"/>
                                          </p:stCondLst>
                                        </p:cTn>
                                        <p:tgtEl>
                                          <p:spTgt spid="16"/>
                                        </p:tgtEl>
                                      </p:cBhvr>
                                    </p:animEffect>
                                    <p:anim calcmode="lin" valueType="num">
                                      <p:cBhvr>
                                        <p:cTn id="49"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54" dur="26">
                                          <p:stCondLst>
                                            <p:cond delay="650"/>
                                          </p:stCondLst>
                                        </p:cTn>
                                        <p:tgtEl>
                                          <p:spTgt spid="16"/>
                                        </p:tgtEl>
                                      </p:cBhvr>
                                      <p:to x="100000" y="60000"/>
                                    </p:animScale>
                                    <p:animScale>
                                      <p:cBhvr>
                                        <p:cTn id="55" dur="166" decel="50000">
                                          <p:stCondLst>
                                            <p:cond delay="676"/>
                                          </p:stCondLst>
                                        </p:cTn>
                                        <p:tgtEl>
                                          <p:spTgt spid="16"/>
                                        </p:tgtEl>
                                      </p:cBhvr>
                                      <p:to x="100000" y="100000"/>
                                    </p:animScale>
                                    <p:animScale>
                                      <p:cBhvr>
                                        <p:cTn id="56" dur="26">
                                          <p:stCondLst>
                                            <p:cond delay="1312"/>
                                          </p:stCondLst>
                                        </p:cTn>
                                        <p:tgtEl>
                                          <p:spTgt spid="16"/>
                                        </p:tgtEl>
                                      </p:cBhvr>
                                      <p:to x="100000" y="80000"/>
                                    </p:animScale>
                                    <p:animScale>
                                      <p:cBhvr>
                                        <p:cTn id="57" dur="166" decel="50000">
                                          <p:stCondLst>
                                            <p:cond delay="1338"/>
                                          </p:stCondLst>
                                        </p:cTn>
                                        <p:tgtEl>
                                          <p:spTgt spid="16"/>
                                        </p:tgtEl>
                                      </p:cBhvr>
                                      <p:to x="100000" y="100000"/>
                                    </p:animScale>
                                    <p:animScale>
                                      <p:cBhvr>
                                        <p:cTn id="58" dur="26">
                                          <p:stCondLst>
                                            <p:cond delay="1642"/>
                                          </p:stCondLst>
                                        </p:cTn>
                                        <p:tgtEl>
                                          <p:spTgt spid="16"/>
                                        </p:tgtEl>
                                      </p:cBhvr>
                                      <p:to x="100000" y="90000"/>
                                    </p:animScale>
                                    <p:animScale>
                                      <p:cBhvr>
                                        <p:cTn id="59" dur="166" decel="50000">
                                          <p:stCondLst>
                                            <p:cond delay="1668"/>
                                          </p:stCondLst>
                                        </p:cTn>
                                        <p:tgtEl>
                                          <p:spTgt spid="16"/>
                                        </p:tgtEl>
                                      </p:cBhvr>
                                      <p:to x="100000" y="100000"/>
                                    </p:animScale>
                                    <p:animScale>
                                      <p:cBhvr>
                                        <p:cTn id="60" dur="26">
                                          <p:stCondLst>
                                            <p:cond delay="1808"/>
                                          </p:stCondLst>
                                        </p:cTn>
                                        <p:tgtEl>
                                          <p:spTgt spid="16"/>
                                        </p:tgtEl>
                                      </p:cBhvr>
                                      <p:to x="100000" y="95000"/>
                                    </p:animScale>
                                    <p:animScale>
                                      <p:cBhvr>
                                        <p:cTn id="61" dur="166" decel="50000">
                                          <p:stCondLst>
                                            <p:cond delay="1834"/>
                                          </p:stCondLst>
                                        </p:cTn>
                                        <p:tgtEl>
                                          <p:spTgt spid="16"/>
                                        </p:tgtEl>
                                      </p:cBhvr>
                                      <p:to x="100000" y="100000"/>
                                    </p:animScale>
                                  </p:childTnLst>
                                </p:cTn>
                              </p:par>
                              <p:par>
                                <p:cTn id="62" presetID="26" presetClass="entr" presetSubtype="0"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down)">
                                      <p:cBhvr>
                                        <p:cTn id="64" dur="580">
                                          <p:stCondLst>
                                            <p:cond delay="0"/>
                                          </p:stCondLst>
                                        </p:cTn>
                                        <p:tgtEl>
                                          <p:spTgt spid="17"/>
                                        </p:tgtEl>
                                      </p:cBhvr>
                                    </p:animEffect>
                                    <p:anim calcmode="lin" valueType="num">
                                      <p:cBhvr>
                                        <p:cTn id="65"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70" dur="26">
                                          <p:stCondLst>
                                            <p:cond delay="650"/>
                                          </p:stCondLst>
                                        </p:cTn>
                                        <p:tgtEl>
                                          <p:spTgt spid="17"/>
                                        </p:tgtEl>
                                      </p:cBhvr>
                                      <p:to x="100000" y="60000"/>
                                    </p:animScale>
                                    <p:animScale>
                                      <p:cBhvr>
                                        <p:cTn id="71" dur="166" decel="50000">
                                          <p:stCondLst>
                                            <p:cond delay="676"/>
                                          </p:stCondLst>
                                        </p:cTn>
                                        <p:tgtEl>
                                          <p:spTgt spid="17"/>
                                        </p:tgtEl>
                                      </p:cBhvr>
                                      <p:to x="100000" y="100000"/>
                                    </p:animScale>
                                    <p:animScale>
                                      <p:cBhvr>
                                        <p:cTn id="72" dur="26">
                                          <p:stCondLst>
                                            <p:cond delay="1312"/>
                                          </p:stCondLst>
                                        </p:cTn>
                                        <p:tgtEl>
                                          <p:spTgt spid="17"/>
                                        </p:tgtEl>
                                      </p:cBhvr>
                                      <p:to x="100000" y="80000"/>
                                    </p:animScale>
                                    <p:animScale>
                                      <p:cBhvr>
                                        <p:cTn id="73" dur="166" decel="50000">
                                          <p:stCondLst>
                                            <p:cond delay="1338"/>
                                          </p:stCondLst>
                                        </p:cTn>
                                        <p:tgtEl>
                                          <p:spTgt spid="17"/>
                                        </p:tgtEl>
                                      </p:cBhvr>
                                      <p:to x="100000" y="100000"/>
                                    </p:animScale>
                                    <p:animScale>
                                      <p:cBhvr>
                                        <p:cTn id="74" dur="26">
                                          <p:stCondLst>
                                            <p:cond delay="1642"/>
                                          </p:stCondLst>
                                        </p:cTn>
                                        <p:tgtEl>
                                          <p:spTgt spid="17"/>
                                        </p:tgtEl>
                                      </p:cBhvr>
                                      <p:to x="100000" y="90000"/>
                                    </p:animScale>
                                    <p:animScale>
                                      <p:cBhvr>
                                        <p:cTn id="75" dur="166" decel="50000">
                                          <p:stCondLst>
                                            <p:cond delay="1668"/>
                                          </p:stCondLst>
                                        </p:cTn>
                                        <p:tgtEl>
                                          <p:spTgt spid="17"/>
                                        </p:tgtEl>
                                      </p:cBhvr>
                                      <p:to x="100000" y="100000"/>
                                    </p:animScale>
                                    <p:animScale>
                                      <p:cBhvr>
                                        <p:cTn id="76" dur="26">
                                          <p:stCondLst>
                                            <p:cond delay="1808"/>
                                          </p:stCondLst>
                                        </p:cTn>
                                        <p:tgtEl>
                                          <p:spTgt spid="17"/>
                                        </p:tgtEl>
                                      </p:cBhvr>
                                      <p:to x="100000" y="95000"/>
                                    </p:animScale>
                                    <p:animScale>
                                      <p:cBhvr>
                                        <p:cTn id="77" dur="166" decel="50000">
                                          <p:stCondLst>
                                            <p:cond delay="1834"/>
                                          </p:stCondLst>
                                        </p:cTn>
                                        <p:tgtEl>
                                          <p:spTgt spid="17"/>
                                        </p:tgtEl>
                                      </p:cBhvr>
                                      <p:to x="100000" y="100000"/>
                                    </p:animScale>
                                  </p:childTnLst>
                                </p:cTn>
                              </p:par>
                            </p:childTnLst>
                          </p:cTn>
                        </p:par>
                      </p:childTnLst>
                    </p:cTn>
                  </p:par>
                  <p:par>
                    <p:cTn id="78" fill="hold">
                      <p:stCondLst>
                        <p:cond delay="indefinite"/>
                      </p:stCondLst>
                      <p:childTnLst>
                        <p:par>
                          <p:cTn id="79" fill="hold">
                            <p:stCondLst>
                              <p:cond delay="0"/>
                            </p:stCondLst>
                            <p:childTnLst>
                              <p:par>
                                <p:cTn id="80" presetID="26" presetClass="entr" presetSubtype="0"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wipe(down)">
                                      <p:cBhvr>
                                        <p:cTn id="82" dur="580">
                                          <p:stCondLst>
                                            <p:cond delay="0"/>
                                          </p:stCondLst>
                                        </p:cTn>
                                        <p:tgtEl>
                                          <p:spTgt spid="18"/>
                                        </p:tgtEl>
                                      </p:cBhvr>
                                    </p:animEffect>
                                    <p:anim calcmode="lin" valueType="num">
                                      <p:cBhvr>
                                        <p:cTn id="83"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84"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85"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86"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87"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88" dur="26">
                                          <p:stCondLst>
                                            <p:cond delay="650"/>
                                          </p:stCondLst>
                                        </p:cTn>
                                        <p:tgtEl>
                                          <p:spTgt spid="18"/>
                                        </p:tgtEl>
                                      </p:cBhvr>
                                      <p:to x="100000" y="60000"/>
                                    </p:animScale>
                                    <p:animScale>
                                      <p:cBhvr>
                                        <p:cTn id="89" dur="166" decel="50000">
                                          <p:stCondLst>
                                            <p:cond delay="676"/>
                                          </p:stCondLst>
                                        </p:cTn>
                                        <p:tgtEl>
                                          <p:spTgt spid="18"/>
                                        </p:tgtEl>
                                      </p:cBhvr>
                                      <p:to x="100000" y="100000"/>
                                    </p:animScale>
                                    <p:animScale>
                                      <p:cBhvr>
                                        <p:cTn id="90" dur="26">
                                          <p:stCondLst>
                                            <p:cond delay="1312"/>
                                          </p:stCondLst>
                                        </p:cTn>
                                        <p:tgtEl>
                                          <p:spTgt spid="18"/>
                                        </p:tgtEl>
                                      </p:cBhvr>
                                      <p:to x="100000" y="80000"/>
                                    </p:animScale>
                                    <p:animScale>
                                      <p:cBhvr>
                                        <p:cTn id="91" dur="166" decel="50000">
                                          <p:stCondLst>
                                            <p:cond delay="1338"/>
                                          </p:stCondLst>
                                        </p:cTn>
                                        <p:tgtEl>
                                          <p:spTgt spid="18"/>
                                        </p:tgtEl>
                                      </p:cBhvr>
                                      <p:to x="100000" y="100000"/>
                                    </p:animScale>
                                    <p:animScale>
                                      <p:cBhvr>
                                        <p:cTn id="92" dur="26">
                                          <p:stCondLst>
                                            <p:cond delay="1642"/>
                                          </p:stCondLst>
                                        </p:cTn>
                                        <p:tgtEl>
                                          <p:spTgt spid="18"/>
                                        </p:tgtEl>
                                      </p:cBhvr>
                                      <p:to x="100000" y="90000"/>
                                    </p:animScale>
                                    <p:animScale>
                                      <p:cBhvr>
                                        <p:cTn id="93" dur="166" decel="50000">
                                          <p:stCondLst>
                                            <p:cond delay="1668"/>
                                          </p:stCondLst>
                                        </p:cTn>
                                        <p:tgtEl>
                                          <p:spTgt spid="18"/>
                                        </p:tgtEl>
                                      </p:cBhvr>
                                      <p:to x="100000" y="100000"/>
                                    </p:animScale>
                                    <p:animScale>
                                      <p:cBhvr>
                                        <p:cTn id="94" dur="26">
                                          <p:stCondLst>
                                            <p:cond delay="1808"/>
                                          </p:stCondLst>
                                        </p:cTn>
                                        <p:tgtEl>
                                          <p:spTgt spid="18"/>
                                        </p:tgtEl>
                                      </p:cBhvr>
                                      <p:to x="100000" y="95000"/>
                                    </p:animScale>
                                    <p:animScale>
                                      <p:cBhvr>
                                        <p:cTn id="95" dur="166" decel="50000">
                                          <p:stCondLst>
                                            <p:cond delay="1834"/>
                                          </p:stCondLst>
                                        </p:cTn>
                                        <p:tgtEl>
                                          <p:spTgt spid="18"/>
                                        </p:tgtEl>
                                      </p:cBhvr>
                                      <p:to x="100000" y="100000"/>
                                    </p:animScale>
                                  </p:childTnLst>
                                </p:cTn>
                              </p:par>
                              <p:par>
                                <p:cTn id="96" presetID="26" presetClass="entr" presetSubtype="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down)">
                                      <p:cBhvr>
                                        <p:cTn id="98" dur="580">
                                          <p:stCondLst>
                                            <p:cond delay="0"/>
                                          </p:stCondLst>
                                        </p:cTn>
                                        <p:tgtEl>
                                          <p:spTgt spid="21"/>
                                        </p:tgtEl>
                                      </p:cBhvr>
                                    </p:animEffect>
                                    <p:anim calcmode="lin" valueType="num">
                                      <p:cBhvr>
                                        <p:cTn id="99"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00"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1"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02"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03"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04" dur="26">
                                          <p:stCondLst>
                                            <p:cond delay="650"/>
                                          </p:stCondLst>
                                        </p:cTn>
                                        <p:tgtEl>
                                          <p:spTgt spid="21"/>
                                        </p:tgtEl>
                                      </p:cBhvr>
                                      <p:to x="100000" y="60000"/>
                                    </p:animScale>
                                    <p:animScale>
                                      <p:cBhvr>
                                        <p:cTn id="105" dur="166" decel="50000">
                                          <p:stCondLst>
                                            <p:cond delay="676"/>
                                          </p:stCondLst>
                                        </p:cTn>
                                        <p:tgtEl>
                                          <p:spTgt spid="21"/>
                                        </p:tgtEl>
                                      </p:cBhvr>
                                      <p:to x="100000" y="100000"/>
                                    </p:animScale>
                                    <p:animScale>
                                      <p:cBhvr>
                                        <p:cTn id="106" dur="26">
                                          <p:stCondLst>
                                            <p:cond delay="1312"/>
                                          </p:stCondLst>
                                        </p:cTn>
                                        <p:tgtEl>
                                          <p:spTgt spid="21"/>
                                        </p:tgtEl>
                                      </p:cBhvr>
                                      <p:to x="100000" y="80000"/>
                                    </p:animScale>
                                    <p:animScale>
                                      <p:cBhvr>
                                        <p:cTn id="107" dur="166" decel="50000">
                                          <p:stCondLst>
                                            <p:cond delay="1338"/>
                                          </p:stCondLst>
                                        </p:cTn>
                                        <p:tgtEl>
                                          <p:spTgt spid="21"/>
                                        </p:tgtEl>
                                      </p:cBhvr>
                                      <p:to x="100000" y="100000"/>
                                    </p:animScale>
                                    <p:animScale>
                                      <p:cBhvr>
                                        <p:cTn id="108" dur="26">
                                          <p:stCondLst>
                                            <p:cond delay="1642"/>
                                          </p:stCondLst>
                                        </p:cTn>
                                        <p:tgtEl>
                                          <p:spTgt spid="21"/>
                                        </p:tgtEl>
                                      </p:cBhvr>
                                      <p:to x="100000" y="90000"/>
                                    </p:animScale>
                                    <p:animScale>
                                      <p:cBhvr>
                                        <p:cTn id="109" dur="166" decel="50000">
                                          <p:stCondLst>
                                            <p:cond delay="1668"/>
                                          </p:stCondLst>
                                        </p:cTn>
                                        <p:tgtEl>
                                          <p:spTgt spid="21"/>
                                        </p:tgtEl>
                                      </p:cBhvr>
                                      <p:to x="100000" y="100000"/>
                                    </p:animScale>
                                    <p:animScale>
                                      <p:cBhvr>
                                        <p:cTn id="110" dur="26">
                                          <p:stCondLst>
                                            <p:cond delay="1808"/>
                                          </p:stCondLst>
                                        </p:cTn>
                                        <p:tgtEl>
                                          <p:spTgt spid="21"/>
                                        </p:tgtEl>
                                      </p:cBhvr>
                                      <p:to x="100000" y="95000"/>
                                    </p:animScale>
                                    <p:animScale>
                                      <p:cBhvr>
                                        <p:cTn id="111" dur="166" decel="50000">
                                          <p:stCondLst>
                                            <p:cond delay="1834"/>
                                          </p:stCondLst>
                                        </p:cTn>
                                        <p:tgtEl>
                                          <p:spTgt spid="21"/>
                                        </p:tgtEl>
                                      </p:cBhvr>
                                      <p:to x="100000" y="100000"/>
                                    </p:animScale>
                                  </p:childTnLst>
                                </p:cTn>
                              </p:par>
                            </p:childTnLst>
                          </p:cTn>
                        </p:par>
                      </p:childTnLst>
                    </p:cTn>
                  </p:par>
                  <p:par>
                    <p:cTn id="112" fill="hold">
                      <p:stCondLst>
                        <p:cond delay="indefinite"/>
                      </p:stCondLst>
                      <p:childTnLst>
                        <p:par>
                          <p:cTn id="113" fill="hold">
                            <p:stCondLst>
                              <p:cond delay="0"/>
                            </p:stCondLst>
                            <p:childTnLst>
                              <p:par>
                                <p:cTn id="114" presetID="26" presetClass="entr" presetSubtype="0" fill="hold" grpId="0" nodeType="clickEffect">
                                  <p:stCondLst>
                                    <p:cond delay="0"/>
                                  </p:stCondLst>
                                  <p:childTnLst>
                                    <p:set>
                                      <p:cBhvr>
                                        <p:cTn id="115" dur="1" fill="hold">
                                          <p:stCondLst>
                                            <p:cond delay="0"/>
                                          </p:stCondLst>
                                        </p:cTn>
                                        <p:tgtEl>
                                          <p:spTgt spid="19"/>
                                        </p:tgtEl>
                                        <p:attrNameLst>
                                          <p:attrName>style.visibility</p:attrName>
                                        </p:attrNameLst>
                                      </p:cBhvr>
                                      <p:to>
                                        <p:strVal val="visible"/>
                                      </p:to>
                                    </p:set>
                                    <p:animEffect transition="in" filter="wipe(down)">
                                      <p:cBhvr>
                                        <p:cTn id="116" dur="580">
                                          <p:stCondLst>
                                            <p:cond delay="0"/>
                                          </p:stCondLst>
                                        </p:cTn>
                                        <p:tgtEl>
                                          <p:spTgt spid="19"/>
                                        </p:tgtEl>
                                      </p:cBhvr>
                                    </p:animEffect>
                                    <p:anim calcmode="lin" valueType="num">
                                      <p:cBhvr>
                                        <p:cTn id="117"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18"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19"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20"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1"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22" dur="26">
                                          <p:stCondLst>
                                            <p:cond delay="650"/>
                                          </p:stCondLst>
                                        </p:cTn>
                                        <p:tgtEl>
                                          <p:spTgt spid="19"/>
                                        </p:tgtEl>
                                      </p:cBhvr>
                                      <p:to x="100000" y="60000"/>
                                    </p:animScale>
                                    <p:animScale>
                                      <p:cBhvr>
                                        <p:cTn id="123" dur="166" decel="50000">
                                          <p:stCondLst>
                                            <p:cond delay="676"/>
                                          </p:stCondLst>
                                        </p:cTn>
                                        <p:tgtEl>
                                          <p:spTgt spid="19"/>
                                        </p:tgtEl>
                                      </p:cBhvr>
                                      <p:to x="100000" y="100000"/>
                                    </p:animScale>
                                    <p:animScale>
                                      <p:cBhvr>
                                        <p:cTn id="124" dur="26">
                                          <p:stCondLst>
                                            <p:cond delay="1312"/>
                                          </p:stCondLst>
                                        </p:cTn>
                                        <p:tgtEl>
                                          <p:spTgt spid="19"/>
                                        </p:tgtEl>
                                      </p:cBhvr>
                                      <p:to x="100000" y="80000"/>
                                    </p:animScale>
                                    <p:animScale>
                                      <p:cBhvr>
                                        <p:cTn id="125" dur="166" decel="50000">
                                          <p:stCondLst>
                                            <p:cond delay="1338"/>
                                          </p:stCondLst>
                                        </p:cTn>
                                        <p:tgtEl>
                                          <p:spTgt spid="19"/>
                                        </p:tgtEl>
                                      </p:cBhvr>
                                      <p:to x="100000" y="100000"/>
                                    </p:animScale>
                                    <p:animScale>
                                      <p:cBhvr>
                                        <p:cTn id="126" dur="26">
                                          <p:stCondLst>
                                            <p:cond delay="1642"/>
                                          </p:stCondLst>
                                        </p:cTn>
                                        <p:tgtEl>
                                          <p:spTgt spid="19"/>
                                        </p:tgtEl>
                                      </p:cBhvr>
                                      <p:to x="100000" y="90000"/>
                                    </p:animScale>
                                    <p:animScale>
                                      <p:cBhvr>
                                        <p:cTn id="127" dur="166" decel="50000">
                                          <p:stCondLst>
                                            <p:cond delay="1668"/>
                                          </p:stCondLst>
                                        </p:cTn>
                                        <p:tgtEl>
                                          <p:spTgt spid="19"/>
                                        </p:tgtEl>
                                      </p:cBhvr>
                                      <p:to x="100000" y="100000"/>
                                    </p:animScale>
                                    <p:animScale>
                                      <p:cBhvr>
                                        <p:cTn id="128" dur="26">
                                          <p:stCondLst>
                                            <p:cond delay="1808"/>
                                          </p:stCondLst>
                                        </p:cTn>
                                        <p:tgtEl>
                                          <p:spTgt spid="19"/>
                                        </p:tgtEl>
                                      </p:cBhvr>
                                      <p:to x="100000" y="95000"/>
                                    </p:animScale>
                                    <p:animScale>
                                      <p:cBhvr>
                                        <p:cTn id="129" dur="166" decel="50000">
                                          <p:stCondLst>
                                            <p:cond delay="1834"/>
                                          </p:stCondLst>
                                        </p:cTn>
                                        <p:tgtEl>
                                          <p:spTgt spid="19"/>
                                        </p:tgtEl>
                                      </p:cBhvr>
                                      <p:to x="100000" y="100000"/>
                                    </p:animScale>
                                  </p:childTnLst>
                                </p:cTn>
                              </p:par>
                              <p:par>
                                <p:cTn id="130" presetID="26" presetClass="entr" presetSubtype="0" fill="hold" grpId="0" nodeType="withEffect">
                                  <p:stCondLst>
                                    <p:cond delay="0"/>
                                  </p:stCondLst>
                                  <p:childTnLst>
                                    <p:set>
                                      <p:cBhvr>
                                        <p:cTn id="131" dur="1" fill="hold">
                                          <p:stCondLst>
                                            <p:cond delay="0"/>
                                          </p:stCondLst>
                                        </p:cTn>
                                        <p:tgtEl>
                                          <p:spTgt spid="22"/>
                                        </p:tgtEl>
                                        <p:attrNameLst>
                                          <p:attrName>style.visibility</p:attrName>
                                        </p:attrNameLst>
                                      </p:cBhvr>
                                      <p:to>
                                        <p:strVal val="visible"/>
                                      </p:to>
                                    </p:set>
                                    <p:animEffect transition="in" filter="wipe(down)">
                                      <p:cBhvr>
                                        <p:cTn id="132" dur="580">
                                          <p:stCondLst>
                                            <p:cond delay="0"/>
                                          </p:stCondLst>
                                        </p:cTn>
                                        <p:tgtEl>
                                          <p:spTgt spid="22"/>
                                        </p:tgtEl>
                                      </p:cBhvr>
                                    </p:animEffect>
                                    <p:anim calcmode="lin" valueType="num">
                                      <p:cBhvr>
                                        <p:cTn id="133"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34"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35"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36"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37"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38" dur="26">
                                          <p:stCondLst>
                                            <p:cond delay="650"/>
                                          </p:stCondLst>
                                        </p:cTn>
                                        <p:tgtEl>
                                          <p:spTgt spid="22"/>
                                        </p:tgtEl>
                                      </p:cBhvr>
                                      <p:to x="100000" y="60000"/>
                                    </p:animScale>
                                    <p:animScale>
                                      <p:cBhvr>
                                        <p:cTn id="139" dur="166" decel="50000">
                                          <p:stCondLst>
                                            <p:cond delay="676"/>
                                          </p:stCondLst>
                                        </p:cTn>
                                        <p:tgtEl>
                                          <p:spTgt spid="22"/>
                                        </p:tgtEl>
                                      </p:cBhvr>
                                      <p:to x="100000" y="100000"/>
                                    </p:animScale>
                                    <p:animScale>
                                      <p:cBhvr>
                                        <p:cTn id="140" dur="26">
                                          <p:stCondLst>
                                            <p:cond delay="1312"/>
                                          </p:stCondLst>
                                        </p:cTn>
                                        <p:tgtEl>
                                          <p:spTgt spid="22"/>
                                        </p:tgtEl>
                                      </p:cBhvr>
                                      <p:to x="100000" y="80000"/>
                                    </p:animScale>
                                    <p:animScale>
                                      <p:cBhvr>
                                        <p:cTn id="141" dur="166" decel="50000">
                                          <p:stCondLst>
                                            <p:cond delay="1338"/>
                                          </p:stCondLst>
                                        </p:cTn>
                                        <p:tgtEl>
                                          <p:spTgt spid="22"/>
                                        </p:tgtEl>
                                      </p:cBhvr>
                                      <p:to x="100000" y="100000"/>
                                    </p:animScale>
                                    <p:animScale>
                                      <p:cBhvr>
                                        <p:cTn id="142" dur="26">
                                          <p:stCondLst>
                                            <p:cond delay="1642"/>
                                          </p:stCondLst>
                                        </p:cTn>
                                        <p:tgtEl>
                                          <p:spTgt spid="22"/>
                                        </p:tgtEl>
                                      </p:cBhvr>
                                      <p:to x="100000" y="90000"/>
                                    </p:animScale>
                                    <p:animScale>
                                      <p:cBhvr>
                                        <p:cTn id="143" dur="166" decel="50000">
                                          <p:stCondLst>
                                            <p:cond delay="1668"/>
                                          </p:stCondLst>
                                        </p:cTn>
                                        <p:tgtEl>
                                          <p:spTgt spid="22"/>
                                        </p:tgtEl>
                                      </p:cBhvr>
                                      <p:to x="100000" y="100000"/>
                                    </p:animScale>
                                    <p:animScale>
                                      <p:cBhvr>
                                        <p:cTn id="144" dur="26">
                                          <p:stCondLst>
                                            <p:cond delay="1808"/>
                                          </p:stCondLst>
                                        </p:cTn>
                                        <p:tgtEl>
                                          <p:spTgt spid="22"/>
                                        </p:tgtEl>
                                      </p:cBhvr>
                                      <p:to x="100000" y="95000"/>
                                    </p:animScale>
                                    <p:animScale>
                                      <p:cBhvr>
                                        <p:cTn id="145" dur="166" decel="50000">
                                          <p:stCondLst>
                                            <p:cond delay="1834"/>
                                          </p:stCondLst>
                                        </p:cTn>
                                        <p:tgtEl>
                                          <p:spTgt spid="22"/>
                                        </p:tgtEl>
                                      </p:cBhvr>
                                      <p:to x="100000" y="100000"/>
                                    </p:animScale>
                                  </p:childTnLst>
                                </p:cTn>
                              </p:par>
                            </p:childTnLst>
                          </p:cTn>
                        </p:par>
                      </p:childTnLst>
                    </p:cTn>
                  </p:par>
                  <p:par>
                    <p:cTn id="146" fill="hold">
                      <p:stCondLst>
                        <p:cond delay="indefinite"/>
                      </p:stCondLst>
                      <p:childTnLst>
                        <p:par>
                          <p:cTn id="147" fill="hold">
                            <p:stCondLst>
                              <p:cond delay="0"/>
                            </p:stCondLst>
                            <p:childTnLst>
                              <p:par>
                                <p:cTn id="148" presetID="26" presetClass="entr" presetSubtype="0" fill="hold" grpId="0" nodeType="clickEffect">
                                  <p:stCondLst>
                                    <p:cond delay="0"/>
                                  </p:stCondLst>
                                  <p:childTnLst>
                                    <p:set>
                                      <p:cBhvr>
                                        <p:cTn id="149" dur="1" fill="hold">
                                          <p:stCondLst>
                                            <p:cond delay="0"/>
                                          </p:stCondLst>
                                        </p:cTn>
                                        <p:tgtEl>
                                          <p:spTgt spid="20"/>
                                        </p:tgtEl>
                                        <p:attrNameLst>
                                          <p:attrName>style.visibility</p:attrName>
                                        </p:attrNameLst>
                                      </p:cBhvr>
                                      <p:to>
                                        <p:strVal val="visible"/>
                                      </p:to>
                                    </p:set>
                                    <p:animEffect transition="in" filter="wipe(down)">
                                      <p:cBhvr>
                                        <p:cTn id="150" dur="580">
                                          <p:stCondLst>
                                            <p:cond delay="0"/>
                                          </p:stCondLst>
                                        </p:cTn>
                                        <p:tgtEl>
                                          <p:spTgt spid="20"/>
                                        </p:tgtEl>
                                      </p:cBhvr>
                                    </p:animEffect>
                                    <p:anim calcmode="lin" valueType="num">
                                      <p:cBhvr>
                                        <p:cTn id="151"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52"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53"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54"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55"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56" dur="26">
                                          <p:stCondLst>
                                            <p:cond delay="650"/>
                                          </p:stCondLst>
                                        </p:cTn>
                                        <p:tgtEl>
                                          <p:spTgt spid="20"/>
                                        </p:tgtEl>
                                      </p:cBhvr>
                                      <p:to x="100000" y="60000"/>
                                    </p:animScale>
                                    <p:animScale>
                                      <p:cBhvr>
                                        <p:cTn id="157" dur="166" decel="50000">
                                          <p:stCondLst>
                                            <p:cond delay="676"/>
                                          </p:stCondLst>
                                        </p:cTn>
                                        <p:tgtEl>
                                          <p:spTgt spid="20"/>
                                        </p:tgtEl>
                                      </p:cBhvr>
                                      <p:to x="100000" y="100000"/>
                                    </p:animScale>
                                    <p:animScale>
                                      <p:cBhvr>
                                        <p:cTn id="158" dur="26">
                                          <p:stCondLst>
                                            <p:cond delay="1312"/>
                                          </p:stCondLst>
                                        </p:cTn>
                                        <p:tgtEl>
                                          <p:spTgt spid="20"/>
                                        </p:tgtEl>
                                      </p:cBhvr>
                                      <p:to x="100000" y="80000"/>
                                    </p:animScale>
                                    <p:animScale>
                                      <p:cBhvr>
                                        <p:cTn id="159" dur="166" decel="50000">
                                          <p:stCondLst>
                                            <p:cond delay="1338"/>
                                          </p:stCondLst>
                                        </p:cTn>
                                        <p:tgtEl>
                                          <p:spTgt spid="20"/>
                                        </p:tgtEl>
                                      </p:cBhvr>
                                      <p:to x="100000" y="100000"/>
                                    </p:animScale>
                                    <p:animScale>
                                      <p:cBhvr>
                                        <p:cTn id="160" dur="26">
                                          <p:stCondLst>
                                            <p:cond delay="1642"/>
                                          </p:stCondLst>
                                        </p:cTn>
                                        <p:tgtEl>
                                          <p:spTgt spid="20"/>
                                        </p:tgtEl>
                                      </p:cBhvr>
                                      <p:to x="100000" y="90000"/>
                                    </p:animScale>
                                    <p:animScale>
                                      <p:cBhvr>
                                        <p:cTn id="161" dur="166" decel="50000">
                                          <p:stCondLst>
                                            <p:cond delay="1668"/>
                                          </p:stCondLst>
                                        </p:cTn>
                                        <p:tgtEl>
                                          <p:spTgt spid="20"/>
                                        </p:tgtEl>
                                      </p:cBhvr>
                                      <p:to x="100000" y="100000"/>
                                    </p:animScale>
                                    <p:animScale>
                                      <p:cBhvr>
                                        <p:cTn id="162" dur="26">
                                          <p:stCondLst>
                                            <p:cond delay="1808"/>
                                          </p:stCondLst>
                                        </p:cTn>
                                        <p:tgtEl>
                                          <p:spTgt spid="20"/>
                                        </p:tgtEl>
                                      </p:cBhvr>
                                      <p:to x="100000" y="95000"/>
                                    </p:animScale>
                                    <p:animScale>
                                      <p:cBhvr>
                                        <p:cTn id="163" dur="166" decel="50000">
                                          <p:stCondLst>
                                            <p:cond delay="1834"/>
                                          </p:stCondLst>
                                        </p:cTn>
                                        <p:tgtEl>
                                          <p:spTgt spid="20"/>
                                        </p:tgtEl>
                                      </p:cBhvr>
                                      <p:to x="100000" y="100000"/>
                                    </p:animScale>
                                  </p:childTnLst>
                                </p:cTn>
                              </p:par>
                              <p:par>
                                <p:cTn id="164" presetID="26" presetClass="entr" presetSubtype="0" fill="hold" grpId="0" nodeType="withEffect">
                                  <p:stCondLst>
                                    <p:cond delay="0"/>
                                  </p:stCondLst>
                                  <p:childTnLst>
                                    <p:set>
                                      <p:cBhvr>
                                        <p:cTn id="165" dur="1" fill="hold">
                                          <p:stCondLst>
                                            <p:cond delay="0"/>
                                          </p:stCondLst>
                                        </p:cTn>
                                        <p:tgtEl>
                                          <p:spTgt spid="23"/>
                                        </p:tgtEl>
                                        <p:attrNameLst>
                                          <p:attrName>style.visibility</p:attrName>
                                        </p:attrNameLst>
                                      </p:cBhvr>
                                      <p:to>
                                        <p:strVal val="visible"/>
                                      </p:to>
                                    </p:set>
                                    <p:animEffect transition="in" filter="wipe(down)">
                                      <p:cBhvr>
                                        <p:cTn id="166" dur="580">
                                          <p:stCondLst>
                                            <p:cond delay="0"/>
                                          </p:stCondLst>
                                        </p:cTn>
                                        <p:tgtEl>
                                          <p:spTgt spid="23"/>
                                        </p:tgtEl>
                                      </p:cBhvr>
                                    </p:animEffect>
                                    <p:anim calcmode="lin" valueType="num">
                                      <p:cBhvr>
                                        <p:cTn id="167"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68"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69"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70"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71"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72" dur="26">
                                          <p:stCondLst>
                                            <p:cond delay="650"/>
                                          </p:stCondLst>
                                        </p:cTn>
                                        <p:tgtEl>
                                          <p:spTgt spid="23"/>
                                        </p:tgtEl>
                                      </p:cBhvr>
                                      <p:to x="100000" y="60000"/>
                                    </p:animScale>
                                    <p:animScale>
                                      <p:cBhvr>
                                        <p:cTn id="173" dur="166" decel="50000">
                                          <p:stCondLst>
                                            <p:cond delay="676"/>
                                          </p:stCondLst>
                                        </p:cTn>
                                        <p:tgtEl>
                                          <p:spTgt spid="23"/>
                                        </p:tgtEl>
                                      </p:cBhvr>
                                      <p:to x="100000" y="100000"/>
                                    </p:animScale>
                                    <p:animScale>
                                      <p:cBhvr>
                                        <p:cTn id="174" dur="26">
                                          <p:stCondLst>
                                            <p:cond delay="1312"/>
                                          </p:stCondLst>
                                        </p:cTn>
                                        <p:tgtEl>
                                          <p:spTgt spid="23"/>
                                        </p:tgtEl>
                                      </p:cBhvr>
                                      <p:to x="100000" y="80000"/>
                                    </p:animScale>
                                    <p:animScale>
                                      <p:cBhvr>
                                        <p:cTn id="175" dur="166" decel="50000">
                                          <p:stCondLst>
                                            <p:cond delay="1338"/>
                                          </p:stCondLst>
                                        </p:cTn>
                                        <p:tgtEl>
                                          <p:spTgt spid="23"/>
                                        </p:tgtEl>
                                      </p:cBhvr>
                                      <p:to x="100000" y="100000"/>
                                    </p:animScale>
                                    <p:animScale>
                                      <p:cBhvr>
                                        <p:cTn id="176" dur="26">
                                          <p:stCondLst>
                                            <p:cond delay="1642"/>
                                          </p:stCondLst>
                                        </p:cTn>
                                        <p:tgtEl>
                                          <p:spTgt spid="23"/>
                                        </p:tgtEl>
                                      </p:cBhvr>
                                      <p:to x="100000" y="90000"/>
                                    </p:animScale>
                                    <p:animScale>
                                      <p:cBhvr>
                                        <p:cTn id="177" dur="166" decel="50000">
                                          <p:stCondLst>
                                            <p:cond delay="1668"/>
                                          </p:stCondLst>
                                        </p:cTn>
                                        <p:tgtEl>
                                          <p:spTgt spid="23"/>
                                        </p:tgtEl>
                                      </p:cBhvr>
                                      <p:to x="100000" y="100000"/>
                                    </p:animScale>
                                    <p:animScale>
                                      <p:cBhvr>
                                        <p:cTn id="178" dur="26">
                                          <p:stCondLst>
                                            <p:cond delay="1808"/>
                                          </p:stCondLst>
                                        </p:cTn>
                                        <p:tgtEl>
                                          <p:spTgt spid="23"/>
                                        </p:tgtEl>
                                      </p:cBhvr>
                                      <p:to x="100000" y="95000"/>
                                    </p:animScale>
                                    <p:animScale>
                                      <p:cBhvr>
                                        <p:cTn id="179" dur="166" decel="50000">
                                          <p:stCondLst>
                                            <p:cond delay="1834"/>
                                          </p:stCondLst>
                                        </p:cTn>
                                        <p:tgtEl>
                                          <p:spTgt spid="23"/>
                                        </p:tgtEl>
                                      </p:cBhvr>
                                      <p:to x="100000" y="100000"/>
                                    </p:animScale>
                                  </p:childTnLst>
                                </p:cTn>
                              </p:par>
                            </p:childTnLst>
                          </p:cTn>
                        </p:par>
                      </p:childTnLst>
                    </p:cTn>
                  </p:par>
                  <p:par>
                    <p:cTn id="180" fill="hold">
                      <p:stCondLst>
                        <p:cond delay="indefinite"/>
                      </p:stCondLst>
                      <p:childTnLst>
                        <p:par>
                          <p:cTn id="181" fill="hold">
                            <p:stCondLst>
                              <p:cond delay="0"/>
                            </p:stCondLst>
                            <p:childTnLst>
                              <p:par>
                                <p:cTn id="182" presetID="45" presetClass="entr" presetSubtype="0" fill="hold" grpId="0" nodeType="clickEffect">
                                  <p:stCondLst>
                                    <p:cond delay="0"/>
                                  </p:stCondLst>
                                  <p:childTnLst>
                                    <p:set>
                                      <p:cBhvr>
                                        <p:cTn id="183" dur="1" fill="hold">
                                          <p:stCondLst>
                                            <p:cond delay="0"/>
                                          </p:stCondLst>
                                        </p:cTn>
                                        <p:tgtEl>
                                          <p:spTgt spid="29"/>
                                        </p:tgtEl>
                                        <p:attrNameLst>
                                          <p:attrName>style.visibility</p:attrName>
                                        </p:attrNameLst>
                                      </p:cBhvr>
                                      <p:to>
                                        <p:strVal val="visible"/>
                                      </p:to>
                                    </p:set>
                                    <p:animEffect transition="in" filter="fade">
                                      <p:cBhvr>
                                        <p:cTn id="184" dur="2000"/>
                                        <p:tgtEl>
                                          <p:spTgt spid="29"/>
                                        </p:tgtEl>
                                      </p:cBhvr>
                                    </p:animEffect>
                                    <p:anim calcmode="lin" valueType="num">
                                      <p:cBhvr>
                                        <p:cTn id="185" dur="2000" fill="hold"/>
                                        <p:tgtEl>
                                          <p:spTgt spid="29"/>
                                        </p:tgtEl>
                                        <p:attrNameLst>
                                          <p:attrName>ppt_w</p:attrName>
                                        </p:attrNameLst>
                                      </p:cBhvr>
                                      <p:tavLst>
                                        <p:tav tm="0" fmla="#ppt_w*sin(2.5*pi*$)">
                                          <p:val>
                                            <p:fltVal val="0"/>
                                          </p:val>
                                        </p:tav>
                                        <p:tav tm="100000">
                                          <p:val>
                                            <p:fltVal val="1"/>
                                          </p:val>
                                        </p:tav>
                                      </p:tavLst>
                                    </p:anim>
                                    <p:anim calcmode="lin" valueType="num">
                                      <p:cBhvr>
                                        <p:cTn id="186" dur="2000" fill="hold"/>
                                        <p:tgtEl>
                                          <p:spTgt spid="29"/>
                                        </p:tgtEl>
                                        <p:attrNameLst>
                                          <p:attrName>ppt_h</p:attrName>
                                        </p:attrNameLst>
                                      </p:cBhvr>
                                      <p:tavLst>
                                        <p:tav tm="0">
                                          <p:val>
                                            <p:strVal val="#ppt_h"/>
                                          </p:val>
                                        </p:tav>
                                        <p:tav tm="100000">
                                          <p:val>
                                            <p:strVal val="#ppt_h"/>
                                          </p:val>
                                        </p:tav>
                                      </p:tavLst>
                                    </p:anim>
                                  </p:childTnLst>
                                </p:cTn>
                              </p:par>
                              <p:par>
                                <p:cTn id="187" presetID="45" presetClass="entr" presetSubtype="0" fill="hold" grpId="0" nodeType="withEffect">
                                  <p:stCondLst>
                                    <p:cond delay="0"/>
                                  </p:stCondLst>
                                  <p:childTnLst>
                                    <p:set>
                                      <p:cBhvr>
                                        <p:cTn id="188" dur="1" fill="hold">
                                          <p:stCondLst>
                                            <p:cond delay="0"/>
                                          </p:stCondLst>
                                        </p:cTn>
                                        <p:tgtEl>
                                          <p:spTgt spid="30"/>
                                        </p:tgtEl>
                                        <p:attrNameLst>
                                          <p:attrName>style.visibility</p:attrName>
                                        </p:attrNameLst>
                                      </p:cBhvr>
                                      <p:to>
                                        <p:strVal val="visible"/>
                                      </p:to>
                                    </p:set>
                                    <p:animEffect transition="in" filter="fade">
                                      <p:cBhvr>
                                        <p:cTn id="189" dur="2000"/>
                                        <p:tgtEl>
                                          <p:spTgt spid="30"/>
                                        </p:tgtEl>
                                      </p:cBhvr>
                                    </p:animEffect>
                                    <p:anim calcmode="lin" valueType="num">
                                      <p:cBhvr>
                                        <p:cTn id="190" dur="2000" fill="hold"/>
                                        <p:tgtEl>
                                          <p:spTgt spid="30"/>
                                        </p:tgtEl>
                                        <p:attrNameLst>
                                          <p:attrName>ppt_w</p:attrName>
                                        </p:attrNameLst>
                                      </p:cBhvr>
                                      <p:tavLst>
                                        <p:tav tm="0" fmla="#ppt_w*sin(2.5*pi*$)">
                                          <p:val>
                                            <p:fltVal val="0"/>
                                          </p:val>
                                        </p:tav>
                                        <p:tav tm="100000">
                                          <p:val>
                                            <p:fltVal val="1"/>
                                          </p:val>
                                        </p:tav>
                                      </p:tavLst>
                                    </p:anim>
                                    <p:anim calcmode="lin" valueType="num">
                                      <p:cBhvr>
                                        <p:cTn id="191" dur="2000" fill="hold"/>
                                        <p:tgtEl>
                                          <p:spTgt spid="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15" grpId="0"/>
      <p:bldP spid="16" grpId="0"/>
      <p:bldP spid="17" grpId="0"/>
      <p:bldP spid="18" grpId="0"/>
      <p:bldP spid="19" grpId="0"/>
      <p:bldP spid="20" grpId="0"/>
      <p:bldP spid="21" grpId="0"/>
      <p:bldP spid="22" grpId="0"/>
      <p:bldP spid="23" grpId="0"/>
      <p:bldP spid="26" grpId="0"/>
      <p:bldP spid="31"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2"/>
          <p:cNvSpPr>
            <a:spLocks noChangeArrowheads="1"/>
          </p:cNvSpPr>
          <p:nvPr/>
        </p:nvSpPr>
        <p:spPr bwMode="auto">
          <a:xfrm>
            <a:off x="687128" y="1710007"/>
            <a:ext cx="7530597" cy="773703"/>
          </a:xfrm>
          <a:prstGeom prst="rect">
            <a:avLst/>
          </a:prstGeom>
          <a:solidFill>
            <a:srgbClr val="FFFF00"/>
          </a:solidFill>
          <a:ln w="9525">
            <a:solidFill>
              <a:schemeClr val="tx1"/>
            </a:solidFill>
            <a:miter lim="800000"/>
            <a:headEnd/>
            <a:tailEnd/>
          </a:ln>
        </p:spPr>
        <p:txBody>
          <a:bodyPr wrap="none" anchor="ctr"/>
          <a:lstStyle/>
          <a:p>
            <a:endParaRPr lang="en-US">
              <a:solidFill>
                <a:srgbClr val="000000"/>
              </a:solidFill>
            </a:endParaRPr>
          </a:p>
        </p:txBody>
      </p:sp>
      <p:sp>
        <p:nvSpPr>
          <p:cNvPr id="6" name="Rectangle 129"/>
          <p:cNvSpPr>
            <a:spLocks noChangeArrowheads="1"/>
          </p:cNvSpPr>
          <p:nvPr/>
        </p:nvSpPr>
        <p:spPr bwMode="auto">
          <a:xfrm>
            <a:off x="784092" y="1809196"/>
            <a:ext cx="7303003" cy="567635"/>
          </a:xfrm>
          <a:prstGeom prst="rect">
            <a:avLst/>
          </a:prstGeom>
          <a:solidFill>
            <a:srgbClr val="FFFF00"/>
          </a:solidFill>
          <a:ln w="9525">
            <a:solidFill>
              <a:schemeClr val="tx1"/>
            </a:solidFill>
            <a:miter lim="800000"/>
            <a:headEnd/>
            <a:tailEnd/>
          </a:ln>
        </p:spPr>
        <p:txBody>
          <a:bodyPr wrap="none" anchor="ctr"/>
          <a:lstStyle/>
          <a:p>
            <a:endParaRPr lang="en-US">
              <a:solidFill>
                <a:srgbClr val="000000"/>
              </a:solidFill>
            </a:endParaRPr>
          </a:p>
        </p:txBody>
      </p:sp>
      <p:sp>
        <p:nvSpPr>
          <p:cNvPr id="2" name="Rectangle 1"/>
          <p:cNvSpPr/>
          <p:nvPr/>
        </p:nvSpPr>
        <p:spPr>
          <a:xfrm>
            <a:off x="279069" y="224058"/>
            <a:ext cx="8636275" cy="1384995"/>
          </a:xfrm>
          <a:prstGeom prst="rect">
            <a:avLst/>
          </a:prstGeom>
        </p:spPr>
        <p:txBody>
          <a:bodyPr wrap="none">
            <a:spAutoFit/>
          </a:bodyPr>
          <a:lstStyle/>
          <a:p>
            <a:pPr algn="l"/>
            <a:r>
              <a:rPr lang="en-US" dirty="0">
                <a:solidFill>
                  <a:srgbClr val="FF0000"/>
                </a:solidFill>
              </a:rPr>
              <a:t>The conservation of energy idea brings us nicely to </a:t>
            </a:r>
            <a:endParaRPr lang="en-US" dirty="0" smtClean="0">
              <a:solidFill>
                <a:srgbClr val="FF0000"/>
              </a:solidFill>
            </a:endParaRPr>
          </a:p>
          <a:p>
            <a:pPr algn="l"/>
            <a:r>
              <a:rPr lang="en-US" dirty="0" smtClean="0">
                <a:solidFill>
                  <a:srgbClr val="FF0000"/>
                </a:solidFill>
              </a:rPr>
              <a:t>the Bernoulli </a:t>
            </a:r>
            <a:r>
              <a:rPr lang="en-US" dirty="0">
                <a:solidFill>
                  <a:srgbClr val="FF0000"/>
                </a:solidFill>
              </a:rPr>
              <a:t>Equation (which IS the conservation of </a:t>
            </a:r>
            <a:endParaRPr lang="en-US" dirty="0" smtClean="0">
              <a:solidFill>
                <a:srgbClr val="FF0000"/>
              </a:solidFill>
            </a:endParaRPr>
          </a:p>
          <a:p>
            <a:pPr algn="l"/>
            <a:r>
              <a:rPr lang="en-US" dirty="0" smtClean="0">
                <a:solidFill>
                  <a:srgbClr val="FF0000"/>
                </a:solidFill>
              </a:rPr>
              <a:t>energy</a:t>
            </a:r>
            <a:r>
              <a:rPr lang="en-US" dirty="0">
                <a:solidFill>
                  <a:srgbClr val="FF0000"/>
                </a:solidFill>
              </a:rPr>
              <a:t>, but with units of </a:t>
            </a:r>
            <a:r>
              <a:rPr lang="en-US" dirty="0" err="1" smtClean="0">
                <a:solidFill>
                  <a:srgbClr val="FF0000"/>
                </a:solidFill>
              </a:rPr>
              <a:t>pascals</a:t>
            </a:r>
            <a:r>
              <a:rPr lang="en-US" dirty="0" smtClean="0">
                <a:solidFill>
                  <a:srgbClr val="FF0000"/>
                </a:solidFill>
              </a:rPr>
              <a:t> instead </a:t>
            </a:r>
            <a:r>
              <a:rPr lang="en-US" dirty="0">
                <a:solidFill>
                  <a:srgbClr val="FF0000"/>
                </a:solidFill>
              </a:rPr>
              <a:t>of </a:t>
            </a:r>
            <a:r>
              <a:rPr lang="en-US" dirty="0" smtClean="0">
                <a:solidFill>
                  <a:srgbClr val="FF0000"/>
                </a:solidFill>
              </a:rPr>
              <a:t>_____).</a:t>
            </a:r>
            <a:endParaRPr lang="en-US" dirty="0">
              <a:solidFill>
                <a:srgbClr val="FF0000"/>
              </a:solidFill>
            </a:endParaRPr>
          </a:p>
        </p:txBody>
      </p:sp>
      <p:sp>
        <p:nvSpPr>
          <p:cNvPr id="3" name="Rectangle 2"/>
          <p:cNvSpPr/>
          <p:nvPr/>
        </p:nvSpPr>
        <p:spPr>
          <a:xfrm>
            <a:off x="7133111" y="1050630"/>
            <a:ext cx="1125629" cy="523220"/>
          </a:xfrm>
          <a:prstGeom prst="rect">
            <a:avLst/>
          </a:prstGeom>
        </p:spPr>
        <p:txBody>
          <a:bodyPr wrap="none">
            <a:spAutoFit/>
          </a:bodyPr>
          <a:lstStyle/>
          <a:p>
            <a:pPr algn="l"/>
            <a:r>
              <a:rPr lang="en-US" dirty="0" smtClean="0">
                <a:solidFill>
                  <a:srgbClr val="000000"/>
                </a:solidFill>
              </a:rPr>
              <a:t>joules</a:t>
            </a:r>
            <a:endParaRPr lang="en-US" dirty="0">
              <a:solidFill>
                <a:srgbClr val="000000"/>
              </a:solidFill>
            </a:endParaRPr>
          </a:p>
        </p:txBody>
      </p:sp>
      <p:sp>
        <p:nvSpPr>
          <p:cNvPr id="4" name="Rectangle 3"/>
          <p:cNvSpPr/>
          <p:nvPr/>
        </p:nvSpPr>
        <p:spPr>
          <a:xfrm>
            <a:off x="772884" y="1811921"/>
            <a:ext cx="7313220" cy="523220"/>
          </a:xfrm>
          <a:prstGeom prst="rect">
            <a:avLst/>
          </a:prstGeom>
        </p:spPr>
        <p:txBody>
          <a:bodyPr wrap="none">
            <a:spAutoFit/>
          </a:bodyPr>
          <a:lstStyle/>
          <a:p>
            <a:r>
              <a:rPr lang="en-US" dirty="0" err="1">
                <a:solidFill>
                  <a:srgbClr val="000000"/>
                </a:solidFill>
              </a:rPr>
              <a:t>P</a:t>
            </a:r>
            <a:r>
              <a:rPr lang="en-US" baseline="-25000" dirty="0" err="1">
                <a:solidFill>
                  <a:srgbClr val="000000"/>
                </a:solidFill>
              </a:rPr>
              <a:t>1</a:t>
            </a:r>
            <a:r>
              <a:rPr lang="en-US" dirty="0">
                <a:solidFill>
                  <a:srgbClr val="000000"/>
                </a:solidFill>
              </a:rPr>
              <a:t>  +  </a:t>
            </a:r>
            <a:r>
              <a:rPr lang="en-US" dirty="0" err="1">
                <a:solidFill>
                  <a:srgbClr val="000000"/>
                </a:solidFill>
                <a:latin typeface="Symbol" pitchFamily="18" charset="2"/>
              </a:rPr>
              <a:t>r</a:t>
            </a:r>
            <a:r>
              <a:rPr lang="en-US" dirty="0" err="1">
                <a:solidFill>
                  <a:srgbClr val="000000"/>
                </a:solidFill>
              </a:rPr>
              <a:t>gh</a:t>
            </a:r>
            <a:r>
              <a:rPr lang="en-US" baseline="-25000" dirty="0" err="1">
                <a:solidFill>
                  <a:srgbClr val="000000"/>
                </a:solidFill>
              </a:rPr>
              <a:t>1</a:t>
            </a:r>
            <a:r>
              <a:rPr lang="en-US" dirty="0">
                <a:solidFill>
                  <a:srgbClr val="000000"/>
                </a:solidFill>
              </a:rPr>
              <a:t>  +  ½ </a:t>
            </a:r>
            <a:r>
              <a:rPr lang="en-US" dirty="0" err="1">
                <a:solidFill>
                  <a:srgbClr val="000000"/>
                </a:solidFill>
                <a:latin typeface="Symbol" pitchFamily="18" charset="2"/>
              </a:rPr>
              <a:t>r</a:t>
            </a:r>
            <a:r>
              <a:rPr lang="en-US" dirty="0" err="1" smtClean="0">
                <a:solidFill>
                  <a:srgbClr val="000000"/>
                </a:solidFill>
              </a:rPr>
              <a:t>v</a:t>
            </a:r>
            <a:r>
              <a:rPr lang="en-US" baseline="-25000" dirty="0" err="1" smtClean="0">
                <a:solidFill>
                  <a:srgbClr val="000000"/>
                </a:solidFill>
              </a:rPr>
              <a:t>1</a:t>
            </a:r>
            <a:r>
              <a:rPr lang="en-US" baseline="30000" dirty="0" err="1" smtClean="0">
                <a:solidFill>
                  <a:srgbClr val="000000"/>
                </a:solidFill>
              </a:rPr>
              <a:t>2</a:t>
            </a:r>
            <a:r>
              <a:rPr lang="en-US" dirty="0" smtClean="0">
                <a:solidFill>
                  <a:srgbClr val="000000"/>
                </a:solidFill>
              </a:rPr>
              <a:t> </a:t>
            </a:r>
            <a:r>
              <a:rPr lang="en-US" dirty="0">
                <a:solidFill>
                  <a:srgbClr val="000000"/>
                </a:solidFill>
              </a:rPr>
              <a:t>= </a:t>
            </a:r>
            <a:r>
              <a:rPr lang="en-US" dirty="0" err="1">
                <a:solidFill>
                  <a:srgbClr val="000000"/>
                </a:solidFill>
              </a:rPr>
              <a:t>P</a:t>
            </a:r>
            <a:r>
              <a:rPr lang="en-US" baseline="-25000" dirty="0" err="1">
                <a:solidFill>
                  <a:srgbClr val="000000"/>
                </a:solidFill>
              </a:rPr>
              <a:t>2</a:t>
            </a:r>
            <a:r>
              <a:rPr lang="en-US" dirty="0">
                <a:solidFill>
                  <a:srgbClr val="000000"/>
                </a:solidFill>
              </a:rPr>
              <a:t>  +  </a:t>
            </a:r>
            <a:r>
              <a:rPr lang="en-US" dirty="0" err="1">
                <a:solidFill>
                  <a:srgbClr val="000000"/>
                </a:solidFill>
                <a:latin typeface="Symbol" pitchFamily="18" charset="2"/>
              </a:rPr>
              <a:t>r</a:t>
            </a:r>
            <a:r>
              <a:rPr lang="en-US" dirty="0" err="1" smtClean="0">
                <a:solidFill>
                  <a:srgbClr val="000000"/>
                </a:solidFill>
              </a:rPr>
              <a:t>gh</a:t>
            </a:r>
            <a:r>
              <a:rPr lang="en-US" baseline="-25000" dirty="0" err="1" smtClean="0">
                <a:solidFill>
                  <a:srgbClr val="000000"/>
                </a:solidFill>
              </a:rPr>
              <a:t>2</a:t>
            </a:r>
            <a:r>
              <a:rPr lang="en-US" dirty="0" smtClean="0">
                <a:solidFill>
                  <a:srgbClr val="000000"/>
                </a:solidFill>
              </a:rPr>
              <a:t>  </a:t>
            </a:r>
            <a:r>
              <a:rPr lang="en-US" dirty="0">
                <a:solidFill>
                  <a:srgbClr val="000000"/>
                </a:solidFill>
              </a:rPr>
              <a:t>+  ½ </a:t>
            </a:r>
            <a:r>
              <a:rPr lang="en-US" dirty="0" err="1">
                <a:solidFill>
                  <a:srgbClr val="000000"/>
                </a:solidFill>
                <a:latin typeface="Symbol" pitchFamily="18" charset="2"/>
              </a:rPr>
              <a:t>r</a:t>
            </a:r>
            <a:r>
              <a:rPr lang="en-US" dirty="0" err="1" smtClean="0">
                <a:solidFill>
                  <a:srgbClr val="000000"/>
                </a:solidFill>
              </a:rPr>
              <a:t>v</a:t>
            </a:r>
            <a:r>
              <a:rPr lang="en-US" baseline="-25000" dirty="0" err="1" smtClean="0">
                <a:solidFill>
                  <a:srgbClr val="000000"/>
                </a:solidFill>
              </a:rPr>
              <a:t>2</a:t>
            </a:r>
            <a:r>
              <a:rPr lang="en-US" baseline="30000" dirty="0" err="1" smtClean="0">
                <a:solidFill>
                  <a:srgbClr val="000000"/>
                </a:solidFill>
              </a:rPr>
              <a:t>2</a:t>
            </a:r>
            <a:endParaRPr lang="en-US" dirty="0">
              <a:solidFill>
                <a:srgbClr val="000000"/>
              </a:solidFill>
            </a:endParaRPr>
          </a:p>
        </p:txBody>
      </p:sp>
      <p:grpSp>
        <p:nvGrpSpPr>
          <p:cNvPr id="7" name="Group 6"/>
          <p:cNvGrpSpPr/>
          <p:nvPr/>
        </p:nvGrpSpPr>
        <p:grpSpPr>
          <a:xfrm>
            <a:off x="224704" y="2707695"/>
            <a:ext cx="2543175" cy="3928762"/>
            <a:chOff x="224704" y="2707695"/>
            <a:chExt cx="2543175" cy="3928762"/>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4704" y="2707695"/>
              <a:ext cx="2543175" cy="310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243443" y="5805460"/>
              <a:ext cx="2523508" cy="830997"/>
            </a:xfrm>
            <a:prstGeom prst="rect">
              <a:avLst/>
            </a:prstGeom>
          </p:spPr>
          <p:txBody>
            <a:bodyPr wrap="square">
              <a:spAutoFit/>
            </a:bodyPr>
            <a:lstStyle/>
            <a:p>
              <a:pPr algn="l"/>
              <a:r>
                <a:rPr lang="en-US" sz="2400" b="1" dirty="0" smtClean="0">
                  <a:solidFill>
                    <a:srgbClr val="000000"/>
                  </a:solidFill>
                  <a:latin typeface="Arial Narrow" pitchFamily="34" charset="0"/>
                </a:rPr>
                <a:t>Daniel Bernoulli</a:t>
              </a:r>
            </a:p>
            <a:p>
              <a:pPr algn="l"/>
              <a:r>
                <a:rPr lang="en-US" sz="2400" b="1" dirty="0" smtClean="0">
                  <a:solidFill>
                    <a:srgbClr val="000000"/>
                  </a:solidFill>
                  <a:latin typeface="Arial Narrow" pitchFamily="34" charset="0"/>
                </a:rPr>
                <a:t>      1700 – 1782  </a:t>
              </a:r>
              <a:endParaRPr lang="en-US" sz="2400" b="1" dirty="0">
                <a:solidFill>
                  <a:srgbClr val="000000"/>
                </a:solidFill>
                <a:latin typeface="Arial Narrow" pitchFamily="34" charset="0"/>
              </a:endParaRPr>
            </a:p>
          </p:txBody>
        </p:sp>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35232" y="5875315"/>
              <a:ext cx="312965" cy="312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 name="Group 10"/>
          <p:cNvGrpSpPr/>
          <p:nvPr/>
        </p:nvGrpSpPr>
        <p:grpSpPr>
          <a:xfrm>
            <a:off x="2995906" y="2735249"/>
            <a:ext cx="5924591" cy="3238048"/>
            <a:chOff x="2970028" y="2735249"/>
            <a:chExt cx="5924591" cy="3238048"/>
          </a:xfrm>
        </p:grpSpPr>
        <p:pic>
          <p:nvPicPr>
            <p:cNvPr id="4102" name="Picture 6" descr="File:BernoullisLawDerivationDiagram.svg">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970028" y="2811355"/>
              <a:ext cx="5924591" cy="316194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6444531" y="2735249"/>
              <a:ext cx="1610139" cy="457200"/>
            </a:xfrm>
            <a:prstGeom prst="rect">
              <a:avLst/>
            </a:prstGeom>
            <a:solidFill>
              <a:schemeClr val="bg1"/>
            </a:solidFill>
            <a:ln w="22225">
              <a:noFill/>
            </a:ln>
          </p:spPr>
          <p:txBody>
            <a:bodyPr wrap="square" rtlCol="0" anchor="ctr">
              <a:spAutoFit/>
            </a:bodyPr>
            <a:lstStyle/>
            <a:p>
              <a:pPr algn="l"/>
              <a:endParaRPr lang="en-US" dirty="0">
                <a:solidFill>
                  <a:srgbClr val="000000"/>
                </a:solidFill>
              </a:endParaRPr>
            </a:p>
          </p:txBody>
        </p:sp>
        <p:sp>
          <p:nvSpPr>
            <p:cNvPr id="15" name="Rectangle 14"/>
            <p:cNvSpPr/>
            <p:nvPr/>
          </p:nvSpPr>
          <p:spPr>
            <a:xfrm>
              <a:off x="3470745" y="3705308"/>
              <a:ext cx="1725432" cy="457200"/>
            </a:xfrm>
            <a:prstGeom prst="rect">
              <a:avLst/>
            </a:prstGeom>
            <a:solidFill>
              <a:schemeClr val="bg1"/>
            </a:solidFill>
            <a:ln w="22225">
              <a:noFill/>
            </a:ln>
          </p:spPr>
          <p:txBody>
            <a:bodyPr wrap="square" rtlCol="0" anchor="ctr">
              <a:spAutoFit/>
            </a:bodyPr>
            <a:lstStyle/>
            <a:p>
              <a:pPr algn="l"/>
              <a:endParaRPr lang="en-US" dirty="0">
                <a:solidFill>
                  <a:srgbClr val="000000"/>
                </a:solidFill>
              </a:endParaRPr>
            </a:p>
          </p:txBody>
        </p:sp>
      </p:grpSp>
    </p:spTree>
    <p:extLst>
      <p:ext uri="{BB962C8B-B14F-4D97-AF65-F5344CB8AC3E}">
        <p14:creationId xmlns:p14="http://schemas.microsoft.com/office/powerpoint/2010/main" val="338688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5"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2000"/>
                                        <p:tgtEl>
                                          <p:spTgt spid="4"/>
                                        </p:tgtEl>
                                      </p:cBhvr>
                                    </p:animEffect>
                                    <p:anim calcmode="lin" valueType="num">
                                      <p:cBhvr>
                                        <p:cTn id="26" dur="2000" fill="hold"/>
                                        <p:tgtEl>
                                          <p:spTgt spid="4"/>
                                        </p:tgtEl>
                                        <p:attrNameLst>
                                          <p:attrName>style.rotation</p:attrName>
                                        </p:attrNameLst>
                                      </p:cBhvr>
                                      <p:tavLst>
                                        <p:tav tm="0">
                                          <p:val>
                                            <p:fltVal val="720"/>
                                          </p:val>
                                        </p:tav>
                                        <p:tav tm="100000">
                                          <p:val>
                                            <p:fltVal val="0"/>
                                          </p:val>
                                        </p:tav>
                                      </p:tavLst>
                                    </p:anim>
                                    <p:anim calcmode="lin" valueType="num">
                                      <p:cBhvr>
                                        <p:cTn id="27" dur="2000" fill="hold"/>
                                        <p:tgtEl>
                                          <p:spTgt spid="4"/>
                                        </p:tgtEl>
                                        <p:attrNameLst>
                                          <p:attrName>ppt_h</p:attrName>
                                        </p:attrNameLst>
                                      </p:cBhvr>
                                      <p:tavLst>
                                        <p:tav tm="0">
                                          <p:val>
                                            <p:fltVal val="0"/>
                                          </p:val>
                                        </p:tav>
                                        <p:tav tm="100000">
                                          <p:val>
                                            <p:strVal val="#ppt_h"/>
                                          </p:val>
                                        </p:tav>
                                      </p:tavLst>
                                    </p:anim>
                                    <p:anim calcmode="lin" valueType="num">
                                      <p:cBhvr>
                                        <p:cTn id="28" dur="2000" fill="hold"/>
                                        <p:tgtEl>
                                          <p:spTgt spid="4"/>
                                        </p:tgtEl>
                                        <p:attrNameLst>
                                          <p:attrName>ppt_w</p:attrName>
                                        </p:attrNameLst>
                                      </p:cBhvr>
                                      <p:tavLst>
                                        <p:tav tm="0">
                                          <p:val>
                                            <p:fltVal val="0"/>
                                          </p:val>
                                        </p:tav>
                                        <p:tav tm="100000">
                                          <p:val>
                                            <p:strVal val="#ppt_w"/>
                                          </p:val>
                                        </p:tav>
                                      </p:tavLst>
                                    </p:anim>
                                  </p:childTnLst>
                                </p:cTn>
                              </p:par>
                            </p:childTnLst>
                          </p:cTn>
                        </p:par>
                        <p:par>
                          <p:cTn id="29" fill="hold">
                            <p:stCondLst>
                              <p:cond delay="2000"/>
                            </p:stCondLst>
                            <p:childTnLst>
                              <p:par>
                                <p:cTn id="30" presetID="9"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500"/>
                                        <p:tgtEl>
                                          <p:spTgt spid="6"/>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dissolv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 grpId="0"/>
      <p:bldP spid="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09"/>
          <p:cNvSpPr>
            <a:spLocks noChangeArrowheads="1"/>
          </p:cNvSpPr>
          <p:nvPr/>
        </p:nvSpPr>
        <p:spPr bwMode="auto">
          <a:xfrm>
            <a:off x="4087571" y="4578502"/>
            <a:ext cx="2675151" cy="617228"/>
          </a:xfrm>
          <a:prstGeom prst="rect">
            <a:avLst/>
          </a:prstGeom>
          <a:solidFill>
            <a:srgbClr val="00FFFF"/>
          </a:solidFill>
          <a:ln w="9525">
            <a:solidFill>
              <a:schemeClr val="tx1"/>
            </a:solidFill>
            <a:miter lim="800000"/>
            <a:headEnd/>
            <a:tailEnd/>
          </a:ln>
        </p:spPr>
        <p:txBody>
          <a:bodyPr wrap="none" anchor="ctr"/>
          <a:lstStyle/>
          <a:p>
            <a:pPr algn="l"/>
            <a:endParaRPr lang="en-US">
              <a:solidFill>
                <a:srgbClr val="000000"/>
              </a:solidFill>
            </a:endParaRPr>
          </a:p>
        </p:txBody>
      </p:sp>
      <p:sp>
        <p:nvSpPr>
          <p:cNvPr id="4" name="Rectangle 3"/>
          <p:cNvSpPr/>
          <p:nvPr/>
        </p:nvSpPr>
        <p:spPr>
          <a:xfrm>
            <a:off x="1138525" y="2913435"/>
            <a:ext cx="7313220" cy="523220"/>
          </a:xfrm>
          <a:prstGeom prst="rect">
            <a:avLst/>
          </a:prstGeom>
        </p:spPr>
        <p:txBody>
          <a:bodyPr wrap="none">
            <a:spAutoFit/>
          </a:bodyPr>
          <a:lstStyle/>
          <a:p>
            <a:r>
              <a:rPr lang="en-US" dirty="0" err="1">
                <a:solidFill>
                  <a:srgbClr val="000000"/>
                </a:solidFill>
              </a:rPr>
              <a:t>P</a:t>
            </a:r>
            <a:r>
              <a:rPr lang="en-US" baseline="-25000" dirty="0" err="1">
                <a:solidFill>
                  <a:srgbClr val="000000"/>
                </a:solidFill>
              </a:rPr>
              <a:t>1</a:t>
            </a:r>
            <a:r>
              <a:rPr lang="en-US" dirty="0">
                <a:solidFill>
                  <a:srgbClr val="000000"/>
                </a:solidFill>
              </a:rPr>
              <a:t>  +  </a:t>
            </a:r>
            <a:r>
              <a:rPr lang="en-US" dirty="0" err="1">
                <a:solidFill>
                  <a:srgbClr val="000000"/>
                </a:solidFill>
                <a:latin typeface="Symbol" pitchFamily="18" charset="2"/>
              </a:rPr>
              <a:t>r</a:t>
            </a:r>
            <a:r>
              <a:rPr lang="en-US" dirty="0" err="1">
                <a:solidFill>
                  <a:srgbClr val="000000"/>
                </a:solidFill>
              </a:rPr>
              <a:t>gh</a:t>
            </a:r>
            <a:r>
              <a:rPr lang="en-US" baseline="-25000" dirty="0" err="1">
                <a:solidFill>
                  <a:srgbClr val="000000"/>
                </a:solidFill>
              </a:rPr>
              <a:t>1</a:t>
            </a:r>
            <a:r>
              <a:rPr lang="en-US" dirty="0">
                <a:solidFill>
                  <a:srgbClr val="000000"/>
                </a:solidFill>
              </a:rPr>
              <a:t>  +  ½ </a:t>
            </a:r>
            <a:r>
              <a:rPr lang="en-US" dirty="0" err="1">
                <a:solidFill>
                  <a:srgbClr val="000000"/>
                </a:solidFill>
                <a:latin typeface="Symbol" pitchFamily="18" charset="2"/>
              </a:rPr>
              <a:t>r</a:t>
            </a:r>
            <a:r>
              <a:rPr lang="en-US" dirty="0" err="1" smtClean="0">
                <a:solidFill>
                  <a:srgbClr val="000000"/>
                </a:solidFill>
              </a:rPr>
              <a:t>v</a:t>
            </a:r>
            <a:r>
              <a:rPr lang="en-US" baseline="-25000" dirty="0" err="1" smtClean="0">
                <a:solidFill>
                  <a:srgbClr val="000000"/>
                </a:solidFill>
              </a:rPr>
              <a:t>1</a:t>
            </a:r>
            <a:r>
              <a:rPr lang="en-US" baseline="30000" dirty="0" err="1" smtClean="0">
                <a:solidFill>
                  <a:srgbClr val="000000"/>
                </a:solidFill>
              </a:rPr>
              <a:t>2</a:t>
            </a:r>
            <a:r>
              <a:rPr lang="en-US" dirty="0" smtClean="0">
                <a:solidFill>
                  <a:srgbClr val="000000"/>
                </a:solidFill>
              </a:rPr>
              <a:t> </a:t>
            </a:r>
            <a:r>
              <a:rPr lang="en-US" dirty="0">
                <a:solidFill>
                  <a:srgbClr val="000000"/>
                </a:solidFill>
              </a:rPr>
              <a:t>= </a:t>
            </a:r>
            <a:r>
              <a:rPr lang="en-US" dirty="0" err="1">
                <a:solidFill>
                  <a:srgbClr val="000000"/>
                </a:solidFill>
              </a:rPr>
              <a:t>P</a:t>
            </a:r>
            <a:r>
              <a:rPr lang="en-US" baseline="-25000" dirty="0" err="1">
                <a:solidFill>
                  <a:srgbClr val="000000"/>
                </a:solidFill>
              </a:rPr>
              <a:t>2</a:t>
            </a:r>
            <a:r>
              <a:rPr lang="en-US" dirty="0">
                <a:solidFill>
                  <a:srgbClr val="000000"/>
                </a:solidFill>
              </a:rPr>
              <a:t>  +  </a:t>
            </a:r>
            <a:r>
              <a:rPr lang="en-US" dirty="0" err="1">
                <a:solidFill>
                  <a:srgbClr val="000000"/>
                </a:solidFill>
                <a:latin typeface="Symbol" pitchFamily="18" charset="2"/>
              </a:rPr>
              <a:t>r</a:t>
            </a:r>
            <a:r>
              <a:rPr lang="en-US" dirty="0" err="1" smtClean="0">
                <a:solidFill>
                  <a:srgbClr val="000000"/>
                </a:solidFill>
              </a:rPr>
              <a:t>gh</a:t>
            </a:r>
            <a:r>
              <a:rPr lang="en-US" baseline="-25000" dirty="0" err="1" smtClean="0">
                <a:solidFill>
                  <a:srgbClr val="000000"/>
                </a:solidFill>
              </a:rPr>
              <a:t>2</a:t>
            </a:r>
            <a:r>
              <a:rPr lang="en-US" dirty="0" smtClean="0">
                <a:solidFill>
                  <a:srgbClr val="000000"/>
                </a:solidFill>
              </a:rPr>
              <a:t>  </a:t>
            </a:r>
            <a:r>
              <a:rPr lang="en-US" dirty="0">
                <a:solidFill>
                  <a:srgbClr val="000000"/>
                </a:solidFill>
              </a:rPr>
              <a:t>+  ½ </a:t>
            </a:r>
            <a:r>
              <a:rPr lang="en-US" dirty="0" err="1">
                <a:solidFill>
                  <a:srgbClr val="000000"/>
                </a:solidFill>
                <a:latin typeface="Symbol" pitchFamily="18" charset="2"/>
              </a:rPr>
              <a:t>r</a:t>
            </a:r>
            <a:r>
              <a:rPr lang="en-US" dirty="0" err="1" smtClean="0">
                <a:solidFill>
                  <a:srgbClr val="000000"/>
                </a:solidFill>
              </a:rPr>
              <a:t>v</a:t>
            </a:r>
            <a:r>
              <a:rPr lang="en-US" baseline="-25000" dirty="0" err="1" smtClean="0">
                <a:solidFill>
                  <a:srgbClr val="000000"/>
                </a:solidFill>
              </a:rPr>
              <a:t>2</a:t>
            </a:r>
            <a:r>
              <a:rPr lang="en-US" baseline="30000" dirty="0" err="1" smtClean="0">
                <a:solidFill>
                  <a:srgbClr val="000000"/>
                </a:solidFill>
              </a:rPr>
              <a:t>2</a:t>
            </a:r>
            <a:endParaRPr lang="en-US" dirty="0">
              <a:solidFill>
                <a:srgbClr val="000000"/>
              </a:solidFill>
            </a:endParaRPr>
          </a:p>
        </p:txBody>
      </p:sp>
      <p:sp>
        <p:nvSpPr>
          <p:cNvPr id="7" name="Rectangle 6"/>
          <p:cNvSpPr/>
          <p:nvPr/>
        </p:nvSpPr>
        <p:spPr>
          <a:xfrm>
            <a:off x="235838" y="188434"/>
            <a:ext cx="8665001" cy="2246769"/>
          </a:xfrm>
          <a:prstGeom prst="rect">
            <a:avLst/>
          </a:prstGeom>
        </p:spPr>
        <p:txBody>
          <a:bodyPr wrap="none">
            <a:spAutoFit/>
          </a:bodyPr>
          <a:lstStyle/>
          <a:p>
            <a:pPr algn="l"/>
            <a:r>
              <a:rPr lang="en-US" dirty="0">
                <a:solidFill>
                  <a:srgbClr val="FF0000"/>
                </a:solidFill>
              </a:rPr>
              <a:t>A level pipe carries water under pressure. At one </a:t>
            </a:r>
            <a:endParaRPr lang="en-US" dirty="0" smtClean="0">
              <a:solidFill>
                <a:srgbClr val="FF0000"/>
              </a:solidFill>
            </a:endParaRPr>
          </a:p>
          <a:p>
            <a:pPr algn="l"/>
            <a:r>
              <a:rPr lang="en-US" dirty="0" smtClean="0">
                <a:solidFill>
                  <a:srgbClr val="FF0000"/>
                </a:solidFill>
              </a:rPr>
              <a:t>point</a:t>
            </a:r>
            <a:r>
              <a:rPr lang="en-US" dirty="0">
                <a:solidFill>
                  <a:srgbClr val="FF0000"/>
                </a:solidFill>
              </a:rPr>
              <a:t>, </a:t>
            </a:r>
            <a:r>
              <a:rPr lang="en-US" dirty="0" smtClean="0">
                <a:solidFill>
                  <a:srgbClr val="FF0000"/>
                </a:solidFill>
              </a:rPr>
              <a:t>the </a:t>
            </a:r>
            <a:r>
              <a:rPr lang="en-US" dirty="0">
                <a:solidFill>
                  <a:srgbClr val="FF0000"/>
                </a:solidFill>
              </a:rPr>
              <a:t>water’s speed is 0.48 m/s </a:t>
            </a:r>
            <a:r>
              <a:rPr lang="en-US" dirty="0" smtClean="0">
                <a:solidFill>
                  <a:srgbClr val="FF0000"/>
                </a:solidFill>
              </a:rPr>
              <a:t>and </a:t>
            </a:r>
            <a:r>
              <a:rPr lang="en-US" dirty="0">
                <a:solidFill>
                  <a:srgbClr val="FF0000"/>
                </a:solidFill>
              </a:rPr>
              <a:t>its pressure </a:t>
            </a:r>
            <a:endParaRPr lang="en-US" dirty="0" smtClean="0">
              <a:solidFill>
                <a:srgbClr val="FF0000"/>
              </a:solidFill>
            </a:endParaRPr>
          </a:p>
          <a:p>
            <a:pPr algn="l"/>
            <a:r>
              <a:rPr lang="en-US" dirty="0" smtClean="0">
                <a:solidFill>
                  <a:srgbClr val="FF0000"/>
                </a:solidFill>
              </a:rPr>
              <a:t>is </a:t>
            </a:r>
            <a:r>
              <a:rPr lang="en-US" dirty="0">
                <a:solidFill>
                  <a:srgbClr val="FF0000"/>
                </a:solidFill>
              </a:rPr>
              <a:t>24,500 Pa. In an adjacent section, the pipe is </a:t>
            </a:r>
            <a:endParaRPr lang="en-US" dirty="0" smtClean="0">
              <a:solidFill>
                <a:srgbClr val="FF0000"/>
              </a:solidFill>
            </a:endParaRPr>
          </a:p>
          <a:p>
            <a:pPr algn="l"/>
            <a:r>
              <a:rPr lang="en-US" dirty="0" smtClean="0">
                <a:solidFill>
                  <a:srgbClr val="FF0000"/>
                </a:solidFill>
              </a:rPr>
              <a:t>constricted</a:t>
            </a:r>
            <a:r>
              <a:rPr lang="en-US" dirty="0">
                <a:solidFill>
                  <a:srgbClr val="FF0000"/>
                </a:solidFill>
              </a:rPr>
              <a:t>; the water’s speed increases to 3.27 m/s. </a:t>
            </a:r>
            <a:endParaRPr lang="en-US" dirty="0" smtClean="0">
              <a:solidFill>
                <a:srgbClr val="FF0000"/>
              </a:solidFill>
            </a:endParaRPr>
          </a:p>
          <a:p>
            <a:pPr algn="l"/>
            <a:r>
              <a:rPr lang="en-US" dirty="0" smtClean="0">
                <a:solidFill>
                  <a:srgbClr val="FF0000"/>
                </a:solidFill>
              </a:rPr>
              <a:t>Find </a:t>
            </a:r>
            <a:r>
              <a:rPr lang="en-US" dirty="0">
                <a:solidFill>
                  <a:srgbClr val="FF0000"/>
                </a:solidFill>
              </a:rPr>
              <a:t>the pressure in the adjacent section.</a:t>
            </a:r>
          </a:p>
        </p:txBody>
      </p:sp>
      <p:cxnSp>
        <p:nvCxnSpPr>
          <p:cNvPr id="9" name="Straight Connector 8"/>
          <p:cNvCxnSpPr/>
          <p:nvPr/>
        </p:nvCxnSpPr>
        <p:spPr bwMode="auto">
          <a:xfrm>
            <a:off x="5911969" y="3046765"/>
            <a:ext cx="925724" cy="311809"/>
          </a:xfrm>
          <a:prstGeom prst="line">
            <a:avLst/>
          </a:prstGeom>
          <a:solidFill>
            <a:srgbClr val="00FFFF"/>
          </a:solidFill>
          <a:ln w="38100" cap="flat" cmpd="sng" algn="ctr">
            <a:solidFill>
              <a:srgbClr val="0070C0"/>
            </a:solidFill>
            <a:prstDash val="solid"/>
            <a:round/>
            <a:headEnd type="none" w="med" len="med"/>
            <a:tailEnd type="none" w="med" len="med"/>
          </a:ln>
          <a:effectLst/>
        </p:spPr>
      </p:cxnSp>
      <p:cxnSp>
        <p:nvCxnSpPr>
          <p:cNvPr id="12" name="Straight Connector 11"/>
          <p:cNvCxnSpPr/>
          <p:nvPr/>
        </p:nvCxnSpPr>
        <p:spPr bwMode="auto">
          <a:xfrm>
            <a:off x="2123740" y="3046765"/>
            <a:ext cx="925724" cy="311809"/>
          </a:xfrm>
          <a:prstGeom prst="line">
            <a:avLst/>
          </a:prstGeom>
          <a:solidFill>
            <a:srgbClr val="00FFFF"/>
          </a:solidFill>
          <a:ln w="38100" cap="flat" cmpd="sng" algn="ctr">
            <a:solidFill>
              <a:srgbClr val="0070C0"/>
            </a:solidFill>
            <a:prstDash val="solid"/>
            <a:round/>
            <a:headEnd type="none" w="med" len="med"/>
            <a:tailEnd type="none" w="med" len="med"/>
          </a:ln>
          <a:effectLst/>
        </p:spPr>
      </p:cxnSp>
      <p:sp>
        <p:nvSpPr>
          <p:cNvPr id="13" name="Rectangle 12"/>
          <p:cNvSpPr/>
          <p:nvPr/>
        </p:nvSpPr>
        <p:spPr>
          <a:xfrm>
            <a:off x="241509" y="3484953"/>
            <a:ext cx="1694695" cy="523220"/>
          </a:xfrm>
          <a:prstGeom prst="rect">
            <a:avLst/>
          </a:prstGeom>
        </p:spPr>
        <p:txBody>
          <a:bodyPr wrap="none">
            <a:spAutoFit/>
          </a:bodyPr>
          <a:lstStyle/>
          <a:p>
            <a:pPr algn="l"/>
            <a:r>
              <a:rPr lang="en-US" dirty="0" smtClean="0">
                <a:solidFill>
                  <a:srgbClr val="000000"/>
                </a:solidFill>
              </a:rPr>
              <a:t>24,500  +</a:t>
            </a:r>
            <a:endParaRPr lang="en-US" dirty="0">
              <a:solidFill>
                <a:srgbClr val="000000"/>
              </a:solidFill>
            </a:endParaRPr>
          </a:p>
        </p:txBody>
      </p:sp>
      <p:sp>
        <p:nvSpPr>
          <p:cNvPr id="14" name="Rectangle 13"/>
          <p:cNvSpPr/>
          <p:nvPr/>
        </p:nvSpPr>
        <p:spPr>
          <a:xfrm>
            <a:off x="4623487" y="3484953"/>
            <a:ext cx="965329" cy="523220"/>
          </a:xfrm>
          <a:prstGeom prst="rect">
            <a:avLst/>
          </a:prstGeom>
        </p:spPr>
        <p:txBody>
          <a:bodyPr wrap="none">
            <a:spAutoFit/>
          </a:bodyPr>
          <a:lstStyle/>
          <a:p>
            <a:pPr algn="l"/>
            <a:r>
              <a:rPr lang="en-US" dirty="0" smtClean="0">
                <a:solidFill>
                  <a:srgbClr val="000000"/>
                </a:solidFill>
              </a:rPr>
              <a:t>=  </a:t>
            </a:r>
            <a:r>
              <a:rPr lang="en-US" dirty="0" err="1" smtClean="0">
                <a:solidFill>
                  <a:srgbClr val="000000"/>
                </a:solidFill>
              </a:rPr>
              <a:t>P</a:t>
            </a:r>
            <a:r>
              <a:rPr lang="en-US" baseline="-25000" dirty="0" err="1" smtClean="0">
                <a:solidFill>
                  <a:srgbClr val="000000"/>
                </a:solidFill>
              </a:rPr>
              <a:t>2</a:t>
            </a:r>
            <a:endParaRPr lang="en-US" baseline="-25000" dirty="0">
              <a:solidFill>
                <a:srgbClr val="000000"/>
              </a:solidFill>
            </a:endParaRPr>
          </a:p>
        </p:txBody>
      </p:sp>
      <p:sp>
        <p:nvSpPr>
          <p:cNvPr id="15" name="Rectangle 14"/>
          <p:cNvSpPr/>
          <p:nvPr/>
        </p:nvSpPr>
        <p:spPr>
          <a:xfrm>
            <a:off x="5656660" y="3484953"/>
            <a:ext cx="3207929" cy="523220"/>
          </a:xfrm>
          <a:prstGeom prst="rect">
            <a:avLst/>
          </a:prstGeom>
        </p:spPr>
        <p:txBody>
          <a:bodyPr wrap="none">
            <a:spAutoFit/>
          </a:bodyPr>
          <a:lstStyle/>
          <a:p>
            <a:pPr algn="l"/>
            <a:r>
              <a:rPr lang="en-US" dirty="0" smtClean="0">
                <a:solidFill>
                  <a:srgbClr val="000000"/>
                </a:solidFill>
              </a:rPr>
              <a:t>+  ½ (1000) (3.27)</a:t>
            </a:r>
            <a:r>
              <a:rPr lang="en-US" baseline="30000" dirty="0" smtClean="0">
                <a:solidFill>
                  <a:srgbClr val="000000"/>
                </a:solidFill>
              </a:rPr>
              <a:t>2</a:t>
            </a:r>
            <a:endParaRPr lang="en-US" baseline="30000" dirty="0">
              <a:solidFill>
                <a:srgbClr val="000000"/>
              </a:solidFill>
            </a:endParaRPr>
          </a:p>
        </p:txBody>
      </p:sp>
      <p:sp>
        <p:nvSpPr>
          <p:cNvPr id="16" name="Rectangle 15"/>
          <p:cNvSpPr/>
          <p:nvPr/>
        </p:nvSpPr>
        <p:spPr>
          <a:xfrm>
            <a:off x="1915913" y="3484953"/>
            <a:ext cx="2799164" cy="523220"/>
          </a:xfrm>
          <a:prstGeom prst="rect">
            <a:avLst/>
          </a:prstGeom>
        </p:spPr>
        <p:txBody>
          <a:bodyPr wrap="none">
            <a:spAutoFit/>
          </a:bodyPr>
          <a:lstStyle/>
          <a:p>
            <a:pPr algn="l"/>
            <a:r>
              <a:rPr lang="en-US" dirty="0" smtClean="0">
                <a:solidFill>
                  <a:srgbClr val="000000"/>
                </a:solidFill>
              </a:rPr>
              <a:t>½ (1000) (0.48)</a:t>
            </a:r>
            <a:r>
              <a:rPr lang="en-US" baseline="30000" dirty="0" smtClean="0">
                <a:solidFill>
                  <a:srgbClr val="000000"/>
                </a:solidFill>
              </a:rPr>
              <a:t>2</a:t>
            </a:r>
            <a:endParaRPr lang="en-US" baseline="30000" dirty="0">
              <a:solidFill>
                <a:srgbClr val="000000"/>
              </a:solidFill>
            </a:endParaRPr>
          </a:p>
        </p:txBody>
      </p:sp>
      <p:sp>
        <p:nvSpPr>
          <p:cNvPr id="17" name="Rectangle 16"/>
          <p:cNvSpPr/>
          <p:nvPr/>
        </p:nvSpPr>
        <p:spPr>
          <a:xfrm>
            <a:off x="2153426" y="4004836"/>
            <a:ext cx="4923720" cy="523220"/>
          </a:xfrm>
          <a:prstGeom prst="rect">
            <a:avLst/>
          </a:prstGeom>
        </p:spPr>
        <p:txBody>
          <a:bodyPr wrap="none">
            <a:spAutoFit/>
          </a:bodyPr>
          <a:lstStyle/>
          <a:p>
            <a:pPr algn="l"/>
            <a:r>
              <a:rPr lang="en-US" dirty="0" smtClean="0">
                <a:solidFill>
                  <a:srgbClr val="000000"/>
                </a:solidFill>
              </a:rPr>
              <a:t>24,500  +  115  =  </a:t>
            </a:r>
            <a:r>
              <a:rPr lang="en-US" dirty="0" err="1" smtClean="0">
                <a:solidFill>
                  <a:srgbClr val="000000"/>
                </a:solidFill>
              </a:rPr>
              <a:t>P</a:t>
            </a:r>
            <a:r>
              <a:rPr lang="en-US" baseline="-25000" dirty="0" err="1" smtClean="0">
                <a:solidFill>
                  <a:srgbClr val="000000"/>
                </a:solidFill>
              </a:rPr>
              <a:t>2</a:t>
            </a:r>
            <a:r>
              <a:rPr lang="en-US" dirty="0" smtClean="0">
                <a:solidFill>
                  <a:srgbClr val="000000"/>
                </a:solidFill>
              </a:rPr>
              <a:t>  +  5346</a:t>
            </a:r>
            <a:endParaRPr lang="en-US" dirty="0">
              <a:solidFill>
                <a:srgbClr val="000000"/>
              </a:solidFill>
            </a:endParaRPr>
          </a:p>
        </p:txBody>
      </p:sp>
      <p:sp>
        <p:nvSpPr>
          <p:cNvPr id="18" name="Rectangle 17"/>
          <p:cNvSpPr/>
          <p:nvPr/>
        </p:nvSpPr>
        <p:spPr>
          <a:xfrm>
            <a:off x="4136603" y="4612268"/>
            <a:ext cx="2605200" cy="523220"/>
          </a:xfrm>
          <a:prstGeom prst="rect">
            <a:avLst/>
          </a:prstGeom>
        </p:spPr>
        <p:txBody>
          <a:bodyPr wrap="none">
            <a:spAutoFit/>
          </a:bodyPr>
          <a:lstStyle/>
          <a:p>
            <a:pPr algn="l"/>
            <a:r>
              <a:rPr lang="en-US" dirty="0" err="1" smtClean="0">
                <a:solidFill>
                  <a:srgbClr val="000000"/>
                </a:solidFill>
              </a:rPr>
              <a:t>P</a:t>
            </a:r>
            <a:r>
              <a:rPr lang="en-US" baseline="-25000" dirty="0" err="1" smtClean="0">
                <a:solidFill>
                  <a:srgbClr val="000000"/>
                </a:solidFill>
              </a:rPr>
              <a:t>2</a:t>
            </a:r>
            <a:r>
              <a:rPr lang="en-US" dirty="0" smtClean="0">
                <a:solidFill>
                  <a:srgbClr val="000000"/>
                </a:solidFill>
              </a:rPr>
              <a:t> = 19,300 Pa</a:t>
            </a:r>
            <a:endParaRPr lang="en-US" dirty="0">
              <a:solidFill>
                <a:srgbClr val="000000"/>
              </a:solidFill>
            </a:endParaRPr>
          </a:p>
        </p:txBody>
      </p:sp>
      <p:grpSp>
        <p:nvGrpSpPr>
          <p:cNvPr id="2" name="Group 1"/>
          <p:cNvGrpSpPr/>
          <p:nvPr/>
        </p:nvGrpSpPr>
        <p:grpSpPr>
          <a:xfrm>
            <a:off x="122342" y="4539965"/>
            <a:ext cx="8902906" cy="2221548"/>
            <a:chOff x="122342" y="4539965"/>
            <a:chExt cx="8902906" cy="2221548"/>
          </a:xfrm>
        </p:grpSpPr>
        <p:sp>
          <p:nvSpPr>
            <p:cNvPr id="20" name="Rectangle 19"/>
            <p:cNvSpPr/>
            <p:nvPr/>
          </p:nvSpPr>
          <p:spPr>
            <a:xfrm>
              <a:off x="3186574" y="5298274"/>
              <a:ext cx="5838674" cy="1015663"/>
            </a:xfrm>
            <a:prstGeom prst="rect">
              <a:avLst/>
            </a:prstGeom>
          </p:spPr>
          <p:txBody>
            <a:bodyPr wrap="square">
              <a:spAutoFit/>
            </a:bodyPr>
            <a:lstStyle/>
            <a:p>
              <a:pPr algn="l"/>
              <a:r>
                <a:rPr lang="en-US" sz="2000" b="1" dirty="0" smtClean="0">
                  <a:solidFill>
                    <a:srgbClr val="000000"/>
                  </a:solidFill>
                  <a:latin typeface="Arial Narrow" pitchFamily="34" charset="0"/>
                </a:rPr>
                <a:t>For splitter on a garden hose, if the inflow- and outflow- cross-sectional areas are different, the water speeds and pressures will also be different, according to Bernoulli. </a:t>
              </a:r>
              <a:endParaRPr lang="en-US" sz="2000" b="1" dirty="0">
                <a:solidFill>
                  <a:srgbClr val="000000"/>
                </a:solidFill>
                <a:latin typeface="Arial Narrow"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2342" y="4539965"/>
              <a:ext cx="2941494" cy="2221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1" name="Rectangle 20"/>
          <p:cNvSpPr/>
          <p:nvPr/>
        </p:nvSpPr>
        <p:spPr>
          <a:xfrm>
            <a:off x="2785739" y="2452329"/>
            <a:ext cx="4019370" cy="400110"/>
          </a:xfrm>
          <a:prstGeom prst="rect">
            <a:avLst/>
          </a:prstGeom>
        </p:spPr>
        <p:txBody>
          <a:bodyPr wrap="none">
            <a:spAutoFit/>
          </a:bodyPr>
          <a:lstStyle/>
          <a:p>
            <a:pPr algn="l"/>
            <a:r>
              <a:rPr lang="en-US" sz="2000" b="1" dirty="0" smtClean="0">
                <a:solidFill>
                  <a:srgbClr val="000000"/>
                </a:solidFill>
                <a:latin typeface="Arial Narrow" panose="020B0606020202030204" pitchFamily="34" charset="0"/>
              </a:rPr>
              <a:t>PREDICT:         HIGHER P      LOWER P</a:t>
            </a:r>
            <a:endParaRPr lang="en-US" sz="2000" b="1" dirty="0">
              <a:solidFill>
                <a:srgbClr val="000000"/>
              </a:solidFill>
              <a:latin typeface="Arial Narrow" panose="020B0606020202030204" pitchFamily="34" charset="0"/>
            </a:endParaRPr>
          </a:p>
        </p:txBody>
      </p:sp>
      <p:sp>
        <p:nvSpPr>
          <p:cNvPr id="22" name="Oval 21"/>
          <p:cNvSpPr/>
          <p:nvPr/>
        </p:nvSpPr>
        <p:spPr>
          <a:xfrm>
            <a:off x="5515198" y="2406949"/>
            <a:ext cx="1395966" cy="485110"/>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000000"/>
              </a:solidFill>
            </a:endParaRPr>
          </a:p>
        </p:txBody>
      </p:sp>
      <p:sp>
        <p:nvSpPr>
          <p:cNvPr id="24" name="Rectangle 6"/>
          <p:cNvSpPr>
            <a:spLocks noChangeArrowheads="1"/>
          </p:cNvSpPr>
          <p:nvPr/>
        </p:nvSpPr>
        <p:spPr bwMode="auto">
          <a:xfrm>
            <a:off x="4239004" y="6334780"/>
            <a:ext cx="4904996" cy="523220"/>
          </a:xfrm>
          <a:prstGeom prst="rect">
            <a:avLst/>
          </a:prstGeom>
          <a:noFill/>
          <a:ln w="9525">
            <a:noFill/>
            <a:miter lim="800000"/>
            <a:headEnd/>
            <a:tailEnd/>
          </a:ln>
        </p:spPr>
        <p:txBody>
          <a:bodyPr wrap="none">
            <a:spAutoFit/>
          </a:bodyPr>
          <a:lstStyle/>
          <a:p>
            <a:pPr marL="342900" indent="-342900" algn="r">
              <a:spcBef>
                <a:spcPct val="20000"/>
              </a:spcBef>
            </a:pPr>
            <a:r>
              <a:rPr lang="en-US" b="1" dirty="0" err="1" smtClean="0">
                <a:solidFill>
                  <a:srgbClr val="000000"/>
                </a:solidFill>
                <a:latin typeface="Arial"/>
              </a:rPr>
              <a:t>www.teachnlearnchem.com</a:t>
            </a:r>
            <a:endParaRPr lang="en-US" b="1" dirty="0">
              <a:solidFill>
                <a:srgbClr val="000000"/>
              </a:solidFill>
              <a:latin typeface="Arial"/>
            </a:endParaRPr>
          </a:p>
        </p:txBody>
      </p:sp>
    </p:spTree>
    <p:extLst>
      <p:ext uri="{BB962C8B-B14F-4D97-AF65-F5344CB8AC3E}">
        <p14:creationId xmlns:p14="http://schemas.microsoft.com/office/powerpoint/2010/main" val="91330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2000"/>
                                        <p:tgtEl>
                                          <p:spTgt spid="21"/>
                                        </p:tgtEl>
                                      </p:cBhvr>
                                    </p:animEffect>
                                    <p:anim calcmode="lin" valueType="num">
                                      <p:cBhvr>
                                        <p:cTn id="16" dur="2000" fill="hold"/>
                                        <p:tgtEl>
                                          <p:spTgt spid="21"/>
                                        </p:tgtEl>
                                        <p:attrNameLst>
                                          <p:attrName>ppt_w</p:attrName>
                                        </p:attrNameLst>
                                      </p:cBhvr>
                                      <p:tavLst>
                                        <p:tav tm="0" fmla="#ppt_w*sin(2.5*pi*$)">
                                          <p:val>
                                            <p:fltVal val="0"/>
                                          </p:val>
                                        </p:tav>
                                        <p:tav tm="100000">
                                          <p:val>
                                            <p:fltVal val="1"/>
                                          </p:val>
                                        </p:tav>
                                      </p:tavLst>
                                    </p:anim>
                                    <p:anim calcmode="lin" valueType="num">
                                      <p:cBhvr>
                                        <p:cTn id="17" dur="20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80">
                                          <p:stCondLst>
                                            <p:cond delay="0"/>
                                          </p:stCondLst>
                                        </p:cTn>
                                        <p:tgtEl>
                                          <p:spTgt spid="22"/>
                                        </p:tgtEl>
                                      </p:cBhvr>
                                    </p:animEffect>
                                    <p:anim calcmode="lin" valueType="num">
                                      <p:cBhvr>
                                        <p:cTn id="23"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8" dur="26">
                                          <p:stCondLst>
                                            <p:cond delay="650"/>
                                          </p:stCondLst>
                                        </p:cTn>
                                        <p:tgtEl>
                                          <p:spTgt spid="22"/>
                                        </p:tgtEl>
                                      </p:cBhvr>
                                      <p:to x="100000" y="60000"/>
                                    </p:animScale>
                                    <p:animScale>
                                      <p:cBhvr>
                                        <p:cTn id="29" dur="166" decel="50000">
                                          <p:stCondLst>
                                            <p:cond delay="676"/>
                                          </p:stCondLst>
                                        </p:cTn>
                                        <p:tgtEl>
                                          <p:spTgt spid="22"/>
                                        </p:tgtEl>
                                      </p:cBhvr>
                                      <p:to x="100000" y="100000"/>
                                    </p:animScale>
                                    <p:animScale>
                                      <p:cBhvr>
                                        <p:cTn id="30" dur="26">
                                          <p:stCondLst>
                                            <p:cond delay="1312"/>
                                          </p:stCondLst>
                                        </p:cTn>
                                        <p:tgtEl>
                                          <p:spTgt spid="22"/>
                                        </p:tgtEl>
                                      </p:cBhvr>
                                      <p:to x="100000" y="80000"/>
                                    </p:animScale>
                                    <p:animScale>
                                      <p:cBhvr>
                                        <p:cTn id="31" dur="166" decel="50000">
                                          <p:stCondLst>
                                            <p:cond delay="1338"/>
                                          </p:stCondLst>
                                        </p:cTn>
                                        <p:tgtEl>
                                          <p:spTgt spid="22"/>
                                        </p:tgtEl>
                                      </p:cBhvr>
                                      <p:to x="100000" y="100000"/>
                                    </p:animScale>
                                    <p:animScale>
                                      <p:cBhvr>
                                        <p:cTn id="32" dur="26">
                                          <p:stCondLst>
                                            <p:cond delay="1642"/>
                                          </p:stCondLst>
                                        </p:cTn>
                                        <p:tgtEl>
                                          <p:spTgt spid="22"/>
                                        </p:tgtEl>
                                      </p:cBhvr>
                                      <p:to x="100000" y="90000"/>
                                    </p:animScale>
                                    <p:animScale>
                                      <p:cBhvr>
                                        <p:cTn id="33" dur="166" decel="50000">
                                          <p:stCondLst>
                                            <p:cond delay="1668"/>
                                          </p:stCondLst>
                                        </p:cTn>
                                        <p:tgtEl>
                                          <p:spTgt spid="22"/>
                                        </p:tgtEl>
                                      </p:cBhvr>
                                      <p:to x="100000" y="100000"/>
                                    </p:animScale>
                                    <p:animScale>
                                      <p:cBhvr>
                                        <p:cTn id="34" dur="26">
                                          <p:stCondLst>
                                            <p:cond delay="1808"/>
                                          </p:stCondLst>
                                        </p:cTn>
                                        <p:tgtEl>
                                          <p:spTgt spid="22"/>
                                        </p:tgtEl>
                                      </p:cBhvr>
                                      <p:to x="100000" y="95000"/>
                                    </p:animScale>
                                    <p:animScale>
                                      <p:cBhvr>
                                        <p:cTn id="35" dur="166" decel="50000">
                                          <p:stCondLst>
                                            <p:cond delay="1834"/>
                                          </p:stCondLst>
                                        </p:cTn>
                                        <p:tgtEl>
                                          <p:spTgt spid="22"/>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49" presetClass="entr" presetSubtype="0" decel="10000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 calcmode="lin" valueType="num">
                                      <p:cBhvr>
                                        <p:cTn id="42" dur="500" fill="hold"/>
                                        <p:tgtEl>
                                          <p:spTgt spid="9"/>
                                        </p:tgtEl>
                                        <p:attrNameLst>
                                          <p:attrName>style.rotation</p:attrName>
                                        </p:attrNameLst>
                                      </p:cBhvr>
                                      <p:tavLst>
                                        <p:tav tm="0">
                                          <p:val>
                                            <p:fltVal val="360"/>
                                          </p:val>
                                        </p:tav>
                                        <p:tav tm="100000">
                                          <p:val>
                                            <p:fltVal val="0"/>
                                          </p:val>
                                        </p:tav>
                                      </p:tavLst>
                                    </p:anim>
                                    <p:animEffect transition="in" filter="fade">
                                      <p:cBhvr>
                                        <p:cTn id="43" dur="500"/>
                                        <p:tgtEl>
                                          <p:spTgt spid="9"/>
                                        </p:tgtEl>
                                      </p:cBhvr>
                                    </p:animEffect>
                                  </p:childTnLst>
                                </p:cTn>
                              </p:par>
                              <p:par>
                                <p:cTn id="44" presetID="49" presetClass="entr" presetSubtype="0" decel="100000"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 calcmode="lin" valueType="num">
                                      <p:cBhvr>
                                        <p:cTn id="48" dur="500" fill="hold"/>
                                        <p:tgtEl>
                                          <p:spTgt spid="12"/>
                                        </p:tgtEl>
                                        <p:attrNameLst>
                                          <p:attrName>style.rotation</p:attrName>
                                        </p:attrNameLst>
                                      </p:cBhvr>
                                      <p:tavLst>
                                        <p:tav tm="0">
                                          <p:val>
                                            <p:fltVal val="360"/>
                                          </p:val>
                                        </p:tav>
                                        <p:tav tm="100000">
                                          <p:val>
                                            <p:fltVal val="0"/>
                                          </p:val>
                                        </p:tav>
                                      </p:tavLst>
                                    </p:anim>
                                    <p:animEffect transition="in" filter="fade">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7" presetClass="entr" presetSubtype="0"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1000"/>
                                        <p:tgtEl>
                                          <p:spTgt spid="14"/>
                                        </p:tgtEl>
                                      </p:cBhvr>
                                    </p:animEffect>
                                    <p:anim calcmode="lin" valueType="num">
                                      <p:cBhvr>
                                        <p:cTn id="67" dur="1000" fill="hold"/>
                                        <p:tgtEl>
                                          <p:spTgt spid="14"/>
                                        </p:tgtEl>
                                        <p:attrNameLst>
                                          <p:attrName>ppt_x</p:attrName>
                                        </p:attrNameLst>
                                      </p:cBhvr>
                                      <p:tavLst>
                                        <p:tav tm="0">
                                          <p:val>
                                            <p:strVal val="#ppt_x"/>
                                          </p:val>
                                        </p:tav>
                                        <p:tav tm="100000">
                                          <p:val>
                                            <p:strVal val="#ppt_x"/>
                                          </p:val>
                                        </p:tav>
                                      </p:tavLst>
                                    </p:anim>
                                    <p:anim calcmode="lin" valueType="num">
                                      <p:cBhvr>
                                        <p:cTn id="68" dur="1000" fill="hold"/>
                                        <p:tgtEl>
                                          <p:spTgt spid="14"/>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1000"/>
                                        <p:tgtEl>
                                          <p:spTgt spid="15"/>
                                        </p:tgtEl>
                                      </p:cBhvr>
                                    </p:animEffect>
                                    <p:anim calcmode="lin" valueType="num">
                                      <p:cBhvr>
                                        <p:cTn id="72" dur="1000" fill="hold"/>
                                        <p:tgtEl>
                                          <p:spTgt spid="15"/>
                                        </p:tgtEl>
                                        <p:attrNameLst>
                                          <p:attrName>ppt_x</p:attrName>
                                        </p:attrNameLst>
                                      </p:cBhvr>
                                      <p:tavLst>
                                        <p:tav tm="0">
                                          <p:val>
                                            <p:strVal val="#ppt_x"/>
                                          </p:val>
                                        </p:tav>
                                        <p:tav tm="100000">
                                          <p:val>
                                            <p:strVal val="#ppt_x"/>
                                          </p:val>
                                        </p:tav>
                                      </p:tavLst>
                                    </p:anim>
                                    <p:anim calcmode="lin" valueType="num">
                                      <p:cBhvr>
                                        <p:cTn id="7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7" presetClass="entr" presetSubtype="0" fill="hold" grpId="0" nodeType="click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1000"/>
                                        <p:tgtEl>
                                          <p:spTgt spid="17"/>
                                        </p:tgtEl>
                                      </p:cBhvr>
                                    </p:animEffect>
                                    <p:anim calcmode="lin" valueType="num">
                                      <p:cBhvr>
                                        <p:cTn id="79" dur="1000" fill="hold"/>
                                        <p:tgtEl>
                                          <p:spTgt spid="17"/>
                                        </p:tgtEl>
                                        <p:attrNameLst>
                                          <p:attrName>ppt_x</p:attrName>
                                        </p:attrNameLst>
                                      </p:cBhvr>
                                      <p:tavLst>
                                        <p:tav tm="0">
                                          <p:val>
                                            <p:strVal val="#ppt_x"/>
                                          </p:val>
                                        </p:tav>
                                        <p:tav tm="100000">
                                          <p:val>
                                            <p:strVal val="#ppt_x"/>
                                          </p:val>
                                        </p:tav>
                                      </p:tavLst>
                                    </p:anim>
                                    <p:anim calcmode="lin" valueType="num">
                                      <p:cBhvr>
                                        <p:cTn id="8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7" presetClass="entr" presetSubtype="0"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fade">
                                      <p:cBhvr>
                                        <p:cTn id="85" dur="1000"/>
                                        <p:tgtEl>
                                          <p:spTgt spid="18"/>
                                        </p:tgtEl>
                                      </p:cBhvr>
                                    </p:animEffect>
                                    <p:anim calcmode="lin" valueType="num">
                                      <p:cBhvr>
                                        <p:cTn id="86" dur="1000" fill="hold"/>
                                        <p:tgtEl>
                                          <p:spTgt spid="18"/>
                                        </p:tgtEl>
                                        <p:attrNameLst>
                                          <p:attrName>ppt_x</p:attrName>
                                        </p:attrNameLst>
                                      </p:cBhvr>
                                      <p:tavLst>
                                        <p:tav tm="0">
                                          <p:val>
                                            <p:strVal val="#ppt_x"/>
                                          </p:val>
                                        </p:tav>
                                        <p:tav tm="100000">
                                          <p:val>
                                            <p:strVal val="#ppt_x"/>
                                          </p:val>
                                        </p:tav>
                                      </p:tavLst>
                                    </p:anim>
                                    <p:anim calcmode="lin" valueType="num">
                                      <p:cBhvr>
                                        <p:cTn id="87" dur="1000" fill="hold"/>
                                        <p:tgtEl>
                                          <p:spTgt spid="18"/>
                                        </p:tgtEl>
                                        <p:attrNameLst>
                                          <p:attrName>ppt_y</p:attrName>
                                        </p:attrNameLst>
                                      </p:cBhvr>
                                      <p:tavLst>
                                        <p:tav tm="0">
                                          <p:val>
                                            <p:strVal val="#ppt_y-.1"/>
                                          </p:val>
                                        </p:tav>
                                        <p:tav tm="100000">
                                          <p:val>
                                            <p:strVal val="#ppt_y"/>
                                          </p:val>
                                        </p:tav>
                                      </p:tavLst>
                                    </p:anim>
                                  </p:childTnLst>
                                </p:cTn>
                              </p:par>
                            </p:childTnLst>
                          </p:cTn>
                        </p:par>
                        <p:par>
                          <p:cTn id="88" fill="hold">
                            <p:stCondLst>
                              <p:cond delay="1000"/>
                            </p:stCondLst>
                            <p:childTnLst>
                              <p:par>
                                <p:cTn id="89" presetID="10" presetClass="entr" presetSubtype="0"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fade">
                                      <p:cBhvr>
                                        <p:cTn id="91" dur="500"/>
                                        <p:tgtEl>
                                          <p:spTgt spid="19"/>
                                        </p:tgtEl>
                                      </p:cBhvr>
                                    </p:animEffect>
                                  </p:childTnLst>
                                </p:cTn>
                              </p:par>
                            </p:childTnLst>
                          </p:cTn>
                        </p:par>
                        <p:par>
                          <p:cTn id="92" fill="hold">
                            <p:stCondLst>
                              <p:cond delay="1500"/>
                            </p:stCondLst>
                            <p:childTnLst>
                              <p:par>
                                <p:cTn id="93" presetID="10" presetClass="entr" presetSubtype="0" fill="hold" nodeType="afterEffect">
                                  <p:stCondLst>
                                    <p:cond delay="0"/>
                                  </p:stCondLst>
                                  <p:childTnLst>
                                    <p:set>
                                      <p:cBhvr>
                                        <p:cTn id="94" dur="1" fill="hold">
                                          <p:stCondLst>
                                            <p:cond delay="0"/>
                                          </p:stCondLst>
                                        </p:cTn>
                                        <p:tgtEl>
                                          <p:spTgt spid="2"/>
                                        </p:tgtEl>
                                        <p:attrNameLst>
                                          <p:attrName>style.visibility</p:attrName>
                                        </p:attrNameLst>
                                      </p:cBhvr>
                                      <p:to>
                                        <p:strVal val="visible"/>
                                      </p:to>
                                    </p:set>
                                    <p:animEffect transition="in" filter="fade">
                                      <p:cBhvr>
                                        <p:cTn id="95" dur="500"/>
                                        <p:tgtEl>
                                          <p:spTgt spid="2"/>
                                        </p:tgtEl>
                                      </p:cBhvr>
                                    </p:animEffect>
                                  </p:childTnLst>
                                </p:cTn>
                              </p:par>
                            </p:childTnLst>
                          </p:cTn>
                        </p:par>
                      </p:childTnLst>
                    </p:cTn>
                  </p:par>
                  <p:par>
                    <p:cTn id="96" fill="hold">
                      <p:stCondLst>
                        <p:cond delay="indefinite"/>
                      </p:stCondLst>
                      <p:childTnLst>
                        <p:par>
                          <p:cTn id="97" fill="hold">
                            <p:stCondLst>
                              <p:cond delay="0"/>
                            </p:stCondLst>
                            <p:childTnLst>
                              <p:par>
                                <p:cTn id="98" presetID="8" presetClass="emph" presetSubtype="0" fill="hold" grpId="1" nodeType="clickEffect">
                                  <p:stCondLst>
                                    <p:cond delay="0"/>
                                  </p:stCondLst>
                                  <p:childTnLst>
                                    <p:animRot by="21600000">
                                      <p:cBhvr>
                                        <p:cTn id="99" dur="2000" fill="hold"/>
                                        <p:tgtEl>
                                          <p:spTgt spid="22"/>
                                        </p:tgtEl>
                                        <p:attrNameLst>
                                          <p:attrName>r</p:attrName>
                                        </p:attrNameLst>
                                      </p:cBhvr>
                                    </p:animRot>
                                  </p:childTnLst>
                                </p:cTn>
                              </p:par>
                            </p:childTnLst>
                          </p:cTn>
                        </p:par>
                        <p:par>
                          <p:cTn id="100" fill="hold">
                            <p:stCondLst>
                              <p:cond delay="2000"/>
                            </p:stCondLst>
                            <p:childTnLst>
                              <p:par>
                                <p:cTn id="101" presetID="22" presetClass="entr" presetSubtype="8" fill="hold" grpId="0"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wipe(left)">
                                      <p:cBhvr>
                                        <p:cTn id="103"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 grpId="0"/>
      <p:bldP spid="13" grpId="0"/>
      <p:bldP spid="14" grpId="0"/>
      <p:bldP spid="15" grpId="0"/>
      <p:bldP spid="16" grpId="0"/>
      <p:bldP spid="17" grpId="0"/>
      <p:bldP spid="18" grpId="0"/>
      <p:bldP spid="21" grpId="0"/>
      <p:bldP spid="22" grpId="0" animBg="1"/>
      <p:bldP spid="22" grpId="1" animBg="1"/>
      <p:bldP spid="2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652756" y="1935652"/>
            <a:ext cx="8014994" cy="4380545"/>
            <a:chOff x="2970028" y="2735249"/>
            <a:chExt cx="5924591" cy="3238048"/>
          </a:xfrm>
        </p:grpSpPr>
        <p:pic>
          <p:nvPicPr>
            <p:cNvPr id="4102" name="Picture 6" descr="File:BernoullisLawDerivationDiagram.svg">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70028" y="2811355"/>
              <a:ext cx="5924591" cy="316194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6444531" y="2735249"/>
              <a:ext cx="1610139" cy="457200"/>
            </a:xfrm>
            <a:prstGeom prst="rect">
              <a:avLst/>
            </a:prstGeom>
            <a:solidFill>
              <a:schemeClr val="bg1"/>
            </a:solidFill>
            <a:ln w="22225">
              <a:noFill/>
            </a:ln>
          </p:spPr>
          <p:txBody>
            <a:bodyPr wrap="square" rtlCol="0" anchor="ctr">
              <a:spAutoFit/>
            </a:bodyPr>
            <a:lstStyle/>
            <a:p>
              <a:pPr algn="l"/>
              <a:endParaRPr lang="en-US" dirty="0">
                <a:solidFill>
                  <a:srgbClr val="000000"/>
                </a:solidFill>
              </a:endParaRPr>
            </a:p>
          </p:txBody>
        </p:sp>
        <p:sp>
          <p:nvSpPr>
            <p:cNvPr id="15" name="Rectangle 14"/>
            <p:cNvSpPr/>
            <p:nvPr/>
          </p:nvSpPr>
          <p:spPr>
            <a:xfrm>
              <a:off x="3470745" y="3705308"/>
              <a:ext cx="1725432" cy="457200"/>
            </a:xfrm>
            <a:prstGeom prst="rect">
              <a:avLst/>
            </a:prstGeom>
            <a:solidFill>
              <a:schemeClr val="bg1"/>
            </a:solidFill>
            <a:ln w="22225">
              <a:noFill/>
            </a:ln>
          </p:spPr>
          <p:txBody>
            <a:bodyPr wrap="square" rtlCol="0" anchor="ctr">
              <a:spAutoFit/>
            </a:bodyPr>
            <a:lstStyle/>
            <a:p>
              <a:pPr algn="l"/>
              <a:endParaRPr lang="en-US" dirty="0">
                <a:solidFill>
                  <a:srgbClr val="000000"/>
                </a:solidFill>
              </a:endParaRPr>
            </a:p>
          </p:txBody>
        </p:sp>
      </p:grpSp>
      <p:sp>
        <p:nvSpPr>
          <p:cNvPr id="5" name="Rectangle 252"/>
          <p:cNvSpPr>
            <a:spLocks noChangeArrowheads="1"/>
          </p:cNvSpPr>
          <p:nvPr/>
        </p:nvSpPr>
        <p:spPr bwMode="auto">
          <a:xfrm>
            <a:off x="687128" y="1214707"/>
            <a:ext cx="7530597" cy="773703"/>
          </a:xfrm>
          <a:prstGeom prst="rect">
            <a:avLst/>
          </a:prstGeom>
          <a:solidFill>
            <a:srgbClr val="FFFF00"/>
          </a:solidFill>
          <a:ln w="9525">
            <a:solidFill>
              <a:schemeClr val="tx1"/>
            </a:solidFill>
            <a:miter lim="800000"/>
            <a:headEnd/>
            <a:tailEnd/>
          </a:ln>
        </p:spPr>
        <p:txBody>
          <a:bodyPr wrap="none" anchor="ctr"/>
          <a:lstStyle/>
          <a:p>
            <a:endParaRPr lang="en-US">
              <a:solidFill>
                <a:srgbClr val="000000"/>
              </a:solidFill>
            </a:endParaRPr>
          </a:p>
        </p:txBody>
      </p:sp>
      <p:sp>
        <p:nvSpPr>
          <p:cNvPr id="2" name="Rectangle 1"/>
          <p:cNvSpPr/>
          <p:nvPr/>
        </p:nvSpPr>
        <p:spPr>
          <a:xfrm>
            <a:off x="1650669" y="376458"/>
            <a:ext cx="5743816" cy="523220"/>
          </a:xfrm>
          <a:prstGeom prst="rect">
            <a:avLst/>
          </a:prstGeom>
        </p:spPr>
        <p:txBody>
          <a:bodyPr wrap="none">
            <a:spAutoFit/>
          </a:bodyPr>
          <a:lstStyle/>
          <a:p>
            <a:pPr algn="l"/>
            <a:r>
              <a:rPr lang="en-US" b="1" dirty="0" smtClean="0">
                <a:solidFill>
                  <a:srgbClr val="0070C0"/>
                </a:solidFill>
              </a:rPr>
              <a:t>REVIEW: </a:t>
            </a:r>
            <a:r>
              <a:rPr lang="en-US" b="1" u="sng" dirty="0" smtClean="0">
                <a:solidFill>
                  <a:srgbClr val="0070C0"/>
                </a:solidFill>
              </a:rPr>
              <a:t>The Bernoulli Equation</a:t>
            </a:r>
            <a:endParaRPr lang="en-US" b="1" u="sng" dirty="0">
              <a:solidFill>
                <a:srgbClr val="0070C0"/>
              </a:solidFill>
            </a:endParaRPr>
          </a:p>
        </p:txBody>
      </p:sp>
      <p:sp>
        <p:nvSpPr>
          <p:cNvPr id="4" name="Rectangle 3"/>
          <p:cNvSpPr/>
          <p:nvPr/>
        </p:nvSpPr>
        <p:spPr>
          <a:xfrm>
            <a:off x="772884" y="1316621"/>
            <a:ext cx="7313220" cy="523220"/>
          </a:xfrm>
          <a:prstGeom prst="rect">
            <a:avLst/>
          </a:prstGeom>
        </p:spPr>
        <p:txBody>
          <a:bodyPr wrap="none">
            <a:spAutoFit/>
          </a:bodyPr>
          <a:lstStyle/>
          <a:p>
            <a:r>
              <a:rPr lang="en-US" dirty="0" err="1">
                <a:solidFill>
                  <a:srgbClr val="000000"/>
                </a:solidFill>
              </a:rPr>
              <a:t>P</a:t>
            </a:r>
            <a:r>
              <a:rPr lang="en-US" baseline="-25000" dirty="0" err="1">
                <a:solidFill>
                  <a:srgbClr val="000000"/>
                </a:solidFill>
              </a:rPr>
              <a:t>1</a:t>
            </a:r>
            <a:r>
              <a:rPr lang="en-US" dirty="0">
                <a:solidFill>
                  <a:srgbClr val="000000"/>
                </a:solidFill>
              </a:rPr>
              <a:t>  +  </a:t>
            </a:r>
            <a:r>
              <a:rPr lang="en-US" dirty="0" err="1">
                <a:solidFill>
                  <a:srgbClr val="000000"/>
                </a:solidFill>
                <a:latin typeface="Symbol" pitchFamily="18" charset="2"/>
              </a:rPr>
              <a:t>r</a:t>
            </a:r>
            <a:r>
              <a:rPr lang="en-US" dirty="0" err="1">
                <a:solidFill>
                  <a:srgbClr val="000000"/>
                </a:solidFill>
              </a:rPr>
              <a:t>gh</a:t>
            </a:r>
            <a:r>
              <a:rPr lang="en-US" baseline="-25000" dirty="0" err="1">
                <a:solidFill>
                  <a:srgbClr val="000000"/>
                </a:solidFill>
              </a:rPr>
              <a:t>1</a:t>
            </a:r>
            <a:r>
              <a:rPr lang="en-US" dirty="0">
                <a:solidFill>
                  <a:srgbClr val="000000"/>
                </a:solidFill>
              </a:rPr>
              <a:t>  +  ½ </a:t>
            </a:r>
            <a:r>
              <a:rPr lang="en-US" dirty="0" err="1">
                <a:solidFill>
                  <a:srgbClr val="000000"/>
                </a:solidFill>
                <a:latin typeface="Symbol" pitchFamily="18" charset="2"/>
              </a:rPr>
              <a:t>r</a:t>
            </a:r>
            <a:r>
              <a:rPr lang="en-US" dirty="0" err="1" smtClean="0">
                <a:solidFill>
                  <a:srgbClr val="000000"/>
                </a:solidFill>
              </a:rPr>
              <a:t>v</a:t>
            </a:r>
            <a:r>
              <a:rPr lang="en-US" baseline="-25000" dirty="0" err="1" smtClean="0">
                <a:solidFill>
                  <a:srgbClr val="000000"/>
                </a:solidFill>
              </a:rPr>
              <a:t>1</a:t>
            </a:r>
            <a:r>
              <a:rPr lang="en-US" baseline="30000" dirty="0" err="1" smtClean="0">
                <a:solidFill>
                  <a:srgbClr val="000000"/>
                </a:solidFill>
              </a:rPr>
              <a:t>2</a:t>
            </a:r>
            <a:r>
              <a:rPr lang="en-US" dirty="0" smtClean="0">
                <a:solidFill>
                  <a:srgbClr val="000000"/>
                </a:solidFill>
              </a:rPr>
              <a:t> </a:t>
            </a:r>
            <a:r>
              <a:rPr lang="en-US" dirty="0">
                <a:solidFill>
                  <a:srgbClr val="000000"/>
                </a:solidFill>
              </a:rPr>
              <a:t>= </a:t>
            </a:r>
            <a:r>
              <a:rPr lang="en-US" dirty="0" err="1">
                <a:solidFill>
                  <a:srgbClr val="000000"/>
                </a:solidFill>
              </a:rPr>
              <a:t>P</a:t>
            </a:r>
            <a:r>
              <a:rPr lang="en-US" baseline="-25000" dirty="0" err="1">
                <a:solidFill>
                  <a:srgbClr val="000000"/>
                </a:solidFill>
              </a:rPr>
              <a:t>2</a:t>
            </a:r>
            <a:r>
              <a:rPr lang="en-US" dirty="0">
                <a:solidFill>
                  <a:srgbClr val="000000"/>
                </a:solidFill>
              </a:rPr>
              <a:t>  +  </a:t>
            </a:r>
            <a:r>
              <a:rPr lang="en-US" dirty="0" err="1">
                <a:solidFill>
                  <a:srgbClr val="000000"/>
                </a:solidFill>
                <a:latin typeface="Symbol" pitchFamily="18" charset="2"/>
              </a:rPr>
              <a:t>r</a:t>
            </a:r>
            <a:r>
              <a:rPr lang="en-US" dirty="0" err="1" smtClean="0">
                <a:solidFill>
                  <a:srgbClr val="000000"/>
                </a:solidFill>
              </a:rPr>
              <a:t>gh</a:t>
            </a:r>
            <a:r>
              <a:rPr lang="en-US" baseline="-25000" dirty="0" err="1" smtClean="0">
                <a:solidFill>
                  <a:srgbClr val="000000"/>
                </a:solidFill>
              </a:rPr>
              <a:t>2</a:t>
            </a:r>
            <a:r>
              <a:rPr lang="en-US" dirty="0" smtClean="0">
                <a:solidFill>
                  <a:srgbClr val="000000"/>
                </a:solidFill>
              </a:rPr>
              <a:t>  </a:t>
            </a:r>
            <a:r>
              <a:rPr lang="en-US" dirty="0">
                <a:solidFill>
                  <a:srgbClr val="000000"/>
                </a:solidFill>
              </a:rPr>
              <a:t>+  ½ </a:t>
            </a:r>
            <a:r>
              <a:rPr lang="en-US" dirty="0" err="1">
                <a:solidFill>
                  <a:srgbClr val="000000"/>
                </a:solidFill>
                <a:latin typeface="Symbol" pitchFamily="18" charset="2"/>
              </a:rPr>
              <a:t>r</a:t>
            </a:r>
            <a:r>
              <a:rPr lang="en-US" dirty="0" err="1" smtClean="0">
                <a:solidFill>
                  <a:srgbClr val="000000"/>
                </a:solidFill>
              </a:rPr>
              <a:t>v</a:t>
            </a:r>
            <a:r>
              <a:rPr lang="en-US" baseline="-25000" dirty="0" err="1" smtClean="0">
                <a:solidFill>
                  <a:srgbClr val="000000"/>
                </a:solidFill>
              </a:rPr>
              <a:t>2</a:t>
            </a:r>
            <a:r>
              <a:rPr lang="en-US" baseline="30000" dirty="0" err="1" smtClean="0">
                <a:solidFill>
                  <a:srgbClr val="000000"/>
                </a:solidFill>
              </a:rPr>
              <a:t>2</a:t>
            </a:r>
            <a:endParaRPr lang="en-US" dirty="0">
              <a:solidFill>
                <a:srgbClr val="000000"/>
              </a:solidFill>
            </a:endParaRPr>
          </a:p>
        </p:txBody>
      </p:sp>
    </p:spTree>
    <p:extLst>
      <p:ext uri="{BB962C8B-B14F-4D97-AF65-F5344CB8AC3E}">
        <p14:creationId xmlns:p14="http://schemas.microsoft.com/office/powerpoint/2010/main" val="182551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par>
                                <p:cTn id="11" presetID="9"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399239" y="3678475"/>
            <a:ext cx="8478947" cy="1452567"/>
            <a:chOff x="377974" y="988432"/>
            <a:chExt cx="8478947" cy="1452567"/>
          </a:xfrm>
        </p:grpSpPr>
        <p:sp>
          <p:nvSpPr>
            <p:cNvPr id="37" name="Rectangle 36"/>
            <p:cNvSpPr/>
            <p:nvPr/>
          </p:nvSpPr>
          <p:spPr>
            <a:xfrm>
              <a:off x="851838" y="988432"/>
              <a:ext cx="423513" cy="523220"/>
            </a:xfrm>
            <a:prstGeom prst="rect">
              <a:avLst/>
            </a:prstGeom>
            <a:noFill/>
          </p:spPr>
          <p:txBody>
            <a:bodyPr wrap="none">
              <a:spAutoFit/>
            </a:bodyPr>
            <a:lstStyle/>
            <a:p>
              <a:r>
                <a:rPr lang="en-US" dirty="0">
                  <a:solidFill>
                    <a:srgbClr val="000000"/>
                  </a:solidFill>
                </a:rPr>
                <a:t>P</a:t>
              </a:r>
            </a:p>
          </p:txBody>
        </p:sp>
        <p:sp>
          <p:nvSpPr>
            <p:cNvPr id="38" name="Rectangle 37"/>
            <p:cNvSpPr/>
            <p:nvPr/>
          </p:nvSpPr>
          <p:spPr>
            <a:xfrm>
              <a:off x="670191" y="1445626"/>
              <a:ext cx="782587" cy="523220"/>
            </a:xfrm>
            <a:prstGeom prst="rect">
              <a:avLst/>
            </a:prstGeom>
            <a:noFill/>
          </p:spPr>
          <p:txBody>
            <a:bodyPr wrap="none">
              <a:spAutoFit/>
            </a:bodyPr>
            <a:lstStyle/>
            <a:p>
              <a:r>
                <a:rPr lang="en-US" dirty="0" err="1">
                  <a:solidFill>
                    <a:srgbClr val="000000"/>
                  </a:solidFill>
                  <a:latin typeface="Symbol" pitchFamily="18" charset="2"/>
                </a:rPr>
                <a:t>r</a:t>
              </a:r>
              <a:r>
                <a:rPr lang="en-US" dirty="0" err="1">
                  <a:solidFill>
                    <a:srgbClr val="000000"/>
                  </a:solidFill>
                </a:rPr>
                <a:t>gh</a:t>
              </a:r>
              <a:endParaRPr lang="en-US" dirty="0">
                <a:solidFill>
                  <a:srgbClr val="000000"/>
                </a:solidFill>
              </a:endParaRPr>
            </a:p>
          </p:txBody>
        </p:sp>
        <p:sp>
          <p:nvSpPr>
            <p:cNvPr id="39" name="Rectangle 38"/>
            <p:cNvSpPr/>
            <p:nvPr/>
          </p:nvSpPr>
          <p:spPr>
            <a:xfrm>
              <a:off x="499943" y="1917779"/>
              <a:ext cx="1114409" cy="523220"/>
            </a:xfrm>
            <a:prstGeom prst="rect">
              <a:avLst/>
            </a:prstGeom>
            <a:noFill/>
          </p:spPr>
          <p:txBody>
            <a:bodyPr wrap="none">
              <a:spAutoFit/>
            </a:bodyPr>
            <a:lstStyle/>
            <a:p>
              <a:r>
                <a:rPr lang="en-US" dirty="0">
                  <a:solidFill>
                    <a:srgbClr val="000000"/>
                  </a:solidFill>
                </a:rPr>
                <a:t>½ </a:t>
              </a:r>
              <a:r>
                <a:rPr lang="en-US" dirty="0" err="1" smtClean="0">
                  <a:solidFill>
                    <a:srgbClr val="000000"/>
                  </a:solidFill>
                  <a:latin typeface="Symbol" pitchFamily="18" charset="2"/>
                </a:rPr>
                <a:t>r</a:t>
              </a:r>
              <a:r>
                <a:rPr lang="en-US" dirty="0" err="1" smtClean="0">
                  <a:solidFill>
                    <a:srgbClr val="000000"/>
                  </a:solidFill>
                </a:rPr>
                <a:t>v</a:t>
              </a:r>
              <a:r>
                <a:rPr lang="en-US" baseline="30000" dirty="0" err="1" smtClean="0">
                  <a:solidFill>
                    <a:srgbClr val="000000"/>
                  </a:solidFill>
                </a:rPr>
                <a:t>2</a:t>
              </a:r>
              <a:endParaRPr lang="en-US" dirty="0">
                <a:solidFill>
                  <a:srgbClr val="000000"/>
                </a:solidFill>
              </a:endParaRPr>
            </a:p>
          </p:txBody>
        </p:sp>
        <p:sp>
          <p:nvSpPr>
            <p:cNvPr id="40" name="Line 5"/>
            <p:cNvSpPr>
              <a:spLocks noChangeShapeType="1"/>
            </p:cNvSpPr>
            <p:nvPr/>
          </p:nvSpPr>
          <p:spPr bwMode="auto">
            <a:xfrm>
              <a:off x="5293760" y="1041990"/>
              <a:ext cx="0" cy="1366505"/>
            </a:xfrm>
            <a:prstGeom prst="line">
              <a:avLst/>
            </a:prstGeom>
            <a:noFill/>
            <a:ln w="22225">
              <a:solidFill>
                <a:schemeClr val="tx1"/>
              </a:solidFill>
              <a:round/>
              <a:headEnd/>
              <a:tailEnd/>
            </a:ln>
          </p:spPr>
          <p:txBody>
            <a:bodyPr wrap="none" anchor="ctr"/>
            <a:lstStyle/>
            <a:p>
              <a:endParaRPr lang="en-US">
                <a:solidFill>
                  <a:srgbClr val="000000"/>
                </a:solidFill>
              </a:endParaRPr>
            </a:p>
          </p:txBody>
        </p:sp>
        <p:sp>
          <p:nvSpPr>
            <p:cNvPr id="41" name="Line 6"/>
            <p:cNvSpPr>
              <a:spLocks noChangeShapeType="1"/>
            </p:cNvSpPr>
            <p:nvPr/>
          </p:nvSpPr>
          <p:spPr bwMode="auto">
            <a:xfrm>
              <a:off x="1742486" y="1041991"/>
              <a:ext cx="0" cy="1371600"/>
            </a:xfrm>
            <a:prstGeom prst="line">
              <a:avLst/>
            </a:prstGeom>
            <a:noFill/>
            <a:ln w="22225">
              <a:solidFill>
                <a:schemeClr val="tx1"/>
              </a:solidFill>
              <a:round/>
              <a:headEnd/>
              <a:tailEnd/>
            </a:ln>
          </p:spPr>
          <p:txBody>
            <a:bodyPr wrap="none" anchor="ctr"/>
            <a:lstStyle/>
            <a:p>
              <a:endParaRPr lang="en-US">
                <a:solidFill>
                  <a:srgbClr val="000000"/>
                </a:solidFill>
              </a:endParaRPr>
            </a:p>
          </p:txBody>
        </p:sp>
        <p:sp>
          <p:nvSpPr>
            <p:cNvPr id="42" name="Line 7"/>
            <p:cNvSpPr>
              <a:spLocks noChangeShapeType="1"/>
            </p:cNvSpPr>
            <p:nvPr/>
          </p:nvSpPr>
          <p:spPr bwMode="auto">
            <a:xfrm>
              <a:off x="382773" y="2408496"/>
              <a:ext cx="8474148" cy="0"/>
            </a:xfrm>
            <a:prstGeom prst="line">
              <a:avLst/>
            </a:prstGeom>
            <a:noFill/>
            <a:ln w="22225">
              <a:solidFill>
                <a:schemeClr val="tx1"/>
              </a:solidFill>
              <a:round/>
              <a:headEnd/>
              <a:tailEnd/>
            </a:ln>
          </p:spPr>
          <p:txBody>
            <a:bodyPr wrap="none" anchor="ctr"/>
            <a:lstStyle/>
            <a:p>
              <a:endParaRPr lang="en-US">
                <a:solidFill>
                  <a:srgbClr val="000000"/>
                </a:solidFill>
              </a:endParaRPr>
            </a:p>
          </p:txBody>
        </p:sp>
        <p:sp>
          <p:nvSpPr>
            <p:cNvPr id="43" name="Line 8"/>
            <p:cNvSpPr>
              <a:spLocks noChangeShapeType="1"/>
            </p:cNvSpPr>
            <p:nvPr/>
          </p:nvSpPr>
          <p:spPr bwMode="auto">
            <a:xfrm>
              <a:off x="382773" y="1951296"/>
              <a:ext cx="8474148" cy="0"/>
            </a:xfrm>
            <a:prstGeom prst="line">
              <a:avLst/>
            </a:prstGeom>
            <a:noFill/>
            <a:ln w="22225">
              <a:solidFill>
                <a:schemeClr val="tx1"/>
              </a:solidFill>
              <a:round/>
              <a:headEnd/>
              <a:tailEnd/>
            </a:ln>
          </p:spPr>
          <p:txBody>
            <a:bodyPr wrap="none" anchor="ctr"/>
            <a:lstStyle/>
            <a:p>
              <a:endParaRPr lang="en-US">
                <a:solidFill>
                  <a:srgbClr val="000000"/>
                </a:solidFill>
              </a:endParaRPr>
            </a:p>
          </p:txBody>
        </p:sp>
        <p:sp>
          <p:nvSpPr>
            <p:cNvPr id="44" name="Line 9"/>
            <p:cNvSpPr>
              <a:spLocks noChangeShapeType="1"/>
            </p:cNvSpPr>
            <p:nvPr/>
          </p:nvSpPr>
          <p:spPr bwMode="auto">
            <a:xfrm>
              <a:off x="382773" y="1494096"/>
              <a:ext cx="8474148" cy="0"/>
            </a:xfrm>
            <a:prstGeom prst="line">
              <a:avLst/>
            </a:prstGeom>
            <a:noFill/>
            <a:ln w="22225">
              <a:solidFill>
                <a:schemeClr val="tx1"/>
              </a:solidFill>
              <a:round/>
              <a:headEnd/>
              <a:tailEnd/>
            </a:ln>
          </p:spPr>
          <p:txBody>
            <a:bodyPr wrap="none" anchor="ctr"/>
            <a:lstStyle/>
            <a:p>
              <a:endParaRPr lang="en-US">
                <a:solidFill>
                  <a:srgbClr val="000000"/>
                </a:solidFill>
              </a:endParaRPr>
            </a:p>
          </p:txBody>
        </p:sp>
        <p:sp>
          <p:nvSpPr>
            <p:cNvPr id="45" name="Line 10"/>
            <p:cNvSpPr>
              <a:spLocks noChangeShapeType="1"/>
            </p:cNvSpPr>
            <p:nvPr/>
          </p:nvSpPr>
          <p:spPr bwMode="auto">
            <a:xfrm>
              <a:off x="382773" y="1036896"/>
              <a:ext cx="8474148" cy="0"/>
            </a:xfrm>
            <a:prstGeom prst="line">
              <a:avLst/>
            </a:prstGeom>
            <a:noFill/>
            <a:ln w="22225">
              <a:solidFill>
                <a:schemeClr val="tx1"/>
              </a:solidFill>
              <a:round/>
              <a:headEnd/>
              <a:tailEnd/>
            </a:ln>
          </p:spPr>
          <p:txBody>
            <a:bodyPr wrap="none" anchor="ctr"/>
            <a:lstStyle/>
            <a:p>
              <a:endParaRPr lang="en-US">
                <a:solidFill>
                  <a:srgbClr val="000000"/>
                </a:solidFill>
              </a:endParaRPr>
            </a:p>
          </p:txBody>
        </p:sp>
        <p:sp>
          <p:nvSpPr>
            <p:cNvPr id="46" name="Line 13"/>
            <p:cNvSpPr>
              <a:spLocks noChangeShapeType="1"/>
            </p:cNvSpPr>
            <p:nvPr/>
          </p:nvSpPr>
          <p:spPr bwMode="auto">
            <a:xfrm>
              <a:off x="377974" y="1036896"/>
              <a:ext cx="0" cy="1376695"/>
            </a:xfrm>
            <a:prstGeom prst="line">
              <a:avLst/>
            </a:prstGeom>
            <a:noFill/>
            <a:ln w="22225">
              <a:solidFill>
                <a:schemeClr val="tx1"/>
              </a:solidFill>
              <a:round/>
              <a:headEnd/>
              <a:tailEnd/>
            </a:ln>
          </p:spPr>
          <p:txBody>
            <a:bodyPr wrap="none" anchor="ctr"/>
            <a:lstStyle/>
            <a:p>
              <a:endParaRPr lang="en-US">
                <a:solidFill>
                  <a:srgbClr val="000000"/>
                </a:solidFill>
              </a:endParaRPr>
            </a:p>
          </p:txBody>
        </p:sp>
        <p:sp>
          <p:nvSpPr>
            <p:cNvPr id="47" name="Line 5"/>
            <p:cNvSpPr>
              <a:spLocks noChangeShapeType="1"/>
            </p:cNvSpPr>
            <p:nvPr/>
          </p:nvSpPr>
          <p:spPr bwMode="auto">
            <a:xfrm>
              <a:off x="8855667" y="1041990"/>
              <a:ext cx="0" cy="1366505"/>
            </a:xfrm>
            <a:prstGeom prst="line">
              <a:avLst/>
            </a:prstGeom>
            <a:noFill/>
            <a:ln w="22225">
              <a:solidFill>
                <a:schemeClr val="tx1"/>
              </a:solidFill>
              <a:round/>
              <a:headEnd/>
              <a:tailEnd/>
            </a:ln>
          </p:spPr>
          <p:txBody>
            <a:bodyPr wrap="none" anchor="ctr"/>
            <a:lstStyle/>
            <a:p>
              <a:endParaRPr lang="en-US">
                <a:solidFill>
                  <a:srgbClr val="000000"/>
                </a:solidFill>
              </a:endParaRPr>
            </a:p>
          </p:txBody>
        </p:sp>
      </p:grpSp>
      <p:sp>
        <p:nvSpPr>
          <p:cNvPr id="4" name="Rectangle 3"/>
          <p:cNvSpPr/>
          <p:nvPr/>
        </p:nvSpPr>
        <p:spPr>
          <a:xfrm>
            <a:off x="65320" y="49370"/>
            <a:ext cx="9041258" cy="2246769"/>
          </a:xfrm>
          <a:prstGeom prst="rect">
            <a:avLst/>
          </a:prstGeom>
        </p:spPr>
        <p:txBody>
          <a:bodyPr wrap="none">
            <a:spAutoFit/>
          </a:bodyPr>
          <a:lstStyle/>
          <a:p>
            <a:pPr algn="l"/>
            <a:r>
              <a:rPr lang="en-US" dirty="0">
                <a:solidFill>
                  <a:srgbClr val="FF0000"/>
                </a:solidFill>
              </a:rPr>
              <a:t>A pipe carries water under pressure in a factory. At one </a:t>
            </a:r>
            <a:endParaRPr lang="en-US" dirty="0" smtClean="0">
              <a:solidFill>
                <a:srgbClr val="FF0000"/>
              </a:solidFill>
            </a:endParaRPr>
          </a:p>
          <a:p>
            <a:pPr algn="l"/>
            <a:r>
              <a:rPr lang="en-US" dirty="0" smtClean="0">
                <a:solidFill>
                  <a:srgbClr val="FF0000"/>
                </a:solidFill>
              </a:rPr>
              <a:t>point</a:t>
            </a:r>
            <a:r>
              <a:rPr lang="en-US" dirty="0">
                <a:solidFill>
                  <a:srgbClr val="FF0000"/>
                </a:solidFill>
              </a:rPr>
              <a:t>, the speed is 2.46 m/s </a:t>
            </a:r>
            <a:r>
              <a:rPr lang="en-US" dirty="0" smtClean="0">
                <a:solidFill>
                  <a:srgbClr val="FF0000"/>
                </a:solidFill>
              </a:rPr>
              <a:t>and </a:t>
            </a:r>
            <a:r>
              <a:rPr lang="en-US" dirty="0">
                <a:solidFill>
                  <a:srgbClr val="FF0000"/>
                </a:solidFill>
              </a:rPr>
              <a:t>the pressure is </a:t>
            </a:r>
            <a:endParaRPr lang="en-US" dirty="0" smtClean="0">
              <a:solidFill>
                <a:srgbClr val="FF0000"/>
              </a:solidFill>
            </a:endParaRPr>
          </a:p>
          <a:p>
            <a:pPr algn="l"/>
            <a:r>
              <a:rPr lang="en-US" dirty="0" smtClean="0">
                <a:solidFill>
                  <a:srgbClr val="FF0000"/>
                </a:solidFill>
              </a:rPr>
              <a:t>31,500 Pa</a:t>
            </a:r>
            <a:r>
              <a:rPr lang="en-US" dirty="0">
                <a:solidFill>
                  <a:srgbClr val="FF0000"/>
                </a:solidFill>
              </a:rPr>
              <a:t>. In an adjacent section, the pipe is 1.75 m </a:t>
            </a:r>
            <a:endParaRPr lang="en-US" dirty="0" smtClean="0">
              <a:solidFill>
                <a:srgbClr val="FF0000"/>
              </a:solidFill>
            </a:endParaRPr>
          </a:p>
          <a:p>
            <a:pPr algn="l"/>
            <a:r>
              <a:rPr lang="en-US" dirty="0" smtClean="0">
                <a:solidFill>
                  <a:srgbClr val="FF0000"/>
                </a:solidFill>
              </a:rPr>
              <a:t>lower</a:t>
            </a:r>
            <a:r>
              <a:rPr lang="en-US" dirty="0">
                <a:solidFill>
                  <a:srgbClr val="FF0000"/>
                </a:solidFill>
              </a:rPr>
              <a:t>; </a:t>
            </a:r>
            <a:r>
              <a:rPr lang="en-US" dirty="0" smtClean="0">
                <a:solidFill>
                  <a:srgbClr val="FF0000"/>
                </a:solidFill>
              </a:rPr>
              <a:t>there</a:t>
            </a:r>
            <a:r>
              <a:rPr lang="en-US" dirty="0">
                <a:solidFill>
                  <a:srgbClr val="FF0000"/>
                </a:solidFill>
              </a:rPr>
              <a:t>, the pressure is 26,700 Pa. Find the speed </a:t>
            </a:r>
            <a:endParaRPr lang="en-US" dirty="0" smtClean="0">
              <a:solidFill>
                <a:srgbClr val="FF0000"/>
              </a:solidFill>
            </a:endParaRPr>
          </a:p>
          <a:p>
            <a:pPr algn="l"/>
            <a:r>
              <a:rPr lang="en-US" dirty="0" smtClean="0">
                <a:solidFill>
                  <a:srgbClr val="FF0000"/>
                </a:solidFill>
              </a:rPr>
              <a:t>in </a:t>
            </a:r>
            <a:r>
              <a:rPr lang="en-US" dirty="0">
                <a:solidFill>
                  <a:srgbClr val="FF0000"/>
                </a:solidFill>
              </a:rPr>
              <a:t>the </a:t>
            </a:r>
            <a:r>
              <a:rPr lang="en-US" dirty="0" smtClean="0">
                <a:solidFill>
                  <a:srgbClr val="FF0000"/>
                </a:solidFill>
              </a:rPr>
              <a:t>adjacent </a:t>
            </a:r>
            <a:r>
              <a:rPr lang="en-US" dirty="0">
                <a:solidFill>
                  <a:srgbClr val="FF0000"/>
                </a:solidFill>
              </a:rPr>
              <a:t>section. </a:t>
            </a:r>
          </a:p>
        </p:txBody>
      </p:sp>
      <p:sp>
        <p:nvSpPr>
          <p:cNvPr id="5" name="Rectangle 309"/>
          <p:cNvSpPr>
            <a:spLocks noChangeArrowheads="1"/>
          </p:cNvSpPr>
          <p:nvPr/>
        </p:nvSpPr>
        <p:spPr bwMode="auto">
          <a:xfrm>
            <a:off x="3998780" y="5786752"/>
            <a:ext cx="2295142" cy="890359"/>
          </a:xfrm>
          <a:prstGeom prst="rect">
            <a:avLst/>
          </a:prstGeom>
          <a:solidFill>
            <a:srgbClr val="00FFFF"/>
          </a:solidFill>
          <a:ln w="9525">
            <a:solidFill>
              <a:schemeClr val="tx1"/>
            </a:solidFill>
            <a:miter lim="800000"/>
            <a:headEnd/>
            <a:tailEnd/>
          </a:ln>
        </p:spPr>
        <p:txBody>
          <a:bodyPr wrap="none" anchor="ctr"/>
          <a:lstStyle/>
          <a:p>
            <a:pPr algn="l"/>
            <a:endParaRPr lang="en-US">
              <a:solidFill>
                <a:srgbClr val="000000"/>
              </a:solidFill>
            </a:endParaRPr>
          </a:p>
        </p:txBody>
      </p:sp>
      <p:sp>
        <p:nvSpPr>
          <p:cNvPr id="6" name="Rectangle 5"/>
          <p:cNvSpPr/>
          <p:nvPr/>
        </p:nvSpPr>
        <p:spPr>
          <a:xfrm>
            <a:off x="1609033" y="2356248"/>
            <a:ext cx="7313220" cy="523220"/>
          </a:xfrm>
          <a:prstGeom prst="rect">
            <a:avLst/>
          </a:prstGeom>
        </p:spPr>
        <p:txBody>
          <a:bodyPr wrap="none">
            <a:spAutoFit/>
          </a:bodyPr>
          <a:lstStyle/>
          <a:p>
            <a:r>
              <a:rPr lang="en-US" dirty="0" err="1">
                <a:solidFill>
                  <a:srgbClr val="000000"/>
                </a:solidFill>
              </a:rPr>
              <a:t>P</a:t>
            </a:r>
            <a:r>
              <a:rPr lang="en-US" baseline="-25000" dirty="0" err="1">
                <a:solidFill>
                  <a:srgbClr val="000000"/>
                </a:solidFill>
              </a:rPr>
              <a:t>1</a:t>
            </a:r>
            <a:r>
              <a:rPr lang="en-US" dirty="0">
                <a:solidFill>
                  <a:srgbClr val="000000"/>
                </a:solidFill>
              </a:rPr>
              <a:t>  +  </a:t>
            </a:r>
            <a:r>
              <a:rPr lang="en-US" dirty="0" err="1">
                <a:solidFill>
                  <a:srgbClr val="000000"/>
                </a:solidFill>
                <a:latin typeface="Symbol" pitchFamily="18" charset="2"/>
              </a:rPr>
              <a:t>r</a:t>
            </a:r>
            <a:r>
              <a:rPr lang="en-US" dirty="0" err="1">
                <a:solidFill>
                  <a:srgbClr val="000000"/>
                </a:solidFill>
              </a:rPr>
              <a:t>gh</a:t>
            </a:r>
            <a:r>
              <a:rPr lang="en-US" baseline="-25000" dirty="0" err="1">
                <a:solidFill>
                  <a:srgbClr val="000000"/>
                </a:solidFill>
              </a:rPr>
              <a:t>1</a:t>
            </a:r>
            <a:r>
              <a:rPr lang="en-US" dirty="0">
                <a:solidFill>
                  <a:srgbClr val="000000"/>
                </a:solidFill>
              </a:rPr>
              <a:t>  +  ½ </a:t>
            </a:r>
            <a:r>
              <a:rPr lang="en-US" dirty="0" err="1">
                <a:solidFill>
                  <a:srgbClr val="000000"/>
                </a:solidFill>
                <a:latin typeface="Symbol" pitchFamily="18" charset="2"/>
              </a:rPr>
              <a:t>r</a:t>
            </a:r>
            <a:r>
              <a:rPr lang="en-US" dirty="0" err="1" smtClean="0">
                <a:solidFill>
                  <a:srgbClr val="000000"/>
                </a:solidFill>
              </a:rPr>
              <a:t>v</a:t>
            </a:r>
            <a:r>
              <a:rPr lang="en-US" baseline="-25000" dirty="0" err="1" smtClean="0">
                <a:solidFill>
                  <a:srgbClr val="000000"/>
                </a:solidFill>
              </a:rPr>
              <a:t>1</a:t>
            </a:r>
            <a:r>
              <a:rPr lang="en-US" baseline="30000" dirty="0" err="1" smtClean="0">
                <a:solidFill>
                  <a:srgbClr val="000000"/>
                </a:solidFill>
              </a:rPr>
              <a:t>2</a:t>
            </a:r>
            <a:r>
              <a:rPr lang="en-US" dirty="0" smtClean="0">
                <a:solidFill>
                  <a:srgbClr val="000000"/>
                </a:solidFill>
              </a:rPr>
              <a:t> </a:t>
            </a:r>
            <a:r>
              <a:rPr lang="en-US" dirty="0">
                <a:solidFill>
                  <a:srgbClr val="000000"/>
                </a:solidFill>
              </a:rPr>
              <a:t>= </a:t>
            </a:r>
            <a:r>
              <a:rPr lang="en-US" dirty="0" err="1">
                <a:solidFill>
                  <a:srgbClr val="000000"/>
                </a:solidFill>
              </a:rPr>
              <a:t>P</a:t>
            </a:r>
            <a:r>
              <a:rPr lang="en-US" baseline="-25000" dirty="0" err="1">
                <a:solidFill>
                  <a:srgbClr val="000000"/>
                </a:solidFill>
              </a:rPr>
              <a:t>2</a:t>
            </a:r>
            <a:r>
              <a:rPr lang="en-US" dirty="0">
                <a:solidFill>
                  <a:srgbClr val="000000"/>
                </a:solidFill>
              </a:rPr>
              <a:t>  +  </a:t>
            </a:r>
            <a:r>
              <a:rPr lang="en-US" dirty="0" err="1">
                <a:solidFill>
                  <a:srgbClr val="000000"/>
                </a:solidFill>
                <a:latin typeface="Symbol" pitchFamily="18" charset="2"/>
              </a:rPr>
              <a:t>r</a:t>
            </a:r>
            <a:r>
              <a:rPr lang="en-US" dirty="0" err="1" smtClean="0">
                <a:solidFill>
                  <a:srgbClr val="000000"/>
                </a:solidFill>
              </a:rPr>
              <a:t>gh</a:t>
            </a:r>
            <a:r>
              <a:rPr lang="en-US" baseline="-25000" dirty="0" err="1" smtClean="0">
                <a:solidFill>
                  <a:srgbClr val="000000"/>
                </a:solidFill>
              </a:rPr>
              <a:t>2</a:t>
            </a:r>
            <a:r>
              <a:rPr lang="en-US" dirty="0" smtClean="0">
                <a:solidFill>
                  <a:srgbClr val="000000"/>
                </a:solidFill>
              </a:rPr>
              <a:t>  </a:t>
            </a:r>
            <a:r>
              <a:rPr lang="en-US" dirty="0">
                <a:solidFill>
                  <a:srgbClr val="000000"/>
                </a:solidFill>
              </a:rPr>
              <a:t>+  ½ </a:t>
            </a:r>
            <a:r>
              <a:rPr lang="en-US" dirty="0" err="1">
                <a:solidFill>
                  <a:srgbClr val="000000"/>
                </a:solidFill>
                <a:latin typeface="Symbol" pitchFamily="18" charset="2"/>
              </a:rPr>
              <a:t>r</a:t>
            </a:r>
            <a:r>
              <a:rPr lang="en-US" dirty="0" err="1" smtClean="0">
                <a:solidFill>
                  <a:srgbClr val="000000"/>
                </a:solidFill>
              </a:rPr>
              <a:t>v</a:t>
            </a:r>
            <a:r>
              <a:rPr lang="en-US" baseline="-25000" dirty="0" err="1" smtClean="0">
                <a:solidFill>
                  <a:srgbClr val="000000"/>
                </a:solidFill>
              </a:rPr>
              <a:t>2</a:t>
            </a:r>
            <a:r>
              <a:rPr lang="en-US" baseline="30000" dirty="0" err="1" smtClean="0">
                <a:solidFill>
                  <a:srgbClr val="000000"/>
                </a:solidFill>
              </a:rPr>
              <a:t>2</a:t>
            </a:r>
            <a:endParaRPr lang="en-US" dirty="0">
              <a:solidFill>
                <a:srgbClr val="000000"/>
              </a:solidFill>
            </a:endParaRPr>
          </a:p>
        </p:txBody>
      </p:sp>
      <p:cxnSp>
        <p:nvCxnSpPr>
          <p:cNvPr id="7" name="Straight Connector 6"/>
          <p:cNvCxnSpPr/>
          <p:nvPr/>
        </p:nvCxnSpPr>
        <p:spPr bwMode="auto">
          <a:xfrm>
            <a:off x="6382477" y="2489578"/>
            <a:ext cx="925724" cy="311809"/>
          </a:xfrm>
          <a:prstGeom prst="line">
            <a:avLst/>
          </a:prstGeom>
          <a:solidFill>
            <a:srgbClr val="00FFFF"/>
          </a:solidFill>
          <a:ln w="22225" cap="flat" cmpd="sng" algn="ctr">
            <a:solidFill>
              <a:srgbClr val="0070C0"/>
            </a:solidFill>
            <a:prstDash val="solid"/>
            <a:round/>
            <a:headEnd type="none" w="med" len="med"/>
            <a:tailEnd type="none" w="med" len="med"/>
          </a:ln>
          <a:effectLst/>
        </p:spPr>
      </p:cxnSp>
      <p:sp>
        <p:nvSpPr>
          <p:cNvPr id="9" name="Rectangle 8"/>
          <p:cNvSpPr/>
          <p:nvPr/>
        </p:nvSpPr>
        <p:spPr>
          <a:xfrm>
            <a:off x="2798869" y="3709488"/>
            <a:ext cx="1285929" cy="523220"/>
          </a:xfrm>
          <a:prstGeom prst="rect">
            <a:avLst/>
          </a:prstGeom>
        </p:spPr>
        <p:txBody>
          <a:bodyPr wrap="none">
            <a:spAutoFit/>
          </a:bodyPr>
          <a:lstStyle/>
          <a:p>
            <a:pPr algn="l"/>
            <a:r>
              <a:rPr lang="en-US" dirty="0" smtClean="0">
                <a:solidFill>
                  <a:srgbClr val="000000"/>
                </a:solidFill>
              </a:rPr>
              <a:t>31,500</a:t>
            </a:r>
            <a:endParaRPr lang="en-US" dirty="0">
              <a:solidFill>
                <a:srgbClr val="000000"/>
              </a:solidFill>
            </a:endParaRPr>
          </a:p>
        </p:txBody>
      </p:sp>
      <p:sp>
        <p:nvSpPr>
          <p:cNvPr id="11" name="Rectangle 10"/>
          <p:cNvSpPr/>
          <p:nvPr/>
        </p:nvSpPr>
        <p:spPr>
          <a:xfrm>
            <a:off x="6986934" y="4145700"/>
            <a:ext cx="385042" cy="523220"/>
          </a:xfrm>
          <a:prstGeom prst="rect">
            <a:avLst/>
          </a:prstGeom>
        </p:spPr>
        <p:txBody>
          <a:bodyPr wrap="none">
            <a:spAutoFit/>
          </a:bodyPr>
          <a:lstStyle/>
          <a:p>
            <a:pPr algn="l"/>
            <a:r>
              <a:rPr lang="en-US" dirty="0" smtClean="0">
                <a:solidFill>
                  <a:srgbClr val="000000"/>
                </a:solidFill>
              </a:rPr>
              <a:t>0</a:t>
            </a:r>
            <a:endParaRPr lang="en-US" baseline="30000" dirty="0">
              <a:solidFill>
                <a:srgbClr val="000000"/>
              </a:solidFill>
            </a:endParaRPr>
          </a:p>
        </p:txBody>
      </p:sp>
      <p:sp>
        <p:nvSpPr>
          <p:cNvPr id="12" name="Rectangle 11"/>
          <p:cNvSpPr/>
          <p:nvPr/>
        </p:nvSpPr>
        <p:spPr>
          <a:xfrm>
            <a:off x="2144634" y="4616288"/>
            <a:ext cx="2799164" cy="523220"/>
          </a:xfrm>
          <a:prstGeom prst="rect">
            <a:avLst/>
          </a:prstGeom>
        </p:spPr>
        <p:txBody>
          <a:bodyPr wrap="none">
            <a:spAutoFit/>
          </a:bodyPr>
          <a:lstStyle/>
          <a:p>
            <a:pPr algn="l"/>
            <a:r>
              <a:rPr lang="en-US" dirty="0" smtClean="0">
                <a:solidFill>
                  <a:srgbClr val="000000"/>
                </a:solidFill>
              </a:rPr>
              <a:t>½ (1000) (2.46)</a:t>
            </a:r>
            <a:r>
              <a:rPr lang="en-US" baseline="30000" dirty="0" smtClean="0">
                <a:solidFill>
                  <a:srgbClr val="000000"/>
                </a:solidFill>
              </a:rPr>
              <a:t>2</a:t>
            </a:r>
            <a:endParaRPr lang="en-US" baseline="30000" dirty="0">
              <a:solidFill>
                <a:srgbClr val="000000"/>
              </a:solidFill>
            </a:endParaRPr>
          </a:p>
        </p:txBody>
      </p:sp>
      <p:sp>
        <p:nvSpPr>
          <p:cNvPr id="13" name="Rectangle 12"/>
          <p:cNvSpPr/>
          <p:nvPr/>
        </p:nvSpPr>
        <p:spPr>
          <a:xfrm>
            <a:off x="842470" y="5245533"/>
            <a:ext cx="4304383" cy="523220"/>
          </a:xfrm>
          <a:prstGeom prst="rect">
            <a:avLst/>
          </a:prstGeom>
        </p:spPr>
        <p:txBody>
          <a:bodyPr wrap="none">
            <a:spAutoFit/>
          </a:bodyPr>
          <a:lstStyle/>
          <a:p>
            <a:pPr algn="l"/>
            <a:r>
              <a:rPr lang="en-US" dirty="0" smtClean="0">
                <a:solidFill>
                  <a:srgbClr val="000000"/>
                </a:solidFill>
              </a:rPr>
              <a:t>31,500  +  17168  +  3026</a:t>
            </a:r>
            <a:endParaRPr lang="en-US" baseline="30000" dirty="0">
              <a:solidFill>
                <a:srgbClr val="000000"/>
              </a:solidFill>
            </a:endParaRPr>
          </a:p>
        </p:txBody>
      </p:sp>
      <p:sp>
        <p:nvSpPr>
          <p:cNvPr id="15" name="Rectangle 14"/>
          <p:cNvSpPr/>
          <p:nvPr/>
        </p:nvSpPr>
        <p:spPr>
          <a:xfrm>
            <a:off x="1887958" y="4144455"/>
            <a:ext cx="3307316" cy="523220"/>
          </a:xfrm>
          <a:prstGeom prst="rect">
            <a:avLst/>
          </a:prstGeom>
        </p:spPr>
        <p:txBody>
          <a:bodyPr wrap="none">
            <a:spAutoFit/>
          </a:bodyPr>
          <a:lstStyle/>
          <a:p>
            <a:pPr algn="l"/>
            <a:r>
              <a:rPr lang="en-US" dirty="0" smtClean="0">
                <a:solidFill>
                  <a:srgbClr val="000000"/>
                </a:solidFill>
              </a:rPr>
              <a:t>(1000) (9.81) (1.75)</a:t>
            </a:r>
            <a:endParaRPr lang="en-US" baseline="30000" dirty="0">
              <a:solidFill>
                <a:srgbClr val="000000"/>
              </a:solidFill>
            </a:endParaRPr>
          </a:p>
        </p:txBody>
      </p:sp>
      <p:sp>
        <p:nvSpPr>
          <p:cNvPr id="16" name="Rectangle 15"/>
          <p:cNvSpPr/>
          <p:nvPr/>
        </p:nvSpPr>
        <p:spPr>
          <a:xfrm>
            <a:off x="5998082" y="4603172"/>
            <a:ext cx="2411238" cy="523220"/>
          </a:xfrm>
          <a:prstGeom prst="rect">
            <a:avLst/>
          </a:prstGeom>
        </p:spPr>
        <p:txBody>
          <a:bodyPr wrap="none">
            <a:spAutoFit/>
          </a:bodyPr>
          <a:lstStyle/>
          <a:p>
            <a:pPr algn="l"/>
            <a:r>
              <a:rPr lang="en-US" dirty="0" smtClean="0">
                <a:solidFill>
                  <a:srgbClr val="000000"/>
                </a:solidFill>
              </a:rPr>
              <a:t>½ (1000) (</a:t>
            </a:r>
            <a:r>
              <a:rPr lang="en-US" dirty="0" err="1" smtClean="0">
                <a:solidFill>
                  <a:srgbClr val="000000"/>
                </a:solidFill>
              </a:rPr>
              <a:t>v</a:t>
            </a:r>
            <a:r>
              <a:rPr lang="en-US" baseline="-25000" dirty="0" err="1" smtClean="0">
                <a:solidFill>
                  <a:srgbClr val="000000"/>
                </a:solidFill>
              </a:rPr>
              <a:t>2</a:t>
            </a:r>
            <a:r>
              <a:rPr lang="en-US" dirty="0" smtClean="0">
                <a:solidFill>
                  <a:srgbClr val="000000"/>
                </a:solidFill>
              </a:rPr>
              <a:t>)</a:t>
            </a:r>
            <a:r>
              <a:rPr lang="en-US" baseline="30000" dirty="0" smtClean="0">
                <a:solidFill>
                  <a:srgbClr val="000000"/>
                </a:solidFill>
              </a:rPr>
              <a:t>2</a:t>
            </a:r>
            <a:endParaRPr lang="en-US" baseline="30000" dirty="0">
              <a:solidFill>
                <a:srgbClr val="000000"/>
              </a:solidFill>
            </a:endParaRPr>
          </a:p>
        </p:txBody>
      </p:sp>
      <p:grpSp>
        <p:nvGrpSpPr>
          <p:cNvPr id="21" name="Group 20"/>
          <p:cNvGrpSpPr/>
          <p:nvPr/>
        </p:nvGrpSpPr>
        <p:grpSpPr>
          <a:xfrm>
            <a:off x="4083438" y="5730463"/>
            <a:ext cx="2091952" cy="973594"/>
            <a:chOff x="4083438" y="5656032"/>
            <a:chExt cx="2091952" cy="973594"/>
          </a:xfrm>
        </p:grpSpPr>
        <p:sp>
          <p:nvSpPr>
            <p:cNvPr id="14" name="Rectangle 13"/>
            <p:cNvSpPr/>
            <p:nvPr/>
          </p:nvSpPr>
          <p:spPr>
            <a:xfrm>
              <a:off x="4083438" y="5852965"/>
              <a:ext cx="1606530" cy="523220"/>
            </a:xfrm>
            <a:prstGeom prst="rect">
              <a:avLst/>
            </a:prstGeom>
          </p:spPr>
          <p:txBody>
            <a:bodyPr wrap="none">
              <a:spAutoFit/>
            </a:bodyPr>
            <a:lstStyle/>
            <a:p>
              <a:pPr algn="l"/>
              <a:r>
                <a:rPr lang="en-US" dirty="0" err="1" smtClean="0">
                  <a:solidFill>
                    <a:srgbClr val="000000"/>
                  </a:solidFill>
                </a:rPr>
                <a:t>v</a:t>
              </a:r>
              <a:r>
                <a:rPr lang="en-US" baseline="-25000" dirty="0" err="1" smtClean="0">
                  <a:solidFill>
                    <a:srgbClr val="000000"/>
                  </a:solidFill>
                </a:rPr>
                <a:t>2</a:t>
              </a:r>
              <a:r>
                <a:rPr lang="en-US" dirty="0" smtClean="0">
                  <a:solidFill>
                    <a:srgbClr val="000000"/>
                  </a:solidFill>
                </a:rPr>
                <a:t> = 7.07</a:t>
              </a:r>
              <a:endParaRPr lang="en-US" dirty="0">
                <a:solidFill>
                  <a:srgbClr val="000000"/>
                </a:solidFill>
              </a:endParaRPr>
            </a:p>
          </p:txBody>
        </p:sp>
        <p:grpSp>
          <p:nvGrpSpPr>
            <p:cNvPr id="17" name="Group 16"/>
            <p:cNvGrpSpPr/>
            <p:nvPr/>
          </p:nvGrpSpPr>
          <p:grpSpPr>
            <a:xfrm>
              <a:off x="5690962" y="5656032"/>
              <a:ext cx="484428" cy="973594"/>
              <a:chOff x="5523478" y="4302417"/>
              <a:chExt cx="484428" cy="973594"/>
            </a:xfrm>
          </p:grpSpPr>
          <p:sp>
            <p:nvSpPr>
              <p:cNvPr id="18" name="Rectangle 17"/>
              <p:cNvSpPr/>
              <p:nvPr/>
            </p:nvSpPr>
            <p:spPr>
              <a:xfrm>
                <a:off x="5523478" y="4302417"/>
                <a:ext cx="484428" cy="523220"/>
              </a:xfrm>
              <a:prstGeom prst="rect">
                <a:avLst/>
              </a:prstGeom>
            </p:spPr>
            <p:txBody>
              <a:bodyPr wrap="none">
                <a:spAutoFit/>
              </a:bodyPr>
              <a:lstStyle/>
              <a:p>
                <a:pPr algn="l"/>
                <a:r>
                  <a:rPr lang="en-US" dirty="0" smtClean="0">
                    <a:solidFill>
                      <a:srgbClr val="000000"/>
                    </a:solidFill>
                  </a:rPr>
                  <a:t>m</a:t>
                </a:r>
                <a:endParaRPr lang="en-US" baseline="30000" dirty="0">
                  <a:solidFill>
                    <a:srgbClr val="000000"/>
                  </a:solidFill>
                </a:endParaRPr>
              </a:p>
            </p:txBody>
          </p:sp>
          <p:sp>
            <p:nvSpPr>
              <p:cNvPr id="19" name="Rectangle 18"/>
              <p:cNvSpPr/>
              <p:nvPr/>
            </p:nvSpPr>
            <p:spPr>
              <a:xfrm>
                <a:off x="5578066" y="4752791"/>
                <a:ext cx="364202" cy="523220"/>
              </a:xfrm>
              <a:prstGeom prst="rect">
                <a:avLst/>
              </a:prstGeom>
            </p:spPr>
            <p:txBody>
              <a:bodyPr wrap="none">
                <a:spAutoFit/>
              </a:bodyPr>
              <a:lstStyle/>
              <a:p>
                <a:pPr algn="l"/>
                <a:r>
                  <a:rPr lang="en-US" dirty="0" smtClean="0">
                    <a:solidFill>
                      <a:srgbClr val="000000"/>
                    </a:solidFill>
                  </a:rPr>
                  <a:t>s</a:t>
                </a:r>
                <a:endParaRPr lang="en-US" baseline="30000" dirty="0">
                  <a:solidFill>
                    <a:srgbClr val="000000"/>
                  </a:solidFill>
                </a:endParaRPr>
              </a:p>
            </p:txBody>
          </p:sp>
          <p:cxnSp>
            <p:nvCxnSpPr>
              <p:cNvPr id="20" name="Straight Connector 19"/>
              <p:cNvCxnSpPr/>
              <p:nvPr/>
            </p:nvCxnSpPr>
            <p:spPr bwMode="auto">
              <a:xfrm>
                <a:off x="5529615" y="4819929"/>
                <a:ext cx="457200" cy="0"/>
              </a:xfrm>
              <a:prstGeom prst="line">
                <a:avLst/>
              </a:prstGeom>
              <a:solidFill>
                <a:srgbClr val="00FFFF"/>
              </a:solidFill>
              <a:ln w="22225" cap="flat" cmpd="sng" algn="ctr">
                <a:solidFill>
                  <a:schemeClr val="tx1"/>
                </a:solidFill>
                <a:prstDash val="solid"/>
                <a:round/>
                <a:headEnd type="none" w="med" len="med"/>
                <a:tailEnd type="none" w="med" len="med"/>
              </a:ln>
              <a:effectLst/>
            </p:spPr>
          </p:cxnSp>
        </p:grpSp>
      </p:grpSp>
      <p:sp>
        <p:nvSpPr>
          <p:cNvPr id="22" name="Rectangle 21"/>
          <p:cNvSpPr/>
          <p:nvPr/>
        </p:nvSpPr>
        <p:spPr>
          <a:xfrm>
            <a:off x="6557216" y="3697613"/>
            <a:ext cx="1285929" cy="523220"/>
          </a:xfrm>
          <a:prstGeom prst="rect">
            <a:avLst/>
          </a:prstGeom>
        </p:spPr>
        <p:txBody>
          <a:bodyPr wrap="none">
            <a:spAutoFit/>
          </a:bodyPr>
          <a:lstStyle/>
          <a:p>
            <a:pPr algn="l"/>
            <a:r>
              <a:rPr lang="en-US" dirty="0" smtClean="0">
                <a:solidFill>
                  <a:srgbClr val="000000"/>
                </a:solidFill>
              </a:rPr>
              <a:t>26,700</a:t>
            </a:r>
            <a:endParaRPr lang="en-US" baseline="-25000" dirty="0">
              <a:solidFill>
                <a:srgbClr val="000000"/>
              </a:solidFill>
            </a:endParaRPr>
          </a:p>
        </p:txBody>
      </p:sp>
      <p:grpSp>
        <p:nvGrpSpPr>
          <p:cNvPr id="35" name="Group 34"/>
          <p:cNvGrpSpPr/>
          <p:nvPr/>
        </p:nvGrpSpPr>
        <p:grpSpPr>
          <a:xfrm>
            <a:off x="1706526" y="2865474"/>
            <a:ext cx="7134447" cy="857712"/>
            <a:chOff x="1706526" y="2716612"/>
            <a:chExt cx="7134447" cy="857712"/>
          </a:xfrm>
        </p:grpSpPr>
        <p:sp>
          <p:nvSpPr>
            <p:cNvPr id="29" name="Left Brace 28"/>
            <p:cNvSpPr/>
            <p:nvPr/>
          </p:nvSpPr>
          <p:spPr bwMode="auto">
            <a:xfrm rot="16200000">
              <a:off x="3221665" y="1201473"/>
              <a:ext cx="318977" cy="3349256"/>
            </a:xfrm>
            <a:prstGeom prst="leftBrace">
              <a:avLst/>
            </a:prstGeom>
            <a:no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solidFill>
                  <a:srgbClr val="000000"/>
                </a:solidFill>
                <a:latin typeface="Arial" charset="0"/>
              </a:endParaRPr>
            </a:p>
          </p:txBody>
        </p:sp>
        <p:sp>
          <p:nvSpPr>
            <p:cNvPr id="30" name="Left Brace 29"/>
            <p:cNvSpPr/>
            <p:nvPr/>
          </p:nvSpPr>
          <p:spPr bwMode="auto">
            <a:xfrm rot="16200000">
              <a:off x="7006856" y="1201473"/>
              <a:ext cx="318977" cy="3349256"/>
            </a:xfrm>
            <a:prstGeom prst="leftBrace">
              <a:avLst/>
            </a:prstGeom>
            <a:no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solidFill>
                  <a:srgbClr val="000000"/>
                </a:solidFill>
                <a:latin typeface="Arial" charset="0"/>
              </a:endParaRPr>
            </a:p>
          </p:txBody>
        </p:sp>
        <p:sp>
          <p:nvSpPr>
            <p:cNvPr id="31" name="Rectangle 30"/>
            <p:cNvSpPr/>
            <p:nvPr/>
          </p:nvSpPr>
          <p:spPr>
            <a:xfrm>
              <a:off x="3159316" y="3051104"/>
              <a:ext cx="444352" cy="523220"/>
            </a:xfrm>
            <a:prstGeom prst="rect">
              <a:avLst/>
            </a:prstGeom>
            <a:solidFill>
              <a:srgbClr val="FF0000"/>
            </a:solidFill>
          </p:spPr>
          <p:txBody>
            <a:bodyPr wrap="none">
              <a:spAutoFit/>
            </a:bodyPr>
            <a:lstStyle/>
            <a:p>
              <a:r>
                <a:rPr lang="en-US" b="1" dirty="0" smtClean="0">
                  <a:solidFill>
                    <a:srgbClr val="000000"/>
                  </a:solidFill>
                </a:rPr>
                <a:t>A</a:t>
              </a:r>
              <a:endParaRPr lang="en-US" b="1" dirty="0">
                <a:solidFill>
                  <a:srgbClr val="000000"/>
                </a:solidFill>
              </a:endParaRPr>
            </a:p>
          </p:txBody>
        </p:sp>
        <p:sp>
          <p:nvSpPr>
            <p:cNvPr id="32" name="Rectangle 31"/>
            <p:cNvSpPr/>
            <p:nvPr/>
          </p:nvSpPr>
          <p:spPr>
            <a:xfrm>
              <a:off x="6955140" y="3051104"/>
              <a:ext cx="444352" cy="523220"/>
            </a:xfrm>
            <a:prstGeom prst="rect">
              <a:avLst/>
            </a:prstGeom>
            <a:solidFill>
              <a:srgbClr val="FF0000"/>
            </a:solidFill>
          </p:spPr>
          <p:txBody>
            <a:bodyPr wrap="none">
              <a:spAutoFit/>
            </a:bodyPr>
            <a:lstStyle/>
            <a:p>
              <a:r>
                <a:rPr lang="en-US" b="1" dirty="0" smtClean="0">
                  <a:solidFill>
                    <a:srgbClr val="000000"/>
                  </a:solidFill>
                </a:rPr>
                <a:t>B</a:t>
              </a:r>
              <a:endParaRPr lang="en-US" b="1" dirty="0">
                <a:solidFill>
                  <a:srgbClr val="000000"/>
                </a:solidFill>
              </a:endParaRPr>
            </a:p>
          </p:txBody>
        </p:sp>
      </p:grpSp>
      <p:sp>
        <p:nvSpPr>
          <p:cNvPr id="48" name="Rectangle 47"/>
          <p:cNvSpPr/>
          <p:nvPr/>
        </p:nvSpPr>
        <p:spPr>
          <a:xfrm>
            <a:off x="5116762" y="5245531"/>
            <a:ext cx="394660" cy="523220"/>
          </a:xfrm>
          <a:prstGeom prst="rect">
            <a:avLst/>
          </a:prstGeom>
        </p:spPr>
        <p:txBody>
          <a:bodyPr wrap="none">
            <a:spAutoFit/>
          </a:bodyPr>
          <a:lstStyle/>
          <a:p>
            <a:pPr algn="l"/>
            <a:r>
              <a:rPr lang="en-US" dirty="0" smtClean="0">
                <a:solidFill>
                  <a:srgbClr val="000000"/>
                </a:solidFill>
              </a:rPr>
              <a:t>=</a:t>
            </a:r>
            <a:endParaRPr lang="en-US" baseline="30000" dirty="0">
              <a:solidFill>
                <a:srgbClr val="000000"/>
              </a:solidFill>
            </a:endParaRPr>
          </a:p>
        </p:txBody>
      </p:sp>
      <p:sp>
        <p:nvSpPr>
          <p:cNvPr id="49" name="Rectangle 48"/>
          <p:cNvSpPr/>
          <p:nvPr/>
        </p:nvSpPr>
        <p:spPr>
          <a:xfrm>
            <a:off x="5520768" y="5245531"/>
            <a:ext cx="3039615" cy="523220"/>
          </a:xfrm>
          <a:prstGeom prst="rect">
            <a:avLst/>
          </a:prstGeom>
        </p:spPr>
        <p:txBody>
          <a:bodyPr wrap="none">
            <a:spAutoFit/>
          </a:bodyPr>
          <a:lstStyle/>
          <a:p>
            <a:pPr algn="l"/>
            <a:r>
              <a:rPr lang="en-US" dirty="0" smtClean="0">
                <a:solidFill>
                  <a:srgbClr val="000000"/>
                </a:solidFill>
              </a:rPr>
              <a:t>26,700  +  500 </a:t>
            </a:r>
            <a:r>
              <a:rPr lang="en-US" dirty="0" err="1" smtClean="0">
                <a:solidFill>
                  <a:srgbClr val="000000"/>
                </a:solidFill>
              </a:rPr>
              <a:t>v</a:t>
            </a:r>
            <a:r>
              <a:rPr lang="en-US" baseline="-25000" dirty="0" err="1" smtClean="0">
                <a:solidFill>
                  <a:srgbClr val="000000"/>
                </a:solidFill>
              </a:rPr>
              <a:t>2</a:t>
            </a:r>
            <a:r>
              <a:rPr lang="en-US" baseline="30000" dirty="0" err="1" smtClean="0">
                <a:solidFill>
                  <a:srgbClr val="000000"/>
                </a:solidFill>
              </a:rPr>
              <a:t>2</a:t>
            </a:r>
            <a:endParaRPr lang="en-US" baseline="30000" dirty="0">
              <a:solidFill>
                <a:srgbClr val="000000"/>
              </a:solidFill>
            </a:endParaRPr>
          </a:p>
        </p:txBody>
      </p:sp>
      <p:sp>
        <p:nvSpPr>
          <p:cNvPr id="50" name="Rectangle 49"/>
          <p:cNvSpPr/>
          <p:nvPr/>
        </p:nvSpPr>
        <p:spPr>
          <a:xfrm>
            <a:off x="4178604" y="1856905"/>
            <a:ext cx="3894464" cy="400110"/>
          </a:xfrm>
          <a:prstGeom prst="rect">
            <a:avLst/>
          </a:prstGeom>
        </p:spPr>
        <p:txBody>
          <a:bodyPr wrap="none">
            <a:spAutoFit/>
          </a:bodyPr>
          <a:lstStyle/>
          <a:p>
            <a:pPr algn="l"/>
            <a:r>
              <a:rPr lang="en-US" sz="2000" b="1" dirty="0" smtClean="0">
                <a:solidFill>
                  <a:srgbClr val="000000"/>
                </a:solidFill>
                <a:latin typeface="Arial Narrow" panose="020B0606020202030204" pitchFamily="34" charset="0"/>
              </a:rPr>
              <a:t>PREDICT:         FASTER        SLOWER</a:t>
            </a:r>
            <a:endParaRPr lang="en-US" sz="2000" b="1" dirty="0">
              <a:solidFill>
                <a:srgbClr val="000000"/>
              </a:solidFill>
              <a:latin typeface="Arial Narrow" panose="020B0606020202030204" pitchFamily="34" charset="0"/>
            </a:endParaRPr>
          </a:p>
        </p:txBody>
      </p:sp>
      <p:sp>
        <p:nvSpPr>
          <p:cNvPr id="51" name="Oval 50"/>
          <p:cNvSpPr/>
          <p:nvPr/>
        </p:nvSpPr>
        <p:spPr>
          <a:xfrm>
            <a:off x="5493933" y="1811525"/>
            <a:ext cx="1395966" cy="485110"/>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000000"/>
              </a:solidFill>
            </a:endParaRPr>
          </a:p>
        </p:txBody>
      </p:sp>
      <p:sp>
        <p:nvSpPr>
          <p:cNvPr id="52" name="Rectangle 6"/>
          <p:cNvSpPr>
            <a:spLocks noChangeArrowheads="1"/>
          </p:cNvSpPr>
          <p:nvPr/>
        </p:nvSpPr>
        <p:spPr bwMode="auto">
          <a:xfrm>
            <a:off x="-1336" y="6396335"/>
            <a:ext cx="3506536" cy="461665"/>
          </a:xfrm>
          <a:prstGeom prst="rect">
            <a:avLst/>
          </a:prstGeom>
          <a:noFill/>
          <a:ln w="9525">
            <a:noFill/>
            <a:miter lim="800000"/>
            <a:headEnd/>
            <a:tailEnd/>
          </a:ln>
        </p:spPr>
        <p:txBody>
          <a:bodyPr wrap="none">
            <a:spAutoFit/>
          </a:bodyPr>
          <a:lstStyle/>
          <a:p>
            <a:pPr marL="342900" indent="-342900">
              <a:spcBef>
                <a:spcPct val="20000"/>
              </a:spcBef>
            </a:pPr>
            <a:r>
              <a:rPr lang="en-US" sz="2400" b="1" dirty="0" err="1" smtClean="0">
                <a:solidFill>
                  <a:srgbClr val="000000"/>
                </a:solidFill>
                <a:latin typeface="Arial Narrow" panose="020B0606020202030204" pitchFamily="34" charset="0"/>
              </a:rPr>
              <a:t>www.teachnlearnchem.com</a:t>
            </a:r>
            <a:endParaRPr lang="en-US" sz="2400" b="1"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162950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style.rotation</p:attrName>
                                        </p:attrNameLst>
                                      </p:cBhvr>
                                      <p:tavLst>
                                        <p:tav tm="0">
                                          <p:val>
                                            <p:fltVal val="720"/>
                                          </p:val>
                                        </p:tav>
                                        <p:tav tm="100000">
                                          <p:val>
                                            <p:fltVal val="0"/>
                                          </p:val>
                                        </p:tav>
                                      </p:tavLst>
                                    </p:anim>
                                    <p:anim calcmode="lin" valueType="num">
                                      <p:cBhvr>
                                        <p:cTn id="9" dur="2000" fill="hold"/>
                                        <p:tgtEl>
                                          <p:spTgt spid="6"/>
                                        </p:tgtEl>
                                        <p:attrNameLst>
                                          <p:attrName>ppt_h</p:attrName>
                                        </p:attrNameLst>
                                      </p:cBhvr>
                                      <p:tavLst>
                                        <p:tav tm="0">
                                          <p:val>
                                            <p:fltVal val="0"/>
                                          </p:val>
                                        </p:tav>
                                        <p:tav tm="100000">
                                          <p:val>
                                            <p:strVal val="#ppt_h"/>
                                          </p:val>
                                        </p:tav>
                                      </p:tavLst>
                                    </p:anim>
                                    <p:anim calcmode="lin" valueType="num">
                                      <p:cBhvr>
                                        <p:cTn id="10" dur="2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2000"/>
                                        <p:tgtEl>
                                          <p:spTgt spid="50"/>
                                        </p:tgtEl>
                                      </p:cBhvr>
                                    </p:animEffect>
                                    <p:anim calcmode="lin" valueType="num">
                                      <p:cBhvr>
                                        <p:cTn id="16" dur="2000" fill="hold"/>
                                        <p:tgtEl>
                                          <p:spTgt spid="50"/>
                                        </p:tgtEl>
                                        <p:attrNameLst>
                                          <p:attrName>ppt_w</p:attrName>
                                        </p:attrNameLst>
                                      </p:cBhvr>
                                      <p:tavLst>
                                        <p:tav tm="0" fmla="#ppt_w*sin(2.5*pi*$)">
                                          <p:val>
                                            <p:fltVal val="0"/>
                                          </p:val>
                                        </p:tav>
                                        <p:tav tm="100000">
                                          <p:val>
                                            <p:fltVal val="1"/>
                                          </p:val>
                                        </p:tav>
                                      </p:tavLst>
                                    </p:anim>
                                    <p:anim calcmode="lin" valueType="num">
                                      <p:cBhvr>
                                        <p:cTn id="17" dur="2000" fill="hold"/>
                                        <p:tgtEl>
                                          <p:spTgt spid="50"/>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wipe(down)">
                                      <p:cBhvr>
                                        <p:cTn id="22" dur="580">
                                          <p:stCondLst>
                                            <p:cond delay="0"/>
                                          </p:stCondLst>
                                        </p:cTn>
                                        <p:tgtEl>
                                          <p:spTgt spid="51"/>
                                        </p:tgtEl>
                                      </p:cBhvr>
                                    </p:animEffect>
                                    <p:anim calcmode="lin" valueType="num">
                                      <p:cBhvr>
                                        <p:cTn id="23"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28" dur="26">
                                          <p:stCondLst>
                                            <p:cond delay="650"/>
                                          </p:stCondLst>
                                        </p:cTn>
                                        <p:tgtEl>
                                          <p:spTgt spid="51"/>
                                        </p:tgtEl>
                                      </p:cBhvr>
                                      <p:to x="100000" y="60000"/>
                                    </p:animScale>
                                    <p:animScale>
                                      <p:cBhvr>
                                        <p:cTn id="29" dur="166" decel="50000">
                                          <p:stCondLst>
                                            <p:cond delay="676"/>
                                          </p:stCondLst>
                                        </p:cTn>
                                        <p:tgtEl>
                                          <p:spTgt spid="51"/>
                                        </p:tgtEl>
                                      </p:cBhvr>
                                      <p:to x="100000" y="100000"/>
                                    </p:animScale>
                                    <p:animScale>
                                      <p:cBhvr>
                                        <p:cTn id="30" dur="26">
                                          <p:stCondLst>
                                            <p:cond delay="1312"/>
                                          </p:stCondLst>
                                        </p:cTn>
                                        <p:tgtEl>
                                          <p:spTgt spid="51"/>
                                        </p:tgtEl>
                                      </p:cBhvr>
                                      <p:to x="100000" y="80000"/>
                                    </p:animScale>
                                    <p:animScale>
                                      <p:cBhvr>
                                        <p:cTn id="31" dur="166" decel="50000">
                                          <p:stCondLst>
                                            <p:cond delay="1338"/>
                                          </p:stCondLst>
                                        </p:cTn>
                                        <p:tgtEl>
                                          <p:spTgt spid="51"/>
                                        </p:tgtEl>
                                      </p:cBhvr>
                                      <p:to x="100000" y="100000"/>
                                    </p:animScale>
                                    <p:animScale>
                                      <p:cBhvr>
                                        <p:cTn id="32" dur="26">
                                          <p:stCondLst>
                                            <p:cond delay="1642"/>
                                          </p:stCondLst>
                                        </p:cTn>
                                        <p:tgtEl>
                                          <p:spTgt spid="51"/>
                                        </p:tgtEl>
                                      </p:cBhvr>
                                      <p:to x="100000" y="90000"/>
                                    </p:animScale>
                                    <p:animScale>
                                      <p:cBhvr>
                                        <p:cTn id="33" dur="166" decel="50000">
                                          <p:stCondLst>
                                            <p:cond delay="1668"/>
                                          </p:stCondLst>
                                        </p:cTn>
                                        <p:tgtEl>
                                          <p:spTgt spid="51"/>
                                        </p:tgtEl>
                                      </p:cBhvr>
                                      <p:to x="100000" y="100000"/>
                                    </p:animScale>
                                    <p:animScale>
                                      <p:cBhvr>
                                        <p:cTn id="34" dur="26">
                                          <p:stCondLst>
                                            <p:cond delay="1808"/>
                                          </p:stCondLst>
                                        </p:cTn>
                                        <p:tgtEl>
                                          <p:spTgt spid="51"/>
                                        </p:tgtEl>
                                      </p:cBhvr>
                                      <p:to x="100000" y="95000"/>
                                    </p:animScale>
                                    <p:animScale>
                                      <p:cBhvr>
                                        <p:cTn id="35" dur="166" decel="50000">
                                          <p:stCondLst>
                                            <p:cond delay="1834"/>
                                          </p:stCondLst>
                                        </p:cTn>
                                        <p:tgtEl>
                                          <p:spTgt spid="51"/>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p:cTn id="40" dur="3000" fill="hold"/>
                                        <p:tgtEl>
                                          <p:spTgt spid="35"/>
                                        </p:tgtEl>
                                        <p:attrNameLst>
                                          <p:attrName>ppt_w</p:attrName>
                                        </p:attrNameLst>
                                      </p:cBhvr>
                                      <p:tavLst>
                                        <p:tav tm="0">
                                          <p:val>
                                            <p:fltVal val="0"/>
                                          </p:val>
                                        </p:tav>
                                        <p:tav tm="100000">
                                          <p:val>
                                            <p:strVal val="#ppt_w"/>
                                          </p:val>
                                        </p:tav>
                                      </p:tavLst>
                                    </p:anim>
                                    <p:anim calcmode="lin" valueType="num">
                                      <p:cBhvr>
                                        <p:cTn id="41" dur="3000" fill="hold"/>
                                        <p:tgtEl>
                                          <p:spTgt spid="35"/>
                                        </p:tgtEl>
                                        <p:attrNameLst>
                                          <p:attrName>ppt_h</p:attrName>
                                        </p:attrNameLst>
                                      </p:cBhvr>
                                      <p:tavLst>
                                        <p:tav tm="0">
                                          <p:val>
                                            <p:fltVal val="0"/>
                                          </p:val>
                                        </p:tav>
                                        <p:tav tm="100000">
                                          <p:val>
                                            <p:strVal val="#ppt_h"/>
                                          </p:val>
                                        </p:tav>
                                      </p:tavLst>
                                    </p:anim>
                                    <p:anim calcmode="lin" valueType="num">
                                      <p:cBhvr>
                                        <p:cTn id="42" dur="3000" fill="hold"/>
                                        <p:tgtEl>
                                          <p:spTgt spid="35"/>
                                        </p:tgtEl>
                                        <p:attrNameLst>
                                          <p:attrName>style.rotation</p:attrName>
                                        </p:attrNameLst>
                                      </p:cBhvr>
                                      <p:tavLst>
                                        <p:tav tm="0">
                                          <p:val>
                                            <p:fltVal val="90"/>
                                          </p:val>
                                        </p:tav>
                                        <p:tav tm="100000">
                                          <p:val>
                                            <p:fltVal val="0"/>
                                          </p:val>
                                        </p:tav>
                                      </p:tavLst>
                                    </p:anim>
                                    <p:animEffect transition="in" filter="fade">
                                      <p:cBhvr>
                                        <p:cTn id="43" dur="3000"/>
                                        <p:tgtEl>
                                          <p:spTgt spid="35"/>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circle(in)">
                                      <p:cBhvr>
                                        <p:cTn id="48" dur="2000"/>
                                        <p:tgtEl>
                                          <p:spTgt spid="36"/>
                                        </p:tgtEl>
                                      </p:cBhvr>
                                    </p:animEffect>
                                  </p:childTnLst>
                                </p:cTn>
                              </p:par>
                            </p:childTnLst>
                          </p:cTn>
                        </p:par>
                      </p:childTnLst>
                    </p:cTn>
                  </p:par>
                  <p:par>
                    <p:cTn id="49" fill="hold">
                      <p:stCondLst>
                        <p:cond delay="indefinite"/>
                      </p:stCondLst>
                      <p:childTnLst>
                        <p:par>
                          <p:cTn id="50" fill="hold">
                            <p:stCondLst>
                              <p:cond delay="0"/>
                            </p:stCondLst>
                            <p:childTnLst>
                              <p:par>
                                <p:cTn id="51" presetID="47"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1000"/>
                                        <p:tgtEl>
                                          <p:spTgt spid="9"/>
                                        </p:tgtEl>
                                      </p:cBhvr>
                                    </p:animEffect>
                                    <p:anim calcmode="lin" valueType="num">
                                      <p:cBhvr>
                                        <p:cTn id="61" dur="1000" fill="hold"/>
                                        <p:tgtEl>
                                          <p:spTgt spid="9"/>
                                        </p:tgtEl>
                                        <p:attrNameLst>
                                          <p:attrName>ppt_x</p:attrName>
                                        </p:attrNameLst>
                                      </p:cBhvr>
                                      <p:tavLst>
                                        <p:tav tm="0">
                                          <p:val>
                                            <p:strVal val="#ppt_x"/>
                                          </p:val>
                                        </p:tav>
                                        <p:tav tm="100000">
                                          <p:val>
                                            <p:strVal val="#ppt_x"/>
                                          </p:val>
                                        </p:tav>
                                      </p:tavLst>
                                    </p:anim>
                                    <p:anim calcmode="lin" valueType="num">
                                      <p:cBhvr>
                                        <p:cTn id="6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1000"/>
                                        <p:tgtEl>
                                          <p:spTgt spid="11"/>
                                        </p:tgtEl>
                                      </p:cBhvr>
                                    </p:animEffect>
                                    <p:anim calcmode="lin" valueType="num">
                                      <p:cBhvr>
                                        <p:cTn id="68" dur="1000" fill="hold"/>
                                        <p:tgtEl>
                                          <p:spTgt spid="11"/>
                                        </p:tgtEl>
                                        <p:attrNameLst>
                                          <p:attrName>ppt_x</p:attrName>
                                        </p:attrNameLst>
                                      </p:cBhvr>
                                      <p:tavLst>
                                        <p:tav tm="0">
                                          <p:val>
                                            <p:strVal val="#ppt_x"/>
                                          </p:val>
                                        </p:tav>
                                        <p:tav tm="100000">
                                          <p:val>
                                            <p:strVal val="#ppt_x"/>
                                          </p:val>
                                        </p:tav>
                                      </p:tavLst>
                                    </p:anim>
                                    <p:anim calcmode="lin" valueType="num">
                                      <p:cBhvr>
                                        <p:cTn id="6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9" presetClass="entr" presetSubtype="0" decel="100000" fill="hold" nodeType="click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 calcmode="lin" valueType="num">
                                      <p:cBhvr>
                                        <p:cTn id="76" dur="500" fill="hold"/>
                                        <p:tgtEl>
                                          <p:spTgt spid="7"/>
                                        </p:tgtEl>
                                        <p:attrNameLst>
                                          <p:attrName>style.rotation</p:attrName>
                                        </p:attrNameLst>
                                      </p:cBhvr>
                                      <p:tavLst>
                                        <p:tav tm="0">
                                          <p:val>
                                            <p:fltVal val="360"/>
                                          </p:val>
                                        </p:tav>
                                        <p:tav tm="100000">
                                          <p:val>
                                            <p:fltVal val="0"/>
                                          </p:val>
                                        </p:tav>
                                      </p:tavLst>
                                    </p:anim>
                                    <p:animEffect transition="in" filter="fade">
                                      <p:cBhvr>
                                        <p:cTn id="77" dur="500"/>
                                        <p:tgtEl>
                                          <p:spTgt spid="7"/>
                                        </p:tgtEl>
                                      </p:cBhvr>
                                    </p:animEffect>
                                  </p:childTnLst>
                                </p:cTn>
                              </p:par>
                            </p:childTnLst>
                          </p:cTn>
                        </p:par>
                      </p:childTnLst>
                    </p:cTn>
                  </p:par>
                  <p:par>
                    <p:cTn id="78" fill="hold">
                      <p:stCondLst>
                        <p:cond delay="indefinite"/>
                      </p:stCondLst>
                      <p:childTnLst>
                        <p:par>
                          <p:cTn id="79" fill="hold">
                            <p:stCondLst>
                              <p:cond delay="0"/>
                            </p:stCondLst>
                            <p:childTnLst>
                              <p:par>
                                <p:cTn id="80" presetID="47" presetClass="entr" presetSubtype="0" fill="hold" grpId="0" nodeType="click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fade">
                                      <p:cBhvr>
                                        <p:cTn id="82" dur="1000"/>
                                        <p:tgtEl>
                                          <p:spTgt spid="15"/>
                                        </p:tgtEl>
                                      </p:cBhvr>
                                    </p:animEffect>
                                    <p:anim calcmode="lin" valueType="num">
                                      <p:cBhvr>
                                        <p:cTn id="83" dur="1000" fill="hold"/>
                                        <p:tgtEl>
                                          <p:spTgt spid="15"/>
                                        </p:tgtEl>
                                        <p:attrNameLst>
                                          <p:attrName>ppt_x</p:attrName>
                                        </p:attrNameLst>
                                      </p:cBhvr>
                                      <p:tavLst>
                                        <p:tav tm="0">
                                          <p:val>
                                            <p:strVal val="#ppt_x"/>
                                          </p:val>
                                        </p:tav>
                                        <p:tav tm="100000">
                                          <p:val>
                                            <p:strVal val="#ppt_x"/>
                                          </p:val>
                                        </p:tav>
                                      </p:tavLst>
                                    </p:anim>
                                    <p:anim calcmode="lin" valueType="num">
                                      <p:cBhvr>
                                        <p:cTn id="8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7" presetClass="entr" presetSubtype="0" fill="hold" grpId="0" nodeType="click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fade">
                                      <p:cBhvr>
                                        <p:cTn id="89" dur="1000"/>
                                        <p:tgtEl>
                                          <p:spTgt spid="22"/>
                                        </p:tgtEl>
                                      </p:cBhvr>
                                    </p:animEffect>
                                    <p:anim calcmode="lin" valueType="num">
                                      <p:cBhvr>
                                        <p:cTn id="90" dur="1000" fill="hold"/>
                                        <p:tgtEl>
                                          <p:spTgt spid="22"/>
                                        </p:tgtEl>
                                        <p:attrNameLst>
                                          <p:attrName>ppt_x</p:attrName>
                                        </p:attrNameLst>
                                      </p:cBhvr>
                                      <p:tavLst>
                                        <p:tav tm="0">
                                          <p:val>
                                            <p:strVal val="#ppt_x"/>
                                          </p:val>
                                        </p:tav>
                                        <p:tav tm="100000">
                                          <p:val>
                                            <p:strVal val="#ppt_x"/>
                                          </p:val>
                                        </p:tav>
                                      </p:tavLst>
                                    </p:anim>
                                    <p:anim calcmode="lin" valueType="num">
                                      <p:cBhvr>
                                        <p:cTn id="9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7" presetClass="entr" presetSubtype="0" fill="hold" grpId="0" nodeType="click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fade">
                                      <p:cBhvr>
                                        <p:cTn id="96" dur="1000"/>
                                        <p:tgtEl>
                                          <p:spTgt spid="16"/>
                                        </p:tgtEl>
                                      </p:cBhvr>
                                    </p:animEffect>
                                    <p:anim calcmode="lin" valueType="num">
                                      <p:cBhvr>
                                        <p:cTn id="97" dur="1000" fill="hold"/>
                                        <p:tgtEl>
                                          <p:spTgt spid="16"/>
                                        </p:tgtEl>
                                        <p:attrNameLst>
                                          <p:attrName>ppt_x</p:attrName>
                                        </p:attrNameLst>
                                      </p:cBhvr>
                                      <p:tavLst>
                                        <p:tav tm="0">
                                          <p:val>
                                            <p:strVal val="#ppt_x"/>
                                          </p:val>
                                        </p:tav>
                                        <p:tav tm="100000">
                                          <p:val>
                                            <p:strVal val="#ppt_x"/>
                                          </p:val>
                                        </p:tav>
                                      </p:tavLst>
                                    </p:anim>
                                    <p:anim calcmode="lin" valueType="num">
                                      <p:cBhvr>
                                        <p:cTn id="9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7" presetClass="entr" presetSubtype="0" fill="hold" grpId="0" nodeType="clickEffect">
                                  <p:stCondLst>
                                    <p:cond delay="0"/>
                                  </p:stCondLst>
                                  <p:childTnLst>
                                    <p:set>
                                      <p:cBhvr>
                                        <p:cTn id="102" dur="1" fill="hold">
                                          <p:stCondLst>
                                            <p:cond delay="0"/>
                                          </p:stCondLst>
                                        </p:cTn>
                                        <p:tgtEl>
                                          <p:spTgt spid="13"/>
                                        </p:tgtEl>
                                        <p:attrNameLst>
                                          <p:attrName>style.visibility</p:attrName>
                                        </p:attrNameLst>
                                      </p:cBhvr>
                                      <p:to>
                                        <p:strVal val="visible"/>
                                      </p:to>
                                    </p:set>
                                    <p:animEffect transition="in" filter="fade">
                                      <p:cBhvr>
                                        <p:cTn id="103" dur="1000"/>
                                        <p:tgtEl>
                                          <p:spTgt spid="13"/>
                                        </p:tgtEl>
                                      </p:cBhvr>
                                    </p:animEffect>
                                    <p:anim calcmode="lin" valueType="num">
                                      <p:cBhvr>
                                        <p:cTn id="104" dur="1000" fill="hold"/>
                                        <p:tgtEl>
                                          <p:spTgt spid="13"/>
                                        </p:tgtEl>
                                        <p:attrNameLst>
                                          <p:attrName>ppt_x</p:attrName>
                                        </p:attrNameLst>
                                      </p:cBhvr>
                                      <p:tavLst>
                                        <p:tav tm="0">
                                          <p:val>
                                            <p:strVal val="#ppt_x"/>
                                          </p:val>
                                        </p:tav>
                                        <p:tav tm="100000">
                                          <p:val>
                                            <p:strVal val="#ppt_x"/>
                                          </p:val>
                                        </p:tav>
                                      </p:tavLst>
                                    </p:anim>
                                    <p:anim calcmode="lin" valueType="num">
                                      <p:cBhvr>
                                        <p:cTn id="10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7" presetClass="entr" presetSubtype="0" fill="hold" grpId="0" nodeType="clickEffect">
                                  <p:stCondLst>
                                    <p:cond delay="0"/>
                                  </p:stCondLst>
                                  <p:childTnLst>
                                    <p:set>
                                      <p:cBhvr>
                                        <p:cTn id="109" dur="1" fill="hold">
                                          <p:stCondLst>
                                            <p:cond delay="0"/>
                                          </p:stCondLst>
                                        </p:cTn>
                                        <p:tgtEl>
                                          <p:spTgt spid="49"/>
                                        </p:tgtEl>
                                        <p:attrNameLst>
                                          <p:attrName>style.visibility</p:attrName>
                                        </p:attrNameLst>
                                      </p:cBhvr>
                                      <p:to>
                                        <p:strVal val="visible"/>
                                      </p:to>
                                    </p:set>
                                    <p:animEffect transition="in" filter="fade">
                                      <p:cBhvr>
                                        <p:cTn id="110" dur="1000"/>
                                        <p:tgtEl>
                                          <p:spTgt spid="49"/>
                                        </p:tgtEl>
                                      </p:cBhvr>
                                    </p:animEffect>
                                    <p:anim calcmode="lin" valueType="num">
                                      <p:cBhvr>
                                        <p:cTn id="111" dur="1000" fill="hold"/>
                                        <p:tgtEl>
                                          <p:spTgt spid="49"/>
                                        </p:tgtEl>
                                        <p:attrNameLst>
                                          <p:attrName>ppt_x</p:attrName>
                                        </p:attrNameLst>
                                      </p:cBhvr>
                                      <p:tavLst>
                                        <p:tav tm="0">
                                          <p:val>
                                            <p:strVal val="#ppt_x"/>
                                          </p:val>
                                        </p:tav>
                                        <p:tav tm="100000">
                                          <p:val>
                                            <p:strVal val="#ppt_x"/>
                                          </p:val>
                                        </p:tav>
                                      </p:tavLst>
                                    </p:anim>
                                    <p:anim calcmode="lin" valueType="num">
                                      <p:cBhvr>
                                        <p:cTn id="112"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6" presetClass="entr" presetSubtype="0" fill="hold" grpId="0" nodeType="clickEffect">
                                  <p:stCondLst>
                                    <p:cond delay="0"/>
                                  </p:stCondLst>
                                  <p:childTnLst>
                                    <p:set>
                                      <p:cBhvr>
                                        <p:cTn id="116" dur="1" fill="hold">
                                          <p:stCondLst>
                                            <p:cond delay="0"/>
                                          </p:stCondLst>
                                        </p:cTn>
                                        <p:tgtEl>
                                          <p:spTgt spid="48"/>
                                        </p:tgtEl>
                                        <p:attrNameLst>
                                          <p:attrName>style.visibility</p:attrName>
                                        </p:attrNameLst>
                                      </p:cBhvr>
                                      <p:to>
                                        <p:strVal val="visible"/>
                                      </p:to>
                                    </p:set>
                                    <p:animEffect transition="in" filter="wipe(down)">
                                      <p:cBhvr>
                                        <p:cTn id="117" dur="580">
                                          <p:stCondLst>
                                            <p:cond delay="0"/>
                                          </p:stCondLst>
                                        </p:cTn>
                                        <p:tgtEl>
                                          <p:spTgt spid="48"/>
                                        </p:tgtEl>
                                      </p:cBhvr>
                                    </p:animEffect>
                                    <p:anim calcmode="lin" valueType="num">
                                      <p:cBhvr>
                                        <p:cTn id="118"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123" dur="26">
                                          <p:stCondLst>
                                            <p:cond delay="650"/>
                                          </p:stCondLst>
                                        </p:cTn>
                                        <p:tgtEl>
                                          <p:spTgt spid="48"/>
                                        </p:tgtEl>
                                      </p:cBhvr>
                                      <p:to x="100000" y="60000"/>
                                    </p:animScale>
                                    <p:animScale>
                                      <p:cBhvr>
                                        <p:cTn id="124" dur="166" decel="50000">
                                          <p:stCondLst>
                                            <p:cond delay="676"/>
                                          </p:stCondLst>
                                        </p:cTn>
                                        <p:tgtEl>
                                          <p:spTgt spid="48"/>
                                        </p:tgtEl>
                                      </p:cBhvr>
                                      <p:to x="100000" y="100000"/>
                                    </p:animScale>
                                    <p:animScale>
                                      <p:cBhvr>
                                        <p:cTn id="125" dur="26">
                                          <p:stCondLst>
                                            <p:cond delay="1312"/>
                                          </p:stCondLst>
                                        </p:cTn>
                                        <p:tgtEl>
                                          <p:spTgt spid="48"/>
                                        </p:tgtEl>
                                      </p:cBhvr>
                                      <p:to x="100000" y="80000"/>
                                    </p:animScale>
                                    <p:animScale>
                                      <p:cBhvr>
                                        <p:cTn id="126" dur="166" decel="50000">
                                          <p:stCondLst>
                                            <p:cond delay="1338"/>
                                          </p:stCondLst>
                                        </p:cTn>
                                        <p:tgtEl>
                                          <p:spTgt spid="48"/>
                                        </p:tgtEl>
                                      </p:cBhvr>
                                      <p:to x="100000" y="100000"/>
                                    </p:animScale>
                                    <p:animScale>
                                      <p:cBhvr>
                                        <p:cTn id="127" dur="26">
                                          <p:stCondLst>
                                            <p:cond delay="1642"/>
                                          </p:stCondLst>
                                        </p:cTn>
                                        <p:tgtEl>
                                          <p:spTgt spid="48"/>
                                        </p:tgtEl>
                                      </p:cBhvr>
                                      <p:to x="100000" y="90000"/>
                                    </p:animScale>
                                    <p:animScale>
                                      <p:cBhvr>
                                        <p:cTn id="128" dur="166" decel="50000">
                                          <p:stCondLst>
                                            <p:cond delay="1668"/>
                                          </p:stCondLst>
                                        </p:cTn>
                                        <p:tgtEl>
                                          <p:spTgt spid="48"/>
                                        </p:tgtEl>
                                      </p:cBhvr>
                                      <p:to x="100000" y="100000"/>
                                    </p:animScale>
                                    <p:animScale>
                                      <p:cBhvr>
                                        <p:cTn id="129" dur="26">
                                          <p:stCondLst>
                                            <p:cond delay="1808"/>
                                          </p:stCondLst>
                                        </p:cTn>
                                        <p:tgtEl>
                                          <p:spTgt spid="48"/>
                                        </p:tgtEl>
                                      </p:cBhvr>
                                      <p:to x="100000" y="95000"/>
                                    </p:animScale>
                                    <p:animScale>
                                      <p:cBhvr>
                                        <p:cTn id="130" dur="166" decel="50000">
                                          <p:stCondLst>
                                            <p:cond delay="1834"/>
                                          </p:stCondLst>
                                        </p:cTn>
                                        <p:tgtEl>
                                          <p:spTgt spid="48"/>
                                        </p:tgtEl>
                                      </p:cBhvr>
                                      <p:to x="100000" y="100000"/>
                                    </p:animScale>
                                  </p:childTnLst>
                                </p:cTn>
                              </p:par>
                            </p:childTnLst>
                          </p:cTn>
                        </p:par>
                      </p:childTnLst>
                    </p:cTn>
                  </p:par>
                  <p:par>
                    <p:cTn id="131" fill="hold">
                      <p:stCondLst>
                        <p:cond delay="indefinite"/>
                      </p:stCondLst>
                      <p:childTnLst>
                        <p:par>
                          <p:cTn id="132" fill="hold">
                            <p:stCondLst>
                              <p:cond delay="0"/>
                            </p:stCondLst>
                            <p:childTnLst>
                              <p:par>
                                <p:cTn id="133" presetID="47" presetClass="entr" presetSubtype="0" fill="hold" nodeType="clickEffect">
                                  <p:stCondLst>
                                    <p:cond delay="0"/>
                                  </p:stCondLst>
                                  <p:childTnLst>
                                    <p:set>
                                      <p:cBhvr>
                                        <p:cTn id="134" dur="1" fill="hold">
                                          <p:stCondLst>
                                            <p:cond delay="0"/>
                                          </p:stCondLst>
                                        </p:cTn>
                                        <p:tgtEl>
                                          <p:spTgt spid="21"/>
                                        </p:tgtEl>
                                        <p:attrNameLst>
                                          <p:attrName>style.visibility</p:attrName>
                                        </p:attrNameLst>
                                      </p:cBhvr>
                                      <p:to>
                                        <p:strVal val="visible"/>
                                      </p:to>
                                    </p:set>
                                    <p:animEffect transition="in" filter="fade">
                                      <p:cBhvr>
                                        <p:cTn id="135" dur="1000"/>
                                        <p:tgtEl>
                                          <p:spTgt spid="21"/>
                                        </p:tgtEl>
                                      </p:cBhvr>
                                    </p:animEffect>
                                    <p:anim calcmode="lin" valueType="num">
                                      <p:cBhvr>
                                        <p:cTn id="136" dur="1000" fill="hold"/>
                                        <p:tgtEl>
                                          <p:spTgt spid="21"/>
                                        </p:tgtEl>
                                        <p:attrNameLst>
                                          <p:attrName>ppt_x</p:attrName>
                                        </p:attrNameLst>
                                      </p:cBhvr>
                                      <p:tavLst>
                                        <p:tav tm="0">
                                          <p:val>
                                            <p:strVal val="#ppt_x"/>
                                          </p:val>
                                        </p:tav>
                                        <p:tav tm="100000">
                                          <p:val>
                                            <p:strVal val="#ppt_x"/>
                                          </p:val>
                                        </p:tav>
                                      </p:tavLst>
                                    </p:anim>
                                    <p:anim calcmode="lin" valueType="num">
                                      <p:cBhvr>
                                        <p:cTn id="137" dur="1000" fill="hold"/>
                                        <p:tgtEl>
                                          <p:spTgt spid="21"/>
                                        </p:tgtEl>
                                        <p:attrNameLst>
                                          <p:attrName>ppt_y</p:attrName>
                                        </p:attrNameLst>
                                      </p:cBhvr>
                                      <p:tavLst>
                                        <p:tav tm="0">
                                          <p:val>
                                            <p:strVal val="#ppt_y-.1"/>
                                          </p:val>
                                        </p:tav>
                                        <p:tav tm="100000">
                                          <p:val>
                                            <p:strVal val="#ppt_y"/>
                                          </p:val>
                                        </p:tav>
                                      </p:tavLst>
                                    </p:anim>
                                  </p:childTnLst>
                                </p:cTn>
                              </p:par>
                            </p:childTnLst>
                          </p:cTn>
                        </p:par>
                        <p:par>
                          <p:cTn id="138" fill="hold">
                            <p:stCondLst>
                              <p:cond delay="1000"/>
                            </p:stCondLst>
                            <p:childTnLst>
                              <p:par>
                                <p:cTn id="139" presetID="10" presetClass="entr" presetSubtype="0" fill="hold" grpId="0" nodeType="afterEffect">
                                  <p:stCondLst>
                                    <p:cond delay="0"/>
                                  </p:stCondLst>
                                  <p:childTnLst>
                                    <p:set>
                                      <p:cBhvr>
                                        <p:cTn id="140" dur="1" fill="hold">
                                          <p:stCondLst>
                                            <p:cond delay="0"/>
                                          </p:stCondLst>
                                        </p:cTn>
                                        <p:tgtEl>
                                          <p:spTgt spid="5"/>
                                        </p:tgtEl>
                                        <p:attrNameLst>
                                          <p:attrName>style.visibility</p:attrName>
                                        </p:attrNameLst>
                                      </p:cBhvr>
                                      <p:to>
                                        <p:strVal val="visible"/>
                                      </p:to>
                                    </p:set>
                                    <p:animEffect transition="in" filter="fade">
                                      <p:cBhvr>
                                        <p:cTn id="141" dur="500"/>
                                        <p:tgtEl>
                                          <p:spTgt spid="5"/>
                                        </p:tgtEl>
                                      </p:cBhvr>
                                    </p:animEffect>
                                  </p:childTnLst>
                                </p:cTn>
                              </p:par>
                            </p:childTnLst>
                          </p:cTn>
                        </p:par>
                      </p:childTnLst>
                    </p:cTn>
                  </p:par>
                  <p:par>
                    <p:cTn id="142" fill="hold">
                      <p:stCondLst>
                        <p:cond delay="indefinite"/>
                      </p:stCondLst>
                      <p:childTnLst>
                        <p:par>
                          <p:cTn id="143" fill="hold">
                            <p:stCondLst>
                              <p:cond delay="0"/>
                            </p:stCondLst>
                            <p:childTnLst>
                              <p:par>
                                <p:cTn id="144" presetID="8" presetClass="emph" presetSubtype="0" fill="hold" grpId="1" nodeType="clickEffect">
                                  <p:stCondLst>
                                    <p:cond delay="0"/>
                                  </p:stCondLst>
                                  <p:childTnLst>
                                    <p:animRot by="21600000">
                                      <p:cBhvr>
                                        <p:cTn id="145" dur="2000" fill="hold"/>
                                        <p:tgtEl>
                                          <p:spTgt spid="51"/>
                                        </p:tgtEl>
                                        <p:attrNameLst>
                                          <p:attrName>r</p:attrName>
                                        </p:attrNameLst>
                                      </p:cBhvr>
                                    </p:animRot>
                                  </p:childTnLst>
                                </p:cTn>
                              </p:par>
                            </p:childTnLst>
                          </p:cTn>
                        </p:par>
                        <p:par>
                          <p:cTn id="146" fill="hold">
                            <p:stCondLst>
                              <p:cond delay="2000"/>
                            </p:stCondLst>
                            <p:childTnLst>
                              <p:par>
                                <p:cTn id="147" presetID="22" presetClass="entr" presetSubtype="2" fill="hold" grpId="0" nodeType="afterEffect">
                                  <p:stCondLst>
                                    <p:cond delay="0"/>
                                  </p:stCondLst>
                                  <p:childTnLst>
                                    <p:set>
                                      <p:cBhvr>
                                        <p:cTn id="148" dur="1" fill="hold">
                                          <p:stCondLst>
                                            <p:cond delay="0"/>
                                          </p:stCondLst>
                                        </p:cTn>
                                        <p:tgtEl>
                                          <p:spTgt spid="52"/>
                                        </p:tgtEl>
                                        <p:attrNameLst>
                                          <p:attrName>style.visibility</p:attrName>
                                        </p:attrNameLst>
                                      </p:cBhvr>
                                      <p:to>
                                        <p:strVal val="visible"/>
                                      </p:to>
                                    </p:set>
                                    <p:animEffect transition="in" filter="wipe(right)">
                                      <p:cBhvr>
                                        <p:cTn id="149"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P spid="11" grpId="0"/>
      <p:bldP spid="12" grpId="0"/>
      <p:bldP spid="13" grpId="0"/>
      <p:bldP spid="15" grpId="0"/>
      <p:bldP spid="16" grpId="0"/>
      <p:bldP spid="22" grpId="0"/>
      <p:bldP spid="48" grpId="0"/>
      <p:bldP spid="49" grpId="0"/>
      <p:bldP spid="50" grpId="0"/>
      <p:bldP spid="51" grpId="0" animBg="1"/>
      <p:bldP spid="51" grpId="1" animBg="1"/>
      <p:bldP spid="52"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Rectangle 2"/>
          <p:cNvSpPr/>
          <p:nvPr/>
        </p:nvSpPr>
        <p:spPr>
          <a:xfrm>
            <a:off x="422976" y="5876983"/>
            <a:ext cx="5445722" cy="830997"/>
          </a:xfrm>
          <a:prstGeom prst="rect">
            <a:avLst/>
          </a:prstGeom>
        </p:spPr>
        <p:txBody>
          <a:bodyPr wrap="none">
            <a:spAutoFit/>
          </a:bodyPr>
          <a:lstStyle/>
          <a:p>
            <a:pPr algn="l"/>
            <a:r>
              <a:rPr lang="en-US" sz="2400" b="1" dirty="0" smtClean="0">
                <a:solidFill>
                  <a:srgbClr val="000000"/>
                </a:solidFill>
                <a:latin typeface="Arial Narrow" pitchFamily="34" charset="0"/>
              </a:rPr>
              <a:t>It should be noted that ordinary convection </a:t>
            </a:r>
          </a:p>
          <a:p>
            <a:pPr algn="l"/>
            <a:r>
              <a:rPr lang="en-US" sz="2400" b="1" dirty="0" smtClean="0">
                <a:solidFill>
                  <a:srgbClr val="000000"/>
                </a:solidFill>
                <a:latin typeface="Arial Narrow" pitchFamily="34" charset="0"/>
              </a:rPr>
              <a:t>(i.e., “hot air rises”) also plays a role.</a:t>
            </a:r>
            <a:endParaRPr lang="en-US" sz="2400" b="1" dirty="0">
              <a:solidFill>
                <a:srgbClr val="000000"/>
              </a:solidFill>
              <a:latin typeface="Arial Narrow" pitchFamily="34" charset="0"/>
            </a:endParaRP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5058891" y="1251052"/>
            <a:ext cx="2006931" cy="366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2820" y="130634"/>
            <a:ext cx="4797634" cy="4797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6788146" y="238608"/>
            <a:ext cx="2058577" cy="400110"/>
          </a:xfrm>
          <a:prstGeom prst="rect">
            <a:avLst/>
          </a:prstGeom>
        </p:spPr>
        <p:txBody>
          <a:bodyPr wrap="none">
            <a:spAutoFit/>
          </a:bodyPr>
          <a:lstStyle/>
          <a:p>
            <a:pPr algn="l"/>
            <a:r>
              <a:rPr lang="en-US" sz="2000" b="1" dirty="0" smtClean="0">
                <a:solidFill>
                  <a:srgbClr val="000000"/>
                </a:solidFill>
                <a:latin typeface="Arial Narrow" pitchFamily="34" charset="0"/>
              </a:rPr>
              <a:t>faster air = lower P</a:t>
            </a:r>
            <a:endParaRPr lang="en-US" sz="2000" b="1" dirty="0">
              <a:solidFill>
                <a:srgbClr val="000000"/>
              </a:solidFill>
              <a:latin typeface="Arial Narrow" pitchFamily="34" charset="0"/>
            </a:endParaRPr>
          </a:p>
        </p:txBody>
      </p:sp>
      <p:sp>
        <p:nvSpPr>
          <p:cNvPr id="17" name="Rectangle 16"/>
          <p:cNvSpPr/>
          <p:nvPr/>
        </p:nvSpPr>
        <p:spPr>
          <a:xfrm>
            <a:off x="5956875" y="5606255"/>
            <a:ext cx="1164101" cy="1015663"/>
          </a:xfrm>
          <a:prstGeom prst="rect">
            <a:avLst/>
          </a:prstGeom>
        </p:spPr>
        <p:txBody>
          <a:bodyPr wrap="none">
            <a:spAutoFit/>
          </a:bodyPr>
          <a:lstStyle/>
          <a:p>
            <a:r>
              <a:rPr lang="en-US" sz="2000" b="1" dirty="0" smtClean="0">
                <a:solidFill>
                  <a:srgbClr val="000000"/>
                </a:solidFill>
                <a:latin typeface="Arial Narrow" pitchFamily="34" charset="0"/>
              </a:rPr>
              <a:t>slower air</a:t>
            </a:r>
          </a:p>
          <a:p>
            <a:r>
              <a:rPr lang="en-US" sz="2000" b="1" dirty="0" smtClean="0">
                <a:solidFill>
                  <a:srgbClr val="000000"/>
                </a:solidFill>
                <a:latin typeface="Arial Narrow" pitchFamily="34" charset="0"/>
              </a:rPr>
              <a:t>=</a:t>
            </a:r>
          </a:p>
          <a:p>
            <a:r>
              <a:rPr lang="en-US" sz="2000" b="1" dirty="0" smtClean="0">
                <a:solidFill>
                  <a:srgbClr val="000000"/>
                </a:solidFill>
                <a:latin typeface="Arial Narrow" pitchFamily="34" charset="0"/>
              </a:rPr>
              <a:t>higher P</a:t>
            </a:r>
            <a:endParaRPr lang="en-US" sz="2000" b="1" dirty="0">
              <a:solidFill>
                <a:srgbClr val="000000"/>
              </a:solidFill>
              <a:latin typeface="Arial Narrow" pitchFamily="34" charset="0"/>
            </a:endParaRPr>
          </a:p>
        </p:txBody>
      </p:sp>
      <p:sp>
        <p:nvSpPr>
          <p:cNvPr id="9" name="Rectangle 8"/>
          <p:cNvSpPr/>
          <p:nvPr/>
        </p:nvSpPr>
        <p:spPr>
          <a:xfrm>
            <a:off x="7508432" y="1478033"/>
            <a:ext cx="880764" cy="5078451"/>
          </a:xfrm>
          <a:prstGeom prst="rect">
            <a:avLst/>
          </a:prstGeom>
          <a:pattFill prst="horzBrick">
            <a:fgClr>
              <a:schemeClr val="bg1">
                <a:lumMod val="85000"/>
              </a:schemeClr>
            </a:fgClr>
            <a:bgClr>
              <a:schemeClr val="bg1"/>
            </a:bgClr>
          </a:pattFill>
          <a:ln w="22225">
            <a:solidFill>
              <a:schemeClr val="tx1"/>
            </a:solidFill>
          </a:ln>
        </p:spPr>
        <p:txBody>
          <a:bodyPr wrap="none" rtlCol="0" anchor="ctr">
            <a:spAutoFit/>
          </a:bodyPr>
          <a:lstStyle/>
          <a:p>
            <a:pPr algn="l"/>
            <a:endParaRPr lang="en-US" dirty="0">
              <a:solidFill>
                <a:srgbClr val="000000"/>
              </a:solidFill>
            </a:endParaRPr>
          </a:p>
        </p:txBody>
      </p:sp>
      <p:sp>
        <p:nvSpPr>
          <p:cNvPr id="13" name="Rectangle 12"/>
          <p:cNvSpPr/>
          <p:nvPr/>
        </p:nvSpPr>
        <p:spPr>
          <a:xfrm>
            <a:off x="7302295" y="1271899"/>
            <a:ext cx="1311776" cy="206136"/>
          </a:xfrm>
          <a:prstGeom prst="rect">
            <a:avLst/>
          </a:prstGeom>
          <a:solidFill>
            <a:schemeClr val="bg1"/>
          </a:solidFill>
          <a:ln w="22225">
            <a:solidFill>
              <a:schemeClr val="tx1"/>
            </a:solidFill>
          </a:ln>
        </p:spPr>
        <p:txBody>
          <a:bodyPr wrap="square" rtlCol="0" anchor="ctr">
            <a:spAutoFit/>
          </a:bodyPr>
          <a:lstStyle/>
          <a:p>
            <a:pPr algn="l"/>
            <a:endParaRPr lang="en-US" dirty="0">
              <a:solidFill>
                <a:srgbClr val="000000"/>
              </a:solidFill>
            </a:endParaRPr>
          </a:p>
        </p:txBody>
      </p:sp>
      <p:sp>
        <p:nvSpPr>
          <p:cNvPr id="14" name="Rectangle 13"/>
          <p:cNvSpPr/>
          <p:nvPr/>
        </p:nvSpPr>
        <p:spPr>
          <a:xfrm>
            <a:off x="7096158" y="5600763"/>
            <a:ext cx="1667831" cy="955721"/>
          </a:xfrm>
          <a:prstGeom prst="rect">
            <a:avLst/>
          </a:prstGeom>
          <a:pattFill prst="horzBrick">
            <a:fgClr>
              <a:schemeClr val="bg1">
                <a:lumMod val="85000"/>
              </a:schemeClr>
            </a:fgClr>
            <a:bgClr>
              <a:schemeClr val="bg1"/>
            </a:bgClr>
          </a:pattFill>
          <a:ln w="22225">
            <a:solidFill>
              <a:schemeClr val="tx1"/>
            </a:solidFill>
          </a:ln>
        </p:spPr>
        <p:txBody>
          <a:bodyPr wrap="square" rtlCol="0" anchor="ctr">
            <a:spAutoFit/>
          </a:bodyPr>
          <a:lstStyle/>
          <a:p>
            <a:pPr algn="l"/>
            <a:endParaRPr lang="en-US" dirty="0">
              <a:solidFill>
                <a:srgbClr val="000000"/>
              </a:solidFill>
            </a:endParaRPr>
          </a:p>
        </p:txBody>
      </p:sp>
      <p:sp>
        <p:nvSpPr>
          <p:cNvPr id="15" name="Rectangle 14"/>
          <p:cNvSpPr/>
          <p:nvPr/>
        </p:nvSpPr>
        <p:spPr>
          <a:xfrm>
            <a:off x="7695828" y="6087991"/>
            <a:ext cx="543447" cy="468493"/>
          </a:xfrm>
          <a:prstGeom prst="rect">
            <a:avLst/>
          </a:prstGeom>
          <a:solidFill>
            <a:schemeClr val="bg1"/>
          </a:solidFill>
          <a:ln w="22225">
            <a:solidFill>
              <a:schemeClr val="tx1"/>
            </a:solidFill>
          </a:ln>
        </p:spPr>
        <p:txBody>
          <a:bodyPr wrap="square" rtlCol="0" anchor="ctr">
            <a:spAutoFit/>
          </a:bodyPr>
          <a:lstStyle/>
          <a:p>
            <a:pPr algn="l"/>
            <a:endParaRPr lang="en-US" dirty="0">
              <a:solidFill>
                <a:srgbClr val="000000"/>
              </a:solidFill>
            </a:endParaRPr>
          </a:p>
        </p:txBody>
      </p:sp>
      <p:grpSp>
        <p:nvGrpSpPr>
          <p:cNvPr id="2" name="Group 1"/>
          <p:cNvGrpSpPr/>
          <p:nvPr/>
        </p:nvGrpSpPr>
        <p:grpSpPr>
          <a:xfrm>
            <a:off x="7088964" y="1965265"/>
            <a:ext cx="1169055" cy="3972811"/>
            <a:chOff x="7088964" y="1965265"/>
            <a:chExt cx="1169055" cy="3972811"/>
          </a:xfrm>
        </p:grpSpPr>
        <p:sp>
          <p:nvSpPr>
            <p:cNvPr id="19" name="Rectangle 18"/>
            <p:cNvSpPr/>
            <p:nvPr/>
          </p:nvSpPr>
          <p:spPr>
            <a:xfrm rot="16200000">
              <a:off x="6279928" y="3338069"/>
              <a:ext cx="2018181" cy="400110"/>
            </a:xfrm>
            <a:prstGeom prst="rect">
              <a:avLst/>
            </a:prstGeom>
          </p:spPr>
          <p:txBody>
            <a:bodyPr wrap="none">
              <a:spAutoFit/>
            </a:bodyPr>
            <a:lstStyle/>
            <a:p>
              <a:pPr algn="l"/>
              <a:r>
                <a:rPr lang="en-US" sz="2000" b="1" dirty="0" smtClean="0">
                  <a:solidFill>
                    <a:srgbClr val="000000"/>
                  </a:solidFill>
                  <a:latin typeface="Arial Narrow" pitchFamily="34" charset="0"/>
                </a:rPr>
                <a:t>dir. smoke moves</a:t>
              </a:r>
              <a:endParaRPr lang="en-US" sz="2000" b="1" dirty="0">
                <a:solidFill>
                  <a:srgbClr val="000000"/>
                </a:solidFill>
                <a:latin typeface="Arial Narrow" pitchFamily="34" charset="0"/>
              </a:endParaRPr>
            </a:p>
          </p:txBody>
        </p:sp>
        <p:sp>
          <p:nvSpPr>
            <p:cNvPr id="10" name="Up Arrow 9"/>
            <p:cNvSpPr/>
            <p:nvPr/>
          </p:nvSpPr>
          <p:spPr>
            <a:xfrm>
              <a:off x="7658348" y="1965265"/>
              <a:ext cx="599671" cy="3972811"/>
            </a:xfrm>
            <a:prstGeom prst="upArrow">
              <a:avLst/>
            </a:prstGeom>
            <a:solidFill>
              <a:schemeClr val="bg1">
                <a:lumMod val="65000"/>
              </a:schemeClr>
            </a:solidFill>
            <a:ln w="22225">
              <a:solidFill>
                <a:schemeClr val="tx1"/>
              </a:solidFill>
            </a:ln>
          </p:spPr>
          <p:txBody>
            <a:bodyPr wrap="none" rtlCol="0" anchor="ctr">
              <a:spAutoFit/>
            </a:bodyPr>
            <a:lstStyle/>
            <a:p>
              <a:pPr algn="l"/>
              <a:endParaRPr lang="en-US" dirty="0">
                <a:solidFill>
                  <a:srgbClr val="000000"/>
                </a:solidFill>
              </a:endParaRPr>
            </a:p>
          </p:txBody>
        </p:sp>
      </p:grpSp>
      <p:grpSp>
        <p:nvGrpSpPr>
          <p:cNvPr id="4" name="Group 3"/>
          <p:cNvGrpSpPr/>
          <p:nvPr/>
        </p:nvGrpSpPr>
        <p:grpSpPr>
          <a:xfrm>
            <a:off x="5522025" y="259954"/>
            <a:ext cx="2529856" cy="1011945"/>
            <a:chOff x="5522025" y="259954"/>
            <a:chExt cx="2529856" cy="1011945"/>
          </a:xfrm>
        </p:grpSpPr>
        <p:sp>
          <p:nvSpPr>
            <p:cNvPr id="12" name="Freeform 11"/>
            <p:cNvSpPr/>
            <p:nvPr/>
          </p:nvSpPr>
          <p:spPr>
            <a:xfrm>
              <a:off x="5859339" y="259954"/>
              <a:ext cx="2192542" cy="843286"/>
            </a:xfrm>
            <a:custGeom>
              <a:avLst/>
              <a:gdLst>
                <a:gd name="connsiteX0" fmla="*/ 1389413 w 1389413"/>
                <a:gd name="connsiteY0" fmla="*/ 534390 h 534390"/>
                <a:gd name="connsiteX1" fmla="*/ 1341912 w 1389413"/>
                <a:gd name="connsiteY1" fmla="*/ 391886 h 534390"/>
                <a:gd name="connsiteX2" fmla="*/ 1246909 w 1389413"/>
                <a:gd name="connsiteY2" fmla="*/ 344385 h 534390"/>
                <a:gd name="connsiteX3" fmla="*/ 1056904 w 1389413"/>
                <a:gd name="connsiteY3" fmla="*/ 320634 h 534390"/>
                <a:gd name="connsiteX4" fmla="*/ 878774 w 1389413"/>
                <a:gd name="connsiteY4" fmla="*/ 320634 h 534390"/>
                <a:gd name="connsiteX5" fmla="*/ 558140 w 1389413"/>
                <a:gd name="connsiteY5" fmla="*/ 320634 h 534390"/>
                <a:gd name="connsiteX6" fmla="*/ 368135 w 1389413"/>
                <a:gd name="connsiteY6" fmla="*/ 296883 h 534390"/>
                <a:gd name="connsiteX7" fmla="*/ 142504 w 1389413"/>
                <a:gd name="connsiteY7" fmla="*/ 237507 h 534390"/>
                <a:gd name="connsiteX8" fmla="*/ 35626 w 1389413"/>
                <a:gd name="connsiteY8" fmla="*/ 95003 h 534390"/>
                <a:gd name="connsiteX9" fmla="*/ 0 w 1389413"/>
                <a:gd name="connsiteY9" fmla="*/ 0 h 53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9413" h="534390">
                  <a:moveTo>
                    <a:pt x="1389413" y="534390"/>
                  </a:moveTo>
                  <a:cubicBezTo>
                    <a:pt x="1377538" y="478971"/>
                    <a:pt x="1365663" y="423553"/>
                    <a:pt x="1341912" y="391886"/>
                  </a:cubicBezTo>
                  <a:cubicBezTo>
                    <a:pt x="1318161" y="360219"/>
                    <a:pt x="1294410" y="356260"/>
                    <a:pt x="1246909" y="344385"/>
                  </a:cubicBezTo>
                  <a:cubicBezTo>
                    <a:pt x="1199408" y="332510"/>
                    <a:pt x="1118260" y="324592"/>
                    <a:pt x="1056904" y="320634"/>
                  </a:cubicBezTo>
                  <a:cubicBezTo>
                    <a:pt x="995548" y="316675"/>
                    <a:pt x="878774" y="320634"/>
                    <a:pt x="878774" y="320634"/>
                  </a:cubicBezTo>
                  <a:cubicBezTo>
                    <a:pt x="795647" y="320634"/>
                    <a:pt x="643247" y="324593"/>
                    <a:pt x="558140" y="320634"/>
                  </a:cubicBezTo>
                  <a:cubicBezTo>
                    <a:pt x="473033" y="316675"/>
                    <a:pt x="437408" y="310737"/>
                    <a:pt x="368135" y="296883"/>
                  </a:cubicBezTo>
                  <a:cubicBezTo>
                    <a:pt x="298862" y="283029"/>
                    <a:pt x="197922" y="271154"/>
                    <a:pt x="142504" y="237507"/>
                  </a:cubicBezTo>
                  <a:cubicBezTo>
                    <a:pt x="87086" y="203860"/>
                    <a:pt x="59377" y="134587"/>
                    <a:pt x="35626" y="95003"/>
                  </a:cubicBezTo>
                  <a:cubicBezTo>
                    <a:pt x="11875" y="55418"/>
                    <a:pt x="9896" y="17813"/>
                    <a:pt x="0" y="0"/>
                  </a:cubicBezTo>
                </a:path>
              </a:pathLst>
            </a:custGeom>
            <a:noFill/>
            <a:ln w="22225">
              <a:solidFill>
                <a:schemeClr val="tx1"/>
              </a:solidFill>
            </a:ln>
          </p:spPr>
          <p:txBody>
            <a:bodyPr vert="horz" wrap="none" lIns="91440" tIns="45720" rIns="91440" bIns="45720" numCol="1" rtlCol="0" anchor="ctr" anchorCtr="0" compatLnSpc="1">
              <a:prstTxWarp prst="textNoShape">
                <a:avLst/>
              </a:prstTxWarp>
            </a:bodyPr>
            <a:lstStyle/>
            <a:p>
              <a:endParaRPr lang="en-US" smtClean="0">
                <a:solidFill>
                  <a:srgbClr val="000000"/>
                </a:solidFill>
                <a:latin typeface="Arial" charset="0"/>
              </a:endParaRPr>
            </a:p>
          </p:txBody>
        </p:sp>
        <p:sp>
          <p:nvSpPr>
            <p:cNvPr id="21" name="Freeform 20"/>
            <p:cNvSpPr/>
            <p:nvPr/>
          </p:nvSpPr>
          <p:spPr>
            <a:xfrm>
              <a:off x="5746901" y="372394"/>
              <a:ext cx="2192542" cy="843286"/>
            </a:xfrm>
            <a:custGeom>
              <a:avLst/>
              <a:gdLst>
                <a:gd name="connsiteX0" fmla="*/ 1389413 w 1389413"/>
                <a:gd name="connsiteY0" fmla="*/ 534390 h 534390"/>
                <a:gd name="connsiteX1" fmla="*/ 1341912 w 1389413"/>
                <a:gd name="connsiteY1" fmla="*/ 391886 h 534390"/>
                <a:gd name="connsiteX2" fmla="*/ 1246909 w 1389413"/>
                <a:gd name="connsiteY2" fmla="*/ 344385 h 534390"/>
                <a:gd name="connsiteX3" fmla="*/ 1056904 w 1389413"/>
                <a:gd name="connsiteY3" fmla="*/ 320634 h 534390"/>
                <a:gd name="connsiteX4" fmla="*/ 878774 w 1389413"/>
                <a:gd name="connsiteY4" fmla="*/ 320634 h 534390"/>
                <a:gd name="connsiteX5" fmla="*/ 558140 w 1389413"/>
                <a:gd name="connsiteY5" fmla="*/ 320634 h 534390"/>
                <a:gd name="connsiteX6" fmla="*/ 368135 w 1389413"/>
                <a:gd name="connsiteY6" fmla="*/ 296883 h 534390"/>
                <a:gd name="connsiteX7" fmla="*/ 142504 w 1389413"/>
                <a:gd name="connsiteY7" fmla="*/ 237507 h 534390"/>
                <a:gd name="connsiteX8" fmla="*/ 35626 w 1389413"/>
                <a:gd name="connsiteY8" fmla="*/ 95003 h 534390"/>
                <a:gd name="connsiteX9" fmla="*/ 0 w 1389413"/>
                <a:gd name="connsiteY9" fmla="*/ 0 h 53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9413" h="534390">
                  <a:moveTo>
                    <a:pt x="1389413" y="534390"/>
                  </a:moveTo>
                  <a:cubicBezTo>
                    <a:pt x="1377538" y="478971"/>
                    <a:pt x="1365663" y="423553"/>
                    <a:pt x="1341912" y="391886"/>
                  </a:cubicBezTo>
                  <a:cubicBezTo>
                    <a:pt x="1318161" y="360219"/>
                    <a:pt x="1294410" y="356260"/>
                    <a:pt x="1246909" y="344385"/>
                  </a:cubicBezTo>
                  <a:cubicBezTo>
                    <a:pt x="1199408" y="332510"/>
                    <a:pt x="1118260" y="324592"/>
                    <a:pt x="1056904" y="320634"/>
                  </a:cubicBezTo>
                  <a:cubicBezTo>
                    <a:pt x="995548" y="316675"/>
                    <a:pt x="878774" y="320634"/>
                    <a:pt x="878774" y="320634"/>
                  </a:cubicBezTo>
                  <a:cubicBezTo>
                    <a:pt x="795647" y="320634"/>
                    <a:pt x="643247" y="324593"/>
                    <a:pt x="558140" y="320634"/>
                  </a:cubicBezTo>
                  <a:cubicBezTo>
                    <a:pt x="473033" y="316675"/>
                    <a:pt x="437408" y="310737"/>
                    <a:pt x="368135" y="296883"/>
                  </a:cubicBezTo>
                  <a:cubicBezTo>
                    <a:pt x="298862" y="283029"/>
                    <a:pt x="197922" y="271154"/>
                    <a:pt x="142504" y="237507"/>
                  </a:cubicBezTo>
                  <a:cubicBezTo>
                    <a:pt x="87086" y="203860"/>
                    <a:pt x="59377" y="134587"/>
                    <a:pt x="35626" y="95003"/>
                  </a:cubicBezTo>
                  <a:cubicBezTo>
                    <a:pt x="11875" y="55418"/>
                    <a:pt x="9896" y="17813"/>
                    <a:pt x="0" y="0"/>
                  </a:cubicBezTo>
                </a:path>
              </a:pathLst>
            </a:custGeom>
            <a:noFill/>
            <a:ln w="22225">
              <a:solidFill>
                <a:schemeClr val="tx1"/>
              </a:solidFill>
            </a:ln>
          </p:spPr>
          <p:txBody>
            <a:bodyPr vert="horz" wrap="none" lIns="91440" tIns="45720" rIns="91440" bIns="45720" numCol="1" rtlCol="0" anchor="ctr" anchorCtr="0" compatLnSpc="1">
              <a:prstTxWarp prst="textNoShape">
                <a:avLst/>
              </a:prstTxWarp>
            </a:bodyPr>
            <a:lstStyle/>
            <a:p>
              <a:endParaRPr lang="en-US" smtClean="0">
                <a:solidFill>
                  <a:srgbClr val="000000"/>
                </a:solidFill>
                <a:latin typeface="Arial" charset="0"/>
              </a:endParaRPr>
            </a:p>
          </p:txBody>
        </p:sp>
        <p:sp>
          <p:nvSpPr>
            <p:cNvPr id="22" name="Freeform 21"/>
            <p:cNvSpPr/>
            <p:nvPr/>
          </p:nvSpPr>
          <p:spPr>
            <a:xfrm>
              <a:off x="5522025" y="428613"/>
              <a:ext cx="2192542" cy="843286"/>
            </a:xfrm>
            <a:custGeom>
              <a:avLst/>
              <a:gdLst>
                <a:gd name="connsiteX0" fmla="*/ 1389413 w 1389413"/>
                <a:gd name="connsiteY0" fmla="*/ 534390 h 534390"/>
                <a:gd name="connsiteX1" fmla="*/ 1341912 w 1389413"/>
                <a:gd name="connsiteY1" fmla="*/ 391886 h 534390"/>
                <a:gd name="connsiteX2" fmla="*/ 1246909 w 1389413"/>
                <a:gd name="connsiteY2" fmla="*/ 344385 h 534390"/>
                <a:gd name="connsiteX3" fmla="*/ 1056904 w 1389413"/>
                <a:gd name="connsiteY3" fmla="*/ 320634 h 534390"/>
                <a:gd name="connsiteX4" fmla="*/ 878774 w 1389413"/>
                <a:gd name="connsiteY4" fmla="*/ 320634 h 534390"/>
                <a:gd name="connsiteX5" fmla="*/ 558140 w 1389413"/>
                <a:gd name="connsiteY5" fmla="*/ 320634 h 534390"/>
                <a:gd name="connsiteX6" fmla="*/ 368135 w 1389413"/>
                <a:gd name="connsiteY6" fmla="*/ 296883 h 534390"/>
                <a:gd name="connsiteX7" fmla="*/ 142504 w 1389413"/>
                <a:gd name="connsiteY7" fmla="*/ 237507 h 534390"/>
                <a:gd name="connsiteX8" fmla="*/ 35626 w 1389413"/>
                <a:gd name="connsiteY8" fmla="*/ 95003 h 534390"/>
                <a:gd name="connsiteX9" fmla="*/ 0 w 1389413"/>
                <a:gd name="connsiteY9" fmla="*/ 0 h 53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9413" h="534390">
                  <a:moveTo>
                    <a:pt x="1389413" y="534390"/>
                  </a:moveTo>
                  <a:cubicBezTo>
                    <a:pt x="1377538" y="478971"/>
                    <a:pt x="1365663" y="423553"/>
                    <a:pt x="1341912" y="391886"/>
                  </a:cubicBezTo>
                  <a:cubicBezTo>
                    <a:pt x="1318161" y="360219"/>
                    <a:pt x="1294410" y="356260"/>
                    <a:pt x="1246909" y="344385"/>
                  </a:cubicBezTo>
                  <a:cubicBezTo>
                    <a:pt x="1199408" y="332510"/>
                    <a:pt x="1118260" y="324592"/>
                    <a:pt x="1056904" y="320634"/>
                  </a:cubicBezTo>
                  <a:cubicBezTo>
                    <a:pt x="995548" y="316675"/>
                    <a:pt x="878774" y="320634"/>
                    <a:pt x="878774" y="320634"/>
                  </a:cubicBezTo>
                  <a:cubicBezTo>
                    <a:pt x="795647" y="320634"/>
                    <a:pt x="643247" y="324593"/>
                    <a:pt x="558140" y="320634"/>
                  </a:cubicBezTo>
                  <a:cubicBezTo>
                    <a:pt x="473033" y="316675"/>
                    <a:pt x="437408" y="310737"/>
                    <a:pt x="368135" y="296883"/>
                  </a:cubicBezTo>
                  <a:cubicBezTo>
                    <a:pt x="298862" y="283029"/>
                    <a:pt x="197922" y="271154"/>
                    <a:pt x="142504" y="237507"/>
                  </a:cubicBezTo>
                  <a:cubicBezTo>
                    <a:pt x="87086" y="203860"/>
                    <a:pt x="59377" y="134587"/>
                    <a:pt x="35626" y="95003"/>
                  </a:cubicBezTo>
                  <a:cubicBezTo>
                    <a:pt x="11875" y="55418"/>
                    <a:pt x="9896" y="17813"/>
                    <a:pt x="0" y="0"/>
                  </a:cubicBezTo>
                </a:path>
              </a:pathLst>
            </a:custGeom>
            <a:noFill/>
            <a:ln w="22225">
              <a:solidFill>
                <a:schemeClr val="tx1"/>
              </a:solidFill>
            </a:ln>
          </p:spPr>
          <p:txBody>
            <a:bodyPr vert="horz" wrap="none" lIns="91440" tIns="45720" rIns="91440" bIns="45720" numCol="1" rtlCol="0" anchor="ctr" anchorCtr="0" compatLnSpc="1">
              <a:prstTxWarp prst="textNoShape">
                <a:avLst/>
              </a:prstTxWarp>
            </a:bodyPr>
            <a:lstStyle/>
            <a:p>
              <a:endParaRPr lang="en-US" smtClean="0">
                <a:solidFill>
                  <a:srgbClr val="000000"/>
                </a:solidFill>
                <a:latin typeface="Arial" charset="0"/>
              </a:endParaRPr>
            </a:p>
          </p:txBody>
        </p:sp>
      </p:grpSp>
      <p:sp>
        <p:nvSpPr>
          <p:cNvPr id="20" name="Rectangle 19"/>
          <p:cNvSpPr/>
          <p:nvPr/>
        </p:nvSpPr>
        <p:spPr>
          <a:xfrm>
            <a:off x="375477" y="5001149"/>
            <a:ext cx="4362778" cy="830997"/>
          </a:xfrm>
          <a:prstGeom prst="rect">
            <a:avLst/>
          </a:prstGeom>
        </p:spPr>
        <p:txBody>
          <a:bodyPr wrap="square">
            <a:spAutoFit/>
          </a:bodyPr>
          <a:lstStyle/>
          <a:p>
            <a:pPr algn="l"/>
            <a:r>
              <a:rPr lang="en-US" sz="2400" b="1" dirty="0" smtClean="0">
                <a:solidFill>
                  <a:srgbClr val="000000"/>
                </a:solidFill>
                <a:latin typeface="Arial Narrow" pitchFamily="34" charset="0"/>
              </a:rPr>
              <a:t>Bernoulli’s principle is the primary reason smoke goes out a chimney. </a:t>
            </a:r>
          </a:p>
        </p:txBody>
      </p:sp>
    </p:spTree>
    <p:extLst>
      <p:ext uri="{BB962C8B-B14F-4D97-AF65-F5344CB8AC3E}">
        <p14:creationId xmlns:p14="http://schemas.microsoft.com/office/powerpoint/2010/main" val="333657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80">
                                          <p:stCondLst>
                                            <p:cond delay="0"/>
                                          </p:stCondLst>
                                        </p:cTn>
                                        <p:tgtEl>
                                          <p:spTgt spid="16"/>
                                        </p:tgtEl>
                                      </p:cBhvr>
                                    </p:animEffect>
                                    <p:anim calcmode="lin" valueType="num">
                                      <p:cBhvr>
                                        <p:cTn id="2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1" dur="26">
                                          <p:stCondLst>
                                            <p:cond delay="650"/>
                                          </p:stCondLst>
                                        </p:cTn>
                                        <p:tgtEl>
                                          <p:spTgt spid="16"/>
                                        </p:tgtEl>
                                      </p:cBhvr>
                                      <p:to x="100000" y="60000"/>
                                    </p:animScale>
                                    <p:animScale>
                                      <p:cBhvr>
                                        <p:cTn id="32" dur="166" decel="50000">
                                          <p:stCondLst>
                                            <p:cond delay="676"/>
                                          </p:stCondLst>
                                        </p:cTn>
                                        <p:tgtEl>
                                          <p:spTgt spid="16"/>
                                        </p:tgtEl>
                                      </p:cBhvr>
                                      <p:to x="100000" y="100000"/>
                                    </p:animScale>
                                    <p:animScale>
                                      <p:cBhvr>
                                        <p:cTn id="33" dur="26">
                                          <p:stCondLst>
                                            <p:cond delay="1312"/>
                                          </p:stCondLst>
                                        </p:cTn>
                                        <p:tgtEl>
                                          <p:spTgt spid="16"/>
                                        </p:tgtEl>
                                      </p:cBhvr>
                                      <p:to x="100000" y="80000"/>
                                    </p:animScale>
                                    <p:animScale>
                                      <p:cBhvr>
                                        <p:cTn id="34" dur="166" decel="50000">
                                          <p:stCondLst>
                                            <p:cond delay="1338"/>
                                          </p:stCondLst>
                                        </p:cTn>
                                        <p:tgtEl>
                                          <p:spTgt spid="16"/>
                                        </p:tgtEl>
                                      </p:cBhvr>
                                      <p:to x="100000" y="100000"/>
                                    </p:animScale>
                                    <p:animScale>
                                      <p:cBhvr>
                                        <p:cTn id="35" dur="26">
                                          <p:stCondLst>
                                            <p:cond delay="1642"/>
                                          </p:stCondLst>
                                        </p:cTn>
                                        <p:tgtEl>
                                          <p:spTgt spid="16"/>
                                        </p:tgtEl>
                                      </p:cBhvr>
                                      <p:to x="100000" y="90000"/>
                                    </p:animScale>
                                    <p:animScale>
                                      <p:cBhvr>
                                        <p:cTn id="36" dur="166" decel="50000">
                                          <p:stCondLst>
                                            <p:cond delay="1668"/>
                                          </p:stCondLst>
                                        </p:cTn>
                                        <p:tgtEl>
                                          <p:spTgt spid="16"/>
                                        </p:tgtEl>
                                      </p:cBhvr>
                                      <p:to x="100000" y="100000"/>
                                    </p:animScale>
                                    <p:animScale>
                                      <p:cBhvr>
                                        <p:cTn id="37" dur="26">
                                          <p:stCondLst>
                                            <p:cond delay="1808"/>
                                          </p:stCondLst>
                                        </p:cTn>
                                        <p:tgtEl>
                                          <p:spTgt spid="16"/>
                                        </p:tgtEl>
                                      </p:cBhvr>
                                      <p:to x="100000" y="95000"/>
                                    </p:animScale>
                                    <p:animScale>
                                      <p:cBhvr>
                                        <p:cTn id="38" dur="166" decel="50000">
                                          <p:stCondLst>
                                            <p:cond delay="1834"/>
                                          </p:stCondLst>
                                        </p:cTn>
                                        <p:tgtEl>
                                          <p:spTgt spid="1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down)">
                                      <p:cBhvr>
                                        <p:cTn id="43" dur="2000"/>
                                        <p:tgtEl>
                                          <p:spTgt spid="2"/>
                                        </p:tgtEl>
                                      </p:cBhvr>
                                    </p:animEffect>
                                  </p:childTnLst>
                                </p:cTn>
                              </p:par>
                            </p:childTnLst>
                          </p:cTn>
                        </p:par>
                        <p:par>
                          <p:cTn id="44" fill="hold">
                            <p:stCondLst>
                              <p:cond delay="2000"/>
                            </p:stCondLst>
                            <p:childTnLst>
                              <p:par>
                                <p:cTn id="45" presetID="22" presetClass="entr" presetSubtype="4"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down)">
                                      <p:cBhvr>
                                        <p:cTn id="47" dur="50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barn(inVertical)">
                                      <p:cBhvr>
                                        <p:cTn id="5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1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246661" y="335468"/>
            <a:ext cx="6926036" cy="3955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41890" y="4448940"/>
            <a:ext cx="5565227" cy="2424826"/>
          </a:xfrm>
          <a:prstGeom prst="rect">
            <a:avLst/>
          </a:prstGeom>
        </p:spPr>
        <p:txBody>
          <a:bodyPr wrap="square">
            <a:noAutofit/>
          </a:bodyPr>
          <a:lstStyle/>
          <a:p>
            <a:pPr algn="r"/>
            <a:r>
              <a:rPr lang="en-US" sz="2400" b="1" dirty="0" smtClean="0">
                <a:solidFill>
                  <a:srgbClr val="000000"/>
                </a:solidFill>
                <a:latin typeface="Arial Narrow" pitchFamily="34" charset="0"/>
              </a:rPr>
              <a:t>There is some debate as to whether or not Bernoulli’s principle adequately explains the motion of a curve ball. What ISN’T being debated is that the ball’s seams and its spin change the air pressure distribution around the ball, causing it to curve. </a:t>
            </a: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66410" y="4339187"/>
            <a:ext cx="3170279" cy="2431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9976" t="6716"/>
          <a:stretch/>
        </p:blipFill>
        <p:spPr bwMode="auto">
          <a:xfrm>
            <a:off x="6001327" y="47505"/>
            <a:ext cx="3037765" cy="2208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Isosceles Triangle 1"/>
          <p:cNvSpPr/>
          <p:nvPr/>
        </p:nvSpPr>
        <p:spPr>
          <a:xfrm>
            <a:off x="127304" y="6555180"/>
            <a:ext cx="220404" cy="190004"/>
          </a:xfrm>
          <a:prstGeom prst="triangle">
            <a:avLst/>
          </a:prstGeom>
          <a:solidFill>
            <a:schemeClr val="tx1"/>
          </a:solidFill>
          <a:ln w="22225">
            <a:solidFill>
              <a:schemeClr val="tx1"/>
            </a:solidFill>
          </a:ln>
        </p:spPr>
        <p:txBody>
          <a:bodyPr wrap="none" rtlCol="0" anchor="ctr">
            <a:spAutoFit/>
          </a:bodyPr>
          <a:lstStyle/>
          <a:p>
            <a:pPr algn="l"/>
            <a:endParaRPr lang="en-US" dirty="0">
              <a:solidFill>
                <a:srgbClr val="000000"/>
              </a:solidFill>
            </a:endParaRPr>
          </a:p>
        </p:txBody>
      </p:sp>
    </p:spTree>
    <p:extLst>
      <p:ext uri="{BB962C8B-B14F-4D97-AF65-F5344CB8AC3E}">
        <p14:creationId xmlns:p14="http://schemas.microsoft.com/office/powerpoint/2010/main" val="152276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8599" y="174808"/>
            <a:ext cx="3299301" cy="523220"/>
          </a:xfrm>
          <a:prstGeom prst="rect">
            <a:avLst/>
          </a:prstGeom>
        </p:spPr>
        <p:txBody>
          <a:bodyPr wrap="none">
            <a:spAutoFit/>
          </a:bodyPr>
          <a:lstStyle/>
          <a:p>
            <a:r>
              <a:rPr lang="en-US" b="1" dirty="0">
                <a:solidFill>
                  <a:srgbClr val="FF0000"/>
                </a:solidFill>
              </a:rPr>
              <a:t>Pressure in Fluids</a:t>
            </a:r>
            <a:endParaRPr lang="en-US" dirty="0">
              <a:solidFill>
                <a:srgbClr val="FF0000"/>
              </a:solidFill>
            </a:endParaRPr>
          </a:p>
        </p:txBody>
      </p:sp>
      <p:sp>
        <p:nvSpPr>
          <p:cNvPr id="3" name="Rectangle 2"/>
          <p:cNvSpPr/>
          <p:nvPr/>
        </p:nvSpPr>
        <p:spPr>
          <a:xfrm>
            <a:off x="397825" y="826263"/>
            <a:ext cx="8026556" cy="523220"/>
          </a:xfrm>
          <a:prstGeom prst="rect">
            <a:avLst/>
          </a:prstGeom>
        </p:spPr>
        <p:txBody>
          <a:bodyPr wrap="none">
            <a:spAutoFit/>
          </a:bodyPr>
          <a:lstStyle/>
          <a:p>
            <a:pPr algn="l"/>
            <a:r>
              <a:rPr lang="en-US" dirty="0">
                <a:solidFill>
                  <a:srgbClr val="FF0000"/>
                </a:solidFill>
              </a:rPr>
              <a:t>Fluid pressure </a:t>
            </a:r>
            <a:r>
              <a:rPr lang="en-US" dirty="0" smtClean="0">
                <a:solidFill>
                  <a:srgbClr val="FF0000"/>
                </a:solidFill>
              </a:rPr>
              <a:t>________ </a:t>
            </a:r>
            <a:r>
              <a:rPr lang="en-US" dirty="0">
                <a:solidFill>
                  <a:srgbClr val="FF0000"/>
                </a:solidFill>
              </a:rPr>
              <a:t>with depth because… </a:t>
            </a:r>
          </a:p>
        </p:txBody>
      </p:sp>
      <p:sp>
        <p:nvSpPr>
          <p:cNvPr id="4" name="Rectangle 3"/>
          <p:cNvSpPr/>
          <p:nvPr/>
        </p:nvSpPr>
        <p:spPr>
          <a:xfrm>
            <a:off x="2795025" y="792325"/>
            <a:ext cx="1725152" cy="523220"/>
          </a:xfrm>
          <a:prstGeom prst="rect">
            <a:avLst/>
          </a:prstGeom>
        </p:spPr>
        <p:txBody>
          <a:bodyPr wrap="none">
            <a:spAutoFit/>
          </a:bodyPr>
          <a:lstStyle/>
          <a:p>
            <a:r>
              <a:rPr lang="en-US" dirty="0" smtClean="0">
                <a:solidFill>
                  <a:srgbClr val="000000"/>
                </a:solidFill>
              </a:rPr>
              <a:t>increases</a:t>
            </a:r>
            <a:endParaRPr lang="en-US" dirty="0">
              <a:solidFill>
                <a:srgbClr val="000000"/>
              </a:solidFill>
            </a:endParaRPr>
          </a:p>
        </p:txBody>
      </p:sp>
      <p:sp>
        <p:nvSpPr>
          <p:cNvPr id="5" name="Rectangle 4"/>
          <p:cNvSpPr/>
          <p:nvPr/>
        </p:nvSpPr>
        <p:spPr>
          <a:xfrm>
            <a:off x="635297" y="1336902"/>
            <a:ext cx="3363421" cy="1815882"/>
          </a:xfrm>
          <a:prstGeom prst="rect">
            <a:avLst/>
          </a:prstGeom>
        </p:spPr>
        <p:txBody>
          <a:bodyPr wrap="none">
            <a:spAutoFit/>
          </a:bodyPr>
          <a:lstStyle/>
          <a:p>
            <a:pPr algn="l"/>
            <a:r>
              <a:rPr lang="en-US" dirty="0">
                <a:solidFill>
                  <a:srgbClr val="000000"/>
                </a:solidFill>
              </a:rPr>
              <a:t>the fluid at a given </a:t>
            </a:r>
            <a:endParaRPr lang="en-US" dirty="0" smtClean="0">
              <a:solidFill>
                <a:srgbClr val="000000"/>
              </a:solidFill>
            </a:endParaRPr>
          </a:p>
          <a:p>
            <a:pPr algn="l"/>
            <a:r>
              <a:rPr lang="en-US" dirty="0" smtClean="0">
                <a:solidFill>
                  <a:srgbClr val="000000"/>
                </a:solidFill>
              </a:rPr>
              <a:t>depth must support </a:t>
            </a:r>
          </a:p>
          <a:p>
            <a:pPr algn="l"/>
            <a:r>
              <a:rPr lang="en-US" dirty="0" smtClean="0">
                <a:solidFill>
                  <a:srgbClr val="000000"/>
                </a:solidFill>
              </a:rPr>
              <a:t>the weight of the </a:t>
            </a:r>
          </a:p>
          <a:p>
            <a:pPr algn="l"/>
            <a:r>
              <a:rPr lang="en-US" dirty="0" smtClean="0">
                <a:solidFill>
                  <a:srgbClr val="000000"/>
                </a:solidFill>
              </a:rPr>
              <a:t>fluid above it.</a:t>
            </a:r>
            <a:endParaRPr lang="en-US" dirty="0">
              <a:solidFill>
                <a:srgbClr val="000000"/>
              </a:solidFill>
            </a:endParaRPr>
          </a:p>
        </p:txBody>
      </p:sp>
      <p:sp>
        <p:nvSpPr>
          <p:cNvPr id="6" name="Rectangle 5"/>
          <p:cNvSpPr/>
          <p:nvPr/>
        </p:nvSpPr>
        <p:spPr>
          <a:xfrm>
            <a:off x="1327446" y="3781504"/>
            <a:ext cx="6704079" cy="954107"/>
          </a:xfrm>
          <a:prstGeom prst="rect">
            <a:avLst/>
          </a:prstGeom>
        </p:spPr>
        <p:txBody>
          <a:bodyPr wrap="none">
            <a:spAutoFit/>
          </a:bodyPr>
          <a:lstStyle/>
          <a:p>
            <a:pPr algn="l"/>
            <a:r>
              <a:rPr lang="en-US" dirty="0">
                <a:solidFill>
                  <a:srgbClr val="FF0000"/>
                </a:solidFill>
              </a:rPr>
              <a:t>-- For gases in the atmosphere, </a:t>
            </a:r>
            <a:r>
              <a:rPr lang="en-US" dirty="0" smtClean="0">
                <a:solidFill>
                  <a:srgbClr val="FF0000"/>
                </a:solidFill>
              </a:rPr>
              <a:t>pressure</a:t>
            </a:r>
          </a:p>
          <a:p>
            <a:pPr algn="l"/>
            <a:r>
              <a:rPr lang="en-US" dirty="0">
                <a:solidFill>
                  <a:srgbClr val="FF0000"/>
                </a:solidFill>
              </a:rPr>
              <a:t>	</a:t>
            </a:r>
            <a:r>
              <a:rPr lang="en-US" dirty="0" smtClean="0">
                <a:solidFill>
                  <a:srgbClr val="FF0000"/>
                </a:solidFill>
              </a:rPr>
              <a:t>is </a:t>
            </a:r>
            <a:r>
              <a:rPr lang="en-US" dirty="0">
                <a:solidFill>
                  <a:srgbClr val="FF0000"/>
                </a:solidFill>
              </a:rPr>
              <a:t>greatest at</a:t>
            </a:r>
            <a:r>
              <a:rPr lang="en-US" dirty="0" smtClean="0">
                <a:solidFill>
                  <a:srgbClr val="FF0000"/>
                </a:solidFill>
              </a:rPr>
              <a:t>…</a:t>
            </a:r>
            <a:endParaRPr lang="en-US" dirty="0">
              <a:solidFill>
                <a:srgbClr val="FF0000"/>
              </a:solidFill>
            </a:endParaRPr>
          </a:p>
        </p:txBody>
      </p:sp>
      <p:sp>
        <p:nvSpPr>
          <p:cNvPr id="7" name="Rectangle 6"/>
          <p:cNvSpPr/>
          <p:nvPr/>
        </p:nvSpPr>
        <p:spPr>
          <a:xfrm>
            <a:off x="4684796" y="4210703"/>
            <a:ext cx="2675669" cy="523220"/>
          </a:xfrm>
          <a:prstGeom prst="rect">
            <a:avLst/>
          </a:prstGeom>
        </p:spPr>
        <p:txBody>
          <a:bodyPr wrap="none">
            <a:spAutoFit/>
          </a:bodyPr>
          <a:lstStyle/>
          <a:p>
            <a:pPr algn="l"/>
            <a:r>
              <a:rPr lang="en-US" dirty="0" smtClean="0">
                <a:solidFill>
                  <a:srgbClr val="000000"/>
                </a:solidFill>
              </a:rPr>
              <a:t>Earth’s surface.</a:t>
            </a:r>
            <a:endParaRPr lang="en-US" dirty="0">
              <a:solidFill>
                <a:srgbClr val="000000"/>
              </a:solidFill>
            </a:endParaRPr>
          </a:p>
        </p:txBody>
      </p:sp>
      <p:sp>
        <p:nvSpPr>
          <p:cNvPr id="8" name="Rectangle 7"/>
          <p:cNvSpPr/>
          <p:nvPr/>
        </p:nvSpPr>
        <p:spPr>
          <a:xfrm>
            <a:off x="1363085" y="4814665"/>
            <a:ext cx="535724" cy="523220"/>
          </a:xfrm>
          <a:prstGeom prst="rect">
            <a:avLst/>
          </a:prstGeom>
        </p:spPr>
        <p:txBody>
          <a:bodyPr wrap="none">
            <a:spAutoFit/>
          </a:bodyPr>
          <a:lstStyle/>
          <a:p>
            <a:pPr algn="l"/>
            <a:r>
              <a:rPr lang="en-US" dirty="0" smtClean="0">
                <a:solidFill>
                  <a:srgbClr val="FF0000"/>
                </a:solidFill>
                <a:sym typeface="Wingdings" pitchFamily="2" charset="2"/>
              </a:rPr>
              <a:t></a:t>
            </a:r>
            <a:endParaRPr lang="en-US" dirty="0">
              <a:solidFill>
                <a:srgbClr val="FF0000"/>
              </a:solidFill>
            </a:endParaRPr>
          </a:p>
        </p:txBody>
      </p:sp>
      <p:sp>
        <p:nvSpPr>
          <p:cNvPr id="9" name="Rectangle 8"/>
          <p:cNvSpPr/>
          <p:nvPr/>
        </p:nvSpPr>
        <p:spPr>
          <a:xfrm>
            <a:off x="1894108" y="4828228"/>
            <a:ext cx="4756367" cy="954107"/>
          </a:xfrm>
          <a:prstGeom prst="rect">
            <a:avLst/>
          </a:prstGeom>
        </p:spPr>
        <p:txBody>
          <a:bodyPr wrap="none">
            <a:spAutoFit/>
          </a:bodyPr>
          <a:lstStyle/>
          <a:p>
            <a:pPr algn="l"/>
            <a:r>
              <a:rPr lang="en-US" dirty="0" smtClean="0">
                <a:solidFill>
                  <a:srgbClr val="000000"/>
                </a:solidFill>
              </a:rPr>
              <a:t>P decreases with increasing </a:t>
            </a:r>
          </a:p>
          <a:p>
            <a:pPr algn="l"/>
            <a:r>
              <a:rPr lang="en-US" dirty="0" smtClean="0">
                <a:solidFill>
                  <a:srgbClr val="000000"/>
                </a:solidFill>
              </a:rPr>
              <a:t>altitude</a:t>
            </a:r>
            <a:endParaRPr lang="en-US" dirty="0">
              <a:solidFill>
                <a:srgbClr val="000000"/>
              </a:solidFill>
            </a:endParaRPr>
          </a:p>
        </p:txBody>
      </p:sp>
      <p:sp>
        <p:nvSpPr>
          <p:cNvPr id="10" name="Rectangle 9"/>
          <p:cNvSpPr/>
          <p:nvPr/>
        </p:nvSpPr>
        <p:spPr>
          <a:xfrm>
            <a:off x="1363085" y="5812194"/>
            <a:ext cx="535724" cy="523220"/>
          </a:xfrm>
          <a:prstGeom prst="rect">
            <a:avLst/>
          </a:prstGeom>
        </p:spPr>
        <p:txBody>
          <a:bodyPr wrap="none">
            <a:spAutoFit/>
          </a:bodyPr>
          <a:lstStyle/>
          <a:p>
            <a:pPr algn="l"/>
            <a:r>
              <a:rPr lang="en-US" dirty="0" smtClean="0">
                <a:solidFill>
                  <a:srgbClr val="FF0000"/>
                </a:solidFill>
                <a:sym typeface="Wingdings" pitchFamily="2" charset="2"/>
              </a:rPr>
              <a:t></a:t>
            </a:r>
            <a:endParaRPr lang="en-US" dirty="0">
              <a:solidFill>
                <a:srgbClr val="FF0000"/>
              </a:solidFill>
            </a:endParaRPr>
          </a:p>
        </p:txBody>
      </p:sp>
      <p:sp>
        <p:nvSpPr>
          <p:cNvPr id="11" name="Rectangle 10"/>
          <p:cNvSpPr/>
          <p:nvPr/>
        </p:nvSpPr>
        <p:spPr>
          <a:xfrm>
            <a:off x="1894108" y="5825757"/>
            <a:ext cx="6304931" cy="954107"/>
          </a:xfrm>
          <a:prstGeom prst="rect">
            <a:avLst/>
          </a:prstGeom>
        </p:spPr>
        <p:txBody>
          <a:bodyPr wrap="none">
            <a:spAutoFit/>
          </a:bodyPr>
          <a:lstStyle/>
          <a:p>
            <a:pPr algn="l"/>
            <a:r>
              <a:rPr lang="en-US" dirty="0" smtClean="0">
                <a:solidFill>
                  <a:srgbClr val="000000"/>
                </a:solidFill>
              </a:rPr>
              <a:t>gas nearer surface is compressed due</a:t>
            </a:r>
          </a:p>
          <a:p>
            <a:pPr algn="l"/>
            <a:r>
              <a:rPr lang="en-US" dirty="0" smtClean="0">
                <a:solidFill>
                  <a:srgbClr val="000000"/>
                </a:solidFill>
              </a:rPr>
              <a:t>to gas above it, and so is denser</a:t>
            </a:r>
            <a:endParaRPr lang="en-US" dirty="0">
              <a:solidFill>
                <a:srgbClr val="000000"/>
              </a:solidFill>
            </a:endParaRPr>
          </a:p>
        </p:txBody>
      </p:sp>
      <p:sp>
        <p:nvSpPr>
          <p:cNvPr id="12" name="Rectangle 11"/>
          <p:cNvSpPr/>
          <p:nvPr/>
        </p:nvSpPr>
        <p:spPr>
          <a:xfrm>
            <a:off x="3034126" y="5255732"/>
            <a:ext cx="3048142" cy="523220"/>
          </a:xfrm>
          <a:prstGeom prst="rect">
            <a:avLst/>
          </a:prstGeom>
        </p:spPr>
        <p:txBody>
          <a:bodyPr wrap="none">
            <a:spAutoFit/>
          </a:bodyPr>
          <a:lstStyle/>
          <a:p>
            <a:pPr algn="l"/>
            <a:r>
              <a:rPr lang="en-US" dirty="0" smtClean="0">
                <a:solidFill>
                  <a:srgbClr val="000000"/>
                </a:solidFill>
              </a:rPr>
              <a:t>, but NOT linearly.</a:t>
            </a:r>
            <a:endParaRPr lang="en-US" dirty="0">
              <a:solidFill>
                <a:srgbClr val="000000"/>
              </a:solidFill>
            </a:endParaRPr>
          </a:p>
        </p:txBody>
      </p:sp>
      <p:pic>
        <p:nvPicPr>
          <p:cNvPr id="2050" name="Picture 2" descr="http://www.docksmotel.com/images/products/swimming_pool/swimming_pool3.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085124" y="1395523"/>
            <a:ext cx="4456172" cy="2333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38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2050"/>
                                        </p:tgtEl>
                                        <p:attrNameLst>
                                          <p:attrName>style.visibility</p:attrName>
                                        </p:attrNameLst>
                                      </p:cBhvr>
                                      <p:to>
                                        <p:strVal val="visible"/>
                                      </p:to>
                                    </p:set>
                                    <p:animEffect transition="in" filter="fade">
                                      <p:cBhvr>
                                        <p:cTn id="29" dur="500"/>
                                        <p:tgtEl>
                                          <p:spTgt spid="2050"/>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heel(1)">
                                      <p:cBhvr>
                                        <p:cTn id="34" dur="2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80">
                                          <p:stCondLst>
                                            <p:cond delay="0"/>
                                          </p:stCondLst>
                                        </p:cTn>
                                        <p:tgtEl>
                                          <p:spTgt spid="7"/>
                                        </p:tgtEl>
                                      </p:cBhvr>
                                    </p:animEffect>
                                    <p:anim calcmode="lin" valueType="num">
                                      <p:cBhvr>
                                        <p:cTn id="4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5" dur="26">
                                          <p:stCondLst>
                                            <p:cond delay="650"/>
                                          </p:stCondLst>
                                        </p:cTn>
                                        <p:tgtEl>
                                          <p:spTgt spid="7"/>
                                        </p:tgtEl>
                                      </p:cBhvr>
                                      <p:to x="100000" y="60000"/>
                                    </p:animScale>
                                    <p:animScale>
                                      <p:cBhvr>
                                        <p:cTn id="46" dur="166" decel="50000">
                                          <p:stCondLst>
                                            <p:cond delay="676"/>
                                          </p:stCondLst>
                                        </p:cTn>
                                        <p:tgtEl>
                                          <p:spTgt spid="7"/>
                                        </p:tgtEl>
                                      </p:cBhvr>
                                      <p:to x="100000" y="100000"/>
                                    </p:animScale>
                                    <p:animScale>
                                      <p:cBhvr>
                                        <p:cTn id="47" dur="26">
                                          <p:stCondLst>
                                            <p:cond delay="1312"/>
                                          </p:stCondLst>
                                        </p:cTn>
                                        <p:tgtEl>
                                          <p:spTgt spid="7"/>
                                        </p:tgtEl>
                                      </p:cBhvr>
                                      <p:to x="100000" y="80000"/>
                                    </p:animScale>
                                    <p:animScale>
                                      <p:cBhvr>
                                        <p:cTn id="48" dur="166" decel="50000">
                                          <p:stCondLst>
                                            <p:cond delay="1338"/>
                                          </p:stCondLst>
                                        </p:cTn>
                                        <p:tgtEl>
                                          <p:spTgt spid="7"/>
                                        </p:tgtEl>
                                      </p:cBhvr>
                                      <p:to x="100000" y="100000"/>
                                    </p:animScale>
                                    <p:animScale>
                                      <p:cBhvr>
                                        <p:cTn id="49" dur="26">
                                          <p:stCondLst>
                                            <p:cond delay="1642"/>
                                          </p:stCondLst>
                                        </p:cTn>
                                        <p:tgtEl>
                                          <p:spTgt spid="7"/>
                                        </p:tgtEl>
                                      </p:cBhvr>
                                      <p:to x="100000" y="90000"/>
                                    </p:animScale>
                                    <p:animScale>
                                      <p:cBhvr>
                                        <p:cTn id="50" dur="166" decel="50000">
                                          <p:stCondLst>
                                            <p:cond delay="1668"/>
                                          </p:stCondLst>
                                        </p:cTn>
                                        <p:tgtEl>
                                          <p:spTgt spid="7"/>
                                        </p:tgtEl>
                                      </p:cBhvr>
                                      <p:to x="100000" y="100000"/>
                                    </p:animScale>
                                    <p:animScale>
                                      <p:cBhvr>
                                        <p:cTn id="51" dur="26">
                                          <p:stCondLst>
                                            <p:cond delay="1808"/>
                                          </p:stCondLst>
                                        </p:cTn>
                                        <p:tgtEl>
                                          <p:spTgt spid="7"/>
                                        </p:tgtEl>
                                      </p:cBhvr>
                                      <p:to x="100000" y="95000"/>
                                    </p:animScale>
                                    <p:animScale>
                                      <p:cBhvr>
                                        <p:cTn id="52" dur="166" decel="50000">
                                          <p:stCondLst>
                                            <p:cond delay="1834"/>
                                          </p:stCondLst>
                                        </p:cTn>
                                        <p:tgtEl>
                                          <p:spTgt spid="7"/>
                                        </p:tgtEl>
                                      </p:cBhvr>
                                      <p:to x="100000" y="100000"/>
                                    </p:animScale>
                                  </p:childTnLst>
                                </p:cTn>
                              </p:par>
                              <p:par>
                                <p:cTn id="53" presetID="2" presetClass="entr" presetSubtype="4"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ppt_x"/>
                                          </p:val>
                                        </p:tav>
                                        <p:tav tm="100000">
                                          <p:val>
                                            <p:strVal val="#ppt_x"/>
                                          </p:val>
                                        </p:tav>
                                      </p:tavLst>
                                    </p:anim>
                                    <p:anim calcmode="lin" valueType="num">
                                      <p:cBhvr additive="base">
                                        <p:cTn id="6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barn(inVertical)">
                                      <p:cBhvr>
                                        <p:cTn id="65" dur="500"/>
                                        <p:tgtEl>
                                          <p:spTgt spid="9"/>
                                        </p:tgtEl>
                                      </p:cBhvr>
                                    </p:animEffect>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1000" fill="hold"/>
                                        <p:tgtEl>
                                          <p:spTgt spid="12"/>
                                        </p:tgtEl>
                                        <p:attrNameLst>
                                          <p:attrName>ppt_w</p:attrName>
                                        </p:attrNameLst>
                                      </p:cBhvr>
                                      <p:tavLst>
                                        <p:tav tm="0">
                                          <p:val>
                                            <p:fltVal val="0"/>
                                          </p:val>
                                        </p:tav>
                                        <p:tav tm="100000">
                                          <p:val>
                                            <p:strVal val="#ppt_w"/>
                                          </p:val>
                                        </p:tav>
                                      </p:tavLst>
                                    </p:anim>
                                    <p:anim calcmode="lin" valueType="num">
                                      <p:cBhvr>
                                        <p:cTn id="71" dur="1000" fill="hold"/>
                                        <p:tgtEl>
                                          <p:spTgt spid="12"/>
                                        </p:tgtEl>
                                        <p:attrNameLst>
                                          <p:attrName>ppt_h</p:attrName>
                                        </p:attrNameLst>
                                      </p:cBhvr>
                                      <p:tavLst>
                                        <p:tav tm="0">
                                          <p:val>
                                            <p:fltVal val="0"/>
                                          </p:val>
                                        </p:tav>
                                        <p:tav tm="100000">
                                          <p:val>
                                            <p:strVal val="#ppt_h"/>
                                          </p:val>
                                        </p:tav>
                                      </p:tavLst>
                                    </p:anim>
                                    <p:anim calcmode="lin" valueType="num">
                                      <p:cBhvr>
                                        <p:cTn id="72" dur="1000" fill="hold"/>
                                        <p:tgtEl>
                                          <p:spTgt spid="12"/>
                                        </p:tgtEl>
                                        <p:attrNameLst>
                                          <p:attrName>style.rotation</p:attrName>
                                        </p:attrNameLst>
                                      </p:cBhvr>
                                      <p:tavLst>
                                        <p:tav tm="0">
                                          <p:val>
                                            <p:fltVal val="90"/>
                                          </p:val>
                                        </p:tav>
                                        <p:tav tm="100000">
                                          <p:val>
                                            <p:fltVal val="0"/>
                                          </p:val>
                                        </p:tav>
                                      </p:tavLst>
                                    </p:anim>
                                    <p:animEffect transition="in" filter="fade">
                                      <p:cBhvr>
                                        <p:cTn id="73" dur="1000"/>
                                        <p:tgtEl>
                                          <p:spTgt spid="12"/>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barn(inVertical)">
                                      <p:cBhvr>
                                        <p:cTn id="7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cxnSp>
        <p:nvCxnSpPr>
          <p:cNvPr id="45" name="Straight Connector 44"/>
          <p:cNvCxnSpPr/>
          <p:nvPr/>
        </p:nvCxnSpPr>
        <p:spPr bwMode="auto">
          <a:xfrm>
            <a:off x="2788782" y="1977820"/>
            <a:ext cx="0" cy="3633850"/>
          </a:xfrm>
          <a:prstGeom prst="line">
            <a:avLst/>
          </a:prstGeom>
          <a:solidFill>
            <a:srgbClr val="00FFFF"/>
          </a:solidFill>
          <a:ln w="76200" cap="flat" cmpd="sng" algn="ctr">
            <a:solidFill>
              <a:srgbClr val="0070C0"/>
            </a:solidFill>
            <a:prstDash val="solid"/>
            <a:round/>
            <a:headEnd type="none" w="med" len="med"/>
            <a:tailEnd type="none" w="med" len="med"/>
          </a:ln>
          <a:effectLst/>
        </p:spPr>
      </p:cxnSp>
      <p:sp>
        <p:nvSpPr>
          <p:cNvPr id="4" name="Rectangle 3"/>
          <p:cNvSpPr/>
          <p:nvPr/>
        </p:nvSpPr>
        <p:spPr>
          <a:xfrm>
            <a:off x="339851" y="93986"/>
            <a:ext cx="3650263" cy="856040"/>
          </a:xfrm>
          <a:prstGeom prst="rect">
            <a:avLst/>
          </a:prstGeom>
        </p:spPr>
        <p:txBody>
          <a:bodyPr wrap="none">
            <a:noAutofit/>
          </a:bodyPr>
          <a:lstStyle/>
          <a:p>
            <a:pPr algn="l"/>
            <a:r>
              <a:rPr lang="en-US" sz="4400" b="1" dirty="0" smtClean="0">
                <a:solidFill>
                  <a:srgbClr val="000000"/>
                </a:solidFill>
                <a:latin typeface="Arial Narrow" pitchFamily="34" charset="0"/>
              </a:rPr>
              <a:t>“Railway Sway”</a:t>
            </a:r>
            <a:endParaRPr lang="en-US" sz="4400" b="1" dirty="0">
              <a:solidFill>
                <a:srgbClr val="000000"/>
              </a:solidFill>
              <a:latin typeface="Arial Narrow" pitchFamily="34" charset="0"/>
            </a:endParaRPr>
          </a:p>
        </p:txBody>
      </p:sp>
      <p:sp>
        <p:nvSpPr>
          <p:cNvPr id="9" name="Rectangle 8"/>
          <p:cNvSpPr/>
          <p:nvPr/>
        </p:nvSpPr>
        <p:spPr>
          <a:xfrm>
            <a:off x="2177203" y="1977820"/>
            <a:ext cx="558141" cy="3633850"/>
          </a:xfrm>
          <a:prstGeom prst="rect">
            <a:avLst/>
          </a:prstGeom>
          <a:ln w="22225">
            <a:solidFill>
              <a:schemeClr val="tx1"/>
            </a:solidFill>
          </a:ln>
        </p:spPr>
        <p:txBody>
          <a:bodyPr wrap="none" rtlCol="0" anchor="ctr">
            <a:spAutoFit/>
          </a:bodyPr>
          <a:lstStyle/>
          <a:p>
            <a:pPr algn="l"/>
            <a:endParaRPr lang="en-US" dirty="0">
              <a:solidFill>
                <a:srgbClr val="000000"/>
              </a:solidFill>
            </a:endParaRPr>
          </a:p>
        </p:txBody>
      </p:sp>
      <p:sp>
        <p:nvSpPr>
          <p:cNvPr id="49" name="Rectangle 48"/>
          <p:cNvSpPr/>
          <p:nvPr/>
        </p:nvSpPr>
        <p:spPr>
          <a:xfrm>
            <a:off x="1768902" y="5646297"/>
            <a:ext cx="1362874" cy="1015663"/>
          </a:xfrm>
          <a:prstGeom prst="rect">
            <a:avLst/>
          </a:prstGeom>
        </p:spPr>
        <p:txBody>
          <a:bodyPr wrap="none">
            <a:spAutoFit/>
          </a:bodyPr>
          <a:lstStyle/>
          <a:p>
            <a:r>
              <a:rPr lang="en-US" sz="2000" b="1" dirty="0" smtClean="0">
                <a:solidFill>
                  <a:srgbClr val="000000"/>
                </a:solidFill>
                <a:latin typeface="Arial Narrow" pitchFamily="34" charset="0"/>
              </a:rPr>
              <a:t>70 mph</a:t>
            </a:r>
          </a:p>
          <a:p>
            <a:r>
              <a:rPr lang="en-US" sz="2000" b="1" dirty="0" smtClean="0">
                <a:solidFill>
                  <a:srgbClr val="000000"/>
                </a:solidFill>
                <a:latin typeface="Arial Narrow" pitchFamily="34" charset="0"/>
              </a:rPr>
              <a:t>northbound</a:t>
            </a:r>
          </a:p>
          <a:p>
            <a:r>
              <a:rPr lang="en-US" sz="2000" b="1" dirty="0" smtClean="0">
                <a:solidFill>
                  <a:srgbClr val="000000"/>
                </a:solidFill>
                <a:latin typeface="Arial Narrow" pitchFamily="34" charset="0"/>
              </a:rPr>
              <a:t>train</a:t>
            </a:r>
            <a:endParaRPr lang="en-US" sz="2000" b="1" dirty="0">
              <a:solidFill>
                <a:srgbClr val="000000"/>
              </a:solidFill>
              <a:latin typeface="Arial Narrow" pitchFamily="34" charset="0"/>
            </a:endParaRPr>
          </a:p>
        </p:txBody>
      </p:sp>
      <p:sp>
        <p:nvSpPr>
          <p:cNvPr id="58" name="Oval 57"/>
          <p:cNvSpPr/>
          <p:nvPr/>
        </p:nvSpPr>
        <p:spPr>
          <a:xfrm>
            <a:off x="2739261" y="3763860"/>
            <a:ext cx="114300" cy="114300"/>
          </a:xfrm>
          <a:prstGeom prst="ellipse">
            <a:avLst/>
          </a:prstGeom>
          <a:solidFill>
            <a:srgbClr val="FFFF00"/>
          </a:solidFill>
          <a:ln w="22225">
            <a:solidFill>
              <a:schemeClr val="tx1"/>
            </a:solidFill>
          </a:ln>
        </p:spPr>
        <p:txBody>
          <a:bodyPr wrap="none" rtlCol="0" anchor="ctr">
            <a:spAutoFit/>
          </a:bodyPr>
          <a:lstStyle/>
          <a:p>
            <a:pPr algn="l"/>
            <a:endParaRPr lang="en-US" dirty="0">
              <a:solidFill>
                <a:srgbClr val="000000"/>
              </a:solidFill>
            </a:endParaRPr>
          </a:p>
        </p:txBody>
      </p:sp>
      <p:grpSp>
        <p:nvGrpSpPr>
          <p:cNvPr id="128" name="Group 127"/>
          <p:cNvGrpSpPr/>
          <p:nvPr/>
        </p:nvGrpSpPr>
        <p:grpSpPr>
          <a:xfrm>
            <a:off x="958310" y="2514811"/>
            <a:ext cx="1132041" cy="1085839"/>
            <a:chOff x="958310" y="2277311"/>
            <a:chExt cx="1132041" cy="1085839"/>
          </a:xfrm>
        </p:grpSpPr>
        <p:sp>
          <p:nvSpPr>
            <p:cNvPr id="64" name="Rectangle 63"/>
            <p:cNvSpPr/>
            <p:nvPr/>
          </p:nvSpPr>
          <p:spPr>
            <a:xfrm>
              <a:off x="958310" y="2277311"/>
              <a:ext cx="1132041" cy="400110"/>
            </a:xfrm>
            <a:prstGeom prst="rect">
              <a:avLst/>
            </a:prstGeom>
          </p:spPr>
          <p:txBody>
            <a:bodyPr wrap="none">
              <a:spAutoFit/>
            </a:bodyPr>
            <a:lstStyle/>
            <a:p>
              <a:pPr algn="l"/>
              <a:r>
                <a:rPr lang="en-US" sz="2000" b="1" dirty="0" smtClean="0">
                  <a:solidFill>
                    <a:srgbClr val="000000"/>
                  </a:solidFill>
                  <a:latin typeface="Arial Narrow" pitchFamily="34" charset="0"/>
                </a:rPr>
                <a:t>“70 mph”</a:t>
              </a:r>
            </a:p>
          </p:txBody>
        </p:sp>
        <p:sp>
          <p:nvSpPr>
            <p:cNvPr id="65" name="Up Arrow 64"/>
            <p:cNvSpPr/>
            <p:nvPr/>
          </p:nvSpPr>
          <p:spPr>
            <a:xfrm flipV="1">
              <a:off x="1634445" y="2715832"/>
              <a:ext cx="320634" cy="647318"/>
            </a:xfrm>
            <a:prstGeom prst="upArrow">
              <a:avLst/>
            </a:prstGeom>
            <a:ln w="22225">
              <a:solidFill>
                <a:schemeClr val="tx1"/>
              </a:solidFill>
            </a:ln>
          </p:spPr>
          <p:txBody>
            <a:bodyPr wrap="none" rtlCol="0" anchor="ctr">
              <a:spAutoFit/>
            </a:bodyPr>
            <a:lstStyle/>
            <a:p>
              <a:pPr algn="l"/>
              <a:endParaRPr lang="en-US" dirty="0">
                <a:solidFill>
                  <a:srgbClr val="000000"/>
                </a:solidFill>
              </a:endParaRPr>
            </a:p>
          </p:txBody>
        </p:sp>
      </p:grpSp>
      <p:grpSp>
        <p:nvGrpSpPr>
          <p:cNvPr id="129" name="Group 128"/>
          <p:cNvGrpSpPr/>
          <p:nvPr/>
        </p:nvGrpSpPr>
        <p:grpSpPr>
          <a:xfrm>
            <a:off x="2866520" y="2514811"/>
            <a:ext cx="1132041" cy="1085839"/>
            <a:chOff x="2866520" y="2277311"/>
            <a:chExt cx="1132041" cy="1085839"/>
          </a:xfrm>
        </p:grpSpPr>
        <p:sp>
          <p:nvSpPr>
            <p:cNvPr id="66" name="Rectangle 65"/>
            <p:cNvSpPr/>
            <p:nvPr/>
          </p:nvSpPr>
          <p:spPr>
            <a:xfrm>
              <a:off x="2866520" y="2277311"/>
              <a:ext cx="1132041" cy="400110"/>
            </a:xfrm>
            <a:prstGeom prst="rect">
              <a:avLst/>
            </a:prstGeom>
          </p:spPr>
          <p:txBody>
            <a:bodyPr wrap="none">
              <a:spAutoFit/>
            </a:bodyPr>
            <a:lstStyle/>
            <a:p>
              <a:pPr algn="l"/>
              <a:r>
                <a:rPr lang="en-US" sz="2000" b="1" dirty="0" smtClean="0">
                  <a:solidFill>
                    <a:srgbClr val="000000"/>
                  </a:solidFill>
                  <a:latin typeface="Arial Narrow" pitchFamily="34" charset="0"/>
                </a:rPr>
                <a:t>“70 mph”</a:t>
              </a:r>
            </a:p>
          </p:txBody>
        </p:sp>
        <p:sp>
          <p:nvSpPr>
            <p:cNvPr id="67" name="Up Arrow 66"/>
            <p:cNvSpPr/>
            <p:nvPr/>
          </p:nvSpPr>
          <p:spPr>
            <a:xfrm flipV="1">
              <a:off x="2960780" y="2715832"/>
              <a:ext cx="320634" cy="647318"/>
            </a:xfrm>
            <a:prstGeom prst="upArrow">
              <a:avLst/>
            </a:prstGeom>
            <a:ln w="22225">
              <a:solidFill>
                <a:schemeClr val="tx1"/>
              </a:solidFill>
            </a:ln>
          </p:spPr>
          <p:txBody>
            <a:bodyPr wrap="none" rtlCol="0" anchor="ctr">
              <a:spAutoFit/>
            </a:bodyPr>
            <a:lstStyle/>
            <a:p>
              <a:pPr algn="l"/>
              <a:endParaRPr lang="en-US" dirty="0">
                <a:solidFill>
                  <a:srgbClr val="000000"/>
                </a:solidFill>
              </a:endParaRPr>
            </a:p>
          </p:txBody>
        </p:sp>
      </p:grpSp>
      <p:sp>
        <p:nvSpPr>
          <p:cNvPr id="111" name="Rectangle 110"/>
          <p:cNvSpPr/>
          <p:nvPr/>
        </p:nvSpPr>
        <p:spPr>
          <a:xfrm>
            <a:off x="4064055" y="1248200"/>
            <a:ext cx="4581703" cy="1015663"/>
          </a:xfrm>
          <a:prstGeom prst="rect">
            <a:avLst/>
          </a:prstGeom>
        </p:spPr>
        <p:txBody>
          <a:bodyPr wrap="none">
            <a:spAutoFit/>
          </a:bodyPr>
          <a:lstStyle/>
          <a:p>
            <a:pPr algn="l"/>
            <a:r>
              <a:rPr lang="en-US" sz="2000" b="1" dirty="0" smtClean="0">
                <a:solidFill>
                  <a:srgbClr val="000000"/>
                </a:solidFill>
                <a:latin typeface="Arial Narrow" pitchFamily="34" charset="0"/>
              </a:rPr>
              <a:t>Due to friction, there is, in effect, a “film” of </a:t>
            </a:r>
          </a:p>
          <a:p>
            <a:pPr algn="l"/>
            <a:r>
              <a:rPr lang="en-US" sz="2000" b="1" dirty="0" smtClean="0">
                <a:solidFill>
                  <a:srgbClr val="000000"/>
                </a:solidFill>
                <a:latin typeface="Arial Narrow" pitchFamily="34" charset="0"/>
              </a:rPr>
              <a:t>air that covers the outside of the train and </a:t>
            </a:r>
          </a:p>
          <a:p>
            <a:pPr algn="l"/>
            <a:r>
              <a:rPr lang="en-US" sz="2000" b="1" dirty="0" smtClean="0">
                <a:solidFill>
                  <a:srgbClr val="000000"/>
                </a:solidFill>
                <a:latin typeface="Arial Narrow" pitchFamily="34" charset="0"/>
              </a:rPr>
              <a:t>is pulled along with it. </a:t>
            </a:r>
          </a:p>
        </p:txBody>
      </p:sp>
      <p:grpSp>
        <p:nvGrpSpPr>
          <p:cNvPr id="130" name="Group 129"/>
          <p:cNvGrpSpPr/>
          <p:nvPr/>
        </p:nvGrpSpPr>
        <p:grpSpPr>
          <a:xfrm>
            <a:off x="1374603" y="1081120"/>
            <a:ext cx="1252090" cy="647318"/>
            <a:chOff x="1374603" y="843620"/>
            <a:chExt cx="1252090" cy="647318"/>
          </a:xfrm>
        </p:grpSpPr>
        <p:sp>
          <p:nvSpPr>
            <p:cNvPr id="10" name="Up Arrow 9"/>
            <p:cNvSpPr/>
            <p:nvPr/>
          </p:nvSpPr>
          <p:spPr>
            <a:xfrm>
              <a:off x="2306059" y="843620"/>
              <a:ext cx="320634" cy="647318"/>
            </a:xfrm>
            <a:prstGeom prst="upArrow">
              <a:avLst/>
            </a:prstGeom>
            <a:ln w="22225">
              <a:solidFill>
                <a:schemeClr val="tx1"/>
              </a:solidFill>
            </a:ln>
          </p:spPr>
          <p:txBody>
            <a:bodyPr wrap="none" rtlCol="0" anchor="ctr">
              <a:spAutoFit/>
            </a:bodyPr>
            <a:lstStyle/>
            <a:p>
              <a:pPr algn="l"/>
              <a:endParaRPr lang="en-US" dirty="0">
                <a:solidFill>
                  <a:srgbClr val="000000"/>
                </a:solidFill>
              </a:endParaRPr>
            </a:p>
          </p:txBody>
        </p:sp>
        <p:sp>
          <p:nvSpPr>
            <p:cNvPr id="112" name="Rectangle 111"/>
            <p:cNvSpPr/>
            <p:nvPr/>
          </p:nvSpPr>
          <p:spPr>
            <a:xfrm>
              <a:off x="1374603" y="1017572"/>
              <a:ext cx="920445" cy="400110"/>
            </a:xfrm>
            <a:prstGeom prst="rect">
              <a:avLst/>
            </a:prstGeom>
          </p:spPr>
          <p:txBody>
            <a:bodyPr wrap="none">
              <a:spAutoFit/>
            </a:bodyPr>
            <a:lstStyle/>
            <a:p>
              <a:pPr algn="l"/>
              <a:r>
                <a:rPr lang="en-US" sz="2000" b="1" dirty="0" smtClean="0">
                  <a:solidFill>
                    <a:srgbClr val="000000"/>
                  </a:solidFill>
                  <a:latin typeface="Arial Narrow" pitchFamily="34" charset="0"/>
                </a:rPr>
                <a:t>70 mph</a:t>
              </a:r>
            </a:p>
          </p:txBody>
        </p:sp>
      </p:grpSp>
      <p:sp>
        <p:nvSpPr>
          <p:cNvPr id="113" name="Rectangle 112"/>
          <p:cNvSpPr/>
          <p:nvPr/>
        </p:nvSpPr>
        <p:spPr>
          <a:xfrm>
            <a:off x="4135305" y="4703945"/>
            <a:ext cx="4733988" cy="400110"/>
          </a:xfrm>
          <a:prstGeom prst="rect">
            <a:avLst/>
          </a:prstGeom>
        </p:spPr>
        <p:txBody>
          <a:bodyPr wrap="none">
            <a:spAutoFit/>
          </a:bodyPr>
          <a:lstStyle/>
          <a:p>
            <a:pPr algn="l"/>
            <a:r>
              <a:rPr lang="en-US" sz="2000" b="1" dirty="0" smtClean="0">
                <a:solidFill>
                  <a:srgbClr val="000000"/>
                </a:solidFill>
                <a:latin typeface="Arial Narrow" pitchFamily="34" charset="0"/>
              </a:rPr>
              <a:t>Q:  Relative to you, how does the train move?</a:t>
            </a:r>
          </a:p>
        </p:txBody>
      </p:sp>
      <p:sp>
        <p:nvSpPr>
          <p:cNvPr id="114" name="Rectangle 113"/>
          <p:cNvSpPr/>
          <p:nvPr/>
        </p:nvSpPr>
        <p:spPr>
          <a:xfrm>
            <a:off x="4135305" y="5570843"/>
            <a:ext cx="4709944" cy="707886"/>
          </a:xfrm>
          <a:prstGeom prst="rect">
            <a:avLst/>
          </a:prstGeom>
        </p:spPr>
        <p:txBody>
          <a:bodyPr wrap="none">
            <a:spAutoFit/>
          </a:bodyPr>
          <a:lstStyle/>
          <a:p>
            <a:pPr algn="l"/>
            <a:r>
              <a:rPr lang="en-US" sz="2000" b="1" dirty="0" smtClean="0">
                <a:solidFill>
                  <a:srgbClr val="000000"/>
                </a:solidFill>
                <a:latin typeface="Arial Narrow" pitchFamily="34" charset="0"/>
              </a:rPr>
              <a:t>Q:  Relative to you, how does the air just east</a:t>
            </a:r>
          </a:p>
          <a:p>
            <a:pPr algn="l"/>
            <a:r>
              <a:rPr lang="en-US" sz="2000" b="1" dirty="0">
                <a:solidFill>
                  <a:srgbClr val="000000"/>
                </a:solidFill>
                <a:latin typeface="Arial Narrow" pitchFamily="34" charset="0"/>
              </a:rPr>
              <a:t> </a:t>
            </a:r>
            <a:r>
              <a:rPr lang="en-US" sz="2000" b="1" dirty="0" smtClean="0">
                <a:solidFill>
                  <a:srgbClr val="000000"/>
                </a:solidFill>
                <a:latin typeface="Arial Narrow" pitchFamily="34" charset="0"/>
              </a:rPr>
              <a:t>     of you move?</a:t>
            </a:r>
          </a:p>
        </p:txBody>
      </p:sp>
      <p:sp>
        <p:nvSpPr>
          <p:cNvPr id="115" name="Rectangle 114"/>
          <p:cNvSpPr/>
          <p:nvPr/>
        </p:nvSpPr>
        <p:spPr>
          <a:xfrm>
            <a:off x="4064055" y="2435737"/>
            <a:ext cx="4657044" cy="707886"/>
          </a:xfrm>
          <a:prstGeom prst="rect">
            <a:avLst/>
          </a:prstGeom>
        </p:spPr>
        <p:txBody>
          <a:bodyPr wrap="none">
            <a:spAutoFit/>
          </a:bodyPr>
          <a:lstStyle/>
          <a:p>
            <a:pPr algn="l"/>
            <a:r>
              <a:rPr lang="en-US" sz="2000" b="1" dirty="0" smtClean="0">
                <a:solidFill>
                  <a:srgbClr val="000000"/>
                </a:solidFill>
                <a:latin typeface="Arial Narrow" pitchFamily="34" charset="0"/>
              </a:rPr>
              <a:t>Assume (wrongly) that the same air particles</a:t>
            </a:r>
          </a:p>
          <a:p>
            <a:pPr algn="l"/>
            <a:r>
              <a:rPr lang="en-US" sz="2000" b="1" dirty="0" smtClean="0">
                <a:solidFill>
                  <a:srgbClr val="000000"/>
                </a:solidFill>
                <a:latin typeface="Arial Narrow" pitchFamily="34" charset="0"/>
              </a:rPr>
              <a:t>are always a part of that “film.” </a:t>
            </a:r>
          </a:p>
        </p:txBody>
      </p:sp>
      <p:cxnSp>
        <p:nvCxnSpPr>
          <p:cNvPr id="117" name="Straight Connector 116"/>
          <p:cNvCxnSpPr/>
          <p:nvPr/>
        </p:nvCxnSpPr>
        <p:spPr bwMode="auto">
          <a:xfrm>
            <a:off x="2135639" y="1977820"/>
            <a:ext cx="0" cy="3633850"/>
          </a:xfrm>
          <a:prstGeom prst="line">
            <a:avLst/>
          </a:prstGeom>
          <a:solidFill>
            <a:srgbClr val="00FFFF"/>
          </a:solidFill>
          <a:ln w="76200" cap="flat" cmpd="sng" algn="ctr">
            <a:solidFill>
              <a:srgbClr val="0070C0"/>
            </a:solidFill>
            <a:prstDash val="solid"/>
            <a:round/>
            <a:headEnd type="none" w="med" len="med"/>
            <a:tailEnd type="none" w="med" len="med"/>
          </a:ln>
          <a:effectLst/>
        </p:spPr>
      </p:cxnSp>
      <p:sp>
        <p:nvSpPr>
          <p:cNvPr id="118" name="Rectangle 117"/>
          <p:cNvSpPr/>
          <p:nvPr/>
        </p:nvSpPr>
        <p:spPr>
          <a:xfrm>
            <a:off x="6332226" y="5107706"/>
            <a:ext cx="1117614" cy="400110"/>
          </a:xfrm>
          <a:prstGeom prst="rect">
            <a:avLst/>
          </a:prstGeom>
        </p:spPr>
        <p:txBody>
          <a:bodyPr wrap="none">
            <a:spAutoFit/>
          </a:bodyPr>
          <a:lstStyle/>
          <a:p>
            <a:pPr algn="l"/>
            <a:r>
              <a:rPr lang="en-US" sz="2000" b="1" dirty="0" smtClean="0">
                <a:solidFill>
                  <a:srgbClr val="000000"/>
                </a:solidFill>
                <a:latin typeface="Arial Narrow" pitchFamily="34" charset="0"/>
              </a:rPr>
              <a:t>it doesn’t</a:t>
            </a:r>
          </a:p>
        </p:txBody>
      </p:sp>
      <p:sp>
        <p:nvSpPr>
          <p:cNvPr id="119" name="Rectangle 118"/>
          <p:cNvSpPr/>
          <p:nvPr/>
        </p:nvSpPr>
        <p:spPr>
          <a:xfrm>
            <a:off x="6154101" y="6069607"/>
            <a:ext cx="1608133" cy="400110"/>
          </a:xfrm>
          <a:prstGeom prst="rect">
            <a:avLst/>
          </a:prstGeom>
        </p:spPr>
        <p:txBody>
          <a:bodyPr wrap="none">
            <a:spAutoFit/>
          </a:bodyPr>
          <a:lstStyle/>
          <a:p>
            <a:pPr algn="l"/>
            <a:r>
              <a:rPr lang="en-US" sz="2000" b="1" dirty="0" smtClean="0">
                <a:solidFill>
                  <a:srgbClr val="000000"/>
                </a:solidFill>
                <a:latin typeface="Arial Narrow" pitchFamily="34" charset="0"/>
              </a:rPr>
              <a:t>70 mph, south</a:t>
            </a:r>
          </a:p>
        </p:txBody>
      </p:sp>
      <p:sp>
        <p:nvSpPr>
          <p:cNvPr id="120" name="Rectangle 119"/>
          <p:cNvSpPr/>
          <p:nvPr/>
        </p:nvSpPr>
        <p:spPr>
          <a:xfrm>
            <a:off x="4521561" y="269423"/>
            <a:ext cx="4309193" cy="830997"/>
          </a:xfrm>
          <a:prstGeom prst="rect">
            <a:avLst/>
          </a:prstGeom>
        </p:spPr>
        <p:txBody>
          <a:bodyPr wrap="none">
            <a:spAutoFit/>
          </a:bodyPr>
          <a:lstStyle/>
          <a:p>
            <a:r>
              <a:rPr lang="en-US" sz="2400" b="1" dirty="0" smtClean="0">
                <a:solidFill>
                  <a:srgbClr val="000000"/>
                </a:solidFill>
                <a:latin typeface="Arial Narrow" pitchFamily="34" charset="0"/>
              </a:rPr>
              <a:t>the phenomenon of passing trains</a:t>
            </a:r>
          </a:p>
          <a:p>
            <a:r>
              <a:rPr lang="en-US" sz="2400" b="1" dirty="0" smtClean="0">
                <a:solidFill>
                  <a:srgbClr val="000000"/>
                </a:solidFill>
                <a:latin typeface="Arial Narrow" pitchFamily="34" charset="0"/>
              </a:rPr>
              <a:t>leaning towards each other</a:t>
            </a:r>
          </a:p>
        </p:txBody>
      </p:sp>
      <p:sp>
        <p:nvSpPr>
          <p:cNvPr id="46" name="Right Arrow 45"/>
          <p:cNvSpPr/>
          <p:nvPr/>
        </p:nvSpPr>
        <p:spPr>
          <a:xfrm>
            <a:off x="3978234" y="391886"/>
            <a:ext cx="439387" cy="225631"/>
          </a:xfrm>
          <a:prstGeom prst="rightArrow">
            <a:avLst/>
          </a:prstGeom>
          <a:ln w="22225">
            <a:solidFill>
              <a:schemeClr val="tx1"/>
            </a:solidFill>
          </a:ln>
        </p:spPr>
        <p:txBody>
          <a:bodyPr wrap="none" rtlCol="0" anchor="ctr">
            <a:spAutoFit/>
          </a:bodyPr>
          <a:lstStyle/>
          <a:p>
            <a:pPr algn="l"/>
            <a:endParaRPr lang="en-US" dirty="0">
              <a:solidFill>
                <a:srgbClr val="000000"/>
              </a:solidFill>
            </a:endParaRPr>
          </a:p>
        </p:txBody>
      </p:sp>
      <p:sp>
        <p:nvSpPr>
          <p:cNvPr id="121" name="Up Arrow 120"/>
          <p:cNvSpPr/>
          <p:nvPr/>
        </p:nvSpPr>
        <p:spPr>
          <a:xfrm>
            <a:off x="1973550" y="3954950"/>
            <a:ext cx="320634" cy="647318"/>
          </a:xfrm>
          <a:prstGeom prst="upArrow">
            <a:avLst/>
          </a:prstGeom>
          <a:solidFill>
            <a:schemeClr val="tx1"/>
          </a:solidFill>
          <a:ln w="22225">
            <a:solidFill>
              <a:schemeClr val="tx1"/>
            </a:solidFill>
          </a:ln>
        </p:spPr>
        <p:txBody>
          <a:bodyPr wrap="none" rtlCol="0" anchor="ctr">
            <a:spAutoFit/>
          </a:bodyPr>
          <a:lstStyle/>
          <a:p>
            <a:pPr algn="l"/>
            <a:endParaRPr lang="en-US" dirty="0">
              <a:solidFill>
                <a:srgbClr val="000000"/>
              </a:solidFill>
            </a:endParaRPr>
          </a:p>
        </p:txBody>
      </p:sp>
      <p:sp>
        <p:nvSpPr>
          <p:cNvPr id="122" name="Rectangle 121"/>
          <p:cNvSpPr/>
          <p:nvPr/>
        </p:nvSpPr>
        <p:spPr>
          <a:xfrm rot="5400000">
            <a:off x="1908993" y="4390160"/>
            <a:ext cx="920445" cy="400110"/>
          </a:xfrm>
          <a:prstGeom prst="rect">
            <a:avLst/>
          </a:prstGeom>
        </p:spPr>
        <p:txBody>
          <a:bodyPr wrap="none">
            <a:spAutoFit/>
          </a:bodyPr>
          <a:lstStyle/>
          <a:p>
            <a:pPr algn="l"/>
            <a:r>
              <a:rPr lang="en-US" sz="2000" b="1" dirty="0" smtClean="0">
                <a:solidFill>
                  <a:srgbClr val="000000"/>
                </a:solidFill>
                <a:latin typeface="Arial Narrow" pitchFamily="34" charset="0"/>
              </a:rPr>
              <a:t>70 mph</a:t>
            </a:r>
          </a:p>
        </p:txBody>
      </p:sp>
      <p:sp>
        <p:nvSpPr>
          <p:cNvPr id="123" name="Rectangle 122"/>
          <p:cNvSpPr/>
          <p:nvPr/>
        </p:nvSpPr>
        <p:spPr>
          <a:xfrm>
            <a:off x="804581" y="4105150"/>
            <a:ext cx="803425" cy="400110"/>
          </a:xfrm>
          <a:prstGeom prst="rect">
            <a:avLst/>
          </a:prstGeom>
        </p:spPr>
        <p:txBody>
          <a:bodyPr wrap="none">
            <a:spAutoFit/>
          </a:bodyPr>
          <a:lstStyle/>
          <a:p>
            <a:pPr algn="l"/>
            <a:r>
              <a:rPr lang="en-US" sz="2000" b="1" dirty="0" smtClean="0">
                <a:solidFill>
                  <a:srgbClr val="000000"/>
                </a:solidFill>
                <a:latin typeface="Arial Narrow" pitchFamily="34" charset="0"/>
              </a:rPr>
              <a:t>0 mph</a:t>
            </a:r>
          </a:p>
        </p:txBody>
      </p:sp>
      <p:grpSp>
        <p:nvGrpSpPr>
          <p:cNvPr id="51" name="Group 50"/>
          <p:cNvGrpSpPr/>
          <p:nvPr/>
        </p:nvGrpSpPr>
        <p:grpSpPr>
          <a:xfrm>
            <a:off x="1707109" y="4117026"/>
            <a:ext cx="325730" cy="400110"/>
            <a:chOff x="1707109" y="3974526"/>
            <a:chExt cx="325730" cy="400110"/>
          </a:xfrm>
        </p:grpSpPr>
        <p:sp>
          <p:nvSpPr>
            <p:cNvPr id="47" name="Rectangle 46"/>
            <p:cNvSpPr/>
            <p:nvPr/>
          </p:nvSpPr>
          <p:spPr>
            <a:xfrm>
              <a:off x="1733797" y="4061360"/>
              <a:ext cx="261258" cy="261258"/>
            </a:xfrm>
            <a:prstGeom prst="rect">
              <a:avLst/>
            </a:prstGeom>
            <a:ln w="22225">
              <a:solidFill>
                <a:schemeClr val="tx1"/>
              </a:solidFill>
            </a:ln>
          </p:spPr>
          <p:txBody>
            <a:bodyPr wrap="none" rtlCol="0" anchor="ctr">
              <a:spAutoFit/>
            </a:bodyPr>
            <a:lstStyle/>
            <a:p>
              <a:pPr algn="l"/>
              <a:endParaRPr lang="en-US" dirty="0">
                <a:solidFill>
                  <a:srgbClr val="000000"/>
                </a:solidFill>
              </a:endParaRPr>
            </a:p>
          </p:txBody>
        </p:sp>
        <p:sp>
          <p:nvSpPr>
            <p:cNvPr id="124" name="Rectangle 123"/>
            <p:cNvSpPr/>
            <p:nvPr/>
          </p:nvSpPr>
          <p:spPr>
            <a:xfrm>
              <a:off x="1707109" y="3974526"/>
              <a:ext cx="325730" cy="400110"/>
            </a:xfrm>
            <a:prstGeom prst="rect">
              <a:avLst/>
            </a:prstGeom>
          </p:spPr>
          <p:txBody>
            <a:bodyPr wrap="none">
              <a:spAutoFit/>
            </a:bodyPr>
            <a:lstStyle/>
            <a:p>
              <a:pPr algn="l"/>
              <a:r>
                <a:rPr lang="en-US" sz="2000" b="1" dirty="0" smtClean="0">
                  <a:solidFill>
                    <a:srgbClr val="000000"/>
                  </a:solidFill>
                  <a:latin typeface="Arial Narrow" pitchFamily="34" charset="0"/>
                </a:rPr>
                <a:t>P</a:t>
              </a:r>
            </a:p>
          </p:txBody>
        </p:sp>
      </p:grpSp>
      <p:grpSp>
        <p:nvGrpSpPr>
          <p:cNvPr id="127" name="Group 126"/>
          <p:cNvGrpSpPr/>
          <p:nvPr/>
        </p:nvGrpSpPr>
        <p:grpSpPr>
          <a:xfrm>
            <a:off x="733331" y="3990106"/>
            <a:ext cx="941090" cy="1369198"/>
            <a:chOff x="733331" y="3752606"/>
            <a:chExt cx="941090" cy="1369198"/>
          </a:xfrm>
        </p:grpSpPr>
        <p:sp>
          <p:nvSpPr>
            <p:cNvPr id="52" name="Right Arrow 51"/>
            <p:cNvSpPr/>
            <p:nvPr/>
          </p:nvSpPr>
          <p:spPr>
            <a:xfrm>
              <a:off x="748145" y="3752606"/>
              <a:ext cx="926276" cy="676893"/>
            </a:xfrm>
            <a:prstGeom prst="rightArrow">
              <a:avLst/>
            </a:prstGeom>
            <a:ln w="22225">
              <a:solidFill>
                <a:schemeClr val="tx1"/>
              </a:solidFill>
            </a:ln>
          </p:spPr>
          <p:txBody>
            <a:bodyPr wrap="square" rtlCol="0" anchor="ctr">
              <a:spAutoFit/>
            </a:bodyPr>
            <a:lstStyle/>
            <a:p>
              <a:pPr algn="l"/>
              <a:endParaRPr lang="en-US" dirty="0">
                <a:solidFill>
                  <a:srgbClr val="000000"/>
                </a:solidFill>
              </a:endParaRPr>
            </a:p>
          </p:txBody>
        </p:sp>
        <p:sp>
          <p:nvSpPr>
            <p:cNvPr id="125" name="Rectangle 124"/>
            <p:cNvSpPr/>
            <p:nvPr/>
          </p:nvSpPr>
          <p:spPr>
            <a:xfrm>
              <a:off x="733331" y="4413918"/>
              <a:ext cx="922047" cy="707886"/>
            </a:xfrm>
            <a:prstGeom prst="rect">
              <a:avLst/>
            </a:prstGeom>
          </p:spPr>
          <p:txBody>
            <a:bodyPr wrap="none">
              <a:spAutoFit/>
            </a:bodyPr>
            <a:lstStyle/>
            <a:p>
              <a:r>
                <a:rPr lang="en-US" sz="2000" b="1" u="sng" dirty="0" smtClean="0">
                  <a:solidFill>
                    <a:srgbClr val="000000"/>
                  </a:solidFill>
                  <a:latin typeface="Arial Narrow" pitchFamily="34" charset="0"/>
                </a:rPr>
                <a:t>NET</a:t>
              </a:r>
            </a:p>
            <a:p>
              <a:r>
                <a:rPr lang="en-US" sz="2000" b="1" u="sng" dirty="0" smtClean="0">
                  <a:solidFill>
                    <a:srgbClr val="000000"/>
                  </a:solidFill>
                  <a:latin typeface="Arial Narrow" pitchFamily="34" charset="0"/>
                </a:rPr>
                <a:t>FORCE</a:t>
              </a:r>
            </a:p>
          </p:txBody>
        </p:sp>
      </p:grpSp>
      <p:sp>
        <p:nvSpPr>
          <p:cNvPr id="126" name="Rectangle 125"/>
          <p:cNvSpPr/>
          <p:nvPr/>
        </p:nvSpPr>
        <p:spPr>
          <a:xfrm>
            <a:off x="4064055" y="3373885"/>
            <a:ext cx="4465838" cy="1015663"/>
          </a:xfrm>
          <a:prstGeom prst="rect">
            <a:avLst/>
          </a:prstGeom>
        </p:spPr>
        <p:txBody>
          <a:bodyPr wrap="none">
            <a:spAutoFit/>
          </a:bodyPr>
          <a:lstStyle/>
          <a:p>
            <a:pPr algn="l"/>
            <a:r>
              <a:rPr lang="en-US" sz="2000" b="1" dirty="0" smtClean="0">
                <a:solidFill>
                  <a:srgbClr val="000000"/>
                </a:solidFill>
                <a:latin typeface="Arial Narrow" pitchFamily="34" charset="0"/>
              </a:rPr>
              <a:t>Now assume (weirdly) that YOU are one of </a:t>
            </a:r>
          </a:p>
          <a:p>
            <a:pPr algn="l"/>
            <a:r>
              <a:rPr lang="en-US" sz="2000" b="1" dirty="0" smtClean="0">
                <a:solidFill>
                  <a:srgbClr val="000000"/>
                </a:solidFill>
                <a:latin typeface="Arial Narrow" pitchFamily="34" charset="0"/>
              </a:rPr>
              <a:t>those air particles on the east side of a </a:t>
            </a:r>
          </a:p>
          <a:p>
            <a:pPr algn="l"/>
            <a:r>
              <a:rPr lang="en-US" sz="2000" b="1" dirty="0" smtClean="0">
                <a:solidFill>
                  <a:srgbClr val="000000"/>
                </a:solidFill>
                <a:latin typeface="Arial Narrow" pitchFamily="34" charset="0"/>
              </a:rPr>
              <a:t>northbound train.</a:t>
            </a:r>
          </a:p>
        </p:txBody>
      </p:sp>
      <p:grpSp>
        <p:nvGrpSpPr>
          <p:cNvPr id="139" name="Group 138"/>
          <p:cNvGrpSpPr/>
          <p:nvPr/>
        </p:nvGrpSpPr>
        <p:grpSpPr>
          <a:xfrm>
            <a:off x="117985" y="1021281"/>
            <a:ext cx="938078" cy="1318063"/>
            <a:chOff x="189235" y="1080656"/>
            <a:chExt cx="938078" cy="1318063"/>
          </a:xfrm>
        </p:grpSpPr>
        <p:sp>
          <p:nvSpPr>
            <p:cNvPr id="132" name="Rectangle 131"/>
            <p:cNvSpPr/>
            <p:nvPr/>
          </p:nvSpPr>
          <p:spPr>
            <a:xfrm>
              <a:off x="189235" y="1198390"/>
              <a:ext cx="938078" cy="1200329"/>
            </a:xfrm>
            <a:prstGeom prst="rect">
              <a:avLst/>
            </a:prstGeom>
          </p:spPr>
          <p:txBody>
            <a:bodyPr wrap="none">
              <a:spAutoFit/>
            </a:bodyPr>
            <a:lstStyle/>
            <a:p>
              <a:r>
                <a:rPr lang="en-US" sz="7200" b="1" dirty="0">
                  <a:solidFill>
                    <a:srgbClr val="000000"/>
                  </a:solidFill>
                  <a:latin typeface="Century" panose="02040604050505020304" pitchFamily="18" charset="0"/>
                </a:rPr>
                <a:t>N</a:t>
              </a:r>
            </a:p>
          </p:txBody>
        </p:sp>
        <p:cxnSp>
          <p:nvCxnSpPr>
            <p:cNvPr id="136" name="Straight Arrow Connector 135"/>
            <p:cNvCxnSpPr/>
            <p:nvPr/>
          </p:nvCxnSpPr>
          <p:spPr bwMode="auto">
            <a:xfrm flipV="1">
              <a:off x="688769" y="1080656"/>
              <a:ext cx="0" cy="1282534"/>
            </a:xfrm>
            <a:prstGeom prst="straightConnector1">
              <a:avLst/>
            </a:prstGeom>
            <a:solidFill>
              <a:srgbClr val="00FFFF"/>
            </a:solidFill>
            <a:ln w="53975" cap="flat" cmpd="sng" algn="ctr">
              <a:solidFill>
                <a:schemeClr val="tx1"/>
              </a:solidFill>
              <a:prstDash val="solid"/>
              <a:round/>
              <a:headEnd type="none" w="med" len="med"/>
              <a:tailEnd type="stealth" w="lg" len="lg"/>
            </a:ln>
            <a:effectLst/>
          </p:spPr>
        </p:cxnSp>
      </p:grpSp>
    </p:spTree>
    <p:extLst>
      <p:ext uri="{BB962C8B-B14F-4D97-AF65-F5344CB8AC3E}">
        <p14:creationId xmlns:p14="http://schemas.microsoft.com/office/powerpoint/2010/main" val="706262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circle(in)">
                                      <p:cBhvr>
                                        <p:cTn id="7" dur="2000"/>
                                        <p:tgtEl>
                                          <p:spTgt spid="1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7"/>
                                        </p:tgtEl>
                                        <p:attrNameLst>
                                          <p:attrName>style.visibility</p:attrName>
                                        </p:attrNameLst>
                                      </p:cBhvr>
                                      <p:to>
                                        <p:strVal val="visible"/>
                                      </p:to>
                                    </p:set>
                                    <p:animEffect transition="in" filter="wipe(up)">
                                      <p:cBhvr>
                                        <p:cTn id="12" dur="5000"/>
                                        <p:tgtEl>
                                          <p:spTgt spid="117"/>
                                        </p:tgtEl>
                                      </p:cBhvr>
                                    </p:animEffect>
                                  </p:childTnLst>
                                </p:cTn>
                              </p:par>
                              <p:par>
                                <p:cTn id="13" presetID="22" presetClass="entr" presetSubtype="1"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up)">
                                      <p:cBhvr>
                                        <p:cTn id="15" dur="5000"/>
                                        <p:tgtEl>
                                          <p:spTgt spid="4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15"/>
                                        </p:tgtEl>
                                        <p:attrNameLst>
                                          <p:attrName>style.visibility</p:attrName>
                                        </p:attrNameLst>
                                      </p:cBhvr>
                                      <p:to>
                                        <p:strVal val="visible"/>
                                      </p:to>
                                    </p:set>
                                    <p:animEffect transition="in" filter="circle(in)">
                                      <p:cBhvr>
                                        <p:cTn id="20" dur="2000"/>
                                        <p:tgtEl>
                                          <p:spTgt spid="115"/>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wipe(down)">
                                      <p:cBhvr>
                                        <p:cTn id="25" dur="580">
                                          <p:stCondLst>
                                            <p:cond delay="0"/>
                                          </p:stCondLst>
                                        </p:cTn>
                                        <p:tgtEl>
                                          <p:spTgt spid="51"/>
                                        </p:tgtEl>
                                      </p:cBhvr>
                                    </p:animEffect>
                                    <p:anim calcmode="lin" valueType="num">
                                      <p:cBhvr>
                                        <p:cTn id="26"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31" dur="26">
                                          <p:stCondLst>
                                            <p:cond delay="650"/>
                                          </p:stCondLst>
                                        </p:cTn>
                                        <p:tgtEl>
                                          <p:spTgt spid="51"/>
                                        </p:tgtEl>
                                      </p:cBhvr>
                                      <p:to x="100000" y="60000"/>
                                    </p:animScale>
                                    <p:animScale>
                                      <p:cBhvr>
                                        <p:cTn id="32" dur="166" decel="50000">
                                          <p:stCondLst>
                                            <p:cond delay="676"/>
                                          </p:stCondLst>
                                        </p:cTn>
                                        <p:tgtEl>
                                          <p:spTgt spid="51"/>
                                        </p:tgtEl>
                                      </p:cBhvr>
                                      <p:to x="100000" y="100000"/>
                                    </p:animScale>
                                    <p:animScale>
                                      <p:cBhvr>
                                        <p:cTn id="33" dur="26">
                                          <p:stCondLst>
                                            <p:cond delay="1312"/>
                                          </p:stCondLst>
                                        </p:cTn>
                                        <p:tgtEl>
                                          <p:spTgt spid="51"/>
                                        </p:tgtEl>
                                      </p:cBhvr>
                                      <p:to x="100000" y="80000"/>
                                    </p:animScale>
                                    <p:animScale>
                                      <p:cBhvr>
                                        <p:cTn id="34" dur="166" decel="50000">
                                          <p:stCondLst>
                                            <p:cond delay="1338"/>
                                          </p:stCondLst>
                                        </p:cTn>
                                        <p:tgtEl>
                                          <p:spTgt spid="51"/>
                                        </p:tgtEl>
                                      </p:cBhvr>
                                      <p:to x="100000" y="100000"/>
                                    </p:animScale>
                                    <p:animScale>
                                      <p:cBhvr>
                                        <p:cTn id="35" dur="26">
                                          <p:stCondLst>
                                            <p:cond delay="1642"/>
                                          </p:stCondLst>
                                        </p:cTn>
                                        <p:tgtEl>
                                          <p:spTgt spid="51"/>
                                        </p:tgtEl>
                                      </p:cBhvr>
                                      <p:to x="100000" y="90000"/>
                                    </p:animScale>
                                    <p:animScale>
                                      <p:cBhvr>
                                        <p:cTn id="36" dur="166" decel="50000">
                                          <p:stCondLst>
                                            <p:cond delay="1668"/>
                                          </p:stCondLst>
                                        </p:cTn>
                                        <p:tgtEl>
                                          <p:spTgt spid="51"/>
                                        </p:tgtEl>
                                      </p:cBhvr>
                                      <p:to x="100000" y="100000"/>
                                    </p:animScale>
                                    <p:animScale>
                                      <p:cBhvr>
                                        <p:cTn id="37" dur="26">
                                          <p:stCondLst>
                                            <p:cond delay="1808"/>
                                          </p:stCondLst>
                                        </p:cTn>
                                        <p:tgtEl>
                                          <p:spTgt spid="51"/>
                                        </p:tgtEl>
                                      </p:cBhvr>
                                      <p:to x="100000" y="95000"/>
                                    </p:animScale>
                                    <p:animScale>
                                      <p:cBhvr>
                                        <p:cTn id="38" dur="166" decel="50000">
                                          <p:stCondLst>
                                            <p:cond delay="1834"/>
                                          </p:stCondLst>
                                        </p:cTn>
                                        <p:tgtEl>
                                          <p:spTgt spid="51"/>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35" presetClass="entr" presetSubtype="0" fill="hold" grpId="0" nodeType="clickEffect">
                                  <p:stCondLst>
                                    <p:cond delay="0"/>
                                  </p:stCondLst>
                                  <p:childTnLst>
                                    <p:set>
                                      <p:cBhvr>
                                        <p:cTn id="42" dur="1" fill="hold">
                                          <p:stCondLst>
                                            <p:cond delay="0"/>
                                          </p:stCondLst>
                                        </p:cTn>
                                        <p:tgtEl>
                                          <p:spTgt spid="121"/>
                                        </p:tgtEl>
                                        <p:attrNameLst>
                                          <p:attrName>style.visibility</p:attrName>
                                        </p:attrNameLst>
                                      </p:cBhvr>
                                      <p:to>
                                        <p:strVal val="visible"/>
                                      </p:to>
                                    </p:set>
                                    <p:animEffect transition="in" filter="fade">
                                      <p:cBhvr>
                                        <p:cTn id="43" dur="2000"/>
                                        <p:tgtEl>
                                          <p:spTgt spid="121"/>
                                        </p:tgtEl>
                                      </p:cBhvr>
                                    </p:animEffect>
                                    <p:anim calcmode="lin" valueType="num">
                                      <p:cBhvr>
                                        <p:cTn id="44" dur="2000" fill="hold"/>
                                        <p:tgtEl>
                                          <p:spTgt spid="121"/>
                                        </p:tgtEl>
                                        <p:attrNameLst>
                                          <p:attrName>style.rotation</p:attrName>
                                        </p:attrNameLst>
                                      </p:cBhvr>
                                      <p:tavLst>
                                        <p:tav tm="0">
                                          <p:val>
                                            <p:fltVal val="720"/>
                                          </p:val>
                                        </p:tav>
                                        <p:tav tm="100000">
                                          <p:val>
                                            <p:fltVal val="0"/>
                                          </p:val>
                                        </p:tav>
                                      </p:tavLst>
                                    </p:anim>
                                    <p:anim calcmode="lin" valueType="num">
                                      <p:cBhvr>
                                        <p:cTn id="45" dur="2000" fill="hold"/>
                                        <p:tgtEl>
                                          <p:spTgt spid="121"/>
                                        </p:tgtEl>
                                        <p:attrNameLst>
                                          <p:attrName>ppt_h</p:attrName>
                                        </p:attrNameLst>
                                      </p:cBhvr>
                                      <p:tavLst>
                                        <p:tav tm="0">
                                          <p:val>
                                            <p:fltVal val="0"/>
                                          </p:val>
                                        </p:tav>
                                        <p:tav tm="100000">
                                          <p:val>
                                            <p:strVal val="#ppt_h"/>
                                          </p:val>
                                        </p:tav>
                                      </p:tavLst>
                                    </p:anim>
                                    <p:anim calcmode="lin" valueType="num">
                                      <p:cBhvr>
                                        <p:cTn id="46" dur="2000" fill="hold"/>
                                        <p:tgtEl>
                                          <p:spTgt spid="121"/>
                                        </p:tgtEl>
                                        <p:attrNameLst>
                                          <p:attrName>ppt_w</p:attrName>
                                        </p:attrNameLst>
                                      </p:cBhvr>
                                      <p:tavLst>
                                        <p:tav tm="0">
                                          <p:val>
                                            <p:fltVal val="0"/>
                                          </p:val>
                                        </p:tav>
                                        <p:tav tm="100000">
                                          <p:val>
                                            <p:strVal val="#ppt_w"/>
                                          </p:val>
                                        </p:tav>
                                      </p:tavLst>
                                    </p:anim>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122"/>
                                        </p:tgtEl>
                                        <p:attrNameLst>
                                          <p:attrName>style.visibility</p:attrName>
                                        </p:attrNameLst>
                                      </p:cBhvr>
                                      <p:to>
                                        <p:strVal val="visible"/>
                                      </p:to>
                                    </p:set>
                                    <p:animEffect transition="in" filter="wipe(down)">
                                      <p:cBhvr>
                                        <p:cTn id="51" dur="580">
                                          <p:stCondLst>
                                            <p:cond delay="0"/>
                                          </p:stCondLst>
                                        </p:cTn>
                                        <p:tgtEl>
                                          <p:spTgt spid="122"/>
                                        </p:tgtEl>
                                      </p:cBhvr>
                                    </p:animEffect>
                                    <p:anim calcmode="lin" valueType="num">
                                      <p:cBhvr>
                                        <p:cTn id="52" dur="1822" tmFilter="0,0; 0.14,0.36; 0.43,0.73; 0.71,0.91; 1.0,1.0">
                                          <p:stCondLst>
                                            <p:cond delay="0"/>
                                          </p:stCondLst>
                                        </p:cTn>
                                        <p:tgtEl>
                                          <p:spTgt spid="122"/>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122"/>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122"/>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122"/>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122"/>
                                        </p:tgtEl>
                                        <p:attrNameLst>
                                          <p:attrName>ppt_y</p:attrName>
                                        </p:attrNameLst>
                                      </p:cBhvr>
                                      <p:tavLst>
                                        <p:tav tm="0" fmla="#ppt_y-sin(pi*$)/81">
                                          <p:val>
                                            <p:fltVal val="0"/>
                                          </p:val>
                                        </p:tav>
                                        <p:tav tm="100000">
                                          <p:val>
                                            <p:fltVal val="1"/>
                                          </p:val>
                                        </p:tav>
                                      </p:tavLst>
                                    </p:anim>
                                    <p:animScale>
                                      <p:cBhvr>
                                        <p:cTn id="57" dur="26">
                                          <p:stCondLst>
                                            <p:cond delay="650"/>
                                          </p:stCondLst>
                                        </p:cTn>
                                        <p:tgtEl>
                                          <p:spTgt spid="122"/>
                                        </p:tgtEl>
                                      </p:cBhvr>
                                      <p:to x="100000" y="60000"/>
                                    </p:animScale>
                                    <p:animScale>
                                      <p:cBhvr>
                                        <p:cTn id="58" dur="166" decel="50000">
                                          <p:stCondLst>
                                            <p:cond delay="676"/>
                                          </p:stCondLst>
                                        </p:cTn>
                                        <p:tgtEl>
                                          <p:spTgt spid="122"/>
                                        </p:tgtEl>
                                      </p:cBhvr>
                                      <p:to x="100000" y="100000"/>
                                    </p:animScale>
                                    <p:animScale>
                                      <p:cBhvr>
                                        <p:cTn id="59" dur="26">
                                          <p:stCondLst>
                                            <p:cond delay="1312"/>
                                          </p:stCondLst>
                                        </p:cTn>
                                        <p:tgtEl>
                                          <p:spTgt spid="122"/>
                                        </p:tgtEl>
                                      </p:cBhvr>
                                      <p:to x="100000" y="80000"/>
                                    </p:animScale>
                                    <p:animScale>
                                      <p:cBhvr>
                                        <p:cTn id="60" dur="166" decel="50000">
                                          <p:stCondLst>
                                            <p:cond delay="1338"/>
                                          </p:stCondLst>
                                        </p:cTn>
                                        <p:tgtEl>
                                          <p:spTgt spid="122"/>
                                        </p:tgtEl>
                                      </p:cBhvr>
                                      <p:to x="100000" y="100000"/>
                                    </p:animScale>
                                    <p:animScale>
                                      <p:cBhvr>
                                        <p:cTn id="61" dur="26">
                                          <p:stCondLst>
                                            <p:cond delay="1642"/>
                                          </p:stCondLst>
                                        </p:cTn>
                                        <p:tgtEl>
                                          <p:spTgt spid="122"/>
                                        </p:tgtEl>
                                      </p:cBhvr>
                                      <p:to x="100000" y="90000"/>
                                    </p:animScale>
                                    <p:animScale>
                                      <p:cBhvr>
                                        <p:cTn id="62" dur="166" decel="50000">
                                          <p:stCondLst>
                                            <p:cond delay="1668"/>
                                          </p:stCondLst>
                                        </p:cTn>
                                        <p:tgtEl>
                                          <p:spTgt spid="122"/>
                                        </p:tgtEl>
                                      </p:cBhvr>
                                      <p:to x="100000" y="100000"/>
                                    </p:animScale>
                                    <p:animScale>
                                      <p:cBhvr>
                                        <p:cTn id="63" dur="26">
                                          <p:stCondLst>
                                            <p:cond delay="1808"/>
                                          </p:stCondLst>
                                        </p:cTn>
                                        <p:tgtEl>
                                          <p:spTgt spid="122"/>
                                        </p:tgtEl>
                                      </p:cBhvr>
                                      <p:to x="100000" y="95000"/>
                                    </p:animScale>
                                    <p:animScale>
                                      <p:cBhvr>
                                        <p:cTn id="64" dur="166" decel="50000">
                                          <p:stCondLst>
                                            <p:cond delay="1834"/>
                                          </p:stCondLst>
                                        </p:cTn>
                                        <p:tgtEl>
                                          <p:spTgt spid="122"/>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grpId="0" nodeType="clickEffect">
                                  <p:stCondLst>
                                    <p:cond delay="0"/>
                                  </p:stCondLst>
                                  <p:childTnLst>
                                    <p:set>
                                      <p:cBhvr>
                                        <p:cTn id="68" dur="1" fill="hold">
                                          <p:stCondLst>
                                            <p:cond delay="0"/>
                                          </p:stCondLst>
                                        </p:cTn>
                                        <p:tgtEl>
                                          <p:spTgt spid="123"/>
                                        </p:tgtEl>
                                        <p:attrNameLst>
                                          <p:attrName>style.visibility</p:attrName>
                                        </p:attrNameLst>
                                      </p:cBhvr>
                                      <p:to>
                                        <p:strVal val="visible"/>
                                      </p:to>
                                    </p:set>
                                    <p:anim calcmode="lin" valueType="num">
                                      <p:cBhvr>
                                        <p:cTn id="69" dur="1000" fill="hold"/>
                                        <p:tgtEl>
                                          <p:spTgt spid="123"/>
                                        </p:tgtEl>
                                        <p:attrNameLst>
                                          <p:attrName>ppt_w</p:attrName>
                                        </p:attrNameLst>
                                      </p:cBhvr>
                                      <p:tavLst>
                                        <p:tav tm="0">
                                          <p:val>
                                            <p:fltVal val="0"/>
                                          </p:val>
                                        </p:tav>
                                        <p:tav tm="100000">
                                          <p:val>
                                            <p:strVal val="#ppt_w"/>
                                          </p:val>
                                        </p:tav>
                                      </p:tavLst>
                                    </p:anim>
                                    <p:anim calcmode="lin" valueType="num">
                                      <p:cBhvr>
                                        <p:cTn id="70" dur="1000" fill="hold"/>
                                        <p:tgtEl>
                                          <p:spTgt spid="123"/>
                                        </p:tgtEl>
                                        <p:attrNameLst>
                                          <p:attrName>ppt_h</p:attrName>
                                        </p:attrNameLst>
                                      </p:cBhvr>
                                      <p:tavLst>
                                        <p:tav tm="0">
                                          <p:val>
                                            <p:fltVal val="0"/>
                                          </p:val>
                                        </p:tav>
                                        <p:tav tm="100000">
                                          <p:val>
                                            <p:strVal val="#ppt_h"/>
                                          </p:val>
                                        </p:tav>
                                      </p:tavLst>
                                    </p:anim>
                                    <p:anim calcmode="lin" valueType="num">
                                      <p:cBhvr>
                                        <p:cTn id="71" dur="1000" fill="hold"/>
                                        <p:tgtEl>
                                          <p:spTgt spid="123"/>
                                        </p:tgtEl>
                                        <p:attrNameLst>
                                          <p:attrName>style.rotation</p:attrName>
                                        </p:attrNameLst>
                                      </p:cBhvr>
                                      <p:tavLst>
                                        <p:tav tm="0">
                                          <p:val>
                                            <p:fltVal val="90"/>
                                          </p:val>
                                        </p:tav>
                                        <p:tav tm="100000">
                                          <p:val>
                                            <p:fltVal val="0"/>
                                          </p:val>
                                        </p:tav>
                                      </p:tavLst>
                                    </p:anim>
                                    <p:animEffect transition="in" filter="fade">
                                      <p:cBhvr>
                                        <p:cTn id="72" dur="1000"/>
                                        <p:tgtEl>
                                          <p:spTgt spid="123"/>
                                        </p:tgtEl>
                                      </p:cBhvr>
                                    </p:animEffect>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27"/>
                                        </p:tgtEl>
                                        <p:attrNameLst>
                                          <p:attrName>style.visibility</p:attrName>
                                        </p:attrNameLst>
                                      </p:cBhvr>
                                      <p:to>
                                        <p:strVal val="visible"/>
                                      </p:to>
                                    </p:set>
                                    <p:animEffect transition="in" filter="fade">
                                      <p:cBhvr>
                                        <p:cTn id="77" dur="1000"/>
                                        <p:tgtEl>
                                          <p:spTgt spid="127"/>
                                        </p:tgtEl>
                                      </p:cBhvr>
                                    </p:animEffect>
                                    <p:anim calcmode="lin" valueType="num">
                                      <p:cBhvr>
                                        <p:cTn id="78" dur="1000" fill="hold"/>
                                        <p:tgtEl>
                                          <p:spTgt spid="127"/>
                                        </p:tgtEl>
                                        <p:attrNameLst>
                                          <p:attrName>ppt_x</p:attrName>
                                        </p:attrNameLst>
                                      </p:cBhvr>
                                      <p:tavLst>
                                        <p:tav tm="0">
                                          <p:val>
                                            <p:strVal val="#ppt_x"/>
                                          </p:val>
                                        </p:tav>
                                        <p:tav tm="100000">
                                          <p:val>
                                            <p:strVal val="#ppt_x"/>
                                          </p:val>
                                        </p:tav>
                                      </p:tavLst>
                                    </p:anim>
                                    <p:anim calcmode="lin" valueType="num">
                                      <p:cBhvr>
                                        <p:cTn id="79" dur="1000" fill="hold"/>
                                        <p:tgtEl>
                                          <p:spTgt spid="127"/>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51"/>
                                        </p:tgtEl>
                                      </p:cBhvr>
                                    </p:animEffect>
                                    <p:set>
                                      <p:cBhvr>
                                        <p:cTn id="84" dur="1" fill="hold">
                                          <p:stCondLst>
                                            <p:cond delay="499"/>
                                          </p:stCondLst>
                                        </p:cTn>
                                        <p:tgtEl>
                                          <p:spTgt spid="51"/>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121"/>
                                        </p:tgtEl>
                                      </p:cBhvr>
                                    </p:animEffect>
                                    <p:set>
                                      <p:cBhvr>
                                        <p:cTn id="87" dur="1" fill="hold">
                                          <p:stCondLst>
                                            <p:cond delay="499"/>
                                          </p:stCondLst>
                                        </p:cTn>
                                        <p:tgtEl>
                                          <p:spTgt spid="121"/>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122"/>
                                        </p:tgtEl>
                                      </p:cBhvr>
                                    </p:animEffect>
                                    <p:set>
                                      <p:cBhvr>
                                        <p:cTn id="90" dur="1" fill="hold">
                                          <p:stCondLst>
                                            <p:cond delay="499"/>
                                          </p:stCondLst>
                                        </p:cTn>
                                        <p:tgtEl>
                                          <p:spTgt spid="122"/>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123"/>
                                        </p:tgtEl>
                                      </p:cBhvr>
                                    </p:animEffect>
                                    <p:set>
                                      <p:cBhvr>
                                        <p:cTn id="93" dur="1" fill="hold">
                                          <p:stCondLst>
                                            <p:cond delay="499"/>
                                          </p:stCondLst>
                                        </p:cTn>
                                        <p:tgtEl>
                                          <p:spTgt spid="123"/>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127"/>
                                        </p:tgtEl>
                                      </p:cBhvr>
                                    </p:animEffect>
                                    <p:set>
                                      <p:cBhvr>
                                        <p:cTn id="96" dur="1" fill="hold">
                                          <p:stCondLst>
                                            <p:cond delay="499"/>
                                          </p:stCondLst>
                                        </p:cTn>
                                        <p:tgtEl>
                                          <p:spTgt spid="127"/>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6" presetClass="entr" presetSubtype="16" fill="hold" grpId="0" nodeType="click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circle(in)">
                                      <p:cBhvr>
                                        <p:cTn id="101" dur="2000"/>
                                        <p:tgtEl>
                                          <p:spTgt spid="126"/>
                                        </p:tgtEl>
                                      </p:cBhvr>
                                    </p:animEffect>
                                  </p:childTnLst>
                                </p:cTn>
                              </p:par>
                            </p:childTnLst>
                          </p:cTn>
                        </p:par>
                      </p:childTnLst>
                    </p:cTn>
                  </p:par>
                  <p:par>
                    <p:cTn id="102" fill="hold">
                      <p:stCondLst>
                        <p:cond delay="indefinite"/>
                      </p:stCondLst>
                      <p:childTnLst>
                        <p:par>
                          <p:cTn id="103" fill="hold">
                            <p:stCondLst>
                              <p:cond delay="0"/>
                            </p:stCondLst>
                            <p:childTnLst>
                              <p:par>
                                <p:cTn id="104" presetID="26" presetClass="entr" presetSubtype="0" fill="hold" grpId="0" nodeType="click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down)">
                                      <p:cBhvr>
                                        <p:cTn id="106" dur="580">
                                          <p:stCondLst>
                                            <p:cond delay="0"/>
                                          </p:stCondLst>
                                        </p:cTn>
                                        <p:tgtEl>
                                          <p:spTgt spid="58"/>
                                        </p:tgtEl>
                                      </p:cBhvr>
                                    </p:animEffect>
                                    <p:anim calcmode="lin" valueType="num">
                                      <p:cBhvr>
                                        <p:cTn id="107" dur="1822"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08" dur="664"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09" dur="664" tmFilter="0, 0; 0.125,0.2665; 0.25,0.4; 0.375,0.465; 0.5,0.5;  0.625,0.535; 0.75,0.6; 0.875,0.7335; 1,1">
                                          <p:stCondLst>
                                            <p:cond delay="664"/>
                                          </p:stCondLst>
                                        </p:cTn>
                                        <p:tgtEl>
                                          <p:spTgt spid="58"/>
                                        </p:tgtEl>
                                        <p:attrNameLst>
                                          <p:attrName>ppt_y</p:attrName>
                                        </p:attrNameLst>
                                      </p:cBhvr>
                                      <p:tavLst>
                                        <p:tav tm="0" fmla="#ppt_y-sin(pi*$)/9">
                                          <p:val>
                                            <p:fltVal val="0"/>
                                          </p:val>
                                        </p:tav>
                                        <p:tav tm="100000">
                                          <p:val>
                                            <p:fltVal val="1"/>
                                          </p:val>
                                        </p:tav>
                                      </p:tavLst>
                                    </p:anim>
                                    <p:anim calcmode="lin" valueType="num">
                                      <p:cBhvr>
                                        <p:cTn id="110" dur="332" tmFilter="0, 0; 0.125,0.2665; 0.25,0.4; 0.375,0.465; 0.5,0.5;  0.625,0.535; 0.75,0.6; 0.875,0.7335; 1,1">
                                          <p:stCondLst>
                                            <p:cond delay="1324"/>
                                          </p:stCondLst>
                                        </p:cTn>
                                        <p:tgtEl>
                                          <p:spTgt spid="58"/>
                                        </p:tgtEl>
                                        <p:attrNameLst>
                                          <p:attrName>ppt_y</p:attrName>
                                        </p:attrNameLst>
                                      </p:cBhvr>
                                      <p:tavLst>
                                        <p:tav tm="0" fmla="#ppt_y-sin(pi*$)/27">
                                          <p:val>
                                            <p:fltVal val="0"/>
                                          </p:val>
                                        </p:tav>
                                        <p:tav tm="100000">
                                          <p:val>
                                            <p:fltVal val="1"/>
                                          </p:val>
                                        </p:tav>
                                      </p:tavLst>
                                    </p:anim>
                                    <p:anim calcmode="lin" valueType="num">
                                      <p:cBhvr>
                                        <p:cTn id="111" dur="164" tmFilter="0, 0; 0.125,0.2665; 0.25,0.4; 0.375,0.465; 0.5,0.5;  0.625,0.535; 0.75,0.6; 0.875,0.7335; 1,1">
                                          <p:stCondLst>
                                            <p:cond delay="1656"/>
                                          </p:stCondLst>
                                        </p:cTn>
                                        <p:tgtEl>
                                          <p:spTgt spid="58"/>
                                        </p:tgtEl>
                                        <p:attrNameLst>
                                          <p:attrName>ppt_y</p:attrName>
                                        </p:attrNameLst>
                                      </p:cBhvr>
                                      <p:tavLst>
                                        <p:tav tm="0" fmla="#ppt_y-sin(pi*$)/81">
                                          <p:val>
                                            <p:fltVal val="0"/>
                                          </p:val>
                                        </p:tav>
                                        <p:tav tm="100000">
                                          <p:val>
                                            <p:fltVal val="1"/>
                                          </p:val>
                                        </p:tav>
                                      </p:tavLst>
                                    </p:anim>
                                    <p:animScale>
                                      <p:cBhvr>
                                        <p:cTn id="112" dur="26">
                                          <p:stCondLst>
                                            <p:cond delay="650"/>
                                          </p:stCondLst>
                                        </p:cTn>
                                        <p:tgtEl>
                                          <p:spTgt spid="58"/>
                                        </p:tgtEl>
                                      </p:cBhvr>
                                      <p:to x="100000" y="60000"/>
                                    </p:animScale>
                                    <p:animScale>
                                      <p:cBhvr>
                                        <p:cTn id="113" dur="166" decel="50000">
                                          <p:stCondLst>
                                            <p:cond delay="676"/>
                                          </p:stCondLst>
                                        </p:cTn>
                                        <p:tgtEl>
                                          <p:spTgt spid="58"/>
                                        </p:tgtEl>
                                      </p:cBhvr>
                                      <p:to x="100000" y="100000"/>
                                    </p:animScale>
                                    <p:animScale>
                                      <p:cBhvr>
                                        <p:cTn id="114" dur="26">
                                          <p:stCondLst>
                                            <p:cond delay="1312"/>
                                          </p:stCondLst>
                                        </p:cTn>
                                        <p:tgtEl>
                                          <p:spTgt spid="58"/>
                                        </p:tgtEl>
                                      </p:cBhvr>
                                      <p:to x="100000" y="80000"/>
                                    </p:animScale>
                                    <p:animScale>
                                      <p:cBhvr>
                                        <p:cTn id="115" dur="166" decel="50000">
                                          <p:stCondLst>
                                            <p:cond delay="1338"/>
                                          </p:stCondLst>
                                        </p:cTn>
                                        <p:tgtEl>
                                          <p:spTgt spid="58"/>
                                        </p:tgtEl>
                                      </p:cBhvr>
                                      <p:to x="100000" y="100000"/>
                                    </p:animScale>
                                    <p:animScale>
                                      <p:cBhvr>
                                        <p:cTn id="116" dur="26">
                                          <p:stCondLst>
                                            <p:cond delay="1642"/>
                                          </p:stCondLst>
                                        </p:cTn>
                                        <p:tgtEl>
                                          <p:spTgt spid="58"/>
                                        </p:tgtEl>
                                      </p:cBhvr>
                                      <p:to x="100000" y="90000"/>
                                    </p:animScale>
                                    <p:animScale>
                                      <p:cBhvr>
                                        <p:cTn id="117" dur="166" decel="50000">
                                          <p:stCondLst>
                                            <p:cond delay="1668"/>
                                          </p:stCondLst>
                                        </p:cTn>
                                        <p:tgtEl>
                                          <p:spTgt spid="58"/>
                                        </p:tgtEl>
                                      </p:cBhvr>
                                      <p:to x="100000" y="100000"/>
                                    </p:animScale>
                                    <p:animScale>
                                      <p:cBhvr>
                                        <p:cTn id="118" dur="26">
                                          <p:stCondLst>
                                            <p:cond delay="1808"/>
                                          </p:stCondLst>
                                        </p:cTn>
                                        <p:tgtEl>
                                          <p:spTgt spid="58"/>
                                        </p:tgtEl>
                                      </p:cBhvr>
                                      <p:to x="100000" y="95000"/>
                                    </p:animScale>
                                    <p:animScale>
                                      <p:cBhvr>
                                        <p:cTn id="119" dur="166" decel="50000">
                                          <p:stCondLst>
                                            <p:cond delay="1834"/>
                                          </p:stCondLst>
                                        </p:cTn>
                                        <p:tgtEl>
                                          <p:spTgt spid="58"/>
                                        </p:tgtEl>
                                      </p:cBhvr>
                                      <p:to x="100000" y="100000"/>
                                    </p:animScale>
                                  </p:childTnLst>
                                </p:cTn>
                              </p:par>
                            </p:childTnLst>
                          </p:cTn>
                        </p:par>
                      </p:childTnLst>
                    </p:cTn>
                  </p:par>
                  <p:par>
                    <p:cTn id="120" fill="hold">
                      <p:stCondLst>
                        <p:cond delay="indefinite"/>
                      </p:stCondLst>
                      <p:childTnLst>
                        <p:par>
                          <p:cTn id="121" fill="hold">
                            <p:stCondLst>
                              <p:cond delay="0"/>
                            </p:stCondLst>
                            <p:childTnLst>
                              <p:par>
                                <p:cTn id="122" presetID="6" presetClass="entr" presetSubtype="16" fill="hold" grpId="0" nodeType="clickEffect">
                                  <p:stCondLst>
                                    <p:cond delay="0"/>
                                  </p:stCondLst>
                                  <p:childTnLst>
                                    <p:set>
                                      <p:cBhvr>
                                        <p:cTn id="123" dur="1" fill="hold">
                                          <p:stCondLst>
                                            <p:cond delay="0"/>
                                          </p:stCondLst>
                                        </p:cTn>
                                        <p:tgtEl>
                                          <p:spTgt spid="113"/>
                                        </p:tgtEl>
                                        <p:attrNameLst>
                                          <p:attrName>style.visibility</p:attrName>
                                        </p:attrNameLst>
                                      </p:cBhvr>
                                      <p:to>
                                        <p:strVal val="visible"/>
                                      </p:to>
                                    </p:set>
                                    <p:animEffect transition="in" filter="circle(in)">
                                      <p:cBhvr>
                                        <p:cTn id="124" dur="2000"/>
                                        <p:tgtEl>
                                          <p:spTgt spid="113"/>
                                        </p:tgtEl>
                                      </p:cBhvr>
                                    </p:animEffect>
                                  </p:childTnLst>
                                </p:cTn>
                              </p:par>
                            </p:childTnLst>
                          </p:cTn>
                        </p:par>
                      </p:childTnLst>
                    </p:cTn>
                  </p:par>
                  <p:par>
                    <p:cTn id="125" fill="hold">
                      <p:stCondLst>
                        <p:cond delay="indefinite"/>
                      </p:stCondLst>
                      <p:childTnLst>
                        <p:par>
                          <p:cTn id="126" fill="hold">
                            <p:stCondLst>
                              <p:cond delay="0"/>
                            </p:stCondLst>
                            <p:childTnLst>
                              <p:par>
                                <p:cTn id="127" presetID="31" presetClass="entr" presetSubtype="0" fill="hold" grpId="0" nodeType="clickEffect">
                                  <p:stCondLst>
                                    <p:cond delay="0"/>
                                  </p:stCondLst>
                                  <p:childTnLst>
                                    <p:set>
                                      <p:cBhvr>
                                        <p:cTn id="128" dur="1" fill="hold">
                                          <p:stCondLst>
                                            <p:cond delay="0"/>
                                          </p:stCondLst>
                                        </p:cTn>
                                        <p:tgtEl>
                                          <p:spTgt spid="118"/>
                                        </p:tgtEl>
                                        <p:attrNameLst>
                                          <p:attrName>style.visibility</p:attrName>
                                        </p:attrNameLst>
                                      </p:cBhvr>
                                      <p:to>
                                        <p:strVal val="visible"/>
                                      </p:to>
                                    </p:set>
                                    <p:anim calcmode="lin" valueType="num">
                                      <p:cBhvr>
                                        <p:cTn id="129" dur="1000" fill="hold"/>
                                        <p:tgtEl>
                                          <p:spTgt spid="118"/>
                                        </p:tgtEl>
                                        <p:attrNameLst>
                                          <p:attrName>ppt_w</p:attrName>
                                        </p:attrNameLst>
                                      </p:cBhvr>
                                      <p:tavLst>
                                        <p:tav tm="0">
                                          <p:val>
                                            <p:fltVal val="0"/>
                                          </p:val>
                                        </p:tav>
                                        <p:tav tm="100000">
                                          <p:val>
                                            <p:strVal val="#ppt_w"/>
                                          </p:val>
                                        </p:tav>
                                      </p:tavLst>
                                    </p:anim>
                                    <p:anim calcmode="lin" valueType="num">
                                      <p:cBhvr>
                                        <p:cTn id="130" dur="1000" fill="hold"/>
                                        <p:tgtEl>
                                          <p:spTgt spid="118"/>
                                        </p:tgtEl>
                                        <p:attrNameLst>
                                          <p:attrName>ppt_h</p:attrName>
                                        </p:attrNameLst>
                                      </p:cBhvr>
                                      <p:tavLst>
                                        <p:tav tm="0">
                                          <p:val>
                                            <p:fltVal val="0"/>
                                          </p:val>
                                        </p:tav>
                                        <p:tav tm="100000">
                                          <p:val>
                                            <p:strVal val="#ppt_h"/>
                                          </p:val>
                                        </p:tav>
                                      </p:tavLst>
                                    </p:anim>
                                    <p:anim calcmode="lin" valueType="num">
                                      <p:cBhvr>
                                        <p:cTn id="131" dur="1000" fill="hold"/>
                                        <p:tgtEl>
                                          <p:spTgt spid="118"/>
                                        </p:tgtEl>
                                        <p:attrNameLst>
                                          <p:attrName>style.rotation</p:attrName>
                                        </p:attrNameLst>
                                      </p:cBhvr>
                                      <p:tavLst>
                                        <p:tav tm="0">
                                          <p:val>
                                            <p:fltVal val="90"/>
                                          </p:val>
                                        </p:tav>
                                        <p:tav tm="100000">
                                          <p:val>
                                            <p:fltVal val="0"/>
                                          </p:val>
                                        </p:tav>
                                      </p:tavLst>
                                    </p:anim>
                                    <p:animEffect transition="in" filter="fade">
                                      <p:cBhvr>
                                        <p:cTn id="132" dur="1000"/>
                                        <p:tgtEl>
                                          <p:spTgt spid="118"/>
                                        </p:tgtEl>
                                      </p:cBhvr>
                                    </p:animEffect>
                                  </p:childTnLst>
                                </p:cTn>
                              </p:par>
                            </p:childTnLst>
                          </p:cTn>
                        </p:par>
                      </p:childTnLst>
                    </p:cTn>
                  </p:par>
                  <p:par>
                    <p:cTn id="133" fill="hold">
                      <p:stCondLst>
                        <p:cond delay="indefinite"/>
                      </p:stCondLst>
                      <p:childTnLst>
                        <p:par>
                          <p:cTn id="134" fill="hold">
                            <p:stCondLst>
                              <p:cond delay="0"/>
                            </p:stCondLst>
                            <p:childTnLst>
                              <p:par>
                                <p:cTn id="135" presetID="6" presetClass="entr" presetSubtype="16" fill="hold" grpId="0" nodeType="clickEffect">
                                  <p:stCondLst>
                                    <p:cond delay="0"/>
                                  </p:stCondLst>
                                  <p:childTnLst>
                                    <p:set>
                                      <p:cBhvr>
                                        <p:cTn id="136" dur="1" fill="hold">
                                          <p:stCondLst>
                                            <p:cond delay="0"/>
                                          </p:stCondLst>
                                        </p:cTn>
                                        <p:tgtEl>
                                          <p:spTgt spid="114"/>
                                        </p:tgtEl>
                                        <p:attrNameLst>
                                          <p:attrName>style.visibility</p:attrName>
                                        </p:attrNameLst>
                                      </p:cBhvr>
                                      <p:to>
                                        <p:strVal val="visible"/>
                                      </p:to>
                                    </p:set>
                                    <p:animEffect transition="in" filter="circle(in)">
                                      <p:cBhvr>
                                        <p:cTn id="137" dur="2000"/>
                                        <p:tgtEl>
                                          <p:spTgt spid="114"/>
                                        </p:tgtEl>
                                      </p:cBhvr>
                                    </p:animEffect>
                                  </p:childTnLst>
                                </p:cTn>
                              </p:par>
                            </p:childTnLst>
                          </p:cTn>
                        </p:par>
                      </p:childTnLst>
                    </p:cTn>
                  </p:par>
                  <p:par>
                    <p:cTn id="138" fill="hold">
                      <p:stCondLst>
                        <p:cond delay="indefinite"/>
                      </p:stCondLst>
                      <p:childTnLst>
                        <p:par>
                          <p:cTn id="139" fill="hold">
                            <p:stCondLst>
                              <p:cond delay="0"/>
                            </p:stCondLst>
                            <p:childTnLst>
                              <p:par>
                                <p:cTn id="140" presetID="21" presetClass="exit" presetSubtype="1" fill="hold" nodeType="clickEffect">
                                  <p:stCondLst>
                                    <p:cond delay="0"/>
                                  </p:stCondLst>
                                  <p:childTnLst>
                                    <p:animEffect transition="out" filter="wheel(1)">
                                      <p:cBhvr>
                                        <p:cTn id="141" dur="2000"/>
                                        <p:tgtEl>
                                          <p:spTgt spid="130"/>
                                        </p:tgtEl>
                                      </p:cBhvr>
                                    </p:animEffect>
                                    <p:set>
                                      <p:cBhvr>
                                        <p:cTn id="142" dur="1" fill="hold">
                                          <p:stCondLst>
                                            <p:cond delay="1999"/>
                                          </p:stCondLst>
                                        </p:cTn>
                                        <p:tgtEl>
                                          <p:spTgt spid="130"/>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31" presetClass="entr" presetSubtype="0" fill="hold" grpId="0" nodeType="clickEffect">
                                  <p:stCondLst>
                                    <p:cond delay="0"/>
                                  </p:stCondLst>
                                  <p:childTnLst>
                                    <p:set>
                                      <p:cBhvr>
                                        <p:cTn id="146" dur="1" fill="hold">
                                          <p:stCondLst>
                                            <p:cond delay="0"/>
                                          </p:stCondLst>
                                        </p:cTn>
                                        <p:tgtEl>
                                          <p:spTgt spid="119"/>
                                        </p:tgtEl>
                                        <p:attrNameLst>
                                          <p:attrName>style.visibility</p:attrName>
                                        </p:attrNameLst>
                                      </p:cBhvr>
                                      <p:to>
                                        <p:strVal val="visible"/>
                                      </p:to>
                                    </p:set>
                                    <p:anim calcmode="lin" valueType="num">
                                      <p:cBhvr>
                                        <p:cTn id="147" dur="1000" fill="hold"/>
                                        <p:tgtEl>
                                          <p:spTgt spid="119"/>
                                        </p:tgtEl>
                                        <p:attrNameLst>
                                          <p:attrName>ppt_w</p:attrName>
                                        </p:attrNameLst>
                                      </p:cBhvr>
                                      <p:tavLst>
                                        <p:tav tm="0">
                                          <p:val>
                                            <p:fltVal val="0"/>
                                          </p:val>
                                        </p:tav>
                                        <p:tav tm="100000">
                                          <p:val>
                                            <p:strVal val="#ppt_w"/>
                                          </p:val>
                                        </p:tav>
                                      </p:tavLst>
                                    </p:anim>
                                    <p:anim calcmode="lin" valueType="num">
                                      <p:cBhvr>
                                        <p:cTn id="148" dur="1000" fill="hold"/>
                                        <p:tgtEl>
                                          <p:spTgt spid="119"/>
                                        </p:tgtEl>
                                        <p:attrNameLst>
                                          <p:attrName>ppt_h</p:attrName>
                                        </p:attrNameLst>
                                      </p:cBhvr>
                                      <p:tavLst>
                                        <p:tav tm="0">
                                          <p:val>
                                            <p:fltVal val="0"/>
                                          </p:val>
                                        </p:tav>
                                        <p:tav tm="100000">
                                          <p:val>
                                            <p:strVal val="#ppt_h"/>
                                          </p:val>
                                        </p:tav>
                                      </p:tavLst>
                                    </p:anim>
                                    <p:anim calcmode="lin" valueType="num">
                                      <p:cBhvr>
                                        <p:cTn id="149" dur="1000" fill="hold"/>
                                        <p:tgtEl>
                                          <p:spTgt spid="119"/>
                                        </p:tgtEl>
                                        <p:attrNameLst>
                                          <p:attrName>style.rotation</p:attrName>
                                        </p:attrNameLst>
                                      </p:cBhvr>
                                      <p:tavLst>
                                        <p:tav tm="0">
                                          <p:val>
                                            <p:fltVal val="90"/>
                                          </p:val>
                                        </p:tav>
                                        <p:tav tm="100000">
                                          <p:val>
                                            <p:fltVal val="0"/>
                                          </p:val>
                                        </p:tav>
                                      </p:tavLst>
                                    </p:anim>
                                    <p:animEffect transition="in" filter="fade">
                                      <p:cBhvr>
                                        <p:cTn id="150" dur="1000"/>
                                        <p:tgtEl>
                                          <p:spTgt spid="119"/>
                                        </p:tgtEl>
                                      </p:cBhvr>
                                    </p:animEffect>
                                  </p:childTnLst>
                                </p:cTn>
                              </p:par>
                            </p:childTnLst>
                          </p:cTn>
                        </p:par>
                      </p:childTnLst>
                    </p:cTn>
                  </p:par>
                  <p:par>
                    <p:cTn id="151" fill="hold">
                      <p:stCondLst>
                        <p:cond delay="indefinite"/>
                      </p:stCondLst>
                      <p:childTnLst>
                        <p:par>
                          <p:cTn id="152" fill="hold">
                            <p:stCondLst>
                              <p:cond delay="0"/>
                            </p:stCondLst>
                            <p:childTnLst>
                              <p:par>
                                <p:cTn id="153" presetID="47" presetClass="entr" presetSubtype="0" fill="hold" nodeType="clickEffect">
                                  <p:stCondLst>
                                    <p:cond delay="0"/>
                                  </p:stCondLst>
                                  <p:childTnLst>
                                    <p:set>
                                      <p:cBhvr>
                                        <p:cTn id="154" dur="1" fill="hold">
                                          <p:stCondLst>
                                            <p:cond delay="0"/>
                                          </p:stCondLst>
                                        </p:cTn>
                                        <p:tgtEl>
                                          <p:spTgt spid="128"/>
                                        </p:tgtEl>
                                        <p:attrNameLst>
                                          <p:attrName>style.visibility</p:attrName>
                                        </p:attrNameLst>
                                      </p:cBhvr>
                                      <p:to>
                                        <p:strVal val="visible"/>
                                      </p:to>
                                    </p:set>
                                    <p:animEffect transition="in" filter="fade">
                                      <p:cBhvr>
                                        <p:cTn id="155" dur="1000"/>
                                        <p:tgtEl>
                                          <p:spTgt spid="128"/>
                                        </p:tgtEl>
                                      </p:cBhvr>
                                    </p:animEffect>
                                    <p:anim calcmode="lin" valueType="num">
                                      <p:cBhvr>
                                        <p:cTn id="156" dur="1000" fill="hold"/>
                                        <p:tgtEl>
                                          <p:spTgt spid="128"/>
                                        </p:tgtEl>
                                        <p:attrNameLst>
                                          <p:attrName>ppt_x</p:attrName>
                                        </p:attrNameLst>
                                      </p:cBhvr>
                                      <p:tavLst>
                                        <p:tav tm="0">
                                          <p:val>
                                            <p:strVal val="#ppt_x"/>
                                          </p:val>
                                        </p:tav>
                                        <p:tav tm="100000">
                                          <p:val>
                                            <p:strVal val="#ppt_x"/>
                                          </p:val>
                                        </p:tav>
                                      </p:tavLst>
                                    </p:anim>
                                    <p:anim calcmode="lin" valueType="num">
                                      <p:cBhvr>
                                        <p:cTn id="157" dur="1000" fill="hold"/>
                                        <p:tgtEl>
                                          <p:spTgt spid="128"/>
                                        </p:tgtEl>
                                        <p:attrNameLst>
                                          <p:attrName>ppt_y</p:attrName>
                                        </p:attrNameLst>
                                      </p:cBhvr>
                                      <p:tavLst>
                                        <p:tav tm="0">
                                          <p:val>
                                            <p:strVal val="#ppt_y-.1"/>
                                          </p:val>
                                        </p:tav>
                                        <p:tav tm="100000">
                                          <p:val>
                                            <p:strVal val="#ppt_y"/>
                                          </p:val>
                                        </p:tav>
                                      </p:tavLst>
                                    </p:anim>
                                  </p:childTnLst>
                                </p:cTn>
                              </p:par>
                              <p:par>
                                <p:cTn id="158" presetID="47" presetClass="entr" presetSubtype="0" fill="hold" nodeType="withEffect">
                                  <p:stCondLst>
                                    <p:cond delay="0"/>
                                  </p:stCondLst>
                                  <p:childTnLst>
                                    <p:set>
                                      <p:cBhvr>
                                        <p:cTn id="159" dur="1" fill="hold">
                                          <p:stCondLst>
                                            <p:cond delay="0"/>
                                          </p:stCondLst>
                                        </p:cTn>
                                        <p:tgtEl>
                                          <p:spTgt spid="129"/>
                                        </p:tgtEl>
                                        <p:attrNameLst>
                                          <p:attrName>style.visibility</p:attrName>
                                        </p:attrNameLst>
                                      </p:cBhvr>
                                      <p:to>
                                        <p:strVal val="visible"/>
                                      </p:to>
                                    </p:set>
                                    <p:animEffect transition="in" filter="fade">
                                      <p:cBhvr>
                                        <p:cTn id="160" dur="1000"/>
                                        <p:tgtEl>
                                          <p:spTgt spid="129"/>
                                        </p:tgtEl>
                                      </p:cBhvr>
                                    </p:animEffect>
                                    <p:anim calcmode="lin" valueType="num">
                                      <p:cBhvr>
                                        <p:cTn id="161" dur="1000" fill="hold"/>
                                        <p:tgtEl>
                                          <p:spTgt spid="129"/>
                                        </p:tgtEl>
                                        <p:attrNameLst>
                                          <p:attrName>ppt_x</p:attrName>
                                        </p:attrNameLst>
                                      </p:cBhvr>
                                      <p:tavLst>
                                        <p:tav tm="0">
                                          <p:val>
                                            <p:strVal val="#ppt_x"/>
                                          </p:val>
                                        </p:tav>
                                        <p:tav tm="100000">
                                          <p:val>
                                            <p:strVal val="#ppt_x"/>
                                          </p:val>
                                        </p:tav>
                                      </p:tavLst>
                                    </p:anim>
                                    <p:anim calcmode="lin" valueType="num">
                                      <p:cBhvr>
                                        <p:cTn id="162" dur="1000" fill="hold"/>
                                        <p:tgtEl>
                                          <p:spTgt spid="1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11" grpId="0"/>
      <p:bldP spid="113" grpId="0"/>
      <p:bldP spid="114" grpId="0"/>
      <p:bldP spid="115" grpId="0"/>
      <p:bldP spid="118" grpId="0"/>
      <p:bldP spid="119" grpId="0"/>
      <p:bldP spid="121" grpId="0" animBg="1"/>
      <p:bldP spid="121" grpId="1" animBg="1"/>
      <p:bldP spid="122" grpId="0"/>
      <p:bldP spid="122" grpId="1"/>
      <p:bldP spid="123" grpId="0"/>
      <p:bldP spid="123" grpId="1"/>
      <p:bldP spid="126"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cxnSp>
        <p:nvCxnSpPr>
          <p:cNvPr id="45" name="Straight Connector 44"/>
          <p:cNvCxnSpPr/>
          <p:nvPr/>
        </p:nvCxnSpPr>
        <p:spPr bwMode="auto">
          <a:xfrm>
            <a:off x="2788782" y="1977820"/>
            <a:ext cx="0" cy="3633850"/>
          </a:xfrm>
          <a:prstGeom prst="line">
            <a:avLst/>
          </a:prstGeom>
          <a:solidFill>
            <a:srgbClr val="00FFFF"/>
          </a:solidFill>
          <a:ln w="76200" cap="flat" cmpd="sng" algn="ctr">
            <a:solidFill>
              <a:srgbClr val="0070C0"/>
            </a:solidFill>
            <a:prstDash val="solid"/>
            <a:round/>
            <a:headEnd type="none" w="med" len="med"/>
            <a:tailEnd type="none" w="med" len="med"/>
          </a:ln>
          <a:effectLst/>
        </p:spPr>
      </p:cxnSp>
      <p:sp>
        <p:nvSpPr>
          <p:cNvPr id="4" name="Rectangle 3"/>
          <p:cNvSpPr/>
          <p:nvPr/>
        </p:nvSpPr>
        <p:spPr>
          <a:xfrm>
            <a:off x="339851" y="93986"/>
            <a:ext cx="3650263" cy="856040"/>
          </a:xfrm>
          <a:prstGeom prst="rect">
            <a:avLst/>
          </a:prstGeom>
        </p:spPr>
        <p:txBody>
          <a:bodyPr wrap="none">
            <a:noAutofit/>
          </a:bodyPr>
          <a:lstStyle/>
          <a:p>
            <a:pPr algn="l"/>
            <a:r>
              <a:rPr lang="en-US" sz="4400" b="1" dirty="0" smtClean="0">
                <a:solidFill>
                  <a:srgbClr val="000000"/>
                </a:solidFill>
                <a:latin typeface="Arial Narrow" pitchFamily="34" charset="0"/>
              </a:rPr>
              <a:t>“Railway Sway”</a:t>
            </a:r>
            <a:endParaRPr lang="en-US" sz="4400" b="1" dirty="0">
              <a:solidFill>
                <a:srgbClr val="000000"/>
              </a:solidFill>
              <a:latin typeface="Arial Narrow" pitchFamily="34" charset="0"/>
            </a:endParaRPr>
          </a:p>
        </p:txBody>
      </p:sp>
      <p:sp>
        <p:nvSpPr>
          <p:cNvPr id="9" name="Rectangle 8"/>
          <p:cNvSpPr/>
          <p:nvPr/>
        </p:nvSpPr>
        <p:spPr>
          <a:xfrm>
            <a:off x="2177203" y="1977820"/>
            <a:ext cx="558141" cy="3633850"/>
          </a:xfrm>
          <a:prstGeom prst="rect">
            <a:avLst/>
          </a:prstGeom>
          <a:ln w="22225">
            <a:solidFill>
              <a:schemeClr val="tx1"/>
            </a:solidFill>
          </a:ln>
        </p:spPr>
        <p:txBody>
          <a:bodyPr wrap="none" rtlCol="0" anchor="ctr">
            <a:spAutoFit/>
          </a:bodyPr>
          <a:lstStyle/>
          <a:p>
            <a:pPr algn="l"/>
            <a:endParaRPr lang="en-US" dirty="0">
              <a:solidFill>
                <a:srgbClr val="000000"/>
              </a:solidFill>
            </a:endParaRPr>
          </a:p>
        </p:txBody>
      </p:sp>
      <p:sp>
        <p:nvSpPr>
          <p:cNvPr id="49" name="Rectangle 48"/>
          <p:cNvSpPr/>
          <p:nvPr/>
        </p:nvSpPr>
        <p:spPr>
          <a:xfrm>
            <a:off x="1768902" y="5646297"/>
            <a:ext cx="1362874" cy="1015663"/>
          </a:xfrm>
          <a:prstGeom prst="rect">
            <a:avLst/>
          </a:prstGeom>
        </p:spPr>
        <p:txBody>
          <a:bodyPr wrap="none">
            <a:spAutoFit/>
          </a:bodyPr>
          <a:lstStyle/>
          <a:p>
            <a:r>
              <a:rPr lang="en-US" sz="2000" b="1" dirty="0" smtClean="0">
                <a:solidFill>
                  <a:srgbClr val="000000"/>
                </a:solidFill>
                <a:latin typeface="Arial Narrow" pitchFamily="34" charset="0"/>
              </a:rPr>
              <a:t>70 mph</a:t>
            </a:r>
          </a:p>
          <a:p>
            <a:r>
              <a:rPr lang="en-US" sz="2000" b="1" dirty="0" smtClean="0">
                <a:solidFill>
                  <a:srgbClr val="000000"/>
                </a:solidFill>
                <a:latin typeface="Arial Narrow" pitchFamily="34" charset="0"/>
              </a:rPr>
              <a:t>northbound</a:t>
            </a:r>
          </a:p>
          <a:p>
            <a:r>
              <a:rPr lang="en-US" sz="2000" b="1" dirty="0" smtClean="0">
                <a:solidFill>
                  <a:srgbClr val="000000"/>
                </a:solidFill>
                <a:latin typeface="Arial Narrow" pitchFamily="34" charset="0"/>
              </a:rPr>
              <a:t>train</a:t>
            </a:r>
            <a:endParaRPr lang="en-US" sz="2000" b="1" dirty="0">
              <a:solidFill>
                <a:srgbClr val="000000"/>
              </a:solidFill>
              <a:latin typeface="Arial Narrow" pitchFamily="34" charset="0"/>
            </a:endParaRPr>
          </a:p>
        </p:txBody>
      </p:sp>
      <p:sp>
        <p:nvSpPr>
          <p:cNvPr id="58" name="Oval 57"/>
          <p:cNvSpPr/>
          <p:nvPr/>
        </p:nvSpPr>
        <p:spPr>
          <a:xfrm>
            <a:off x="2739261" y="3763860"/>
            <a:ext cx="114300" cy="114300"/>
          </a:xfrm>
          <a:prstGeom prst="ellipse">
            <a:avLst/>
          </a:prstGeom>
          <a:solidFill>
            <a:srgbClr val="FFFF00"/>
          </a:solidFill>
          <a:ln w="22225">
            <a:solidFill>
              <a:schemeClr val="tx1"/>
            </a:solidFill>
          </a:ln>
        </p:spPr>
        <p:txBody>
          <a:bodyPr wrap="none" rtlCol="0" anchor="ctr">
            <a:spAutoFit/>
          </a:bodyPr>
          <a:lstStyle/>
          <a:p>
            <a:pPr algn="l"/>
            <a:endParaRPr lang="en-US" dirty="0">
              <a:solidFill>
                <a:srgbClr val="000000"/>
              </a:solidFill>
            </a:endParaRPr>
          </a:p>
        </p:txBody>
      </p:sp>
      <p:grpSp>
        <p:nvGrpSpPr>
          <p:cNvPr id="128" name="Group 127"/>
          <p:cNvGrpSpPr/>
          <p:nvPr/>
        </p:nvGrpSpPr>
        <p:grpSpPr>
          <a:xfrm>
            <a:off x="958310" y="2514811"/>
            <a:ext cx="1132041" cy="1085839"/>
            <a:chOff x="958310" y="2277311"/>
            <a:chExt cx="1132041" cy="1085839"/>
          </a:xfrm>
        </p:grpSpPr>
        <p:sp>
          <p:nvSpPr>
            <p:cNvPr id="64" name="Rectangle 63"/>
            <p:cNvSpPr/>
            <p:nvPr/>
          </p:nvSpPr>
          <p:spPr>
            <a:xfrm>
              <a:off x="958310" y="2277311"/>
              <a:ext cx="1132041" cy="400110"/>
            </a:xfrm>
            <a:prstGeom prst="rect">
              <a:avLst/>
            </a:prstGeom>
          </p:spPr>
          <p:txBody>
            <a:bodyPr wrap="none">
              <a:spAutoFit/>
            </a:bodyPr>
            <a:lstStyle/>
            <a:p>
              <a:pPr algn="l"/>
              <a:r>
                <a:rPr lang="en-US" sz="2000" b="1" dirty="0" smtClean="0">
                  <a:solidFill>
                    <a:srgbClr val="000000"/>
                  </a:solidFill>
                  <a:latin typeface="Arial Narrow" pitchFamily="34" charset="0"/>
                </a:rPr>
                <a:t>“70 mph”</a:t>
              </a:r>
            </a:p>
          </p:txBody>
        </p:sp>
        <p:sp>
          <p:nvSpPr>
            <p:cNvPr id="65" name="Up Arrow 64"/>
            <p:cNvSpPr/>
            <p:nvPr/>
          </p:nvSpPr>
          <p:spPr>
            <a:xfrm flipV="1">
              <a:off x="1634445" y="2715832"/>
              <a:ext cx="320634" cy="647318"/>
            </a:xfrm>
            <a:prstGeom prst="upArrow">
              <a:avLst/>
            </a:prstGeom>
            <a:ln w="22225">
              <a:solidFill>
                <a:schemeClr val="tx1"/>
              </a:solidFill>
            </a:ln>
          </p:spPr>
          <p:txBody>
            <a:bodyPr wrap="none" rtlCol="0" anchor="ctr">
              <a:spAutoFit/>
            </a:bodyPr>
            <a:lstStyle/>
            <a:p>
              <a:pPr algn="l"/>
              <a:endParaRPr lang="en-US" dirty="0">
                <a:solidFill>
                  <a:srgbClr val="000000"/>
                </a:solidFill>
              </a:endParaRPr>
            </a:p>
          </p:txBody>
        </p:sp>
      </p:grpSp>
      <p:grpSp>
        <p:nvGrpSpPr>
          <p:cNvPr id="129" name="Group 128"/>
          <p:cNvGrpSpPr/>
          <p:nvPr/>
        </p:nvGrpSpPr>
        <p:grpSpPr>
          <a:xfrm>
            <a:off x="2866520" y="2514811"/>
            <a:ext cx="1132041" cy="1085839"/>
            <a:chOff x="2866520" y="2277311"/>
            <a:chExt cx="1132041" cy="1085839"/>
          </a:xfrm>
        </p:grpSpPr>
        <p:sp>
          <p:nvSpPr>
            <p:cNvPr id="66" name="Rectangle 65"/>
            <p:cNvSpPr/>
            <p:nvPr/>
          </p:nvSpPr>
          <p:spPr>
            <a:xfrm>
              <a:off x="2866520" y="2277311"/>
              <a:ext cx="1132041" cy="400110"/>
            </a:xfrm>
            <a:prstGeom prst="rect">
              <a:avLst/>
            </a:prstGeom>
          </p:spPr>
          <p:txBody>
            <a:bodyPr wrap="none">
              <a:spAutoFit/>
            </a:bodyPr>
            <a:lstStyle/>
            <a:p>
              <a:pPr algn="l"/>
              <a:r>
                <a:rPr lang="en-US" sz="2000" b="1" dirty="0" smtClean="0">
                  <a:solidFill>
                    <a:srgbClr val="000000"/>
                  </a:solidFill>
                  <a:latin typeface="Arial Narrow" pitchFamily="34" charset="0"/>
                </a:rPr>
                <a:t>“70 mph”</a:t>
              </a:r>
            </a:p>
          </p:txBody>
        </p:sp>
        <p:sp>
          <p:nvSpPr>
            <p:cNvPr id="67" name="Up Arrow 66"/>
            <p:cNvSpPr/>
            <p:nvPr/>
          </p:nvSpPr>
          <p:spPr>
            <a:xfrm flipV="1">
              <a:off x="2960780" y="2715832"/>
              <a:ext cx="320634" cy="647318"/>
            </a:xfrm>
            <a:prstGeom prst="upArrow">
              <a:avLst/>
            </a:prstGeom>
            <a:ln w="22225">
              <a:solidFill>
                <a:schemeClr val="tx1"/>
              </a:solidFill>
            </a:ln>
          </p:spPr>
          <p:txBody>
            <a:bodyPr wrap="none" rtlCol="0" anchor="ctr">
              <a:spAutoFit/>
            </a:bodyPr>
            <a:lstStyle/>
            <a:p>
              <a:pPr algn="l"/>
              <a:endParaRPr lang="en-US" dirty="0">
                <a:solidFill>
                  <a:srgbClr val="000000"/>
                </a:solidFill>
              </a:endParaRPr>
            </a:p>
          </p:txBody>
        </p:sp>
      </p:grpSp>
      <p:sp>
        <p:nvSpPr>
          <p:cNvPr id="114" name="Rectangle 113"/>
          <p:cNvSpPr/>
          <p:nvPr/>
        </p:nvSpPr>
        <p:spPr>
          <a:xfrm>
            <a:off x="4135305" y="5570843"/>
            <a:ext cx="4709944" cy="707886"/>
          </a:xfrm>
          <a:prstGeom prst="rect">
            <a:avLst/>
          </a:prstGeom>
        </p:spPr>
        <p:txBody>
          <a:bodyPr wrap="none">
            <a:spAutoFit/>
          </a:bodyPr>
          <a:lstStyle/>
          <a:p>
            <a:pPr algn="l"/>
            <a:r>
              <a:rPr lang="en-US" sz="2000" b="1" dirty="0" smtClean="0">
                <a:solidFill>
                  <a:srgbClr val="000000"/>
                </a:solidFill>
                <a:latin typeface="Arial Narrow" pitchFamily="34" charset="0"/>
              </a:rPr>
              <a:t>Q:  Relative to you, how does the air just east</a:t>
            </a:r>
          </a:p>
          <a:p>
            <a:pPr algn="l"/>
            <a:r>
              <a:rPr lang="en-US" sz="2000" b="1" dirty="0">
                <a:solidFill>
                  <a:srgbClr val="000000"/>
                </a:solidFill>
                <a:latin typeface="Arial Narrow" pitchFamily="34" charset="0"/>
              </a:rPr>
              <a:t> </a:t>
            </a:r>
            <a:r>
              <a:rPr lang="en-US" sz="2000" b="1" dirty="0" smtClean="0">
                <a:solidFill>
                  <a:srgbClr val="000000"/>
                </a:solidFill>
                <a:latin typeface="Arial Narrow" pitchFamily="34" charset="0"/>
              </a:rPr>
              <a:t>     of you move?</a:t>
            </a:r>
          </a:p>
        </p:txBody>
      </p:sp>
      <p:cxnSp>
        <p:nvCxnSpPr>
          <p:cNvPr id="117" name="Straight Connector 116"/>
          <p:cNvCxnSpPr/>
          <p:nvPr/>
        </p:nvCxnSpPr>
        <p:spPr bwMode="auto">
          <a:xfrm>
            <a:off x="2135639" y="1977820"/>
            <a:ext cx="0" cy="3633850"/>
          </a:xfrm>
          <a:prstGeom prst="line">
            <a:avLst/>
          </a:prstGeom>
          <a:solidFill>
            <a:srgbClr val="00FFFF"/>
          </a:solidFill>
          <a:ln w="76200" cap="flat" cmpd="sng" algn="ctr">
            <a:solidFill>
              <a:srgbClr val="0070C0"/>
            </a:solidFill>
            <a:prstDash val="solid"/>
            <a:round/>
            <a:headEnd type="none" w="med" len="med"/>
            <a:tailEnd type="none" w="med" len="med"/>
          </a:ln>
          <a:effectLst/>
        </p:spPr>
      </p:cxnSp>
      <p:sp>
        <p:nvSpPr>
          <p:cNvPr id="119" name="Rectangle 118"/>
          <p:cNvSpPr/>
          <p:nvPr/>
        </p:nvSpPr>
        <p:spPr>
          <a:xfrm>
            <a:off x="6154101" y="6069607"/>
            <a:ext cx="1608133" cy="400110"/>
          </a:xfrm>
          <a:prstGeom prst="rect">
            <a:avLst/>
          </a:prstGeom>
        </p:spPr>
        <p:txBody>
          <a:bodyPr wrap="none">
            <a:spAutoFit/>
          </a:bodyPr>
          <a:lstStyle/>
          <a:p>
            <a:pPr algn="l"/>
            <a:r>
              <a:rPr lang="en-US" sz="2000" b="1" dirty="0" smtClean="0">
                <a:solidFill>
                  <a:srgbClr val="000000"/>
                </a:solidFill>
                <a:latin typeface="Arial Narrow" pitchFamily="34" charset="0"/>
              </a:rPr>
              <a:t>70 mph, south</a:t>
            </a:r>
          </a:p>
        </p:txBody>
      </p:sp>
      <p:sp>
        <p:nvSpPr>
          <p:cNvPr id="120" name="Rectangle 119"/>
          <p:cNvSpPr/>
          <p:nvPr/>
        </p:nvSpPr>
        <p:spPr>
          <a:xfrm>
            <a:off x="4521561" y="269423"/>
            <a:ext cx="4309193" cy="830997"/>
          </a:xfrm>
          <a:prstGeom prst="rect">
            <a:avLst/>
          </a:prstGeom>
        </p:spPr>
        <p:txBody>
          <a:bodyPr wrap="none">
            <a:spAutoFit/>
          </a:bodyPr>
          <a:lstStyle/>
          <a:p>
            <a:r>
              <a:rPr lang="en-US" sz="2400" b="1" dirty="0" smtClean="0">
                <a:solidFill>
                  <a:srgbClr val="000000"/>
                </a:solidFill>
                <a:latin typeface="Arial Narrow" pitchFamily="34" charset="0"/>
              </a:rPr>
              <a:t>the phenomenon of passing trains</a:t>
            </a:r>
          </a:p>
          <a:p>
            <a:r>
              <a:rPr lang="en-US" sz="2400" b="1" dirty="0" smtClean="0">
                <a:solidFill>
                  <a:srgbClr val="000000"/>
                </a:solidFill>
                <a:latin typeface="Arial Narrow" pitchFamily="34" charset="0"/>
              </a:rPr>
              <a:t>leaning towards each other</a:t>
            </a:r>
          </a:p>
        </p:txBody>
      </p:sp>
      <p:sp>
        <p:nvSpPr>
          <p:cNvPr id="46" name="Right Arrow 45"/>
          <p:cNvSpPr/>
          <p:nvPr/>
        </p:nvSpPr>
        <p:spPr>
          <a:xfrm>
            <a:off x="3978234" y="391886"/>
            <a:ext cx="439387" cy="225631"/>
          </a:xfrm>
          <a:prstGeom prst="rightArrow">
            <a:avLst/>
          </a:prstGeom>
          <a:ln w="22225">
            <a:solidFill>
              <a:schemeClr val="tx1"/>
            </a:solidFill>
          </a:ln>
        </p:spPr>
        <p:txBody>
          <a:bodyPr wrap="none" rtlCol="0" anchor="ctr">
            <a:spAutoFit/>
          </a:bodyPr>
          <a:lstStyle/>
          <a:p>
            <a:pPr algn="l"/>
            <a:endParaRPr lang="en-US" dirty="0">
              <a:solidFill>
                <a:srgbClr val="000000"/>
              </a:solidFill>
            </a:endParaRPr>
          </a:p>
        </p:txBody>
      </p:sp>
      <p:grpSp>
        <p:nvGrpSpPr>
          <p:cNvPr id="139" name="Group 138"/>
          <p:cNvGrpSpPr/>
          <p:nvPr/>
        </p:nvGrpSpPr>
        <p:grpSpPr>
          <a:xfrm>
            <a:off x="117985" y="1021281"/>
            <a:ext cx="938078" cy="1318063"/>
            <a:chOff x="189235" y="1080656"/>
            <a:chExt cx="938078" cy="1318063"/>
          </a:xfrm>
        </p:grpSpPr>
        <p:sp>
          <p:nvSpPr>
            <p:cNvPr id="132" name="Rectangle 131"/>
            <p:cNvSpPr/>
            <p:nvPr/>
          </p:nvSpPr>
          <p:spPr>
            <a:xfrm>
              <a:off x="189235" y="1198390"/>
              <a:ext cx="938078" cy="1200329"/>
            </a:xfrm>
            <a:prstGeom prst="rect">
              <a:avLst/>
            </a:prstGeom>
          </p:spPr>
          <p:txBody>
            <a:bodyPr wrap="none">
              <a:spAutoFit/>
            </a:bodyPr>
            <a:lstStyle/>
            <a:p>
              <a:r>
                <a:rPr lang="en-US" sz="7200" b="1" dirty="0">
                  <a:solidFill>
                    <a:srgbClr val="000000"/>
                  </a:solidFill>
                  <a:latin typeface="Century" panose="02040604050505020304" pitchFamily="18" charset="0"/>
                </a:rPr>
                <a:t>N</a:t>
              </a:r>
            </a:p>
          </p:txBody>
        </p:sp>
        <p:cxnSp>
          <p:nvCxnSpPr>
            <p:cNvPr id="136" name="Straight Arrow Connector 135"/>
            <p:cNvCxnSpPr/>
            <p:nvPr/>
          </p:nvCxnSpPr>
          <p:spPr bwMode="auto">
            <a:xfrm flipV="1">
              <a:off x="688769" y="1080656"/>
              <a:ext cx="0" cy="1282534"/>
            </a:xfrm>
            <a:prstGeom prst="straightConnector1">
              <a:avLst/>
            </a:prstGeom>
            <a:solidFill>
              <a:srgbClr val="00FFFF"/>
            </a:solidFill>
            <a:ln w="53975" cap="flat" cmpd="sng" algn="ctr">
              <a:solidFill>
                <a:schemeClr val="tx1"/>
              </a:solidFill>
              <a:prstDash val="solid"/>
              <a:round/>
              <a:headEnd type="none" w="med" len="med"/>
              <a:tailEnd type="stealth" w="lg" len="lg"/>
            </a:ln>
            <a:effectLst/>
          </p:spPr>
        </p:cxnSp>
      </p:grpSp>
      <p:grpSp>
        <p:nvGrpSpPr>
          <p:cNvPr id="2" name="Group 1"/>
          <p:cNvGrpSpPr/>
          <p:nvPr/>
        </p:nvGrpSpPr>
        <p:grpSpPr>
          <a:xfrm>
            <a:off x="4938215" y="1110682"/>
            <a:ext cx="2141927" cy="4334738"/>
            <a:chOff x="4938215" y="1110682"/>
            <a:chExt cx="2141927" cy="4334738"/>
          </a:xfrm>
        </p:grpSpPr>
        <p:cxnSp>
          <p:nvCxnSpPr>
            <p:cNvPr id="38" name="Straight Connector 37"/>
            <p:cNvCxnSpPr/>
            <p:nvPr/>
          </p:nvCxnSpPr>
          <p:spPr bwMode="auto">
            <a:xfrm>
              <a:off x="5591358" y="1811570"/>
              <a:ext cx="0" cy="3633850"/>
            </a:xfrm>
            <a:prstGeom prst="line">
              <a:avLst/>
            </a:prstGeom>
            <a:solidFill>
              <a:srgbClr val="00FFFF"/>
            </a:solidFill>
            <a:ln w="76200" cap="flat" cmpd="sng" algn="ctr">
              <a:solidFill>
                <a:srgbClr val="FF0000"/>
              </a:solidFill>
              <a:prstDash val="solid"/>
              <a:round/>
              <a:headEnd type="none" w="med" len="med"/>
              <a:tailEnd type="none" w="med" len="med"/>
            </a:ln>
            <a:effectLst/>
          </p:spPr>
        </p:cxnSp>
        <p:sp>
          <p:nvSpPr>
            <p:cNvPr id="39" name="Rectangle 38"/>
            <p:cNvSpPr/>
            <p:nvPr/>
          </p:nvSpPr>
          <p:spPr>
            <a:xfrm>
              <a:off x="4979779" y="1811570"/>
              <a:ext cx="558141" cy="3633850"/>
            </a:xfrm>
            <a:prstGeom prst="rect">
              <a:avLst/>
            </a:prstGeom>
            <a:ln w="22225">
              <a:solidFill>
                <a:schemeClr val="tx1"/>
              </a:solidFill>
            </a:ln>
          </p:spPr>
          <p:txBody>
            <a:bodyPr wrap="none" rtlCol="0" anchor="ctr">
              <a:spAutoFit/>
            </a:bodyPr>
            <a:lstStyle/>
            <a:p>
              <a:pPr algn="l"/>
              <a:endParaRPr lang="en-US" dirty="0">
                <a:solidFill>
                  <a:srgbClr val="000000"/>
                </a:solidFill>
              </a:endParaRPr>
            </a:p>
          </p:txBody>
        </p:sp>
        <p:cxnSp>
          <p:nvCxnSpPr>
            <p:cNvPr id="41" name="Straight Connector 40"/>
            <p:cNvCxnSpPr/>
            <p:nvPr/>
          </p:nvCxnSpPr>
          <p:spPr bwMode="auto">
            <a:xfrm>
              <a:off x="4938215" y="1811570"/>
              <a:ext cx="0" cy="3633850"/>
            </a:xfrm>
            <a:prstGeom prst="line">
              <a:avLst/>
            </a:prstGeom>
            <a:solidFill>
              <a:srgbClr val="00FFFF"/>
            </a:solidFill>
            <a:ln w="76200" cap="flat" cmpd="sng" algn="ctr">
              <a:solidFill>
                <a:srgbClr val="FF0000"/>
              </a:solidFill>
              <a:prstDash val="solid"/>
              <a:round/>
              <a:headEnd type="none" w="med" len="med"/>
              <a:tailEnd type="none" w="med" len="med"/>
            </a:ln>
            <a:effectLst/>
          </p:spPr>
        </p:cxnSp>
        <p:sp>
          <p:nvSpPr>
            <p:cNvPr id="42" name="Rectangle 41"/>
            <p:cNvSpPr/>
            <p:nvPr/>
          </p:nvSpPr>
          <p:spPr>
            <a:xfrm>
              <a:off x="5682002" y="1228684"/>
              <a:ext cx="1398140" cy="1015663"/>
            </a:xfrm>
            <a:prstGeom prst="rect">
              <a:avLst/>
            </a:prstGeom>
          </p:spPr>
          <p:txBody>
            <a:bodyPr wrap="none">
              <a:spAutoFit/>
            </a:bodyPr>
            <a:lstStyle/>
            <a:p>
              <a:r>
                <a:rPr lang="en-US" sz="2000" b="1" dirty="0" smtClean="0">
                  <a:solidFill>
                    <a:srgbClr val="000000"/>
                  </a:solidFill>
                  <a:latin typeface="Arial Narrow" pitchFamily="34" charset="0"/>
                </a:rPr>
                <a:t>70 mph</a:t>
              </a:r>
            </a:p>
            <a:p>
              <a:r>
                <a:rPr lang="en-US" sz="2000" b="1" dirty="0" smtClean="0">
                  <a:solidFill>
                    <a:srgbClr val="000000"/>
                  </a:solidFill>
                  <a:latin typeface="Arial Narrow" pitchFamily="34" charset="0"/>
                </a:rPr>
                <a:t>southbound</a:t>
              </a:r>
            </a:p>
            <a:p>
              <a:r>
                <a:rPr lang="en-US" sz="2000" b="1" dirty="0" smtClean="0">
                  <a:solidFill>
                    <a:srgbClr val="000000"/>
                  </a:solidFill>
                  <a:latin typeface="Arial Narrow" pitchFamily="34" charset="0"/>
                </a:rPr>
                <a:t>train</a:t>
              </a:r>
              <a:endParaRPr lang="en-US" sz="2000" b="1" dirty="0">
                <a:solidFill>
                  <a:srgbClr val="000000"/>
                </a:solidFill>
                <a:latin typeface="Arial Narrow" pitchFamily="34" charset="0"/>
              </a:endParaRPr>
            </a:p>
          </p:txBody>
        </p:sp>
        <p:sp>
          <p:nvSpPr>
            <p:cNvPr id="43" name="Up Arrow 42"/>
            <p:cNvSpPr/>
            <p:nvPr/>
          </p:nvSpPr>
          <p:spPr>
            <a:xfrm flipV="1">
              <a:off x="5108234" y="1110682"/>
              <a:ext cx="320634" cy="647318"/>
            </a:xfrm>
            <a:prstGeom prst="upArrow">
              <a:avLst/>
            </a:prstGeom>
            <a:ln w="22225">
              <a:solidFill>
                <a:schemeClr val="tx1"/>
              </a:solidFill>
            </a:ln>
          </p:spPr>
          <p:txBody>
            <a:bodyPr wrap="none" rtlCol="0" anchor="ctr">
              <a:spAutoFit/>
            </a:bodyPr>
            <a:lstStyle/>
            <a:p>
              <a:pPr algn="l"/>
              <a:endParaRPr lang="en-US" dirty="0">
                <a:solidFill>
                  <a:srgbClr val="000000"/>
                </a:solidFill>
              </a:endParaRPr>
            </a:p>
          </p:txBody>
        </p:sp>
      </p:grpSp>
      <p:sp>
        <p:nvSpPr>
          <p:cNvPr id="44" name="Up Arrow 43"/>
          <p:cNvSpPr/>
          <p:nvPr/>
        </p:nvSpPr>
        <p:spPr>
          <a:xfrm flipV="1">
            <a:off x="4788002" y="3444310"/>
            <a:ext cx="320634" cy="647318"/>
          </a:xfrm>
          <a:prstGeom prst="upArrow">
            <a:avLst/>
          </a:prstGeom>
          <a:solidFill>
            <a:schemeClr val="tx1"/>
          </a:solidFill>
          <a:ln w="22225">
            <a:solidFill>
              <a:schemeClr val="tx1"/>
            </a:solidFill>
          </a:ln>
        </p:spPr>
        <p:txBody>
          <a:bodyPr wrap="none" rtlCol="0" anchor="ctr">
            <a:spAutoFit/>
          </a:bodyPr>
          <a:lstStyle/>
          <a:p>
            <a:pPr algn="l"/>
            <a:endParaRPr lang="en-US" dirty="0">
              <a:solidFill>
                <a:srgbClr val="000000"/>
              </a:solidFill>
            </a:endParaRPr>
          </a:p>
        </p:txBody>
      </p:sp>
      <p:sp>
        <p:nvSpPr>
          <p:cNvPr id="48" name="Rectangle 47"/>
          <p:cNvSpPr/>
          <p:nvPr/>
        </p:nvSpPr>
        <p:spPr>
          <a:xfrm rot="5400000">
            <a:off x="4735323" y="3273896"/>
            <a:ext cx="920445" cy="400110"/>
          </a:xfrm>
          <a:prstGeom prst="rect">
            <a:avLst/>
          </a:prstGeom>
        </p:spPr>
        <p:txBody>
          <a:bodyPr wrap="none">
            <a:spAutoFit/>
          </a:bodyPr>
          <a:lstStyle/>
          <a:p>
            <a:pPr algn="l"/>
            <a:r>
              <a:rPr lang="en-US" sz="2000" b="1" dirty="0" smtClean="0">
                <a:solidFill>
                  <a:srgbClr val="000000"/>
                </a:solidFill>
                <a:latin typeface="Arial Narrow" pitchFamily="34" charset="0"/>
              </a:rPr>
              <a:t>70 mph</a:t>
            </a:r>
          </a:p>
        </p:txBody>
      </p:sp>
      <p:sp>
        <p:nvSpPr>
          <p:cNvPr id="50" name="Rectangle 49"/>
          <p:cNvSpPr/>
          <p:nvPr/>
        </p:nvSpPr>
        <p:spPr>
          <a:xfrm>
            <a:off x="5928472" y="6069614"/>
            <a:ext cx="1930337" cy="400110"/>
          </a:xfrm>
          <a:prstGeom prst="rect">
            <a:avLst/>
          </a:prstGeom>
        </p:spPr>
        <p:txBody>
          <a:bodyPr wrap="none">
            <a:spAutoFit/>
          </a:bodyPr>
          <a:lstStyle/>
          <a:p>
            <a:pPr algn="l"/>
            <a:r>
              <a:rPr lang="en-US" sz="2000" b="1" dirty="0" smtClean="0">
                <a:solidFill>
                  <a:srgbClr val="000000"/>
                </a:solidFill>
                <a:latin typeface="Arial Narrow" pitchFamily="34" charset="0"/>
              </a:rPr>
              <a:t>“140 mph” south</a:t>
            </a: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42293" y="1258787"/>
            <a:ext cx="3452902" cy="4188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3" name="Group 52"/>
          <p:cNvGrpSpPr/>
          <p:nvPr/>
        </p:nvGrpSpPr>
        <p:grpSpPr>
          <a:xfrm>
            <a:off x="2165877" y="4367363"/>
            <a:ext cx="1479892" cy="1085839"/>
            <a:chOff x="2830895" y="2277311"/>
            <a:chExt cx="1479892" cy="1085839"/>
          </a:xfrm>
        </p:grpSpPr>
        <p:sp>
          <p:nvSpPr>
            <p:cNvPr id="54" name="Rectangle 53"/>
            <p:cNvSpPr/>
            <p:nvPr/>
          </p:nvSpPr>
          <p:spPr>
            <a:xfrm>
              <a:off x="2830895" y="2277311"/>
              <a:ext cx="1479892" cy="400110"/>
            </a:xfrm>
            <a:prstGeom prst="rect">
              <a:avLst/>
            </a:prstGeom>
          </p:spPr>
          <p:txBody>
            <a:bodyPr wrap="none">
              <a:spAutoFit/>
            </a:bodyPr>
            <a:lstStyle/>
            <a:p>
              <a:pPr algn="l"/>
              <a:r>
                <a:rPr lang="en-US" sz="2000" b="1" dirty="0" smtClean="0">
                  <a:solidFill>
                    <a:srgbClr val="000000"/>
                  </a:solidFill>
                  <a:latin typeface="Arial Narrow" pitchFamily="34" charset="0"/>
                </a:rPr>
                <a:t>“140     mph”</a:t>
              </a:r>
            </a:p>
          </p:txBody>
        </p:sp>
        <p:sp>
          <p:nvSpPr>
            <p:cNvPr id="55" name="Up Arrow 54"/>
            <p:cNvSpPr/>
            <p:nvPr/>
          </p:nvSpPr>
          <p:spPr>
            <a:xfrm flipV="1">
              <a:off x="3459530" y="2715832"/>
              <a:ext cx="320634" cy="647318"/>
            </a:xfrm>
            <a:prstGeom prst="upArrow">
              <a:avLst/>
            </a:prstGeom>
            <a:solidFill>
              <a:schemeClr val="tx1"/>
            </a:solidFill>
            <a:ln w="22225">
              <a:solidFill>
                <a:schemeClr val="tx1"/>
              </a:solidFill>
            </a:ln>
          </p:spPr>
          <p:txBody>
            <a:bodyPr wrap="none" rtlCol="0" anchor="ctr">
              <a:spAutoFit/>
            </a:bodyPr>
            <a:lstStyle/>
            <a:p>
              <a:pPr algn="l"/>
              <a:endParaRPr lang="en-US" dirty="0">
                <a:solidFill>
                  <a:srgbClr val="000000"/>
                </a:solidFill>
              </a:endParaRPr>
            </a:p>
          </p:txBody>
        </p:sp>
      </p:grpSp>
      <p:grpSp>
        <p:nvGrpSpPr>
          <p:cNvPr id="56" name="Group 55"/>
          <p:cNvGrpSpPr/>
          <p:nvPr/>
        </p:nvGrpSpPr>
        <p:grpSpPr>
          <a:xfrm>
            <a:off x="1077715" y="4108860"/>
            <a:ext cx="941090" cy="1369198"/>
            <a:chOff x="733331" y="3752606"/>
            <a:chExt cx="941090" cy="1369198"/>
          </a:xfrm>
        </p:grpSpPr>
        <p:sp>
          <p:nvSpPr>
            <p:cNvPr id="57" name="Right Arrow 56"/>
            <p:cNvSpPr/>
            <p:nvPr/>
          </p:nvSpPr>
          <p:spPr>
            <a:xfrm>
              <a:off x="748145" y="3752606"/>
              <a:ext cx="926276" cy="676893"/>
            </a:xfrm>
            <a:prstGeom prst="rightArrow">
              <a:avLst/>
            </a:prstGeom>
            <a:ln w="22225">
              <a:solidFill>
                <a:schemeClr val="tx1"/>
              </a:solidFill>
            </a:ln>
          </p:spPr>
          <p:txBody>
            <a:bodyPr wrap="square" rtlCol="0" anchor="ctr">
              <a:spAutoFit/>
            </a:bodyPr>
            <a:lstStyle/>
            <a:p>
              <a:pPr algn="l"/>
              <a:endParaRPr lang="en-US" dirty="0">
                <a:solidFill>
                  <a:srgbClr val="000000"/>
                </a:solidFill>
              </a:endParaRPr>
            </a:p>
          </p:txBody>
        </p:sp>
        <p:sp>
          <p:nvSpPr>
            <p:cNvPr id="59" name="Rectangle 58"/>
            <p:cNvSpPr/>
            <p:nvPr/>
          </p:nvSpPr>
          <p:spPr>
            <a:xfrm>
              <a:off x="733331" y="4413918"/>
              <a:ext cx="922047" cy="707886"/>
            </a:xfrm>
            <a:prstGeom prst="rect">
              <a:avLst/>
            </a:prstGeom>
          </p:spPr>
          <p:txBody>
            <a:bodyPr wrap="none">
              <a:spAutoFit/>
            </a:bodyPr>
            <a:lstStyle/>
            <a:p>
              <a:r>
                <a:rPr lang="en-US" sz="2000" b="1" u="sng" dirty="0" smtClean="0">
                  <a:solidFill>
                    <a:srgbClr val="000000"/>
                  </a:solidFill>
                  <a:latin typeface="Arial Narrow" pitchFamily="34" charset="0"/>
                </a:rPr>
                <a:t>NET</a:t>
              </a:r>
            </a:p>
            <a:p>
              <a:r>
                <a:rPr lang="en-US" sz="2000" b="1" u="sng" dirty="0" smtClean="0">
                  <a:solidFill>
                    <a:srgbClr val="000000"/>
                  </a:solidFill>
                  <a:latin typeface="Arial Narrow" pitchFamily="34" charset="0"/>
                </a:rPr>
                <a:t>FORCE</a:t>
              </a:r>
            </a:p>
          </p:txBody>
        </p:sp>
      </p:grpSp>
    </p:spTree>
    <p:extLst>
      <p:ext uri="{BB962C8B-B14F-4D97-AF65-F5344CB8AC3E}">
        <p14:creationId xmlns:p14="http://schemas.microsoft.com/office/powerpoint/2010/main" val="345835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2000"/>
                                        <p:tgtEl>
                                          <p:spTgt spid="44"/>
                                        </p:tgtEl>
                                      </p:cBhvr>
                                    </p:animEffect>
                                    <p:anim calcmode="lin" valueType="num">
                                      <p:cBhvr>
                                        <p:cTn id="13" dur="2000" fill="hold"/>
                                        <p:tgtEl>
                                          <p:spTgt spid="44"/>
                                        </p:tgtEl>
                                        <p:attrNameLst>
                                          <p:attrName>style.rotation</p:attrName>
                                        </p:attrNameLst>
                                      </p:cBhvr>
                                      <p:tavLst>
                                        <p:tav tm="0">
                                          <p:val>
                                            <p:fltVal val="720"/>
                                          </p:val>
                                        </p:tav>
                                        <p:tav tm="100000">
                                          <p:val>
                                            <p:fltVal val="0"/>
                                          </p:val>
                                        </p:tav>
                                      </p:tavLst>
                                    </p:anim>
                                    <p:anim calcmode="lin" valueType="num">
                                      <p:cBhvr>
                                        <p:cTn id="14" dur="2000" fill="hold"/>
                                        <p:tgtEl>
                                          <p:spTgt spid="44"/>
                                        </p:tgtEl>
                                        <p:attrNameLst>
                                          <p:attrName>ppt_h</p:attrName>
                                        </p:attrNameLst>
                                      </p:cBhvr>
                                      <p:tavLst>
                                        <p:tav tm="0">
                                          <p:val>
                                            <p:fltVal val="0"/>
                                          </p:val>
                                        </p:tav>
                                        <p:tav tm="100000">
                                          <p:val>
                                            <p:strVal val="#ppt_h"/>
                                          </p:val>
                                        </p:tav>
                                      </p:tavLst>
                                    </p:anim>
                                    <p:anim calcmode="lin" valueType="num">
                                      <p:cBhvr>
                                        <p:cTn id="15" dur="2000" fill="hold"/>
                                        <p:tgtEl>
                                          <p:spTgt spid="44"/>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wipe(down)">
                                      <p:cBhvr>
                                        <p:cTn id="20" dur="580">
                                          <p:stCondLst>
                                            <p:cond delay="0"/>
                                          </p:stCondLst>
                                        </p:cTn>
                                        <p:tgtEl>
                                          <p:spTgt spid="48"/>
                                        </p:tgtEl>
                                      </p:cBhvr>
                                    </p:animEffect>
                                    <p:anim calcmode="lin" valueType="num">
                                      <p:cBhvr>
                                        <p:cTn id="21"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6" dur="26">
                                          <p:stCondLst>
                                            <p:cond delay="650"/>
                                          </p:stCondLst>
                                        </p:cTn>
                                        <p:tgtEl>
                                          <p:spTgt spid="48"/>
                                        </p:tgtEl>
                                      </p:cBhvr>
                                      <p:to x="100000" y="60000"/>
                                    </p:animScale>
                                    <p:animScale>
                                      <p:cBhvr>
                                        <p:cTn id="27" dur="166" decel="50000">
                                          <p:stCondLst>
                                            <p:cond delay="676"/>
                                          </p:stCondLst>
                                        </p:cTn>
                                        <p:tgtEl>
                                          <p:spTgt spid="48"/>
                                        </p:tgtEl>
                                      </p:cBhvr>
                                      <p:to x="100000" y="100000"/>
                                    </p:animScale>
                                    <p:animScale>
                                      <p:cBhvr>
                                        <p:cTn id="28" dur="26">
                                          <p:stCondLst>
                                            <p:cond delay="1312"/>
                                          </p:stCondLst>
                                        </p:cTn>
                                        <p:tgtEl>
                                          <p:spTgt spid="48"/>
                                        </p:tgtEl>
                                      </p:cBhvr>
                                      <p:to x="100000" y="80000"/>
                                    </p:animScale>
                                    <p:animScale>
                                      <p:cBhvr>
                                        <p:cTn id="29" dur="166" decel="50000">
                                          <p:stCondLst>
                                            <p:cond delay="1338"/>
                                          </p:stCondLst>
                                        </p:cTn>
                                        <p:tgtEl>
                                          <p:spTgt spid="48"/>
                                        </p:tgtEl>
                                      </p:cBhvr>
                                      <p:to x="100000" y="100000"/>
                                    </p:animScale>
                                    <p:animScale>
                                      <p:cBhvr>
                                        <p:cTn id="30" dur="26">
                                          <p:stCondLst>
                                            <p:cond delay="1642"/>
                                          </p:stCondLst>
                                        </p:cTn>
                                        <p:tgtEl>
                                          <p:spTgt spid="48"/>
                                        </p:tgtEl>
                                      </p:cBhvr>
                                      <p:to x="100000" y="90000"/>
                                    </p:animScale>
                                    <p:animScale>
                                      <p:cBhvr>
                                        <p:cTn id="31" dur="166" decel="50000">
                                          <p:stCondLst>
                                            <p:cond delay="1668"/>
                                          </p:stCondLst>
                                        </p:cTn>
                                        <p:tgtEl>
                                          <p:spTgt spid="48"/>
                                        </p:tgtEl>
                                      </p:cBhvr>
                                      <p:to x="100000" y="100000"/>
                                    </p:animScale>
                                    <p:animScale>
                                      <p:cBhvr>
                                        <p:cTn id="32" dur="26">
                                          <p:stCondLst>
                                            <p:cond delay="1808"/>
                                          </p:stCondLst>
                                        </p:cTn>
                                        <p:tgtEl>
                                          <p:spTgt spid="48"/>
                                        </p:tgtEl>
                                      </p:cBhvr>
                                      <p:to x="100000" y="95000"/>
                                    </p:animScale>
                                    <p:animScale>
                                      <p:cBhvr>
                                        <p:cTn id="33" dur="166" decel="50000">
                                          <p:stCondLst>
                                            <p:cond delay="1834"/>
                                          </p:stCondLst>
                                        </p:cTn>
                                        <p:tgtEl>
                                          <p:spTgt spid="48"/>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31" presetClass="exit" presetSubtype="0" fill="hold" nodeType="clickEffect">
                                  <p:stCondLst>
                                    <p:cond delay="0"/>
                                  </p:stCondLst>
                                  <p:childTnLst>
                                    <p:anim calcmode="lin" valueType="num">
                                      <p:cBhvr>
                                        <p:cTn id="37" dur="1000"/>
                                        <p:tgtEl>
                                          <p:spTgt spid="129"/>
                                        </p:tgtEl>
                                        <p:attrNameLst>
                                          <p:attrName>ppt_w</p:attrName>
                                        </p:attrNameLst>
                                      </p:cBhvr>
                                      <p:tavLst>
                                        <p:tav tm="0">
                                          <p:val>
                                            <p:strVal val="ppt_w"/>
                                          </p:val>
                                        </p:tav>
                                        <p:tav tm="100000">
                                          <p:val>
                                            <p:fltVal val="0"/>
                                          </p:val>
                                        </p:tav>
                                      </p:tavLst>
                                    </p:anim>
                                    <p:anim calcmode="lin" valueType="num">
                                      <p:cBhvr>
                                        <p:cTn id="38" dur="1000"/>
                                        <p:tgtEl>
                                          <p:spTgt spid="129"/>
                                        </p:tgtEl>
                                        <p:attrNameLst>
                                          <p:attrName>ppt_h</p:attrName>
                                        </p:attrNameLst>
                                      </p:cBhvr>
                                      <p:tavLst>
                                        <p:tav tm="0">
                                          <p:val>
                                            <p:strVal val="ppt_h"/>
                                          </p:val>
                                        </p:tav>
                                        <p:tav tm="100000">
                                          <p:val>
                                            <p:fltVal val="0"/>
                                          </p:val>
                                        </p:tav>
                                      </p:tavLst>
                                    </p:anim>
                                    <p:anim calcmode="lin" valueType="num">
                                      <p:cBhvr>
                                        <p:cTn id="39" dur="1000"/>
                                        <p:tgtEl>
                                          <p:spTgt spid="129"/>
                                        </p:tgtEl>
                                        <p:attrNameLst>
                                          <p:attrName>style.rotation</p:attrName>
                                        </p:attrNameLst>
                                      </p:cBhvr>
                                      <p:tavLst>
                                        <p:tav tm="0">
                                          <p:val>
                                            <p:fltVal val="0"/>
                                          </p:val>
                                        </p:tav>
                                        <p:tav tm="100000">
                                          <p:val>
                                            <p:fltVal val="90"/>
                                          </p:val>
                                        </p:tav>
                                      </p:tavLst>
                                    </p:anim>
                                    <p:animEffect transition="out" filter="fade">
                                      <p:cBhvr>
                                        <p:cTn id="40" dur="1000"/>
                                        <p:tgtEl>
                                          <p:spTgt spid="129"/>
                                        </p:tgtEl>
                                      </p:cBhvr>
                                    </p:animEffect>
                                    <p:set>
                                      <p:cBhvr>
                                        <p:cTn id="41" dur="1" fill="hold">
                                          <p:stCondLst>
                                            <p:cond delay="999"/>
                                          </p:stCondLst>
                                        </p:cTn>
                                        <p:tgtEl>
                                          <p:spTgt spid="129"/>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35" presetClass="path" presetSubtype="0" accel="50000" decel="50000" fill="hold" nodeType="clickEffect">
                                  <p:stCondLst>
                                    <p:cond delay="0"/>
                                  </p:stCondLst>
                                  <p:childTnLst>
                                    <p:animMotion origin="layout" path="M 1.94444E-6 2.93247E-6 L -0.22136 0.00185 " pathEditMode="relative" rAng="0" ptsTypes="AA">
                                      <p:cBhvr>
                                        <p:cTn id="45" dur="2000" fill="hold"/>
                                        <p:tgtEl>
                                          <p:spTgt spid="2"/>
                                        </p:tgtEl>
                                        <p:attrNameLst>
                                          <p:attrName>ppt_x</p:attrName>
                                          <p:attrName>ppt_y</p:attrName>
                                        </p:attrNameLst>
                                      </p:cBhvr>
                                      <p:rCtr x="-11076" y="93"/>
                                    </p:animMotion>
                                  </p:childTnLst>
                                </p:cTn>
                              </p:par>
                            </p:childTnLst>
                          </p:cTn>
                        </p:par>
                      </p:childTnLst>
                    </p:cTn>
                  </p:par>
                  <p:par>
                    <p:cTn id="46" fill="hold">
                      <p:stCondLst>
                        <p:cond delay="indefinite"/>
                      </p:stCondLst>
                      <p:childTnLst>
                        <p:par>
                          <p:cTn id="47" fill="hold">
                            <p:stCondLst>
                              <p:cond delay="0"/>
                            </p:stCondLst>
                            <p:childTnLst>
                              <p:par>
                                <p:cTn id="48" presetID="34" presetClass="emph" presetSubtype="0" fill="hold" grpId="0" nodeType="clickEffect">
                                  <p:stCondLst>
                                    <p:cond delay="0"/>
                                  </p:stCondLst>
                                  <p:iterate type="lt">
                                    <p:tmPct val="10000"/>
                                  </p:iterate>
                                  <p:childTnLst>
                                    <p:animMotion origin="layout" path="M 0.0 0.0 L 0.0 -0.07213" pathEditMode="relative" ptsTypes="">
                                      <p:cBhvr>
                                        <p:cTn id="49" dur="250" accel="50000" decel="50000" autoRev="1" fill="hold">
                                          <p:stCondLst>
                                            <p:cond delay="0"/>
                                          </p:stCondLst>
                                        </p:cTn>
                                        <p:tgtEl>
                                          <p:spTgt spid="114"/>
                                        </p:tgtEl>
                                        <p:attrNameLst>
                                          <p:attrName>ppt_x</p:attrName>
                                          <p:attrName>ppt_y</p:attrName>
                                        </p:attrNameLst>
                                      </p:cBhvr>
                                    </p:animMotion>
                                    <p:animRot by="1500000">
                                      <p:cBhvr>
                                        <p:cTn id="50" dur="125" fill="hold">
                                          <p:stCondLst>
                                            <p:cond delay="0"/>
                                          </p:stCondLst>
                                        </p:cTn>
                                        <p:tgtEl>
                                          <p:spTgt spid="114"/>
                                        </p:tgtEl>
                                        <p:attrNameLst>
                                          <p:attrName>r</p:attrName>
                                        </p:attrNameLst>
                                      </p:cBhvr>
                                    </p:animRot>
                                    <p:animRot by="-1500000">
                                      <p:cBhvr>
                                        <p:cTn id="51" dur="125" fill="hold">
                                          <p:stCondLst>
                                            <p:cond delay="125"/>
                                          </p:stCondLst>
                                        </p:cTn>
                                        <p:tgtEl>
                                          <p:spTgt spid="114"/>
                                        </p:tgtEl>
                                        <p:attrNameLst>
                                          <p:attrName>r</p:attrName>
                                        </p:attrNameLst>
                                      </p:cBhvr>
                                    </p:animRot>
                                    <p:animRot by="-1500000">
                                      <p:cBhvr>
                                        <p:cTn id="52" dur="125" fill="hold">
                                          <p:stCondLst>
                                            <p:cond delay="250"/>
                                          </p:stCondLst>
                                        </p:cTn>
                                        <p:tgtEl>
                                          <p:spTgt spid="114"/>
                                        </p:tgtEl>
                                        <p:attrNameLst>
                                          <p:attrName>r</p:attrName>
                                        </p:attrNameLst>
                                      </p:cBhvr>
                                    </p:animRot>
                                    <p:animRot by="1500000">
                                      <p:cBhvr>
                                        <p:cTn id="53" dur="125" fill="hold">
                                          <p:stCondLst>
                                            <p:cond delay="375"/>
                                          </p:stCondLst>
                                        </p:cTn>
                                        <p:tgtEl>
                                          <p:spTgt spid="114"/>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2" presetClass="exit" presetSubtype="9" fill="hold" grpId="0" nodeType="clickEffect">
                                  <p:stCondLst>
                                    <p:cond delay="0"/>
                                  </p:stCondLst>
                                  <p:childTnLst>
                                    <p:anim calcmode="lin" valueType="num">
                                      <p:cBhvr additive="base">
                                        <p:cTn id="57" dur="3000"/>
                                        <p:tgtEl>
                                          <p:spTgt spid="119"/>
                                        </p:tgtEl>
                                        <p:attrNameLst>
                                          <p:attrName>ppt_x</p:attrName>
                                        </p:attrNameLst>
                                      </p:cBhvr>
                                      <p:tavLst>
                                        <p:tav tm="0">
                                          <p:val>
                                            <p:strVal val="ppt_x"/>
                                          </p:val>
                                        </p:tav>
                                        <p:tav tm="100000">
                                          <p:val>
                                            <p:strVal val="0-ppt_w/2"/>
                                          </p:val>
                                        </p:tav>
                                      </p:tavLst>
                                    </p:anim>
                                    <p:anim calcmode="lin" valueType="num">
                                      <p:cBhvr additive="base">
                                        <p:cTn id="58" dur="3000"/>
                                        <p:tgtEl>
                                          <p:spTgt spid="119"/>
                                        </p:tgtEl>
                                        <p:attrNameLst>
                                          <p:attrName>ppt_y</p:attrName>
                                        </p:attrNameLst>
                                      </p:cBhvr>
                                      <p:tavLst>
                                        <p:tav tm="0">
                                          <p:val>
                                            <p:strVal val="ppt_y"/>
                                          </p:val>
                                        </p:tav>
                                        <p:tav tm="100000">
                                          <p:val>
                                            <p:strVal val="0-ppt_h/2"/>
                                          </p:val>
                                        </p:tav>
                                      </p:tavLst>
                                    </p:anim>
                                    <p:set>
                                      <p:cBhvr>
                                        <p:cTn id="59" dur="1" fill="hold">
                                          <p:stCondLst>
                                            <p:cond delay="2999"/>
                                          </p:stCondLst>
                                        </p:cTn>
                                        <p:tgtEl>
                                          <p:spTgt spid="119"/>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6" presetClass="entr" presetSubtype="0" fill="hold" grpId="0" nodeType="clickEffect">
                                  <p:stCondLst>
                                    <p:cond delay="0"/>
                                  </p:stCondLst>
                                  <p:childTnLst>
                                    <p:set>
                                      <p:cBhvr>
                                        <p:cTn id="63" dur="1" fill="hold">
                                          <p:stCondLst>
                                            <p:cond delay="0"/>
                                          </p:stCondLst>
                                        </p:cTn>
                                        <p:tgtEl>
                                          <p:spTgt spid="50"/>
                                        </p:tgtEl>
                                        <p:attrNameLst>
                                          <p:attrName>style.visibility</p:attrName>
                                        </p:attrNameLst>
                                      </p:cBhvr>
                                      <p:to>
                                        <p:strVal val="visible"/>
                                      </p:to>
                                    </p:set>
                                    <p:animEffect transition="in" filter="wipe(down)">
                                      <p:cBhvr>
                                        <p:cTn id="64" dur="580">
                                          <p:stCondLst>
                                            <p:cond delay="0"/>
                                          </p:stCondLst>
                                        </p:cTn>
                                        <p:tgtEl>
                                          <p:spTgt spid="50"/>
                                        </p:tgtEl>
                                      </p:cBhvr>
                                    </p:animEffect>
                                    <p:anim calcmode="lin" valueType="num">
                                      <p:cBhvr>
                                        <p:cTn id="65"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70" dur="26">
                                          <p:stCondLst>
                                            <p:cond delay="650"/>
                                          </p:stCondLst>
                                        </p:cTn>
                                        <p:tgtEl>
                                          <p:spTgt spid="50"/>
                                        </p:tgtEl>
                                      </p:cBhvr>
                                      <p:to x="100000" y="60000"/>
                                    </p:animScale>
                                    <p:animScale>
                                      <p:cBhvr>
                                        <p:cTn id="71" dur="166" decel="50000">
                                          <p:stCondLst>
                                            <p:cond delay="676"/>
                                          </p:stCondLst>
                                        </p:cTn>
                                        <p:tgtEl>
                                          <p:spTgt spid="50"/>
                                        </p:tgtEl>
                                      </p:cBhvr>
                                      <p:to x="100000" y="100000"/>
                                    </p:animScale>
                                    <p:animScale>
                                      <p:cBhvr>
                                        <p:cTn id="72" dur="26">
                                          <p:stCondLst>
                                            <p:cond delay="1312"/>
                                          </p:stCondLst>
                                        </p:cTn>
                                        <p:tgtEl>
                                          <p:spTgt spid="50"/>
                                        </p:tgtEl>
                                      </p:cBhvr>
                                      <p:to x="100000" y="80000"/>
                                    </p:animScale>
                                    <p:animScale>
                                      <p:cBhvr>
                                        <p:cTn id="73" dur="166" decel="50000">
                                          <p:stCondLst>
                                            <p:cond delay="1338"/>
                                          </p:stCondLst>
                                        </p:cTn>
                                        <p:tgtEl>
                                          <p:spTgt spid="50"/>
                                        </p:tgtEl>
                                      </p:cBhvr>
                                      <p:to x="100000" y="100000"/>
                                    </p:animScale>
                                    <p:animScale>
                                      <p:cBhvr>
                                        <p:cTn id="74" dur="26">
                                          <p:stCondLst>
                                            <p:cond delay="1642"/>
                                          </p:stCondLst>
                                        </p:cTn>
                                        <p:tgtEl>
                                          <p:spTgt spid="50"/>
                                        </p:tgtEl>
                                      </p:cBhvr>
                                      <p:to x="100000" y="90000"/>
                                    </p:animScale>
                                    <p:animScale>
                                      <p:cBhvr>
                                        <p:cTn id="75" dur="166" decel="50000">
                                          <p:stCondLst>
                                            <p:cond delay="1668"/>
                                          </p:stCondLst>
                                        </p:cTn>
                                        <p:tgtEl>
                                          <p:spTgt spid="50"/>
                                        </p:tgtEl>
                                      </p:cBhvr>
                                      <p:to x="100000" y="100000"/>
                                    </p:animScale>
                                    <p:animScale>
                                      <p:cBhvr>
                                        <p:cTn id="76" dur="26">
                                          <p:stCondLst>
                                            <p:cond delay="1808"/>
                                          </p:stCondLst>
                                        </p:cTn>
                                        <p:tgtEl>
                                          <p:spTgt spid="50"/>
                                        </p:tgtEl>
                                      </p:cBhvr>
                                      <p:to x="100000" y="95000"/>
                                    </p:animScale>
                                    <p:animScale>
                                      <p:cBhvr>
                                        <p:cTn id="77" dur="166" decel="50000">
                                          <p:stCondLst>
                                            <p:cond delay="1834"/>
                                          </p:stCondLst>
                                        </p:cTn>
                                        <p:tgtEl>
                                          <p:spTgt spid="50"/>
                                        </p:tgtEl>
                                      </p:cBhvr>
                                      <p:to x="100000" y="100000"/>
                                    </p:animScale>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nodeType="clickEffect">
                                  <p:stCondLst>
                                    <p:cond delay="0"/>
                                  </p:stCondLst>
                                  <p:childTnLst>
                                    <p:set>
                                      <p:cBhvr>
                                        <p:cTn id="81" dur="1" fill="hold">
                                          <p:stCondLst>
                                            <p:cond delay="0"/>
                                          </p:stCondLst>
                                        </p:cTn>
                                        <p:tgtEl>
                                          <p:spTgt spid="53"/>
                                        </p:tgtEl>
                                        <p:attrNameLst>
                                          <p:attrName>style.visibility</p:attrName>
                                        </p:attrNameLst>
                                      </p:cBhvr>
                                      <p:to>
                                        <p:strVal val="visible"/>
                                      </p:to>
                                    </p:set>
                                    <p:anim calcmode="lin" valueType="num">
                                      <p:cBhvr>
                                        <p:cTn id="82" dur="1000" fill="hold"/>
                                        <p:tgtEl>
                                          <p:spTgt spid="53"/>
                                        </p:tgtEl>
                                        <p:attrNameLst>
                                          <p:attrName>ppt_w</p:attrName>
                                        </p:attrNameLst>
                                      </p:cBhvr>
                                      <p:tavLst>
                                        <p:tav tm="0">
                                          <p:val>
                                            <p:fltVal val="0"/>
                                          </p:val>
                                        </p:tav>
                                        <p:tav tm="100000">
                                          <p:val>
                                            <p:strVal val="#ppt_w"/>
                                          </p:val>
                                        </p:tav>
                                      </p:tavLst>
                                    </p:anim>
                                    <p:anim calcmode="lin" valueType="num">
                                      <p:cBhvr>
                                        <p:cTn id="83" dur="1000" fill="hold"/>
                                        <p:tgtEl>
                                          <p:spTgt spid="53"/>
                                        </p:tgtEl>
                                        <p:attrNameLst>
                                          <p:attrName>ppt_h</p:attrName>
                                        </p:attrNameLst>
                                      </p:cBhvr>
                                      <p:tavLst>
                                        <p:tav tm="0">
                                          <p:val>
                                            <p:fltVal val="0"/>
                                          </p:val>
                                        </p:tav>
                                        <p:tav tm="100000">
                                          <p:val>
                                            <p:strVal val="#ppt_h"/>
                                          </p:val>
                                        </p:tav>
                                      </p:tavLst>
                                    </p:anim>
                                    <p:anim calcmode="lin" valueType="num">
                                      <p:cBhvr>
                                        <p:cTn id="84" dur="1000" fill="hold"/>
                                        <p:tgtEl>
                                          <p:spTgt spid="53"/>
                                        </p:tgtEl>
                                        <p:attrNameLst>
                                          <p:attrName>style.rotation</p:attrName>
                                        </p:attrNameLst>
                                      </p:cBhvr>
                                      <p:tavLst>
                                        <p:tav tm="0">
                                          <p:val>
                                            <p:fltVal val="90"/>
                                          </p:val>
                                        </p:tav>
                                        <p:tav tm="100000">
                                          <p:val>
                                            <p:fltVal val="0"/>
                                          </p:val>
                                        </p:tav>
                                      </p:tavLst>
                                    </p:anim>
                                    <p:animEffect transition="in" filter="fade">
                                      <p:cBhvr>
                                        <p:cTn id="85" dur="1000"/>
                                        <p:tgtEl>
                                          <p:spTgt spid="53"/>
                                        </p:tgtEl>
                                      </p:cBhvr>
                                    </p:animEffect>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nodeType="clickEffect">
                                  <p:stCondLst>
                                    <p:cond delay="0"/>
                                  </p:stCondLst>
                                  <p:childTnLst>
                                    <p:set>
                                      <p:cBhvr>
                                        <p:cTn id="89" dur="1" fill="hold">
                                          <p:stCondLst>
                                            <p:cond delay="0"/>
                                          </p:stCondLst>
                                        </p:cTn>
                                        <p:tgtEl>
                                          <p:spTgt spid="56"/>
                                        </p:tgtEl>
                                        <p:attrNameLst>
                                          <p:attrName>style.visibility</p:attrName>
                                        </p:attrNameLst>
                                      </p:cBhvr>
                                      <p:to>
                                        <p:strVal val="visible"/>
                                      </p:to>
                                    </p:set>
                                    <p:animEffect transition="in" filter="fade">
                                      <p:cBhvr>
                                        <p:cTn id="90" dur="1000"/>
                                        <p:tgtEl>
                                          <p:spTgt spid="56"/>
                                        </p:tgtEl>
                                      </p:cBhvr>
                                    </p:animEffect>
                                    <p:anim calcmode="lin" valueType="num">
                                      <p:cBhvr>
                                        <p:cTn id="91" dur="1000" fill="hold"/>
                                        <p:tgtEl>
                                          <p:spTgt spid="56"/>
                                        </p:tgtEl>
                                        <p:attrNameLst>
                                          <p:attrName>ppt_x</p:attrName>
                                        </p:attrNameLst>
                                      </p:cBhvr>
                                      <p:tavLst>
                                        <p:tav tm="0">
                                          <p:val>
                                            <p:strVal val="#ppt_x"/>
                                          </p:val>
                                        </p:tav>
                                        <p:tav tm="100000">
                                          <p:val>
                                            <p:strVal val="#ppt_x"/>
                                          </p:val>
                                        </p:tav>
                                      </p:tavLst>
                                    </p:anim>
                                    <p:anim calcmode="lin" valueType="num">
                                      <p:cBhvr>
                                        <p:cTn id="92"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1" presetClass="entr" presetSubtype="1" fill="hold" nodeType="clickEffect">
                                  <p:stCondLst>
                                    <p:cond delay="0"/>
                                  </p:stCondLst>
                                  <p:childTnLst>
                                    <p:set>
                                      <p:cBhvr>
                                        <p:cTn id="96" dur="1" fill="hold">
                                          <p:stCondLst>
                                            <p:cond delay="0"/>
                                          </p:stCondLst>
                                        </p:cTn>
                                        <p:tgtEl>
                                          <p:spTgt spid="1026"/>
                                        </p:tgtEl>
                                        <p:attrNameLst>
                                          <p:attrName>style.visibility</p:attrName>
                                        </p:attrNameLst>
                                      </p:cBhvr>
                                      <p:to>
                                        <p:strVal val="visible"/>
                                      </p:to>
                                    </p:set>
                                    <p:animEffect transition="in" filter="wheel(1)">
                                      <p:cBhvr>
                                        <p:cTn id="9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P spid="119" grpId="0"/>
      <p:bldP spid="44" grpId="0" animBg="1"/>
      <p:bldP spid="48" grpId="0"/>
      <p:bldP spid="50"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50828" y="971763"/>
            <a:ext cx="4351282" cy="573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64716" y="956010"/>
            <a:ext cx="4346367" cy="3947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2915684" y="93986"/>
            <a:ext cx="3779742" cy="856040"/>
          </a:xfrm>
          <a:prstGeom prst="rect">
            <a:avLst/>
          </a:prstGeom>
        </p:spPr>
        <p:txBody>
          <a:bodyPr wrap="none">
            <a:noAutofit/>
          </a:bodyPr>
          <a:lstStyle/>
          <a:p>
            <a:pPr algn="l"/>
            <a:r>
              <a:rPr lang="en-US" sz="4400" b="1" dirty="0" smtClean="0">
                <a:solidFill>
                  <a:srgbClr val="000000"/>
                </a:solidFill>
                <a:latin typeface="Arial Narrow" pitchFamily="34" charset="0"/>
              </a:rPr>
              <a:t>Railway Sway</a:t>
            </a:r>
            <a:endParaRPr lang="en-US" sz="4400" b="1" dirty="0">
              <a:solidFill>
                <a:srgbClr val="000000"/>
              </a:solidFill>
              <a:latin typeface="Arial Narrow" pitchFamily="34" charset="0"/>
            </a:endParaRPr>
          </a:p>
        </p:txBody>
      </p:sp>
      <p:sp>
        <p:nvSpPr>
          <p:cNvPr id="11" name="Rectangle 10"/>
          <p:cNvSpPr/>
          <p:nvPr/>
        </p:nvSpPr>
        <p:spPr>
          <a:xfrm>
            <a:off x="173419" y="5126868"/>
            <a:ext cx="4382816" cy="1731132"/>
          </a:xfrm>
          <a:prstGeom prst="rect">
            <a:avLst/>
          </a:prstGeom>
        </p:spPr>
        <p:txBody>
          <a:bodyPr wrap="square">
            <a:noAutofit/>
          </a:bodyPr>
          <a:lstStyle/>
          <a:p>
            <a:pPr algn="l"/>
            <a:r>
              <a:rPr lang="en-US" sz="2000" b="1" dirty="0" smtClean="0">
                <a:solidFill>
                  <a:srgbClr val="000000"/>
                </a:solidFill>
                <a:latin typeface="Arial Narrow" pitchFamily="34" charset="0"/>
              </a:rPr>
              <a:t>In addition to many other considerations, transportation engineers must take Bernoulli’s principle into account – and include a significant safety factor – when designing railway lines.</a:t>
            </a:r>
          </a:p>
        </p:txBody>
      </p:sp>
    </p:spTree>
    <p:extLst>
      <p:ext uri="{BB962C8B-B14F-4D97-AF65-F5344CB8AC3E}">
        <p14:creationId xmlns:p14="http://schemas.microsoft.com/office/powerpoint/2010/main" val="202116958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12" name="Picture 4"/>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10674" t="46053" r="-1" b="1"/>
          <a:stretch/>
        </p:blipFill>
        <p:spPr bwMode="auto">
          <a:xfrm>
            <a:off x="323079" y="1182421"/>
            <a:ext cx="8631747" cy="3421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630617" y="4732731"/>
            <a:ext cx="8056181" cy="2014910"/>
          </a:xfrm>
          <a:prstGeom prst="rect">
            <a:avLst/>
          </a:prstGeom>
        </p:spPr>
        <p:txBody>
          <a:bodyPr wrap="square">
            <a:noAutofit/>
          </a:bodyPr>
          <a:lstStyle/>
          <a:p>
            <a:pPr algn="l"/>
            <a:r>
              <a:rPr lang="en-US" sz="2400" b="1" dirty="0" smtClean="0">
                <a:solidFill>
                  <a:srgbClr val="000000"/>
                </a:solidFill>
                <a:latin typeface="Arial Narrow" pitchFamily="34" charset="0"/>
              </a:rPr>
              <a:t>If you’re in a small car on a two-lane highway, be careful when a truck goes past you, moving in the opposite direction. </a:t>
            </a:r>
          </a:p>
          <a:p>
            <a:pPr algn="l"/>
            <a:endParaRPr lang="en-US" sz="800" b="1" dirty="0">
              <a:solidFill>
                <a:srgbClr val="000000"/>
              </a:solidFill>
              <a:latin typeface="Arial Narrow" pitchFamily="34" charset="0"/>
            </a:endParaRPr>
          </a:p>
          <a:p>
            <a:pPr algn="l"/>
            <a:r>
              <a:rPr lang="en-US" sz="2400" b="1" dirty="0" smtClean="0">
                <a:solidFill>
                  <a:srgbClr val="000000"/>
                </a:solidFill>
                <a:latin typeface="Arial Narrow" pitchFamily="34" charset="0"/>
              </a:rPr>
              <a:t>You might have noticed that “sideways” forces are not nearly as noticeable if you and the truck are going in the same direction, such as when you are passing a truck on the interstate. </a:t>
            </a:r>
          </a:p>
        </p:txBody>
      </p:sp>
      <p:sp>
        <p:nvSpPr>
          <p:cNvPr id="16" name="Rectangle 15"/>
          <p:cNvSpPr/>
          <p:nvPr/>
        </p:nvSpPr>
        <p:spPr>
          <a:xfrm>
            <a:off x="221750" y="261499"/>
            <a:ext cx="8805616" cy="707886"/>
          </a:xfrm>
          <a:prstGeom prst="rect">
            <a:avLst/>
          </a:prstGeom>
        </p:spPr>
        <p:txBody>
          <a:bodyPr wrap="none">
            <a:spAutoFit/>
          </a:bodyPr>
          <a:lstStyle/>
          <a:p>
            <a:r>
              <a:rPr lang="en-US" sz="4000" b="1" dirty="0" smtClean="0">
                <a:solidFill>
                  <a:srgbClr val="000000"/>
                </a:solidFill>
                <a:latin typeface="Arial Narrow" pitchFamily="34" charset="0"/>
              </a:rPr>
              <a:t>Other Phenomena related to Railway Sway </a:t>
            </a:r>
            <a:endParaRPr lang="en-US" sz="4000" b="1" dirty="0">
              <a:solidFill>
                <a:srgbClr val="000000"/>
              </a:solidFill>
              <a:latin typeface="Arial Narrow" pitchFamily="34" charset="0"/>
            </a:endParaRPr>
          </a:p>
        </p:txBody>
      </p:sp>
    </p:spTree>
    <p:extLst>
      <p:ext uri="{BB962C8B-B14F-4D97-AF65-F5344CB8AC3E}">
        <p14:creationId xmlns:p14="http://schemas.microsoft.com/office/powerpoint/2010/main" val="412075419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13"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66596" y="1126706"/>
            <a:ext cx="4335516" cy="325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9"/>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41889" y="1170294"/>
            <a:ext cx="4351284" cy="3241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307717" y="4509762"/>
            <a:ext cx="4035079" cy="2062103"/>
          </a:xfrm>
          <a:prstGeom prst="rect">
            <a:avLst/>
          </a:prstGeom>
        </p:spPr>
        <p:txBody>
          <a:bodyPr wrap="none">
            <a:spAutoFit/>
          </a:bodyPr>
          <a:lstStyle/>
          <a:p>
            <a:r>
              <a:rPr lang="en-US" sz="3200" b="1" dirty="0" smtClean="0">
                <a:solidFill>
                  <a:srgbClr val="000000"/>
                </a:solidFill>
                <a:latin typeface="Arial Narrow" pitchFamily="34" charset="0"/>
              </a:rPr>
              <a:t>When ships pass each</a:t>
            </a:r>
          </a:p>
          <a:p>
            <a:r>
              <a:rPr lang="en-US" sz="3200" b="1" dirty="0" smtClean="0">
                <a:solidFill>
                  <a:srgbClr val="000000"/>
                </a:solidFill>
                <a:latin typeface="Arial Narrow" pitchFamily="34" charset="0"/>
              </a:rPr>
              <a:t>other going opposite</a:t>
            </a:r>
          </a:p>
          <a:p>
            <a:r>
              <a:rPr lang="en-US" sz="3200" b="1" dirty="0" smtClean="0">
                <a:solidFill>
                  <a:srgbClr val="000000"/>
                </a:solidFill>
                <a:latin typeface="Arial Narrow" pitchFamily="34" charset="0"/>
              </a:rPr>
              <a:t>directions, they give</a:t>
            </a:r>
          </a:p>
          <a:p>
            <a:r>
              <a:rPr lang="en-US" sz="3200" b="1" dirty="0" smtClean="0">
                <a:solidFill>
                  <a:srgbClr val="000000"/>
                </a:solidFill>
                <a:latin typeface="Arial Narrow" pitchFamily="34" charset="0"/>
              </a:rPr>
              <a:t>each other a wide berth.</a:t>
            </a:r>
          </a:p>
        </p:txBody>
      </p:sp>
      <p:sp>
        <p:nvSpPr>
          <p:cNvPr id="6" name="Rectangle 5"/>
          <p:cNvSpPr/>
          <p:nvPr/>
        </p:nvSpPr>
        <p:spPr>
          <a:xfrm>
            <a:off x="221750" y="261499"/>
            <a:ext cx="8805616" cy="707886"/>
          </a:xfrm>
          <a:prstGeom prst="rect">
            <a:avLst/>
          </a:prstGeom>
        </p:spPr>
        <p:txBody>
          <a:bodyPr wrap="none">
            <a:spAutoFit/>
          </a:bodyPr>
          <a:lstStyle/>
          <a:p>
            <a:r>
              <a:rPr lang="en-US" sz="4000" b="1" dirty="0" smtClean="0">
                <a:solidFill>
                  <a:srgbClr val="000000"/>
                </a:solidFill>
                <a:latin typeface="Arial Narrow" pitchFamily="34" charset="0"/>
              </a:rPr>
              <a:t>Other Phenomena related to Railway Sway </a:t>
            </a:r>
            <a:endParaRPr lang="en-US" sz="4000" b="1" dirty="0">
              <a:solidFill>
                <a:srgbClr val="000000"/>
              </a:solidFill>
              <a:latin typeface="Arial Narrow" pitchFamily="34" charset="0"/>
            </a:endParaRPr>
          </a:p>
        </p:txBody>
      </p:sp>
      <p:sp>
        <p:nvSpPr>
          <p:cNvPr id="8" name="Rectangle 7"/>
          <p:cNvSpPr/>
          <p:nvPr/>
        </p:nvSpPr>
        <p:spPr>
          <a:xfrm>
            <a:off x="4725343" y="4509762"/>
            <a:ext cx="4108817" cy="2062103"/>
          </a:xfrm>
          <a:prstGeom prst="rect">
            <a:avLst/>
          </a:prstGeom>
        </p:spPr>
        <p:txBody>
          <a:bodyPr wrap="none">
            <a:spAutoFit/>
          </a:bodyPr>
          <a:lstStyle/>
          <a:p>
            <a:r>
              <a:rPr lang="en-US" sz="3200" b="1" dirty="0" smtClean="0">
                <a:solidFill>
                  <a:srgbClr val="000000"/>
                </a:solidFill>
                <a:latin typeface="Arial Narrow" pitchFamily="34" charset="0"/>
              </a:rPr>
              <a:t>Ships going the same</a:t>
            </a:r>
          </a:p>
          <a:p>
            <a:r>
              <a:rPr lang="en-US" sz="3200" b="1" dirty="0" smtClean="0">
                <a:solidFill>
                  <a:srgbClr val="000000"/>
                </a:solidFill>
                <a:latin typeface="Arial Narrow" pitchFamily="34" charset="0"/>
              </a:rPr>
              <a:t>direction? Much less to</a:t>
            </a:r>
          </a:p>
          <a:p>
            <a:r>
              <a:rPr lang="en-US" sz="3200" b="1" dirty="0" smtClean="0">
                <a:solidFill>
                  <a:srgbClr val="000000"/>
                </a:solidFill>
                <a:latin typeface="Arial Narrow" pitchFamily="34" charset="0"/>
              </a:rPr>
              <a:t>worry about, with regard</a:t>
            </a:r>
          </a:p>
          <a:p>
            <a:r>
              <a:rPr lang="en-US" sz="3200" b="1" dirty="0" smtClean="0">
                <a:solidFill>
                  <a:srgbClr val="000000"/>
                </a:solidFill>
                <a:latin typeface="Arial Narrow" pitchFamily="34" charset="0"/>
              </a:rPr>
              <a:t>to Bernoulli.</a:t>
            </a:r>
          </a:p>
        </p:txBody>
      </p:sp>
      <p:sp>
        <p:nvSpPr>
          <p:cNvPr id="7" name="Isosceles Triangle 6"/>
          <p:cNvSpPr/>
          <p:nvPr/>
        </p:nvSpPr>
        <p:spPr>
          <a:xfrm>
            <a:off x="8796291" y="6555180"/>
            <a:ext cx="220404" cy="190004"/>
          </a:xfrm>
          <a:prstGeom prst="triangle">
            <a:avLst/>
          </a:prstGeom>
          <a:solidFill>
            <a:schemeClr val="tx1"/>
          </a:solidFill>
          <a:ln w="22225">
            <a:solidFill>
              <a:schemeClr val="tx1"/>
            </a:solidFill>
          </a:ln>
        </p:spPr>
        <p:txBody>
          <a:bodyPr wrap="none" rtlCol="0" anchor="ctr">
            <a:spAutoFit/>
          </a:bodyPr>
          <a:lstStyle/>
          <a:p>
            <a:pPr algn="l"/>
            <a:endParaRPr lang="en-US" dirty="0">
              <a:solidFill>
                <a:srgbClr val="000000"/>
              </a:solidFill>
            </a:endParaRPr>
          </a:p>
        </p:txBody>
      </p:sp>
    </p:spTree>
    <p:extLst>
      <p:ext uri="{BB962C8B-B14F-4D97-AF65-F5344CB8AC3E}">
        <p14:creationId xmlns:p14="http://schemas.microsoft.com/office/powerpoint/2010/main" val="397334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067" y="218934"/>
            <a:ext cx="8686993" cy="954107"/>
          </a:xfrm>
          <a:prstGeom prst="rect">
            <a:avLst/>
          </a:prstGeom>
        </p:spPr>
        <p:txBody>
          <a:bodyPr wrap="none">
            <a:spAutoFit/>
          </a:bodyPr>
          <a:lstStyle/>
          <a:p>
            <a:pPr algn="l"/>
            <a:r>
              <a:rPr lang="en-US" dirty="0">
                <a:solidFill>
                  <a:srgbClr val="FF0000"/>
                </a:solidFill>
              </a:rPr>
              <a:t>-- For liquids, the </a:t>
            </a:r>
            <a:r>
              <a:rPr lang="en-US" dirty="0" smtClean="0">
                <a:solidFill>
                  <a:srgbClr val="FF0000"/>
                </a:solidFill>
              </a:rPr>
              <a:t>pressure-depth </a:t>
            </a:r>
            <a:r>
              <a:rPr lang="en-US" dirty="0">
                <a:solidFill>
                  <a:srgbClr val="FF0000"/>
                </a:solidFill>
              </a:rPr>
              <a:t>relationship is </a:t>
            </a:r>
            <a:r>
              <a:rPr lang="en-US" dirty="0" smtClean="0">
                <a:solidFill>
                  <a:srgbClr val="FF0000"/>
                </a:solidFill>
              </a:rPr>
              <a:t>linear</a:t>
            </a:r>
          </a:p>
          <a:p>
            <a:pPr algn="l"/>
            <a:r>
              <a:rPr lang="en-US" dirty="0" smtClean="0">
                <a:solidFill>
                  <a:srgbClr val="FF0000"/>
                </a:solidFill>
              </a:rPr>
              <a:t>   because </a:t>
            </a:r>
            <a:r>
              <a:rPr lang="en-US" dirty="0">
                <a:solidFill>
                  <a:srgbClr val="FF0000"/>
                </a:solidFill>
              </a:rPr>
              <a:t>liquids are…</a:t>
            </a:r>
          </a:p>
        </p:txBody>
      </p:sp>
      <p:sp>
        <p:nvSpPr>
          <p:cNvPr id="3" name="Rectangle 2"/>
          <p:cNvSpPr/>
          <p:nvPr/>
        </p:nvSpPr>
        <p:spPr>
          <a:xfrm>
            <a:off x="3936669" y="646446"/>
            <a:ext cx="2685351" cy="523220"/>
          </a:xfrm>
          <a:prstGeom prst="rect">
            <a:avLst/>
          </a:prstGeom>
        </p:spPr>
        <p:txBody>
          <a:bodyPr wrap="none">
            <a:spAutoFit/>
          </a:bodyPr>
          <a:lstStyle/>
          <a:p>
            <a:pPr algn="l"/>
            <a:r>
              <a:rPr lang="en-US" dirty="0" smtClean="0">
                <a:solidFill>
                  <a:srgbClr val="000000"/>
                </a:solidFill>
              </a:rPr>
              <a:t>incompressible.</a:t>
            </a:r>
            <a:endParaRPr lang="en-US" dirty="0">
              <a:solidFill>
                <a:srgbClr val="000000"/>
              </a:solidFill>
            </a:endParaRPr>
          </a:p>
        </p:txBody>
      </p:sp>
      <p:sp>
        <p:nvSpPr>
          <p:cNvPr id="4" name="Rectangle 3"/>
          <p:cNvSpPr/>
          <p:nvPr/>
        </p:nvSpPr>
        <p:spPr>
          <a:xfrm>
            <a:off x="555564" y="1228316"/>
            <a:ext cx="535724" cy="523220"/>
          </a:xfrm>
          <a:prstGeom prst="rect">
            <a:avLst/>
          </a:prstGeom>
        </p:spPr>
        <p:txBody>
          <a:bodyPr wrap="none">
            <a:spAutoFit/>
          </a:bodyPr>
          <a:lstStyle/>
          <a:p>
            <a:pPr algn="l"/>
            <a:r>
              <a:rPr lang="en-US" dirty="0" smtClean="0">
                <a:solidFill>
                  <a:srgbClr val="FF0000"/>
                </a:solidFill>
                <a:sym typeface="Wingdings" pitchFamily="2" charset="2"/>
              </a:rPr>
              <a:t></a:t>
            </a:r>
            <a:endParaRPr lang="en-US" dirty="0">
              <a:solidFill>
                <a:srgbClr val="FF0000"/>
              </a:solidFill>
            </a:endParaRPr>
          </a:p>
        </p:txBody>
      </p:sp>
      <p:sp>
        <p:nvSpPr>
          <p:cNvPr id="5" name="Rectangle 4"/>
          <p:cNvSpPr/>
          <p:nvPr/>
        </p:nvSpPr>
        <p:spPr>
          <a:xfrm>
            <a:off x="1086587" y="1241879"/>
            <a:ext cx="7167283" cy="523220"/>
          </a:xfrm>
          <a:prstGeom prst="rect">
            <a:avLst/>
          </a:prstGeom>
        </p:spPr>
        <p:txBody>
          <a:bodyPr wrap="none">
            <a:spAutoFit/>
          </a:bodyPr>
          <a:lstStyle/>
          <a:p>
            <a:pPr algn="l"/>
            <a:r>
              <a:rPr lang="en-US" dirty="0" smtClean="0">
                <a:solidFill>
                  <a:srgbClr val="000000"/>
                </a:solidFill>
              </a:rPr>
              <a:t>aside from slight temp. effects, </a:t>
            </a:r>
            <a:r>
              <a:rPr lang="en-US" dirty="0" smtClean="0">
                <a:solidFill>
                  <a:srgbClr val="000000"/>
                </a:solidFill>
                <a:latin typeface="Symbol" pitchFamily="18" charset="2"/>
              </a:rPr>
              <a:t>r</a:t>
            </a:r>
            <a:r>
              <a:rPr lang="en-US" dirty="0" smtClean="0">
                <a:solidFill>
                  <a:srgbClr val="000000"/>
                </a:solidFill>
              </a:rPr>
              <a:t> is constant</a:t>
            </a:r>
            <a:endParaRPr lang="en-US" dirty="0">
              <a:solidFill>
                <a:srgbClr val="000000"/>
              </a:solidFill>
            </a:endParaRPr>
          </a:p>
        </p:txBody>
      </p:sp>
      <p:grpSp>
        <p:nvGrpSpPr>
          <p:cNvPr id="12" name="Group 11"/>
          <p:cNvGrpSpPr/>
          <p:nvPr/>
        </p:nvGrpSpPr>
        <p:grpSpPr>
          <a:xfrm>
            <a:off x="494572" y="3460457"/>
            <a:ext cx="3245600" cy="3178550"/>
            <a:chOff x="1408950" y="3341688"/>
            <a:chExt cx="3245600" cy="3178550"/>
          </a:xfrm>
        </p:grpSpPr>
        <p:grpSp>
          <p:nvGrpSpPr>
            <p:cNvPr id="13" name="Group 27"/>
            <p:cNvGrpSpPr>
              <a:grpSpLocks/>
            </p:cNvGrpSpPr>
            <p:nvPr/>
          </p:nvGrpSpPr>
          <p:grpSpPr bwMode="auto">
            <a:xfrm>
              <a:off x="1955800" y="3341688"/>
              <a:ext cx="2698750" cy="2698750"/>
              <a:chOff x="1252" y="2095"/>
              <a:chExt cx="1700" cy="1700"/>
            </a:xfrm>
          </p:grpSpPr>
          <p:sp>
            <p:nvSpPr>
              <p:cNvPr id="16" name="Line 16"/>
              <p:cNvSpPr>
                <a:spLocks noChangeShapeType="1"/>
              </p:cNvSpPr>
              <p:nvPr/>
            </p:nvSpPr>
            <p:spPr bwMode="auto">
              <a:xfrm flipV="1">
                <a:off x="1253" y="2095"/>
                <a:ext cx="0" cy="1700"/>
              </a:xfrm>
              <a:prstGeom prst="line">
                <a:avLst/>
              </a:prstGeom>
              <a:noFill/>
              <a:ln w="22225">
                <a:solidFill>
                  <a:schemeClr val="tx1"/>
                </a:solidFill>
                <a:round/>
                <a:headEnd type="triangle" w="lg" len="lg"/>
                <a:tailEnd type="none" w="lg" len="lg"/>
              </a:ln>
            </p:spPr>
            <p:txBody>
              <a:bodyPr wrap="none" anchor="ctr">
                <a:spAutoFit/>
              </a:bodyPr>
              <a:lstStyle/>
              <a:p>
                <a:endParaRPr lang="en-US">
                  <a:solidFill>
                    <a:srgbClr val="000000"/>
                  </a:solidFill>
                </a:endParaRPr>
              </a:p>
            </p:txBody>
          </p:sp>
          <p:sp>
            <p:nvSpPr>
              <p:cNvPr id="17" name="Line 17"/>
              <p:cNvSpPr>
                <a:spLocks noChangeShapeType="1"/>
              </p:cNvSpPr>
              <p:nvPr/>
            </p:nvSpPr>
            <p:spPr bwMode="auto">
              <a:xfrm rot="5400000" flipV="1">
                <a:off x="2102" y="2938"/>
                <a:ext cx="0" cy="1700"/>
              </a:xfrm>
              <a:prstGeom prst="line">
                <a:avLst/>
              </a:prstGeom>
              <a:noFill/>
              <a:ln w="22225">
                <a:solidFill>
                  <a:schemeClr val="tx1"/>
                </a:solidFill>
                <a:round/>
                <a:headEnd/>
                <a:tailEnd type="triangle" w="lg" len="lg"/>
              </a:ln>
            </p:spPr>
            <p:txBody>
              <a:bodyPr wrap="none" anchor="ctr">
                <a:spAutoFit/>
              </a:bodyPr>
              <a:lstStyle/>
              <a:p>
                <a:endParaRPr lang="en-US">
                  <a:solidFill>
                    <a:srgbClr val="000000"/>
                  </a:solidFill>
                </a:endParaRPr>
              </a:p>
            </p:txBody>
          </p:sp>
        </p:grpSp>
        <p:sp>
          <p:nvSpPr>
            <p:cNvPr id="14" name="Rectangle 18"/>
            <p:cNvSpPr>
              <a:spLocks noChangeArrowheads="1"/>
            </p:cNvSpPr>
            <p:nvPr/>
          </p:nvSpPr>
          <p:spPr bwMode="auto">
            <a:xfrm>
              <a:off x="3032125" y="6001125"/>
              <a:ext cx="420688" cy="519113"/>
            </a:xfrm>
            <a:prstGeom prst="rect">
              <a:avLst/>
            </a:prstGeom>
            <a:noFill/>
            <a:ln w="22225" algn="ctr">
              <a:noFill/>
              <a:miter lim="800000"/>
              <a:headEnd/>
              <a:tailEnd/>
            </a:ln>
          </p:spPr>
          <p:txBody>
            <a:bodyPr wrap="none" anchor="ctr">
              <a:spAutoFit/>
            </a:bodyPr>
            <a:lstStyle/>
            <a:p>
              <a:pPr algn="l"/>
              <a:r>
                <a:rPr lang="fr-FR" dirty="0">
                  <a:solidFill>
                    <a:srgbClr val="000000"/>
                  </a:solidFill>
                </a:rPr>
                <a:t>P</a:t>
              </a:r>
              <a:endParaRPr lang="en-US" dirty="0">
                <a:solidFill>
                  <a:srgbClr val="000000"/>
                </a:solidFill>
              </a:endParaRPr>
            </a:p>
          </p:txBody>
        </p:sp>
        <p:sp>
          <p:nvSpPr>
            <p:cNvPr id="15" name="Rectangle 19"/>
            <p:cNvSpPr>
              <a:spLocks noChangeArrowheads="1"/>
            </p:cNvSpPr>
            <p:nvPr/>
          </p:nvSpPr>
          <p:spPr bwMode="auto">
            <a:xfrm rot="16200000">
              <a:off x="1127783" y="4407135"/>
              <a:ext cx="1085554" cy="523220"/>
            </a:xfrm>
            <a:prstGeom prst="rect">
              <a:avLst/>
            </a:prstGeom>
            <a:noFill/>
            <a:ln w="22225" algn="ctr">
              <a:noFill/>
              <a:miter lim="800000"/>
              <a:headEnd/>
              <a:tailEnd/>
            </a:ln>
          </p:spPr>
          <p:txBody>
            <a:bodyPr wrap="none" anchor="ctr">
              <a:spAutoFit/>
            </a:bodyPr>
            <a:lstStyle/>
            <a:p>
              <a:pPr algn="l"/>
              <a:r>
                <a:rPr lang="fr-FR" dirty="0" err="1" smtClean="0">
                  <a:solidFill>
                    <a:srgbClr val="000000"/>
                  </a:solidFill>
                </a:rPr>
                <a:t>depth</a:t>
              </a:r>
              <a:endParaRPr lang="en-US" dirty="0">
                <a:solidFill>
                  <a:srgbClr val="000000"/>
                </a:solidFill>
              </a:endParaRPr>
            </a:p>
          </p:txBody>
        </p:sp>
      </p:grpSp>
      <p:sp>
        <p:nvSpPr>
          <p:cNvPr id="18" name="Rectangle 17"/>
          <p:cNvSpPr/>
          <p:nvPr/>
        </p:nvSpPr>
        <p:spPr>
          <a:xfrm>
            <a:off x="184086" y="2985893"/>
            <a:ext cx="1364476" cy="523220"/>
          </a:xfrm>
          <a:prstGeom prst="rect">
            <a:avLst/>
          </a:prstGeom>
        </p:spPr>
        <p:txBody>
          <a:bodyPr wrap="none">
            <a:spAutoFit/>
          </a:bodyPr>
          <a:lstStyle/>
          <a:p>
            <a:pPr algn="l"/>
            <a:r>
              <a:rPr lang="en-US" dirty="0" smtClean="0">
                <a:solidFill>
                  <a:srgbClr val="000000"/>
                </a:solidFill>
              </a:rPr>
              <a:t>surface</a:t>
            </a:r>
            <a:endParaRPr lang="en-US" dirty="0">
              <a:solidFill>
                <a:srgbClr val="000000"/>
              </a:solidFill>
            </a:endParaRPr>
          </a:p>
        </p:txBody>
      </p:sp>
      <p:sp>
        <p:nvSpPr>
          <p:cNvPr id="19" name="Line 16"/>
          <p:cNvSpPr>
            <a:spLocks noChangeShapeType="1"/>
          </p:cNvSpPr>
          <p:nvPr/>
        </p:nvSpPr>
        <p:spPr bwMode="auto">
          <a:xfrm rot="5400000" flipV="1">
            <a:off x="997543" y="3526984"/>
            <a:ext cx="2588819" cy="2470068"/>
          </a:xfrm>
          <a:prstGeom prst="line">
            <a:avLst/>
          </a:prstGeom>
          <a:noFill/>
          <a:ln w="41275">
            <a:solidFill>
              <a:srgbClr val="FF0000"/>
            </a:solidFill>
            <a:round/>
            <a:headEnd/>
            <a:tailEnd type="none" w="lg" len="lg"/>
          </a:ln>
        </p:spPr>
        <p:txBody>
          <a:bodyPr wrap="square" anchor="ctr">
            <a:spAutoFit/>
          </a:bodyPr>
          <a:lstStyle/>
          <a:p>
            <a:endParaRPr lang="en-US">
              <a:solidFill>
                <a:srgbClr val="000000"/>
              </a:solidFill>
            </a:endParaRPr>
          </a:p>
        </p:txBody>
      </p:sp>
      <p:sp>
        <p:nvSpPr>
          <p:cNvPr id="20" name="Line 16"/>
          <p:cNvSpPr>
            <a:spLocks noChangeShapeType="1"/>
          </p:cNvSpPr>
          <p:nvPr/>
        </p:nvSpPr>
        <p:spPr bwMode="auto">
          <a:xfrm rot="5400000">
            <a:off x="914416" y="3740742"/>
            <a:ext cx="2565067" cy="2280062"/>
          </a:xfrm>
          <a:prstGeom prst="line">
            <a:avLst/>
          </a:prstGeom>
          <a:noFill/>
          <a:ln w="41275">
            <a:solidFill>
              <a:srgbClr val="0070C0"/>
            </a:solidFill>
            <a:round/>
            <a:headEnd/>
            <a:tailEnd type="none" w="lg" len="lg"/>
          </a:ln>
        </p:spPr>
        <p:txBody>
          <a:bodyPr wrap="square" anchor="ctr">
            <a:spAutoFit/>
          </a:bodyPr>
          <a:lstStyle/>
          <a:p>
            <a:endParaRPr lang="en-US">
              <a:solidFill>
                <a:srgbClr val="000000"/>
              </a:solidFill>
            </a:endParaRPr>
          </a:p>
        </p:txBody>
      </p:sp>
      <p:sp>
        <p:nvSpPr>
          <p:cNvPr id="21" name="Rectangle 20"/>
          <p:cNvSpPr/>
          <p:nvPr/>
        </p:nvSpPr>
        <p:spPr>
          <a:xfrm>
            <a:off x="1953509" y="2012107"/>
            <a:ext cx="936475" cy="1569660"/>
          </a:xfrm>
          <a:prstGeom prst="rect">
            <a:avLst/>
          </a:prstGeom>
        </p:spPr>
        <p:txBody>
          <a:bodyPr wrap="none">
            <a:spAutoFit/>
          </a:bodyPr>
          <a:lstStyle/>
          <a:p>
            <a:pPr algn="l"/>
            <a:r>
              <a:rPr lang="en-US" sz="9600" b="1" dirty="0" smtClean="0">
                <a:solidFill>
                  <a:srgbClr val="000000"/>
                </a:solidFill>
              </a:rPr>
              <a:t>?</a:t>
            </a:r>
            <a:endParaRPr lang="en-US" sz="9600" b="1" dirty="0">
              <a:solidFill>
                <a:srgbClr val="000000"/>
              </a:solidFill>
            </a:endParaRPr>
          </a:p>
        </p:txBody>
      </p:sp>
      <p:pic>
        <p:nvPicPr>
          <p:cNvPr id="23" name="Picture 40" descr="CG1B"/>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15042" y="2091778"/>
            <a:ext cx="1585591" cy="1363950"/>
          </a:xfrm>
          <a:prstGeom prst="rect">
            <a:avLst/>
          </a:prstGeom>
          <a:noFill/>
          <a:ln w="9525">
            <a:noFill/>
            <a:miter lim="800000"/>
            <a:headEnd/>
            <a:tailEnd/>
          </a:ln>
        </p:spPr>
      </p:pic>
      <p:pic>
        <p:nvPicPr>
          <p:cNvPr id="3074" name="Picture 2" descr="http://upload.wikimedia.org/wikipedia/commons/e/ec/Swimming_pool_underwater_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03863" y="2648193"/>
            <a:ext cx="4797632" cy="3598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560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heel(1)">
                                      <p:cBhvr>
                                        <p:cTn id="35" dur="2000"/>
                                        <p:tgtEl>
                                          <p:spTgt spid="12"/>
                                        </p:tgtEl>
                                      </p:cBhvr>
                                    </p:animEffect>
                                  </p:childTnLst>
                                </p:cTn>
                              </p:par>
                              <p:par>
                                <p:cTn id="36" presetID="21" presetClass="entr" presetSubtype="1"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heel(1)">
                                      <p:cBhvr>
                                        <p:cTn id="38" dur="2000"/>
                                        <p:tgtEl>
                                          <p:spTgt spid="18"/>
                                        </p:tgtEl>
                                      </p:cBhvr>
                                    </p:animEffect>
                                  </p:childTnLst>
                                </p:cTn>
                              </p:par>
                              <p:par>
                                <p:cTn id="39" presetID="21" presetClass="entr" presetSubtype="1" fill="hold" grpId="1"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heel(1)">
                                      <p:cBhvr>
                                        <p:cTn id="41" dur="2000"/>
                                        <p:tgtEl>
                                          <p:spTgt spid="20"/>
                                        </p:tgtEl>
                                      </p:cBhvr>
                                    </p:animEffect>
                                  </p:childTnLst>
                                </p:cTn>
                              </p:par>
                              <p:par>
                                <p:cTn id="42" presetID="21" presetClass="entr" presetSubtype="1"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heel(1)">
                                      <p:cBhvr>
                                        <p:cTn id="44" dur="2000"/>
                                        <p:tgtEl>
                                          <p:spTgt spid="21"/>
                                        </p:tgtEl>
                                      </p:cBhvr>
                                    </p:animEffect>
                                  </p:childTnLst>
                                </p:cTn>
                              </p:par>
                              <p:par>
                                <p:cTn id="45" presetID="21" presetClass="entr" presetSubtype="1"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heel(1)">
                                      <p:cBhvr>
                                        <p:cTn id="47" dur="20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xit" presetSubtype="0" fill="hold" grpId="0" nodeType="clickEffect">
                                  <p:stCondLst>
                                    <p:cond delay="0"/>
                                  </p:stCondLst>
                                  <p:childTnLst>
                                    <p:anim calcmode="lin" valueType="num">
                                      <p:cBhvr>
                                        <p:cTn id="51" dur="1000"/>
                                        <p:tgtEl>
                                          <p:spTgt spid="20"/>
                                        </p:tgtEl>
                                        <p:attrNameLst>
                                          <p:attrName>ppt_w</p:attrName>
                                        </p:attrNameLst>
                                      </p:cBhvr>
                                      <p:tavLst>
                                        <p:tav tm="0">
                                          <p:val>
                                            <p:strVal val="ppt_w"/>
                                          </p:val>
                                        </p:tav>
                                        <p:tav tm="100000">
                                          <p:val>
                                            <p:fltVal val="0"/>
                                          </p:val>
                                        </p:tav>
                                      </p:tavLst>
                                    </p:anim>
                                    <p:anim calcmode="lin" valueType="num">
                                      <p:cBhvr>
                                        <p:cTn id="52" dur="1000"/>
                                        <p:tgtEl>
                                          <p:spTgt spid="20"/>
                                        </p:tgtEl>
                                        <p:attrNameLst>
                                          <p:attrName>ppt_h</p:attrName>
                                        </p:attrNameLst>
                                      </p:cBhvr>
                                      <p:tavLst>
                                        <p:tav tm="0">
                                          <p:val>
                                            <p:strVal val="ppt_h"/>
                                          </p:val>
                                        </p:tav>
                                        <p:tav tm="100000">
                                          <p:val>
                                            <p:fltVal val="0"/>
                                          </p:val>
                                        </p:tav>
                                      </p:tavLst>
                                    </p:anim>
                                    <p:anim calcmode="lin" valueType="num">
                                      <p:cBhvr>
                                        <p:cTn id="53" dur="1000"/>
                                        <p:tgtEl>
                                          <p:spTgt spid="20"/>
                                        </p:tgtEl>
                                        <p:attrNameLst>
                                          <p:attrName>style.rotation</p:attrName>
                                        </p:attrNameLst>
                                      </p:cBhvr>
                                      <p:tavLst>
                                        <p:tav tm="0">
                                          <p:val>
                                            <p:fltVal val="0"/>
                                          </p:val>
                                        </p:tav>
                                        <p:tav tm="100000">
                                          <p:val>
                                            <p:fltVal val="90"/>
                                          </p:val>
                                        </p:tav>
                                      </p:tavLst>
                                    </p:anim>
                                    <p:animEffect transition="out" filter="fade">
                                      <p:cBhvr>
                                        <p:cTn id="54" dur="1000"/>
                                        <p:tgtEl>
                                          <p:spTgt spid="20"/>
                                        </p:tgtEl>
                                      </p:cBhvr>
                                    </p:animEffect>
                                    <p:set>
                                      <p:cBhvr>
                                        <p:cTn id="55" dur="1" fill="hold">
                                          <p:stCondLst>
                                            <p:cond delay="999"/>
                                          </p:stCondLst>
                                        </p:cTn>
                                        <p:tgtEl>
                                          <p:spTgt spid="20"/>
                                        </p:tgtEl>
                                        <p:attrNameLst>
                                          <p:attrName>style.visibility</p:attrName>
                                        </p:attrNameLst>
                                      </p:cBhvr>
                                      <p:to>
                                        <p:strVal val="hidden"/>
                                      </p:to>
                                    </p:set>
                                  </p:childTnLst>
                                </p:cTn>
                              </p:par>
                              <p:par>
                                <p:cTn id="56" presetID="10" presetClass="entr" presetSubtype="0" fill="hold"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childTnLst>
                          </p:cTn>
                        </p:par>
                        <p:par>
                          <p:cTn id="59" fill="hold">
                            <p:stCondLst>
                              <p:cond delay="1000"/>
                            </p:stCondLst>
                            <p:childTnLst>
                              <p:par>
                                <p:cTn id="60" presetID="10" presetClass="entr" presetSubtype="0" fill="hold" nodeType="afterEffect">
                                  <p:stCondLst>
                                    <p:cond delay="0"/>
                                  </p:stCondLst>
                                  <p:childTnLst>
                                    <p:set>
                                      <p:cBhvr>
                                        <p:cTn id="61" dur="1" fill="hold">
                                          <p:stCondLst>
                                            <p:cond delay="0"/>
                                          </p:stCondLst>
                                        </p:cTn>
                                        <p:tgtEl>
                                          <p:spTgt spid="3074"/>
                                        </p:tgtEl>
                                        <p:attrNameLst>
                                          <p:attrName>style.visibility</p:attrName>
                                        </p:attrNameLst>
                                      </p:cBhvr>
                                      <p:to>
                                        <p:strVal val="visible"/>
                                      </p:to>
                                    </p:set>
                                    <p:animEffect transition="in" filter="fade">
                                      <p:cBhvr>
                                        <p:cTn id="6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8" grpId="0"/>
      <p:bldP spid="19" grpId="0" animBg="1"/>
      <p:bldP spid="20" grpId="0" animBg="1"/>
      <p:bldP spid="20" grpId="1" animBg="1"/>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309"/>
          <p:cNvSpPr>
            <a:spLocks noChangeArrowheads="1"/>
          </p:cNvSpPr>
          <p:nvPr/>
        </p:nvSpPr>
        <p:spPr bwMode="auto">
          <a:xfrm>
            <a:off x="1816925" y="4934227"/>
            <a:ext cx="2268187" cy="593725"/>
          </a:xfrm>
          <a:prstGeom prst="rect">
            <a:avLst/>
          </a:prstGeom>
          <a:solidFill>
            <a:srgbClr val="00FFFF"/>
          </a:solidFill>
          <a:ln w="9525">
            <a:solidFill>
              <a:schemeClr val="tx1"/>
            </a:solidFill>
            <a:miter lim="800000"/>
            <a:headEnd/>
            <a:tailEnd/>
          </a:ln>
        </p:spPr>
        <p:txBody>
          <a:bodyPr wrap="none" anchor="ctr"/>
          <a:lstStyle/>
          <a:p>
            <a:pPr algn="l"/>
            <a:endParaRPr lang="en-US">
              <a:solidFill>
                <a:srgbClr val="000000"/>
              </a:solidFill>
            </a:endParaRPr>
          </a:p>
        </p:txBody>
      </p:sp>
      <p:sp>
        <p:nvSpPr>
          <p:cNvPr id="25" name="Rectangle 309"/>
          <p:cNvSpPr>
            <a:spLocks noChangeArrowheads="1"/>
          </p:cNvSpPr>
          <p:nvPr/>
        </p:nvSpPr>
        <p:spPr bwMode="auto">
          <a:xfrm>
            <a:off x="5035138" y="4934227"/>
            <a:ext cx="2268187" cy="593725"/>
          </a:xfrm>
          <a:prstGeom prst="rect">
            <a:avLst/>
          </a:prstGeom>
          <a:solidFill>
            <a:srgbClr val="00FFFF"/>
          </a:solidFill>
          <a:ln w="9525">
            <a:solidFill>
              <a:schemeClr val="tx1"/>
            </a:solidFill>
            <a:miter lim="800000"/>
            <a:headEnd/>
            <a:tailEnd/>
          </a:ln>
        </p:spPr>
        <p:txBody>
          <a:bodyPr wrap="none" anchor="ctr"/>
          <a:lstStyle/>
          <a:p>
            <a:pPr algn="l"/>
            <a:endParaRPr lang="en-US">
              <a:solidFill>
                <a:srgbClr val="000000"/>
              </a:solidFill>
            </a:endParaRPr>
          </a:p>
        </p:txBody>
      </p:sp>
      <p:sp>
        <p:nvSpPr>
          <p:cNvPr id="6" name="Rectangle 5"/>
          <p:cNvSpPr/>
          <p:nvPr/>
        </p:nvSpPr>
        <p:spPr>
          <a:xfrm>
            <a:off x="255320" y="123934"/>
            <a:ext cx="8901796" cy="954107"/>
          </a:xfrm>
          <a:prstGeom prst="rect">
            <a:avLst/>
          </a:prstGeom>
        </p:spPr>
        <p:txBody>
          <a:bodyPr wrap="none">
            <a:spAutoFit/>
          </a:bodyPr>
          <a:lstStyle/>
          <a:p>
            <a:pPr algn="l"/>
            <a:r>
              <a:rPr lang="en-US" dirty="0">
                <a:solidFill>
                  <a:srgbClr val="FF0000"/>
                </a:solidFill>
              </a:rPr>
              <a:t>Determine the pressure </a:t>
            </a:r>
            <a:r>
              <a:rPr lang="en-US" dirty="0" smtClean="0">
                <a:solidFill>
                  <a:srgbClr val="FF0000"/>
                </a:solidFill>
              </a:rPr>
              <a:t>on the </a:t>
            </a:r>
            <a:r>
              <a:rPr lang="en-US" dirty="0">
                <a:solidFill>
                  <a:srgbClr val="FF0000"/>
                </a:solidFill>
              </a:rPr>
              <a:t>bottom surface of each </a:t>
            </a:r>
            <a:endParaRPr lang="en-US" dirty="0" smtClean="0">
              <a:solidFill>
                <a:srgbClr val="FF0000"/>
              </a:solidFill>
            </a:endParaRPr>
          </a:p>
          <a:p>
            <a:pPr algn="l"/>
            <a:r>
              <a:rPr lang="en-US" dirty="0" smtClean="0">
                <a:solidFill>
                  <a:srgbClr val="FF0000"/>
                </a:solidFill>
              </a:rPr>
              <a:t>tank</a:t>
            </a:r>
            <a:r>
              <a:rPr lang="en-US" dirty="0">
                <a:solidFill>
                  <a:srgbClr val="FF0000"/>
                </a:solidFill>
              </a:rPr>
              <a:t>, due to the water.</a:t>
            </a:r>
          </a:p>
        </p:txBody>
      </p:sp>
      <p:sp>
        <p:nvSpPr>
          <p:cNvPr id="7" name="Cube 6"/>
          <p:cNvSpPr/>
          <p:nvPr/>
        </p:nvSpPr>
        <p:spPr>
          <a:xfrm>
            <a:off x="2339423" y="1235042"/>
            <a:ext cx="1163774" cy="1163774"/>
          </a:xfrm>
          <a:prstGeom prst="cube">
            <a:avLst/>
          </a:prstGeom>
          <a:solidFill>
            <a:srgbClr val="00B0F0"/>
          </a:solidFill>
          <a:ln w="22225">
            <a:solidFill>
              <a:schemeClr val="tx1"/>
            </a:solidFill>
          </a:ln>
        </p:spPr>
        <p:txBody>
          <a:bodyPr wrap="square" rtlCol="0" anchor="ctr">
            <a:spAutoFit/>
          </a:bodyPr>
          <a:lstStyle/>
          <a:p>
            <a:pPr algn="l"/>
            <a:endParaRPr lang="en-US" dirty="0">
              <a:solidFill>
                <a:srgbClr val="000000"/>
              </a:solidFill>
            </a:endParaRPr>
          </a:p>
        </p:txBody>
      </p:sp>
      <p:sp>
        <p:nvSpPr>
          <p:cNvPr id="9" name="Rectangle 8"/>
          <p:cNvSpPr/>
          <p:nvPr/>
        </p:nvSpPr>
        <p:spPr>
          <a:xfrm>
            <a:off x="925064" y="1097724"/>
            <a:ext cx="1162498" cy="1384995"/>
          </a:xfrm>
          <a:prstGeom prst="rect">
            <a:avLst/>
          </a:prstGeom>
        </p:spPr>
        <p:txBody>
          <a:bodyPr wrap="none">
            <a:spAutoFit/>
          </a:bodyPr>
          <a:lstStyle/>
          <a:p>
            <a:pPr algn="l"/>
            <a:r>
              <a:rPr lang="en-US" dirty="0" smtClean="0">
                <a:solidFill>
                  <a:srgbClr val="FF0000"/>
                </a:solidFill>
              </a:rPr>
              <a:t>1 m x </a:t>
            </a:r>
          </a:p>
          <a:p>
            <a:pPr algn="l"/>
            <a:r>
              <a:rPr lang="en-US" dirty="0" smtClean="0">
                <a:solidFill>
                  <a:srgbClr val="FF0000"/>
                </a:solidFill>
              </a:rPr>
              <a:t>1 m x </a:t>
            </a:r>
          </a:p>
          <a:p>
            <a:pPr algn="l"/>
            <a:r>
              <a:rPr lang="en-US" dirty="0">
                <a:solidFill>
                  <a:srgbClr val="FF0000"/>
                </a:solidFill>
              </a:rPr>
              <a:t> </a:t>
            </a:r>
            <a:r>
              <a:rPr lang="en-US" dirty="0" smtClean="0">
                <a:solidFill>
                  <a:srgbClr val="FF0000"/>
                </a:solidFill>
              </a:rPr>
              <a:t> 1 m</a:t>
            </a:r>
            <a:endParaRPr lang="en-US" dirty="0">
              <a:solidFill>
                <a:srgbClr val="FF0000"/>
              </a:solidFill>
            </a:endParaRPr>
          </a:p>
        </p:txBody>
      </p:sp>
      <p:sp>
        <p:nvSpPr>
          <p:cNvPr id="10" name="Rectangle 9"/>
          <p:cNvSpPr/>
          <p:nvPr/>
        </p:nvSpPr>
        <p:spPr>
          <a:xfrm>
            <a:off x="6803391" y="978969"/>
            <a:ext cx="1162498" cy="1384995"/>
          </a:xfrm>
          <a:prstGeom prst="rect">
            <a:avLst/>
          </a:prstGeom>
        </p:spPr>
        <p:txBody>
          <a:bodyPr wrap="none">
            <a:spAutoFit/>
          </a:bodyPr>
          <a:lstStyle/>
          <a:p>
            <a:pPr algn="l"/>
            <a:r>
              <a:rPr lang="en-US" dirty="0" smtClean="0">
                <a:solidFill>
                  <a:srgbClr val="FF0000"/>
                </a:solidFill>
              </a:rPr>
              <a:t>2 m x </a:t>
            </a:r>
          </a:p>
          <a:p>
            <a:pPr algn="l"/>
            <a:r>
              <a:rPr lang="en-US" dirty="0" smtClean="0">
                <a:solidFill>
                  <a:srgbClr val="FF0000"/>
                </a:solidFill>
              </a:rPr>
              <a:t>1 m x </a:t>
            </a:r>
          </a:p>
          <a:p>
            <a:pPr algn="l"/>
            <a:r>
              <a:rPr lang="en-US" dirty="0">
                <a:solidFill>
                  <a:srgbClr val="FF0000"/>
                </a:solidFill>
              </a:rPr>
              <a:t> </a:t>
            </a:r>
            <a:r>
              <a:rPr lang="en-US" dirty="0" smtClean="0">
                <a:solidFill>
                  <a:srgbClr val="FF0000"/>
                </a:solidFill>
              </a:rPr>
              <a:t> 1 m</a:t>
            </a:r>
            <a:endParaRPr lang="en-US" dirty="0">
              <a:solidFill>
                <a:srgbClr val="FF0000"/>
              </a:solidFill>
            </a:endParaRPr>
          </a:p>
        </p:txBody>
      </p:sp>
      <p:sp>
        <p:nvSpPr>
          <p:cNvPr id="11" name="Rectangle 10"/>
          <p:cNvSpPr/>
          <p:nvPr/>
        </p:nvSpPr>
        <p:spPr>
          <a:xfrm>
            <a:off x="1732568" y="2641523"/>
            <a:ext cx="1585690" cy="523220"/>
          </a:xfrm>
          <a:prstGeom prst="rect">
            <a:avLst/>
          </a:prstGeom>
        </p:spPr>
        <p:txBody>
          <a:bodyPr wrap="none">
            <a:spAutoFit/>
          </a:bodyPr>
          <a:lstStyle/>
          <a:p>
            <a:pPr algn="l"/>
            <a:r>
              <a:rPr lang="en-US" dirty="0" err="1" smtClean="0">
                <a:solidFill>
                  <a:srgbClr val="000000"/>
                </a:solidFill>
              </a:rPr>
              <a:t>F</a:t>
            </a:r>
            <a:r>
              <a:rPr lang="en-US" baseline="-25000" dirty="0" err="1" smtClean="0">
                <a:solidFill>
                  <a:srgbClr val="000000"/>
                </a:solidFill>
              </a:rPr>
              <a:t>w</a:t>
            </a:r>
            <a:r>
              <a:rPr lang="en-US" dirty="0" smtClean="0">
                <a:solidFill>
                  <a:srgbClr val="000000"/>
                </a:solidFill>
              </a:rPr>
              <a:t> = m g</a:t>
            </a:r>
            <a:endParaRPr lang="en-US" dirty="0">
              <a:solidFill>
                <a:srgbClr val="000000"/>
              </a:solidFill>
            </a:endParaRPr>
          </a:p>
        </p:txBody>
      </p:sp>
      <p:sp>
        <p:nvSpPr>
          <p:cNvPr id="12" name="Rectangle 11"/>
          <p:cNvSpPr/>
          <p:nvPr/>
        </p:nvSpPr>
        <p:spPr>
          <a:xfrm>
            <a:off x="2231318" y="3211539"/>
            <a:ext cx="2815194" cy="523220"/>
          </a:xfrm>
          <a:prstGeom prst="rect">
            <a:avLst/>
          </a:prstGeom>
        </p:spPr>
        <p:txBody>
          <a:bodyPr wrap="none">
            <a:spAutoFit/>
          </a:bodyPr>
          <a:lstStyle/>
          <a:p>
            <a:pPr algn="l"/>
            <a:r>
              <a:rPr lang="en-US" dirty="0" smtClean="0">
                <a:solidFill>
                  <a:srgbClr val="000000"/>
                </a:solidFill>
              </a:rPr>
              <a:t>= 1000 kg (9.81)</a:t>
            </a:r>
          </a:p>
        </p:txBody>
      </p:sp>
      <p:sp>
        <p:nvSpPr>
          <p:cNvPr id="13" name="Rectangle 12"/>
          <p:cNvSpPr/>
          <p:nvPr/>
        </p:nvSpPr>
        <p:spPr>
          <a:xfrm>
            <a:off x="2231318" y="3757804"/>
            <a:ext cx="1654620" cy="523220"/>
          </a:xfrm>
          <a:prstGeom prst="rect">
            <a:avLst/>
          </a:prstGeom>
        </p:spPr>
        <p:txBody>
          <a:bodyPr wrap="none">
            <a:spAutoFit/>
          </a:bodyPr>
          <a:lstStyle/>
          <a:p>
            <a:pPr algn="l"/>
            <a:r>
              <a:rPr lang="en-US" dirty="0" smtClean="0">
                <a:solidFill>
                  <a:srgbClr val="000000"/>
                </a:solidFill>
              </a:rPr>
              <a:t>= 9810 N</a:t>
            </a:r>
          </a:p>
        </p:txBody>
      </p:sp>
      <p:sp>
        <p:nvSpPr>
          <p:cNvPr id="14" name="Rectangle 13"/>
          <p:cNvSpPr/>
          <p:nvPr/>
        </p:nvSpPr>
        <p:spPr>
          <a:xfrm>
            <a:off x="1566318" y="4315948"/>
            <a:ext cx="1963999" cy="523220"/>
          </a:xfrm>
          <a:prstGeom prst="rect">
            <a:avLst/>
          </a:prstGeom>
        </p:spPr>
        <p:txBody>
          <a:bodyPr wrap="none">
            <a:spAutoFit/>
          </a:bodyPr>
          <a:lstStyle/>
          <a:p>
            <a:pPr algn="l"/>
            <a:r>
              <a:rPr lang="en-US" dirty="0" err="1" smtClean="0">
                <a:solidFill>
                  <a:srgbClr val="000000"/>
                </a:solidFill>
              </a:rPr>
              <a:t>A</a:t>
            </a:r>
            <a:r>
              <a:rPr lang="en-US" baseline="-25000" dirty="0" err="1" smtClean="0">
                <a:solidFill>
                  <a:srgbClr val="000000"/>
                </a:solidFill>
              </a:rPr>
              <a:t>bot</a:t>
            </a:r>
            <a:r>
              <a:rPr lang="en-US" dirty="0" smtClean="0">
                <a:solidFill>
                  <a:srgbClr val="000000"/>
                </a:solidFill>
              </a:rPr>
              <a:t> = 1 </a:t>
            </a:r>
            <a:r>
              <a:rPr lang="en-US" dirty="0" err="1" smtClean="0">
                <a:solidFill>
                  <a:srgbClr val="000000"/>
                </a:solidFill>
              </a:rPr>
              <a:t>m</a:t>
            </a:r>
            <a:r>
              <a:rPr lang="en-US" baseline="30000" dirty="0" err="1" smtClean="0">
                <a:solidFill>
                  <a:srgbClr val="000000"/>
                </a:solidFill>
              </a:rPr>
              <a:t>2</a:t>
            </a:r>
            <a:endParaRPr lang="en-US" baseline="30000" dirty="0">
              <a:solidFill>
                <a:srgbClr val="000000"/>
              </a:solidFill>
            </a:endParaRPr>
          </a:p>
        </p:txBody>
      </p:sp>
      <p:sp>
        <p:nvSpPr>
          <p:cNvPr id="15" name="Rectangle 14"/>
          <p:cNvSpPr/>
          <p:nvPr/>
        </p:nvSpPr>
        <p:spPr>
          <a:xfrm>
            <a:off x="1898818" y="4980967"/>
            <a:ext cx="2165914" cy="523220"/>
          </a:xfrm>
          <a:prstGeom prst="rect">
            <a:avLst/>
          </a:prstGeom>
        </p:spPr>
        <p:txBody>
          <a:bodyPr wrap="none">
            <a:spAutoFit/>
          </a:bodyPr>
          <a:lstStyle/>
          <a:p>
            <a:pPr algn="l"/>
            <a:r>
              <a:rPr lang="en-US" dirty="0" smtClean="0">
                <a:solidFill>
                  <a:srgbClr val="000000"/>
                </a:solidFill>
              </a:rPr>
              <a:t>P = 9810 Pa</a:t>
            </a:r>
            <a:endParaRPr lang="en-US" baseline="30000" dirty="0">
              <a:solidFill>
                <a:srgbClr val="000000"/>
              </a:solidFill>
            </a:endParaRPr>
          </a:p>
        </p:txBody>
      </p:sp>
      <p:sp>
        <p:nvSpPr>
          <p:cNvPr id="16" name="Rectangle 15"/>
          <p:cNvSpPr/>
          <p:nvPr/>
        </p:nvSpPr>
        <p:spPr>
          <a:xfrm>
            <a:off x="4927040" y="2641523"/>
            <a:ext cx="1585690" cy="523220"/>
          </a:xfrm>
          <a:prstGeom prst="rect">
            <a:avLst/>
          </a:prstGeom>
        </p:spPr>
        <p:txBody>
          <a:bodyPr wrap="none">
            <a:spAutoFit/>
          </a:bodyPr>
          <a:lstStyle/>
          <a:p>
            <a:pPr algn="l"/>
            <a:r>
              <a:rPr lang="en-US" dirty="0" err="1" smtClean="0">
                <a:solidFill>
                  <a:srgbClr val="000000"/>
                </a:solidFill>
              </a:rPr>
              <a:t>F</a:t>
            </a:r>
            <a:r>
              <a:rPr lang="en-US" baseline="-25000" dirty="0" err="1" smtClean="0">
                <a:solidFill>
                  <a:srgbClr val="000000"/>
                </a:solidFill>
              </a:rPr>
              <a:t>w</a:t>
            </a:r>
            <a:r>
              <a:rPr lang="en-US" dirty="0" smtClean="0">
                <a:solidFill>
                  <a:srgbClr val="000000"/>
                </a:solidFill>
              </a:rPr>
              <a:t> = m g</a:t>
            </a:r>
            <a:endParaRPr lang="en-US" dirty="0">
              <a:solidFill>
                <a:srgbClr val="000000"/>
              </a:solidFill>
            </a:endParaRPr>
          </a:p>
        </p:txBody>
      </p:sp>
      <p:sp>
        <p:nvSpPr>
          <p:cNvPr id="17" name="Rectangle 16"/>
          <p:cNvSpPr/>
          <p:nvPr/>
        </p:nvSpPr>
        <p:spPr>
          <a:xfrm>
            <a:off x="5425790" y="3211539"/>
            <a:ext cx="2815194" cy="523220"/>
          </a:xfrm>
          <a:prstGeom prst="rect">
            <a:avLst/>
          </a:prstGeom>
        </p:spPr>
        <p:txBody>
          <a:bodyPr wrap="none">
            <a:spAutoFit/>
          </a:bodyPr>
          <a:lstStyle/>
          <a:p>
            <a:pPr algn="l"/>
            <a:r>
              <a:rPr lang="en-US" dirty="0" smtClean="0">
                <a:solidFill>
                  <a:srgbClr val="000000"/>
                </a:solidFill>
              </a:rPr>
              <a:t>= 2000 kg (9.81)</a:t>
            </a:r>
          </a:p>
        </p:txBody>
      </p:sp>
      <p:sp>
        <p:nvSpPr>
          <p:cNvPr id="18" name="Rectangle 17"/>
          <p:cNvSpPr/>
          <p:nvPr/>
        </p:nvSpPr>
        <p:spPr>
          <a:xfrm>
            <a:off x="5425790" y="3757804"/>
            <a:ext cx="1854995" cy="523220"/>
          </a:xfrm>
          <a:prstGeom prst="rect">
            <a:avLst/>
          </a:prstGeom>
        </p:spPr>
        <p:txBody>
          <a:bodyPr wrap="none">
            <a:spAutoFit/>
          </a:bodyPr>
          <a:lstStyle/>
          <a:p>
            <a:pPr algn="l"/>
            <a:r>
              <a:rPr lang="en-US" dirty="0" smtClean="0">
                <a:solidFill>
                  <a:srgbClr val="000000"/>
                </a:solidFill>
              </a:rPr>
              <a:t>= 19620 N</a:t>
            </a:r>
          </a:p>
        </p:txBody>
      </p:sp>
      <p:sp>
        <p:nvSpPr>
          <p:cNvPr id="19" name="Rectangle 18"/>
          <p:cNvSpPr/>
          <p:nvPr/>
        </p:nvSpPr>
        <p:spPr>
          <a:xfrm>
            <a:off x="4760790" y="4315948"/>
            <a:ext cx="1896673" cy="523220"/>
          </a:xfrm>
          <a:prstGeom prst="rect">
            <a:avLst/>
          </a:prstGeom>
        </p:spPr>
        <p:txBody>
          <a:bodyPr wrap="none">
            <a:spAutoFit/>
          </a:bodyPr>
          <a:lstStyle/>
          <a:p>
            <a:pPr algn="l"/>
            <a:r>
              <a:rPr lang="en-US" dirty="0" err="1" smtClean="0">
                <a:solidFill>
                  <a:srgbClr val="000000"/>
                </a:solidFill>
              </a:rPr>
              <a:t>A</a:t>
            </a:r>
            <a:r>
              <a:rPr lang="en-US" baseline="-25000" dirty="0" err="1" smtClean="0">
                <a:solidFill>
                  <a:srgbClr val="000000"/>
                </a:solidFill>
              </a:rPr>
              <a:t>bot</a:t>
            </a:r>
            <a:r>
              <a:rPr lang="en-US" dirty="0" smtClean="0">
                <a:solidFill>
                  <a:srgbClr val="000000"/>
                </a:solidFill>
              </a:rPr>
              <a:t> = 2 </a:t>
            </a:r>
            <a:r>
              <a:rPr lang="en-US" dirty="0" err="1" smtClean="0">
                <a:solidFill>
                  <a:srgbClr val="000000"/>
                </a:solidFill>
              </a:rPr>
              <a:t>m</a:t>
            </a:r>
            <a:r>
              <a:rPr lang="en-US" baseline="30000" dirty="0" err="1" smtClean="0">
                <a:solidFill>
                  <a:srgbClr val="000000"/>
                </a:solidFill>
              </a:rPr>
              <a:t>2</a:t>
            </a:r>
            <a:endParaRPr lang="en-US" baseline="30000" dirty="0">
              <a:solidFill>
                <a:srgbClr val="000000"/>
              </a:solidFill>
            </a:endParaRPr>
          </a:p>
        </p:txBody>
      </p:sp>
      <p:sp>
        <p:nvSpPr>
          <p:cNvPr id="20" name="Rectangle 19"/>
          <p:cNvSpPr/>
          <p:nvPr/>
        </p:nvSpPr>
        <p:spPr>
          <a:xfrm>
            <a:off x="5093290" y="4980967"/>
            <a:ext cx="2165914" cy="523220"/>
          </a:xfrm>
          <a:prstGeom prst="rect">
            <a:avLst/>
          </a:prstGeom>
        </p:spPr>
        <p:txBody>
          <a:bodyPr wrap="none">
            <a:spAutoFit/>
          </a:bodyPr>
          <a:lstStyle/>
          <a:p>
            <a:pPr algn="l"/>
            <a:r>
              <a:rPr lang="en-US" dirty="0" smtClean="0">
                <a:solidFill>
                  <a:srgbClr val="000000"/>
                </a:solidFill>
              </a:rPr>
              <a:t>P = 9810 Pa</a:t>
            </a:r>
            <a:endParaRPr lang="en-US" baseline="30000" dirty="0">
              <a:solidFill>
                <a:srgbClr val="000000"/>
              </a:solidFill>
            </a:endParaRPr>
          </a:p>
        </p:txBody>
      </p:sp>
      <p:sp>
        <p:nvSpPr>
          <p:cNvPr id="21" name="Rectangle 20"/>
          <p:cNvSpPr/>
          <p:nvPr/>
        </p:nvSpPr>
        <p:spPr>
          <a:xfrm>
            <a:off x="1211280" y="5737635"/>
            <a:ext cx="6795450" cy="954107"/>
          </a:xfrm>
          <a:prstGeom prst="rect">
            <a:avLst/>
          </a:prstGeom>
          <a:solidFill>
            <a:schemeClr val="tx1"/>
          </a:solidFill>
        </p:spPr>
        <p:txBody>
          <a:bodyPr wrap="none">
            <a:spAutoFit/>
          </a:bodyPr>
          <a:lstStyle/>
          <a:p>
            <a:pPr algn="l"/>
            <a:r>
              <a:rPr lang="en-US" b="1" dirty="0" smtClean="0">
                <a:solidFill>
                  <a:srgbClr val="FF0000"/>
                </a:solidFill>
              </a:rPr>
              <a:t>**</a:t>
            </a:r>
            <a:r>
              <a:rPr lang="en-US" b="1" dirty="0" smtClean="0">
                <a:solidFill>
                  <a:srgbClr val="FFFFFF"/>
                </a:solidFill>
              </a:rPr>
              <a:t> The pressure at equal depths in the </a:t>
            </a:r>
          </a:p>
          <a:p>
            <a:pPr algn="l"/>
            <a:r>
              <a:rPr lang="en-US" b="1" dirty="0">
                <a:solidFill>
                  <a:srgbClr val="FFFFFF"/>
                </a:solidFill>
              </a:rPr>
              <a:t> </a:t>
            </a:r>
            <a:r>
              <a:rPr lang="en-US" b="1" dirty="0" smtClean="0">
                <a:solidFill>
                  <a:srgbClr val="FFFFFF"/>
                </a:solidFill>
              </a:rPr>
              <a:t>   same liquid is everywhere the same.</a:t>
            </a:r>
            <a:endParaRPr lang="en-US" b="1" dirty="0">
              <a:solidFill>
                <a:srgbClr val="FFFFFF"/>
              </a:solidFill>
            </a:endParaRPr>
          </a:p>
        </p:txBody>
      </p:sp>
      <p:sp>
        <p:nvSpPr>
          <p:cNvPr id="22" name="Cube 21"/>
          <p:cNvSpPr/>
          <p:nvPr/>
        </p:nvSpPr>
        <p:spPr>
          <a:xfrm>
            <a:off x="4512614" y="1235042"/>
            <a:ext cx="2054433" cy="1163774"/>
          </a:xfrm>
          <a:prstGeom prst="cube">
            <a:avLst/>
          </a:prstGeom>
          <a:solidFill>
            <a:srgbClr val="00B0F0"/>
          </a:solidFill>
          <a:ln w="22225">
            <a:solidFill>
              <a:schemeClr val="tx1"/>
            </a:solidFill>
          </a:ln>
        </p:spPr>
        <p:txBody>
          <a:bodyPr wrap="square" rtlCol="0" anchor="ctr">
            <a:spAutoFit/>
          </a:bodyPr>
          <a:lstStyle/>
          <a:p>
            <a:pPr algn="l"/>
            <a:endParaRPr lang="en-US" dirty="0">
              <a:solidFill>
                <a:srgbClr val="000000"/>
              </a:solidFill>
            </a:endParaRPr>
          </a:p>
        </p:txBody>
      </p:sp>
    </p:spTree>
    <p:extLst>
      <p:ext uri="{BB962C8B-B14F-4D97-AF65-F5344CB8AC3E}">
        <p14:creationId xmlns:p14="http://schemas.microsoft.com/office/powerpoint/2010/main" val="388318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style.rotation</p:attrName>
                                        </p:attrNameLst>
                                      </p:cBhvr>
                                      <p:tavLst>
                                        <p:tav tm="0">
                                          <p:val>
                                            <p:fltVal val="720"/>
                                          </p:val>
                                        </p:tav>
                                        <p:tav tm="100000">
                                          <p:val>
                                            <p:fltVal val="0"/>
                                          </p:val>
                                        </p:tav>
                                      </p:tavLst>
                                    </p:anim>
                                    <p:anim calcmode="lin" valueType="num">
                                      <p:cBhvr>
                                        <p:cTn id="9" dur="2000" fill="hold"/>
                                        <p:tgtEl>
                                          <p:spTgt spid="11"/>
                                        </p:tgtEl>
                                        <p:attrNameLst>
                                          <p:attrName>ppt_h</p:attrName>
                                        </p:attrNameLst>
                                      </p:cBhvr>
                                      <p:tavLst>
                                        <p:tav tm="0">
                                          <p:val>
                                            <p:fltVal val="0"/>
                                          </p:val>
                                        </p:tav>
                                        <p:tav tm="100000">
                                          <p:val>
                                            <p:strVal val="#ppt_h"/>
                                          </p:val>
                                        </p:tav>
                                      </p:tavLst>
                                    </p:anim>
                                    <p:anim calcmode="lin" valueType="num">
                                      <p:cBhvr>
                                        <p:cTn id="10" dur="2000" fill="hold"/>
                                        <p:tgtEl>
                                          <p:spTgt spid="11"/>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circle(in)">
                                      <p:cBhvr>
                                        <p:cTn id="20" dur="2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2000"/>
                                        <p:tgtEl>
                                          <p:spTgt spid="14"/>
                                        </p:tgtEl>
                                      </p:cBhvr>
                                    </p:animEffect>
                                    <p:anim calcmode="lin" valueType="num">
                                      <p:cBhvr>
                                        <p:cTn id="26" dur="2000" fill="hold"/>
                                        <p:tgtEl>
                                          <p:spTgt spid="14"/>
                                        </p:tgtEl>
                                        <p:attrNameLst>
                                          <p:attrName>ppt_w</p:attrName>
                                        </p:attrNameLst>
                                      </p:cBhvr>
                                      <p:tavLst>
                                        <p:tav tm="0" fmla="#ppt_w*sin(2.5*pi*$)">
                                          <p:val>
                                            <p:fltVal val="0"/>
                                          </p:val>
                                        </p:tav>
                                        <p:tav tm="100000">
                                          <p:val>
                                            <p:fltVal val="1"/>
                                          </p:val>
                                        </p:tav>
                                      </p:tavLst>
                                    </p:anim>
                                    <p:anim calcmode="lin" valueType="num">
                                      <p:cBhvr>
                                        <p:cTn id="27"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circle(in)">
                                      <p:cBhvr>
                                        <p:cTn id="32" dur="2000"/>
                                        <p:tgtEl>
                                          <p:spTgt spid="15"/>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35"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2000"/>
                                        <p:tgtEl>
                                          <p:spTgt spid="16"/>
                                        </p:tgtEl>
                                      </p:cBhvr>
                                    </p:animEffect>
                                    <p:anim calcmode="lin" valueType="num">
                                      <p:cBhvr>
                                        <p:cTn id="42" dur="2000" fill="hold"/>
                                        <p:tgtEl>
                                          <p:spTgt spid="16"/>
                                        </p:tgtEl>
                                        <p:attrNameLst>
                                          <p:attrName>style.rotation</p:attrName>
                                        </p:attrNameLst>
                                      </p:cBhvr>
                                      <p:tavLst>
                                        <p:tav tm="0">
                                          <p:val>
                                            <p:fltVal val="720"/>
                                          </p:val>
                                        </p:tav>
                                        <p:tav tm="100000">
                                          <p:val>
                                            <p:fltVal val="0"/>
                                          </p:val>
                                        </p:tav>
                                      </p:tavLst>
                                    </p:anim>
                                    <p:anim calcmode="lin" valueType="num">
                                      <p:cBhvr>
                                        <p:cTn id="43" dur="2000" fill="hold"/>
                                        <p:tgtEl>
                                          <p:spTgt spid="16"/>
                                        </p:tgtEl>
                                        <p:attrNameLst>
                                          <p:attrName>ppt_h</p:attrName>
                                        </p:attrNameLst>
                                      </p:cBhvr>
                                      <p:tavLst>
                                        <p:tav tm="0">
                                          <p:val>
                                            <p:fltVal val="0"/>
                                          </p:val>
                                        </p:tav>
                                        <p:tav tm="100000">
                                          <p:val>
                                            <p:strVal val="#ppt_h"/>
                                          </p:val>
                                        </p:tav>
                                      </p:tavLst>
                                    </p:anim>
                                    <p:anim calcmode="lin" valueType="num">
                                      <p:cBhvr>
                                        <p:cTn id="44" dur="2000" fill="hold"/>
                                        <p:tgtEl>
                                          <p:spTgt spid="16"/>
                                        </p:tgtEl>
                                        <p:attrNameLst>
                                          <p:attrName>ppt_w</p:attrName>
                                        </p:attrNameLst>
                                      </p:cBhvr>
                                      <p:tavLst>
                                        <p:tav tm="0">
                                          <p:val>
                                            <p:fltVal val="0"/>
                                          </p:val>
                                        </p:tav>
                                        <p:tav tm="100000">
                                          <p:val>
                                            <p:strVal val="#ppt_w"/>
                                          </p:val>
                                        </p:tav>
                                      </p:tavLst>
                                    </p:anim>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circle(in)">
                                      <p:cBhvr>
                                        <p:cTn id="49" dur="20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circle(in)">
                                      <p:cBhvr>
                                        <p:cTn id="54" dur="20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45"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2000"/>
                                        <p:tgtEl>
                                          <p:spTgt spid="19"/>
                                        </p:tgtEl>
                                      </p:cBhvr>
                                    </p:animEffect>
                                    <p:anim calcmode="lin" valueType="num">
                                      <p:cBhvr>
                                        <p:cTn id="60" dur="2000" fill="hold"/>
                                        <p:tgtEl>
                                          <p:spTgt spid="19"/>
                                        </p:tgtEl>
                                        <p:attrNameLst>
                                          <p:attrName>ppt_w</p:attrName>
                                        </p:attrNameLst>
                                      </p:cBhvr>
                                      <p:tavLst>
                                        <p:tav tm="0" fmla="#ppt_w*sin(2.5*pi*$)">
                                          <p:val>
                                            <p:fltVal val="0"/>
                                          </p:val>
                                        </p:tav>
                                        <p:tav tm="100000">
                                          <p:val>
                                            <p:fltVal val="1"/>
                                          </p:val>
                                        </p:tav>
                                      </p:tavLst>
                                    </p:anim>
                                    <p:anim calcmode="lin" valueType="num">
                                      <p:cBhvr>
                                        <p:cTn id="61" dur="20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circle(in)">
                                      <p:cBhvr>
                                        <p:cTn id="66" dur="2000"/>
                                        <p:tgtEl>
                                          <p:spTgt spid="20"/>
                                        </p:tgtEl>
                                      </p:cBhvr>
                                    </p:animEffect>
                                  </p:childTnLst>
                                </p:cTn>
                              </p:par>
                            </p:childTnLst>
                          </p:cTn>
                        </p:par>
                        <p:par>
                          <p:cTn id="67" fill="hold">
                            <p:stCondLst>
                              <p:cond delay="2500"/>
                            </p:stCondLst>
                            <p:childTnLst>
                              <p:par>
                                <p:cTn id="68" presetID="10"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31" presetClass="entr" presetSubtype="0"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p:cTn id="75" dur="1000" fill="hold"/>
                                        <p:tgtEl>
                                          <p:spTgt spid="21"/>
                                        </p:tgtEl>
                                        <p:attrNameLst>
                                          <p:attrName>ppt_w</p:attrName>
                                        </p:attrNameLst>
                                      </p:cBhvr>
                                      <p:tavLst>
                                        <p:tav tm="0">
                                          <p:val>
                                            <p:fltVal val="0"/>
                                          </p:val>
                                        </p:tav>
                                        <p:tav tm="100000">
                                          <p:val>
                                            <p:strVal val="#ppt_w"/>
                                          </p:val>
                                        </p:tav>
                                      </p:tavLst>
                                    </p:anim>
                                    <p:anim calcmode="lin" valueType="num">
                                      <p:cBhvr>
                                        <p:cTn id="76" dur="1000" fill="hold"/>
                                        <p:tgtEl>
                                          <p:spTgt spid="21"/>
                                        </p:tgtEl>
                                        <p:attrNameLst>
                                          <p:attrName>ppt_h</p:attrName>
                                        </p:attrNameLst>
                                      </p:cBhvr>
                                      <p:tavLst>
                                        <p:tav tm="0">
                                          <p:val>
                                            <p:fltVal val="0"/>
                                          </p:val>
                                        </p:tav>
                                        <p:tav tm="100000">
                                          <p:val>
                                            <p:strVal val="#ppt_h"/>
                                          </p:val>
                                        </p:tav>
                                      </p:tavLst>
                                    </p:anim>
                                    <p:anim calcmode="lin" valueType="num">
                                      <p:cBhvr>
                                        <p:cTn id="77" dur="1000" fill="hold"/>
                                        <p:tgtEl>
                                          <p:spTgt spid="21"/>
                                        </p:tgtEl>
                                        <p:attrNameLst>
                                          <p:attrName>style.rotation</p:attrName>
                                        </p:attrNameLst>
                                      </p:cBhvr>
                                      <p:tavLst>
                                        <p:tav tm="0">
                                          <p:val>
                                            <p:fltVal val="90"/>
                                          </p:val>
                                        </p:tav>
                                        <p:tav tm="100000">
                                          <p:val>
                                            <p:fltVal val="0"/>
                                          </p:val>
                                        </p:tav>
                                      </p:tavLst>
                                    </p:anim>
                                    <p:animEffect transition="in" filter="fade">
                                      <p:cBhvr>
                                        <p:cTn id="78"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11" grpId="0"/>
      <p:bldP spid="12" grpId="0"/>
      <p:bldP spid="13" grpId="0"/>
      <p:bldP spid="14" grpId="0"/>
      <p:bldP spid="15" grpId="0"/>
      <p:bldP spid="16" grpId="0"/>
      <p:bldP spid="17" grpId="0"/>
      <p:bldP spid="18" grpId="0"/>
      <p:bldP spid="19" grpId="0"/>
      <p:bldP spid="20" grpId="0"/>
      <p:bldP spid="21"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22225">
          <a:solidFill>
            <a:schemeClr val="tx1"/>
          </a:solidFill>
        </a:ln>
      </a:spPr>
      <a:bodyPr wrap="none" rtlCol="0" anchor="ctr">
        <a:spAutoFit/>
      </a:bodyPr>
      <a:lstStyle>
        <a:defPPr algn="l">
          <a:defRPr dirty="0"/>
        </a:defPPr>
      </a:lstStyle>
    </a:spDef>
    <a:lnDef>
      <a:spPr bwMode="auto">
        <a:xfrm>
          <a:off x="0" y="0"/>
          <a:ext cx="1" cy="1"/>
        </a:xfrm>
        <a:custGeom>
          <a:avLst/>
          <a:gdLst/>
          <a:ahLst/>
          <a:cxnLst/>
          <a:rect l="0" t="0" r="0" b="0"/>
          <a:pathLst/>
        </a:custGeom>
        <a:solidFill>
          <a:srgbClr val="00FF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lgn="l">
          <a:defRPr dirty="0"/>
        </a:defPPr>
      </a:lstStyle>
    </a:spDef>
    <a:lnDef>
      <a:spPr bwMode="auto">
        <a:xfrm>
          <a:off x="0" y="0"/>
          <a:ext cx="1" cy="1"/>
        </a:xfrm>
        <a:custGeom>
          <a:avLst/>
          <a:gdLst/>
          <a:ahLst/>
          <a:cxnLst/>
          <a:rect l="0" t="0" r="0" b="0"/>
          <a:pathLst/>
        </a:custGeom>
        <a:solidFill>
          <a:srgbClr val="00FF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22225">
          <a:solidFill>
            <a:schemeClr val="tx1"/>
          </a:solidFill>
        </a:ln>
      </a:spPr>
      <a:bodyPr wrap="none" rtlCol="0" anchor="ctr">
        <a:spAutoFit/>
      </a:bodyPr>
      <a:lstStyle>
        <a:defPPr algn="l">
          <a:defRPr dirty="0"/>
        </a:defPPr>
      </a:lstStyle>
    </a:spDef>
    <a:lnDef>
      <a:spPr bwMode="auto">
        <a:xfrm>
          <a:off x="0" y="0"/>
          <a:ext cx="1" cy="1"/>
        </a:xfrm>
        <a:custGeom>
          <a:avLst/>
          <a:gdLst/>
          <a:ahLst/>
          <a:cxnLst/>
          <a:rect l="0" t="0" r="0" b="0"/>
          <a:pathLst/>
        </a:custGeom>
        <a:solidFill>
          <a:srgbClr val="00FF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18152</TotalTime>
  <Words>4602</Words>
  <Application>Microsoft Office PowerPoint</Application>
  <PresentationFormat>On-screen Show (4:3)</PresentationFormat>
  <Paragraphs>1066</Paragraphs>
  <Slides>74</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74</vt:i4>
      </vt:variant>
    </vt:vector>
  </HeadingPairs>
  <TitlesOfParts>
    <vt:vector size="83" baseType="lpstr">
      <vt:lpstr>Arial</vt:lpstr>
      <vt:lpstr>Arial Narrow</vt:lpstr>
      <vt:lpstr>Century</vt:lpstr>
      <vt:lpstr>Symbol</vt:lpstr>
      <vt:lpstr>Times New Roman</vt:lpstr>
      <vt:lpstr>Wingdings</vt:lpstr>
      <vt:lpstr>Default Design</vt:lpstr>
      <vt:lpstr>1_Default Design</vt:lpstr>
      <vt:lpstr>3_Default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McLean County Unit 5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Physics</dc:title>
  <dc:creator>UNIT55</dc:creator>
  <cp:lastModifiedBy>Bergmann, John</cp:lastModifiedBy>
  <cp:revision>493</cp:revision>
  <dcterms:created xsi:type="dcterms:W3CDTF">2006-05-08T14:15:08Z</dcterms:created>
  <dcterms:modified xsi:type="dcterms:W3CDTF">2020-05-22T16:29:31Z</dcterms:modified>
</cp:coreProperties>
</file>