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5.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 id="2147483818" r:id="rId15"/>
    <p:sldMasterId id="2147483830" r:id="rId16"/>
    <p:sldMasterId id="2147483842" r:id="rId17"/>
    <p:sldMasterId id="2147483854" r:id="rId18"/>
    <p:sldMasterId id="2147483866" r:id="rId19"/>
    <p:sldMasterId id="2147483878" r:id="rId20"/>
    <p:sldMasterId id="2147483890" r:id="rId21"/>
    <p:sldMasterId id="2147483902" r:id="rId22"/>
    <p:sldMasterId id="2147483914" r:id="rId23"/>
    <p:sldMasterId id="2147483926" r:id="rId24"/>
    <p:sldMasterId id="2147483964" r:id="rId25"/>
    <p:sldMasterId id="2147483976" r:id="rId26"/>
  </p:sldMasterIdLst>
  <p:handoutMasterIdLst>
    <p:handoutMasterId r:id="rId89"/>
  </p:handoutMasterIdLst>
  <p:sldIdLst>
    <p:sldId id="616" r:id="rId27"/>
    <p:sldId id="584" r:id="rId28"/>
    <p:sldId id="619" r:id="rId29"/>
    <p:sldId id="620" r:id="rId30"/>
    <p:sldId id="621" r:id="rId31"/>
    <p:sldId id="623" r:id="rId32"/>
    <p:sldId id="631" r:id="rId33"/>
    <p:sldId id="624" r:id="rId34"/>
    <p:sldId id="625" r:id="rId35"/>
    <p:sldId id="627" r:id="rId36"/>
    <p:sldId id="628" r:id="rId37"/>
    <p:sldId id="629" r:id="rId38"/>
    <p:sldId id="630" r:id="rId39"/>
    <p:sldId id="632" r:id="rId40"/>
    <p:sldId id="634" r:id="rId41"/>
    <p:sldId id="635" r:id="rId42"/>
    <p:sldId id="685" r:id="rId43"/>
    <p:sldId id="687" r:id="rId44"/>
    <p:sldId id="686" r:id="rId45"/>
    <p:sldId id="637" r:id="rId46"/>
    <p:sldId id="638" r:id="rId47"/>
    <p:sldId id="639" r:id="rId48"/>
    <p:sldId id="640" r:id="rId49"/>
    <p:sldId id="641" r:id="rId50"/>
    <p:sldId id="642" r:id="rId51"/>
    <p:sldId id="643" r:id="rId52"/>
    <p:sldId id="645" r:id="rId53"/>
    <p:sldId id="646" r:id="rId54"/>
    <p:sldId id="647" r:id="rId55"/>
    <p:sldId id="644" r:id="rId56"/>
    <p:sldId id="648" r:id="rId57"/>
    <p:sldId id="649" r:id="rId58"/>
    <p:sldId id="650" r:id="rId59"/>
    <p:sldId id="651" r:id="rId60"/>
    <p:sldId id="652" r:id="rId61"/>
    <p:sldId id="655" r:id="rId62"/>
    <p:sldId id="654" r:id="rId63"/>
    <p:sldId id="656" r:id="rId64"/>
    <p:sldId id="657" r:id="rId65"/>
    <p:sldId id="658" r:id="rId66"/>
    <p:sldId id="659" r:id="rId67"/>
    <p:sldId id="660" r:id="rId68"/>
    <p:sldId id="661" r:id="rId69"/>
    <p:sldId id="662" r:id="rId70"/>
    <p:sldId id="684" r:id="rId71"/>
    <p:sldId id="664" r:id="rId72"/>
    <p:sldId id="665" r:id="rId73"/>
    <p:sldId id="666" r:id="rId74"/>
    <p:sldId id="667" r:id="rId75"/>
    <p:sldId id="670" r:id="rId76"/>
    <p:sldId id="671" r:id="rId77"/>
    <p:sldId id="669" r:id="rId78"/>
    <p:sldId id="672" r:id="rId79"/>
    <p:sldId id="673" r:id="rId80"/>
    <p:sldId id="674" r:id="rId81"/>
    <p:sldId id="675" r:id="rId82"/>
    <p:sldId id="676" r:id="rId83"/>
    <p:sldId id="677" r:id="rId84"/>
    <p:sldId id="678" r:id="rId85"/>
    <p:sldId id="679" r:id="rId86"/>
    <p:sldId id="680" r:id="rId87"/>
    <p:sldId id="681" r:id="rId88"/>
  </p:sldIdLst>
  <p:sldSz cx="9144000" cy="6858000" type="screen4x3"/>
  <p:notesSz cx="6881813" cy="9296400"/>
  <p:defaultTextStyle>
    <a:defPPr>
      <a:defRPr lang="en-US"/>
    </a:defPPr>
    <a:lvl1pPr algn="ctr" rtl="0" fontAlgn="base">
      <a:spcBef>
        <a:spcPct val="0"/>
      </a:spcBef>
      <a:spcAft>
        <a:spcPct val="0"/>
      </a:spcAft>
      <a:defRPr sz="2800" b="1" kern="1200">
        <a:solidFill>
          <a:schemeClr val="tx1"/>
        </a:solidFill>
        <a:latin typeface="Arial" pitchFamily="34" charset="0"/>
        <a:ea typeface="+mn-ea"/>
        <a:cs typeface="+mn-cs"/>
      </a:defRPr>
    </a:lvl1pPr>
    <a:lvl2pPr marL="457200" algn="ctr" rtl="0" fontAlgn="base">
      <a:spcBef>
        <a:spcPct val="0"/>
      </a:spcBef>
      <a:spcAft>
        <a:spcPct val="0"/>
      </a:spcAft>
      <a:defRPr sz="2800" b="1" kern="1200">
        <a:solidFill>
          <a:schemeClr val="tx1"/>
        </a:solidFill>
        <a:latin typeface="Arial" pitchFamily="34" charset="0"/>
        <a:ea typeface="+mn-ea"/>
        <a:cs typeface="+mn-cs"/>
      </a:defRPr>
    </a:lvl2pPr>
    <a:lvl3pPr marL="914400" algn="ctr" rtl="0" fontAlgn="base">
      <a:spcBef>
        <a:spcPct val="0"/>
      </a:spcBef>
      <a:spcAft>
        <a:spcPct val="0"/>
      </a:spcAft>
      <a:defRPr sz="2800" b="1" kern="1200">
        <a:solidFill>
          <a:schemeClr val="tx1"/>
        </a:solidFill>
        <a:latin typeface="Arial" pitchFamily="34" charset="0"/>
        <a:ea typeface="+mn-ea"/>
        <a:cs typeface="+mn-cs"/>
      </a:defRPr>
    </a:lvl3pPr>
    <a:lvl4pPr marL="1371600" algn="ctr" rtl="0" fontAlgn="base">
      <a:spcBef>
        <a:spcPct val="0"/>
      </a:spcBef>
      <a:spcAft>
        <a:spcPct val="0"/>
      </a:spcAft>
      <a:defRPr sz="2800" b="1" kern="1200">
        <a:solidFill>
          <a:schemeClr val="tx1"/>
        </a:solidFill>
        <a:latin typeface="Arial" pitchFamily="34" charset="0"/>
        <a:ea typeface="+mn-ea"/>
        <a:cs typeface="+mn-cs"/>
      </a:defRPr>
    </a:lvl4pPr>
    <a:lvl5pPr marL="1828800" algn="ctr" rtl="0" fontAlgn="base">
      <a:spcBef>
        <a:spcPct val="0"/>
      </a:spcBef>
      <a:spcAft>
        <a:spcPct val="0"/>
      </a:spcAft>
      <a:defRPr sz="2800" b="1" kern="1200">
        <a:solidFill>
          <a:schemeClr val="tx1"/>
        </a:solidFill>
        <a:latin typeface="Arial" pitchFamily="34" charset="0"/>
        <a:ea typeface="+mn-ea"/>
        <a:cs typeface="+mn-cs"/>
      </a:defRPr>
    </a:lvl5pPr>
    <a:lvl6pPr marL="2286000" algn="l" defTabSz="914400" rtl="0" eaLnBrk="1" latinLnBrk="0" hangingPunct="1">
      <a:defRPr sz="2800" b="1" kern="1200">
        <a:solidFill>
          <a:schemeClr val="tx1"/>
        </a:solidFill>
        <a:latin typeface="Arial" pitchFamily="34" charset="0"/>
        <a:ea typeface="+mn-ea"/>
        <a:cs typeface="+mn-cs"/>
      </a:defRPr>
    </a:lvl6pPr>
    <a:lvl7pPr marL="2743200" algn="l" defTabSz="914400" rtl="0" eaLnBrk="1" latinLnBrk="0" hangingPunct="1">
      <a:defRPr sz="2800" b="1" kern="1200">
        <a:solidFill>
          <a:schemeClr val="tx1"/>
        </a:solidFill>
        <a:latin typeface="Arial" pitchFamily="34" charset="0"/>
        <a:ea typeface="+mn-ea"/>
        <a:cs typeface="+mn-cs"/>
      </a:defRPr>
    </a:lvl7pPr>
    <a:lvl8pPr marL="3200400" algn="l" defTabSz="914400" rtl="0" eaLnBrk="1" latinLnBrk="0" hangingPunct="1">
      <a:defRPr sz="2800" b="1" kern="1200">
        <a:solidFill>
          <a:schemeClr val="tx1"/>
        </a:solidFill>
        <a:latin typeface="Arial" pitchFamily="34" charset="0"/>
        <a:ea typeface="+mn-ea"/>
        <a:cs typeface="+mn-cs"/>
      </a:defRPr>
    </a:lvl8pPr>
    <a:lvl9pPr marL="3657600" algn="l" defTabSz="914400" rtl="0" eaLnBrk="1" latinLnBrk="0" hangingPunct="1">
      <a:defRPr sz="28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99FF"/>
    <a:srgbClr val="3399FF"/>
    <a:srgbClr val="777777"/>
    <a:srgbClr val="1D5AA3"/>
    <a:srgbClr val="00FF00"/>
    <a:srgbClr val="990000"/>
    <a:srgbClr val="00FFFF"/>
    <a:srgbClr val="C0C0C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03" autoAdjust="0"/>
    <p:restoredTop sz="94434" autoAdjust="0"/>
  </p:normalViewPr>
  <p:slideViewPr>
    <p:cSldViewPr snapToGrid="0">
      <p:cViewPr>
        <p:scale>
          <a:sx n="50" d="100"/>
          <a:sy n="50" d="100"/>
        </p:scale>
        <p:origin x="1920" y="498"/>
      </p:cViewPr>
      <p:guideLst>
        <p:guide orient="horz" pos="2160"/>
        <p:guide pos="2880"/>
      </p:guideLst>
    </p:cSldViewPr>
  </p:slideViewPr>
  <p:outlineViewPr>
    <p:cViewPr>
      <p:scale>
        <a:sx n="33" d="100"/>
        <a:sy n="33" d="100"/>
      </p:scale>
      <p:origin x="0" y="-606"/>
    </p:cViewPr>
  </p:outlineViewPr>
  <p:notesTextViewPr>
    <p:cViewPr>
      <p:scale>
        <a:sx n="100" d="100"/>
        <a:sy n="100" d="100"/>
      </p:scale>
      <p:origin x="0" y="0"/>
    </p:cViewPr>
  </p:notesTextViewPr>
  <p:sorterViewPr>
    <p:cViewPr varScale="1">
      <p:scale>
        <a:sx n="1" d="1"/>
        <a:sy n="1" d="1"/>
      </p:scale>
      <p:origin x="0" y="-13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slide" Target="slides/slide58.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9298"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a:defRPr sz="1200" b="0">
                <a:latin typeface="Arial" charset="0"/>
              </a:defRPr>
            </a:lvl1pPr>
          </a:lstStyle>
          <a:p>
            <a:pPr>
              <a:defRPr/>
            </a:pPr>
            <a:endParaRPr lang="en-US"/>
          </a:p>
        </p:txBody>
      </p:sp>
      <p:sp>
        <p:nvSpPr>
          <p:cNvPr id="439299"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defRPr sz="1200" b="0">
                <a:latin typeface="Arial" charset="0"/>
              </a:defRPr>
            </a:lvl1pPr>
          </a:lstStyle>
          <a:p>
            <a:pPr>
              <a:defRPr/>
            </a:pPr>
            <a:endParaRPr lang="en-US"/>
          </a:p>
        </p:txBody>
      </p:sp>
      <p:sp>
        <p:nvSpPr>
          <p:cNvPr id="439300"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a:defRPr sz="1200" b="0">
                <a:latin typeface="Arial" charset="0"/>
              </a:defRPr>
            </a:lvl1pPr>
          </a:lstStyle>
          <a:p>
            <a:pPr>
              <a:defRPr/>
            </a:pPr>
            <a:endParaRPr lang="en-US"/>
          </a:p>
        </p:txBody>
      </p:sp>
      <p:sp>
        <p:nvSpPr>
          <p:cNvPr id="439301"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b="0">
                <a:latin typeface="Arial" charset="0"/>
              </a:defRPr>
            </a:lvl1pPr>
          </a:lstStyle>
          <a:p>
            <a:pPr>
              <a:defRPr/>
            </a:pPr>
            <a:fld id="{89AB8AA8-5789-4647-9FA4-D05656B4F405}" type="slidenum">
              <a:rPr lang="en-US"/>
              <a:pPr>
                <a:defRPr/>
              </a:pPr>
              <a:t>‹#›</a:t>
            </a:fld>
            <a:endParaRPr lang="en-US"/>
          </a:p>
        </p:txBody>
      </p:sp>
    </p:spTree>
    <p:extLst>
      <p:ext uri="{BB962C8B-B14F-4D97-AF65-F5344CB8AC3E}">
        <p14:creationId xmlns:p14="http://schemas.microsoft.com/office/powerpoint/2010/main" val="9975781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980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0827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74650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7188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1459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44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3472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96076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7097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605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957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461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1823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6021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7455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760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64504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58034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0132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516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DE3C6-20D3-45B6-A253-9711AFC3D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3556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3527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7928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9534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2794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501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764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00939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091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80180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17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B4B12-37B1-42E9-9172-A5D5A4F79C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337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876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30877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012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11426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9023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1093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0822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1798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8048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0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4228F-938C-4725-BE5B-36179FA8B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02350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6486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3675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79705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6283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69522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8000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4105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02787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2725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72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0286D5-BDB1-47B1-943A-88F0ECC610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2119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7623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65931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82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6943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36808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7364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3251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6885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2310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25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C1B81-726C-4497-833B-3E6600DF82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82941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7486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68002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89181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48442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3774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4677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6781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75228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3947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414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89E41-8ABF-4F30-BEB7-FB7D3C706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91969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48645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8587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5677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71814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650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4029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5297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8345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0911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141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73C18-E9C2-4622-8ECD-39C3B7BF7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6088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63724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56788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5371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9687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0184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9949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8835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77716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8185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794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EF905-5377-4936-BA9E-FFF646B1C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8096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998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750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5065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0294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38577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66922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6662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9951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29402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75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20767-1D1F-4759-8717-45352371F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10749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7438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1805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8340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91190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55955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99662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9150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74481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78531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154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DA13A-9B4E-4507-994E-AC033BD6F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53031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1994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87191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21463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293462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539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9598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891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8550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3652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4115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9CFD7-0723-41C4-A365-6F7DFEFC5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096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0626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0703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23006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99832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47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99235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4926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78123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4829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0916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10B0CE-700E-476E-89DA-F67336E2D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53953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1517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56001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08738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11579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8027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93833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5611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3809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57670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55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0707D-FE8F-46B5-9CBE-069999E80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102636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5023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7607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07648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2230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000790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4015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644944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5236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97134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511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4284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0843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19524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05770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24904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09735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74473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8733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185889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0907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692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4756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4731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27096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13960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34433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83514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218709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0153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286868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01423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747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96334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8659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0126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51920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589282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67325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12247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9007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2796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647370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532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357347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59654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6280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23483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46292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7546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00856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2008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8245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780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67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1442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0566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78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518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252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07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925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018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9520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02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0924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2272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94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547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506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326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2910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069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176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8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3343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4835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7936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239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8885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5341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975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356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6480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857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700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6877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280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074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802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534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2718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338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4205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31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163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460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263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00102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704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680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09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402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3349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110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979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5871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996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76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425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8438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0318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1400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2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53CE75-19E2-4D47-99CC-896A03135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3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B9331-FC55-4A36-BFEC-DAF49282D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4331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B5269-31F3-4667-8BB1-366368BAE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28064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B8D43-D865-404D-BBD1-9A52CE5F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027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F821AA-1467-4716-995F-279F3165A8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489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EF5D77-D51E-40DE-B51C-799C2C963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3272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FED367-9044-4735-B9D4-FB01C91B6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263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061C82-A99D-4995-8AF0-91DE8940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6057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62E21-0C2B-4F09-9489-BB9F0C7E8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3295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79038-B590-4D1F-912B-C43442730C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7346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59CCB-C007-4753-87E9-D5A66AB1F5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43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5.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6.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025556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263571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9035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2621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45228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4148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31507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29658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30421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1968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l">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21F09E-4F60-4B59-9D48-5C3D6234CE52}"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96571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92289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32788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41383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16821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0894878"/>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35603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74886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6843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4155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0582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00580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7513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5972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9404FA64-DADC-4F6D-8AB2-EBDD23D585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14411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59.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jpeg"/><Relationship Id="rId2" Type="http://schemas.openxmlformats.org/officeDocument/2006/relationships/slideLayout" Target="../slideLayouts/slideLayout70.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0.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3.wmf"/><Relationship Id="rId18" Type="http://schemas.openxmlformats.org/officeDocument/2006/relationships/oleObject" Target="../embeddings/oleObject13.bin"/><Relationship Id="rId3" Type="http://schemas.openxmlformats.org/officeDocument/2006/relationships/image" Target="../media/image27.wmf"/><Relationship Id="rId21" Type="http://schemas.openxmlformats.org/officeDocument/2006/relationships/image" Target="../media/image29.png"/><Relationship Id="rId7" Type="http://schemas.openxmlformats.org/officeDocument/2006/relationships/image" Target="../media/image20.wmf"/><Relationship Id="rId12" Type="http://schemas.openxmlformats.org/officeDocument/2006/relationships/oleObject" Target="../embeddings/oleObject10.bin"/><Relationship Id="rId17" Type="http://schemas.openxmlformats.org/officeDocument/2006/relationships/image" Target="../media/image25.wmf"/><Relationship Id="rId2" Type="http://schemas.openxmlformats.org/officeDocument/2006/relationships/slideLayout" Target="../slideLayouts/slideLayout81.xml"/><Relationship Id="rId16" Type="http://schemas.openxmlformats.org/officeDocument/2006/relationships/oleObject" Target="../embeddings/oleObject12.bin"/><Relationship Id="rId20" Type="http://schemas.openxmlformats.org/officeDocument/2006/relationships/image" Target="../media/image28.png"/><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9.bin"/><Relationship Id="rId19" Type="http://schemas.openxmlformats.org/officeDocument/2006/relationships/image" Target="../media/image26.wmf"/><Relationship Id="rId4" Type="http://schemas.openxmlformats.org/officeDocument/2006/relationships/oleObject" Target="../embeddings/oleObject6.bin"/><Relationship Id="rId9" Type="http://schemas.openxmlformats.org/officeDocument/2006/relationships/image" Target="../media/image21.wmf"/><Relationship Id="rId1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2.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image" Target="../media/image34.jpeg"/><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5.bin"/><Relationship Id="rId7" Type="http://schemas.openxmlformats.org/officeDocument/2006/relationships/image" Target="../media/image34.jpeg"/><Relationship Id="rId2" Type="http://schemas.openxmlformats.org/officeDocument/2006/relationships/slideLayout" Target="../slideLayouts/slideLayout9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16.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92.xml"/><Relationship Id="rId1" Type="http://schemas.openxmlformats.org/officeDocument/2006/relationships/vmlDrawing" Target="../drawings/vmlDrawing7.v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40.jpeg"/><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03.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42.jpeg"/><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5.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21.bin"/><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48.jpeg"/><Relationship Id="rId2" Type="http://schemas.openxmlformats.org/officeDocument/2006/relationships/slideLayout" Target="../slideLayouts/slideLayout125.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23.bin"/><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53.wmf"/><Relationship Id="rId3" Type="http://schemas.openxmlformats.org/officeDocument/2006/relationships/image" Target="../media/image54.wmf"/><Relationship Id="rId7" Type="http://schemas.openxmlformats.org/officeDocument/2006/relationships/image" Target="../media/image50.wmf"/><Relationship Id="rId12" Type="http://schemas.openxmlformats.org/officeDocument/2006/relationships/oleObject" Target="../embeddings/oleObject28.bin"/><Relationship Id="rId2" Type="http://schemas.openxmlformats.org/officeDocument/2006/relationships/slideLayout" Target="../slideLayouts/slideLayout136.xml"/><Relationship Id="rId1" Type="http://schemas.openxmlformats.org/officeDocument/2006/relationships/vmlDrawing" Target="../drawings/vmlDrawing12.vml"/><Relationship Id="rId6" Type="http://schemas.openxmlformats.org/officeDocument/2006/relationships/oleObject" Target="../embeddings/oleObject25.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6.xml"/><Relationship Id="rId1" Type="http://schemas.openxmlformats.org/officeDocument/2006/relationships/vmlDrawing" Target="../drawings/vmlDrawing13.vml"/><Relationship Id="rId6" Type="http://schemas.openxmlformats.org/officeDocument/2006/relationships/image" Target="../media/image56.wmf"/><Relationship Id="rId5" Type="http://schemas.openxmlformats.org/officeDocument/2006/relationships/oleObject" Target="../embeddings/oleObject30.bin"/><Relationship Id="rId4" Type="http://schemas.openxmlformats.org/officeDocument/2006/relationships/image" Target="../media/image5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47.xml"/><Relationship Id="rId1" Type="http://schemas.openxmlformats.org/officeDocument/2006/relationships/vmlDrawing" Target="../drawings/vmlDrawing14.vml"/><Relationship Id="rId4" Type="http://schemas.openxmlformats.org/officeDocument/2006/relationships/image" Target="../media/image5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7.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33.bin"/><Relationship Id="rId4" Type="http://schemas.openxmlformats.org/officeDocument/2006/relationships/image" Target="../media/image5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58.xml"/><Relationship Id="rId1" Type="http://schemas.openxmlformats.org/officeDocument/2006/relationships/vmlDrawing" Target="../drawings/vmlDrawing16.vml"/><Relationship Id="rId5" Type="http://schemas.openxmlformats.org/officeDocument/2006/relationships/image" Target="../media/image61.wmf"/><Relationship Id="rId4" Type="http://schemas.openxmlformats.org/officeDocument/2006/relationships/image" Target="../media/image6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69.xml"/><Relationship Id="rId1" Type="http://schemas.openxmlformats.org/officeDocument/2006/relationships/vmlDrawing" Target="../drawings/vmlDrawing17.vml"/><Relationship Id="rId6" Type="http://schemas.openxmlformats.org/officeDocument/2006/relationships/image" Target="../media/image63.wmf"/><Relationship Id="rId5" Type="http://schemas.openxmlformats.org/officeDocument/2006/relationships/oleObject" Target="../embeddings/oleObject36.bin"/><Relationship Id="rId4" Type="http://schemas.openxmlformats.org/officeDocument/2006/relationships/image" Target="../media/image6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0.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wmf"/><Relationship Id="rId1" Type="http://schemas.openxmlformats.org/officeDocument/2006/relationships/slideLayout" Target="../slideLayouts/slideLayout180.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80.xml"/><Relationship Id="rId1" Type="http://schemas.openxmlformats.org/officeDocument/2006/relationships/vmlDrawing" Target="../drawings/vmlDrawing18.vml"/><Relationship Id="rId6" Type="http://schemas.openxmlformats.org/officeDocument/2006/relationships/image" Target="../media/image61.wmf"/><Relationship Id="rId5" Type="http://schemas.openxmlformats.org/officeDocument/2006/relationships/image" Target="../media/image68.jpeg"/><Relationship Id="rId4" Type="http://schemas.openxmlformats.org/officeDocument/2006/relationships/image" Target="../media/image67.wmf"/></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31.wmf"/><Relationship Id="rId2" Type="http://schemas.openxmlformats.org/officeDocument/2006/relationships/image" Target="../media/image69.png"/><Relationship Id="rId1" Type="http://schemas.openxmlformats.org/officeDocument/2006/relationships/slideLayout" Target="../slideLayouts/slideLayout18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8.xml"/><Relationship Id="rId1" Type="http://schemas.openxmlformats.org/officeDocument/2006/relationships/vmlDrawing" Target="../drawings/vmlDrawing19.v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wmf"/></Relationships>
</file>

<file path=ppt/slides/_rels/slide46.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3.jpeg"/><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82.wmf"/><Relationship Id="rId2" Type="http://schemas.openxmlformats.org/officeDocument/2006/relationships/slideLayout" Target="../slideLayouts/slideLayout191.xml"/><Relationship Id="rId1" Type="http://schemas.openxmlformats.org/officeDocument/2006/relationships/vmlDrawing" Target="../drawings/vmlDrawing20.vml"/><Relationship Id="rId6" Type="http://schemas.openxmlformats.org/officeDocument/2006/relationships/image" Target="../media/image7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42.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84.png"/><Relationship Id="rId4" Type="http://schemas.openxmlformats.org/officeDocument/2006/relationships/image" Target="../media/image75.wmf"/></Relationships>
</file>

<file path=ppt/slides/_rels/slide48.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oleObject" Target="../embeddings/oleObject45.bin"/><Relationship Id="rId7" Type="http://schemas.openxmlformats.org/officeDocument/2006/relationships/image" Target="../media/image87.jpeg"/><Relationship Id="rId2" Type="http://schemas.openxmlformats.org/officeDocument/2006/relationships/slideLayout" Target="../slideLayouts/slideLayout202.xml"/><Relationship Id="rId1" Type="http://schemas.openxmlformats.org/officeDocument/2006/relationships/vmlDrawing" Target="../drawings/vmlDrawing22.vml"/><Relationship Id="rId6" Type="http://schemas.openxmlformats.org/officeDocument/2006/relationships/image" Target="../media/image86.wmf"/><Relationship Id="rId5" Type="http://schemas.openxmlformats.org/officeDocument/2006/relationships/oleObject" Target="../embeddings/oleObject46.bin"/><Relationship Id="rId4" Type="http://schemas.openxmlformats.org/officeDocument/2006/relationships/image" Target="../media/image8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02.xml"/><Relationship Id="rId1" Type="http://schemas.openxmlformats.org/officeDocument/2006/relationships/vmlDrawing" Target="../drawings/vmlDrawing23.vml"/><Relationship Id="rId6" Type="http://schemas.openxmlformats.org/officeDocument/2006/relationships/image" Target="../media/image90.wmf"/><Relationship Id="rId5" Type="http://schemas.openxmlformats.org/officeDocument/2006/relationships/oleObject" Target="../embeddings/oleObject48.bin"/><Relationship Id="rId4" Type="http://schemas.openxmlformats.org/officeDocument/2006/relationships/image" Target="../media/image8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13.xml"/><Relationship Id="rId1" Type="http://schemas.openxmlformats.org/officeDocument/2006/relationships/vmlDrawing" Target="../drawings/vmlDrawing24.vml"/><Relationship Id="rId6" Type="http://schemas.openxmlformats.org/officeDocument/2006/relationships/image" Target="../media/image92.wmf"/><Relationship Id="rId5" Type="http://schemas.openxmlformats.org/officeDocument/2006/relationships/oleObject" Target="../embeddings/oleObject50.bin"/><Relationship Id="rId4" Type="http://schemas.openxmlformats.org/officeDocument/2006/relationships/image" Target="../media/image91.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98.wmf"/><Relationship Id="rId3" Type="http://schemas.openxmlformats.org/officeDocument/2006/relationships/image" Target="../media/image100.wmf"/><Relationship Id="rId7" Type="http://schemas.openxmlformats.org/officeDocument/2006/relationships/image" Target="../media/image95.wmf"/><Relationship Id="rId12" Type="http://schemas.openxmlformats.org/officeDocument/2006/relationships/oleObject" Target="../embeddings/oleObject56.bin"/><Relationship Id="rId2" Type="http://schemas.openxmlformats.org/officeDocument/2006/relationships/slideLayout" Target="../slideLayouts/slideLayout213.xml"/><Relationship Id="rId16" Type="http://schemas.openxmlformats.org/officeDocument/2006/relationships/image" Target="../media/image61.wmf"/><Relationship Id="rId1" Type="http://schemas.openxmlformats.org/officeDocument/2006/relationships/vmlDrawing" Target="../drawings/vmlDrawing25.vml"/><Relationship Id="rId6" Type="http://schemas.openxmlformats.org/officeDocument/2006/relationships/oleObject" Target="../embeddings/oleObject53.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96.wmf"/><Relationship Id="rId14"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85.wmf"/></Relationships>
</file>

<file path=ppt/slides/_rels/slide53.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1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1.wmf"/><Relationship Id="rId1" Type="http://schemas.openxmlformats.org/officeDocument/2006/relationships/slideLayout" Target="../slideLayouts/slideLayout224.xml"/><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slides/_rels/slide57.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64.bin"/><Relationship Id="rId18" Type="http://schemas.openxmlformats.org/officeDocument/2006/relationships/image" Target="../media/image116.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113.wmf"/><Relationship Id="rId17" Type="http://schemas.openxmlformats.org/officeDocument/2006/relationships/oleObject" Target="../embeddings/oleObject66.bin"/><Relationship Id="rId2" Type="http://schemas.openxmlformats.org/officeDocument/2006/relationships/slideLayout" Target="../slideLayouts/slideLayout235.xml"/><Relationship Id="rId16" Type="http://schemas.openxmlformats.org/officeDocument/2006/relationships/image" Target="../media/image115.wmf"/><Relationship Id="rId1" Type="http://schemas.openxmlformats.org/officeDocument/2006/relationships/vmlDrawing" Target="../drawings/vmlDrawing27.vml"/><Relationship Id="rId6" Type="http://schemas.openxmlformats.org/officeDocument/2006/relationships/image" Target="../media/image110.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62.bin"/><Relationship Id="rId14" Type="http://schemas.openxmlformats.org/officeDocument/2006/relationships/image" Target="../media/image11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35.xml"/><Relationship Id="rId1" Type="http://schemas.openxmlformats.org/officeDocument/2006/relationships/vmlDrawing" Target="../drawings/vmlDrawing28.vml"/><Relationship Id="rId6" Type="http://schemas.openxmlformats.org/officeDocument/2006/relationships/image" Target="../media/image118.wmf"/><Relationship Id="rId5" Type="http://schemas.openxmlformats.org/officeDocument/2006/relationships/oleObject" Target="../embeddings/oleObject68.bin"/><Relationship Id="rId4" Type="http://schemas.openxmlformats.org/officeDocument/2006/relationships/image" Target="../media/image117.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46.xml"/><Relationship Id="rId1" Type="http://schemas.openxmlformats.org/officeDocument/2006/relationships/vmlDrawing" Target="../drawings/vmlDrawing29.vml"/><Relationship Id="rId6" Type="http://schemas.openxmlformats.org/officeDocument/2006/relationships/image" Target="../media/image120.wmf"/><Relationship Id="rId5" Type="http://schemas.openxmlformats.org/officeDocument/2006/relationships/oleObject" Target="../embeddings/oleObject70.bin"/><Relationship Id="rId4" Type="http://schemas.openxmlformats.org/officeDocument/2006/relationships/image" Target="../media/image11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46.xml"/><Relationship Id="rId1" Type="http://schemas.openxmlformats.org/officeDocument/2006/relationships/vmlDrawing" Target="../drawings/vmlDrawing30.vml"/><Relationship Id="rId6" Type="http://schemas.openxmlformats.org/officeDocument/2006/relationships/image" Target="../media/image122.wmf"/><Relationship Id="rId5" Type="http://schemas.openxmlformats.org/officeDocument/2006/relationships/oleObject" Target="../embeddings/oleObject72.bin"/><Relationship Id="rId4" Type="http://schemas.openxmlformats.org/officeDocument/2006/relationships/image" Target="../media/image121.wmf"/></Relationships>
</file>

<file path=ppt/slides/_rels/slide61.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57.xml"/><Relationship Id="rId1" Type="http://schemas.openxmlformats.org/officeDocument/2006/relationships/vmlDrawing" Target="../drawings/vmlDrawing31.vml"/><Relationship Id="rId6" Type="http://schemas.openxmlformats.org/officeDocument/2006/relationships/image" Target="../media/image125.wmf"/><Relationship Id="rId5" Type="http://schemas.openxmlformats.org/officeDocument/2006/relationships/oleObject" Target="../embeddings/oleObject75.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77.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6866" name="Picture 2" descr="http://2.bp.blogspot.com/__MYt9DB_ftI/SXJF-yX2AzI/AAAAAAAAAog/BlK8CmFq7Vw/s400/ScottWalkerPotteryBowlonthePottersWhe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3" y="3800475"/>
            <a:ext cx="3846512" cy="2886075"/>
          </a:xfrm>
          <a:prstGeom prst="rect">
            <a:avLst/>
          </a:prstGeom>
          <a:noFill/>
          <a:ln w="9525">
            <a:noFill/>
            <a:miter lim="800000"/>
            <a:headEnd/>
            <a:tailEnd/>
          </a:ln>
        </p:spPr>
      </p:pic>
      <p:pic>
        <p:nvPicPr>
          <p:cNvPr id="36867" name="Picture 4" descr="http://3.bp.blogspot.com/_PFomSlqFDbA/SP6EguKwVRI/AAAAAAAAFVQ/0vohBm7l_Cg/s400/Merry+Go+Round+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771900"/>
            <a:ext cx="3768725" cy="2901950"/>
          </a:xfrm>
          <a:prstGeom prst="rect">
            <a:avLst/>
          </a:prstGeom>
          <a:noFill/>
          <a:ln w="9525">
            <a:noFill/>
            <a:miter lim="800000"/>
            <a:headEnd/>
            <a:tailEnd/>
          </a:ln>
        </p:spPr>
      </p:pic>
      <p:pic>
        <p:nvPicPr>
          <p:cNvPr id="36868" name="Picture 8" descr="http://www.spacetoday.org/images/Sats/MilSats/DSCS_SatInSpaceLockheedMart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600" y="198438"/>
            <a:ext cx="3575050" cy="2830512"/>
          </a:xfrm>
          <a:prstGeom prst="rect">
            <a:avLst/>
          </a:prstGeom>
          <a:noFill/>
          <a:ln w="9525">
            <a:noFill/>
            <a:miter lim="800000"/>
            <a:headEnd/>
            <a:tailEnd/>
          </a:ln>
        </p:spPr>
      </p:pic>
      <p:pic>
        <p:nvPicPr>
          <p:cNvPr id="36869" name="Picture 10" descr="http://apod.nasa.gov/apod/image/0709/saguaroMoon_sei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425" y="214313"/>
            <a:ext cx="3525838" cy="2806700"/>
          </a:xfrm>
          <a:prstGeom prst="rect">
            <a:avLst/>
          </a:prstGeom>
          <a:noFill/>
          <a:ln w="9525">
            <a:noFill/>
            <a:miter lim="800000"/>
            <a:headEnd/>
            <a:tailEnd/>
          </a:ln>
        </p:spPr>
      </p:pic>
      <p:sp>
        <p:nvSpPr>
          <p:cNvPr id="36870" name="Rectangle 6"/>
          <p:cNvSpPr>
            <a:spLocks noChangeArrowheads="1"/>
          </p:cNvSpPr>
          <p:nvPr/>
        </p:nvSpPr>
        <p:spPr bwMode="auto">
          <a:xfrm>
            <a:off x="722313" y="2854325"/>
            <a:ext cx="7708900" cy="1052513"/>
          </a:xfrm>
          <a:prstGeom prst="rect">
            <a:avLst/>
          </a:prstGeom>
          <a:noFill/>
          <a:ln w="9525">
            <a:noFill/>
            <a:miter lim="800000"/>
            <a:headEnd/>
            <a:tailEnd/>
          </a:ln>
        </p:spPr>
        <p:txBody>
          <a:bodyPr anchor="ctr"/>
          <a:lstStyle/>
          <a:p>
            <a:r>
              <a:rPr lang="en-US" sz="4400">
                <a:solidFill>
                  <a:srgbClr val="00B0F0"/>
                </a:solidFill>
              </a:rPr>
              <a:t>Circular Motion and Gravity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71869" y="964455"/>
            <a:ext cx="8816837" cy="5509200"/>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FFFFFF"/>
                </a:solidFill>
              </a:rPr>
              <a:t>1. </a:t>
            </a:r>
            <a:r>
              <a:rPr lang="en-US" b="0" u="sng" dirty="0" smtClean="0">
                <a:solidFill>
                  <a:srgbClr val="FFFFFF"/>
                </a:solidFill>
              </a:rPr>
              <a:t>Angular displacement</a:t>
            </a:r>
            <a:r>
              <a:rPr lang="en-US" b="0" dirty="0" smtClean="0">
                <a:solidFill>
                  <a:srgbClr val="FFFFFF"/>
                </a:solidFill>
              </a:rPr>
              <a:t> </a:t>
            </a:r>
            <a:r>
              <a:rPr lang="en-US" dirty="0" err="1" smtClean="0">
                <a:solidFill>
                  <a:srgbClr val="FFFFFF"/>
                </a:solidFill>
                <a:latin typeface="Symbol" panose="05050102010706020507" pitchFamily="18" charset="2"/>
              </a:rPr>
              <a:t>Dq</a:t>
            </a:r>
            <a:r>
              <a:rPr lang="en-US" b="0" dirty="0" smtClean="0">
                <a:solidFill>
                  <a:srgbClr val="FFFFFF"/>
                </a:solidFill>
              </a:rPr>
              <a:t> is the angle that an object</a:t>
            </a:r>
          </a:p>
          <a:p>
            <a:pPr marL="342900" indent="-342900" algn="l">
              <a:spcBef>
                <a:spcPct val="20000"/>
              </a:spcBef>
            </a:pPr>
            <a:r>
              <a:rPr lang="en-US" b="0" dirty="0">
                <a:solidFill>
                  <a:srgbClr val="FFFFFF"/>
                </a:solidFill>
              </a:rPr>
              <a:t>	</a:t>
            </a:r>
            <a:r>
              <a:rPr lang="en-US" b="0" dirty="0" smtClean="0">
                <a:solidFill>
                  <a:srgbClr val="FFFFFF"/>
                </a:solidFill>
              </a:rPr>
              <a:t>in circular motion turns through. In SI, </a:t>
            </a:r>
            <a:r>
              <a:rPr lang="en-US" dirty="0" err="1" smtClean="0">
                <a:solidFill>
                  <a:srgbClr val="FFFFFF"/>
                </a:solidFill>
                <a:latin typeface="Symbol" panose="05050102010706020507" pitchFamily="18" charset="2"/>
              </a:rPr>
              <a:t>Dq</a:t>
            </a:r>
            <a:r>
              <a:rPr lang="en-US" b="0" dirty="0" smtClean="0">
                <a:solidFill>
                  <a:srgbClr val="FFFFFF"/>
                </a:solidFill>
              </a:rPr>
              <a:t> is </a:t>
            </a:r>
          </a:p>
          <a:p>
            <a:pPr marL="342900" indent="-342900" algn="l">
              <a:spcBef>
                <a:spcPct val="20000"/>
              </a:spcBef>
            </a:pPr>
            <a:r>
              <a:rPr lang="en-US" b="0" dirty="0">
                <a:solidFill>
                  <a:srgbClr val="FFFFFF"/>
                </a:solidFill>
              </a:rPr>
              <a:t>	</a:t>
            </a:r>
            <a:r>
              <a:rPr lang="en-US" b="0" dirty="0" smtClean="0">
                <a:solidFill>
                  <a:srgbClr val="FFFFFF"/>
                </a:solidFill>
              </a:rPr>
              <a:t>measured in radians. </a:t>
            </a:r>
            <a:r>
              <a:rPr lang="en-US" b="0" dirty="0" err="1" smtClean="0">
                <a:solidFill>
                  <a:srgbClr val="FFFFFF"/>
                </a:solidFill>
              </a:rPr>
              <a:t>2</a:t>
            </a:r>
            <a:r>
              <a:rPr lang="en-US" b="0" dirty="0" err="1" smtClean="0">
                <a:solidFill>
                  <a:srgbClr val="FFFFFF"/>
                </a:solidFill>
                <a:latin typeface="Symbol" panose="05050102010706020507" pitchFamily="18" charset="2"/>
              </a:rPr>
              <a:t>p</a:t>
            </a:r>
            <a:r>
              <a:rPr lang="en-US" b="0" dirty="0" smtClean="0">
                <a:solidFill>
                  <a:srgbClr val="FFFFFF"/>
                </a:solidFill>
              </a:rPr>
              <a:t> – or about 6.28 – radians</a:t>
            </a:r>
          </a:p>
          <a:p>
            <a:pPr marL="342900" indent="-342900" algn="l">
              <a:spcBef>
                <a:spcPct val="20000"/>
              </a:spcBef>
            </a:pPr>
            <a:r>
              <a:rPr lang="en-US" b="0" dirty="0">
                <a:solidFill>
                  <a:srgbClr val="FFFFFF"/>
                </a:solidFill>
              </a:rPr>
              <a:t>	</a:t>
            </a:r>
            <a:r>
              <a:rPr lang="en-US" b="0" dirty="0" smtClean="0">
                <a:solidFill>
                  <a:srgbClr val="FFFFFF"/>
                </a:solidFill>
              </a:rPr>
              <a:t>are equivalent to </a:t>
            </a:r>
            <a:r>
              <a:rPr lang="en-US" b="0" dirty="0" err="1" smtClean="0">
                <a:solidFill>
                  <a:srgbClr val="FFFFFF"/>
                </a:solidFill>
              </a:rPr>
              <a:t>360</a:t>
            </a:r>
            <a:r>
              <a:rPr lang="en-US" b="0" baseline="30000" dirty="0" err="1" smtClean="0">
                <a:solidFill>
                  <a:srgbClr val="FFFFFF"/>
                </a:solidFill>
              </a:rPr>
              <a:t>o</a:t>
            </a:r>
            <a:r>
              <a:rPr lang="en-US" b="0" dirty="0" smtClean="0">
                <a:solidFill>
                  <a:srgbClr val="FFFFFF"/>
                </a:solidFill>
              </a:rPr>
              <a:t>: one time around a circle.</a:t>
            </a:r>
          </a:p>
          <a:p>
            <a:pPr marL="342900" indent="-342900" algn="l">
              <a:spcBef>
                <a:spcPct val="20000"/>
              </a:spcBef>
            </a:pPr>
            <a:endParaRPr lang="en-US" sz="1800" b="0" dirty="0" smtClean="0">
              <a:solidFill>
                <a:srgbClr val="FFFFFF"/>
              </a:solidFill>
            </a:endParaRPr>
          </a:p>
          <a:p>
            <a:pPr marL="342900" indent="-342900" algn="l">
              <a:spcBef>
                <a:spcPct val="20000"/>
              </a:spcBef>
            </a:pPr>
            <a:r>
              <a:rPr lang="en-US" b="0" dirty="0" smtClean="0">
                <a:solidFill>
                  <a:srgbClr val="FFFFFF"/>
                </a:solidFill>
              </a:rPr>
              <a:t>2. Something that is a distance r away from the axis of</a:t>
            </a:r>
          </a:p>
          <a:p>
            <a:pPr marL="342900" indent="-342900" algn="l">
              <a:spcBef>
                <a:spcPct val="20000"/>
              </a:spcBef>
            </a:pPr>
            <a:r>
              <a:rPr lang="en-US" b="0" dirty="0">
                <a:solidFill>
                  <a:srgbClr val="FFFFFF"/>
                </a:solidFill>
              </a:rPr>
              <a:t>	</a:t>
            </a:r>
            <a:r>
              <a:rPr lang="en-US" b="0" dirty="0" smtClean="0">
                <a:solidFill>
                  <a:srgbClr val="FFFFFF"/>
                </a:solidFill>
              </a:rPr>
              <a:t>rotation will move through an arc length (i.e., a </a:t>
            </a:r>
          </a:p>
          <a:p>
            <a:pPr marL="342900" indent="-342900" algn="l">
              <a:spcBef>
                <a:spcPct val="20000"/>
              </a:spcBef>
            </a:pPr>
            <a:r>
              <a:rPr lang="en-US" b="0" dirty="0">
                <a:solidFill>
                  <a:srgbClr val="FFFFFF"/>
                </a:solidFill>
              </a:rPr>
              <a:t>	</a:t>
            </a:r>
            <a:r>
              <a:rPr lang="en-US" b="0" dirty="0" smtClean="0">
                <a:solidFill>
                  <a:srgbClr val="FFFFFF"/>
                </a:solidFill>
              </a:rPr>
              <a:t>linear distance) given by:</a:t>
            </a:r>
          </a:p>
          <a:p>
            <a:pPr marL="342900" indent="-342900" algn="l">
              <a:spcBef>
                <a:spcPct val="20000"/>
              </a:spcBef>
            </a:pPr>
            <a:endParaRPr lang="en-US" sz="1800" b="0" dirty="0" smtClean="0">
              <a:solidFill>
                <a:srgbClr val="FFFFFF"/>
              </a:solidFill>
            </a:endParaRPr>
          </a:p>
          <a:p>
            <a:pPr marL="342900" indent="-342900" algn="l">
              <a:spcBef>
                <a:spcPct val="20000"/>
              </a:spcBef>
            </a:pPr>
            <a:r>
              <a:rPr lang="en-US" b="0" dirty="0" smtClean="0">
                <a:solidFill>
                  <a:srgbClr val="FFFFFF"/>
                </a:solidFill>
              </a:rPr>
              <a:t>3. All points on a rotating body experience an identical</a:t>
            </a:r>
          </a:p>
          <a:p>
            <a:pPr marL="342900" indent="-342900" algn="l">
              <a:spcBef>
                <a:spcPct val="20000"/>
              </a:spcBef>
            </a:pPr>
            <a:r>
              <a:rPr lang="en-US" b="0" dirty="0">
                <a:solidFill>
                  <a:srgbClr val="FFFFFF"/>
                </a:solidFill>
              </a:rPr>
              <a:t>	</a:t>
            </a:r>
            <a:r>
              <a:rPr lang="en-US" b="0" dirty="0" smtClean="0">
                <a:solidFill>
                  <a:srgbClr val="FFFFFF"/>
                </a:solidFill>
              </a:rPr>
              <a:t>angular displacement </a:t>
            </a:r>
            <a:r>
              <a:rPr lang="en-US" dirty="0" err="1" smtClean="0">
                <a:solidFill>
                  <a:srgbClr val="FFFFFF"/>
                </a:solidFill>
                <a:latin typeface="Symbol" panose="05050102010706020507" pitchFamily="18" charset="2"/>
              </a:rPr>
              <a:t>Dq</a:t>
            </a:r>
            <a:r>
              <a:rPr lang="en-US" b="0" dirty="0" smtClean="0">
                <a:solidFill>
                  <a:srgbClr val="FFFFFF"/>
                </a:solidFill>
              </a:rPr>
              <a:t> in a given time interval.</a:t>
            </a:r>
          </a:p>
        </p:txBody>
      </p:sp>
      <p:sp>
        <p:nvSpPr>
          <p:cNvPr id="7" name="Rectangle 6"/>
          <p:cNvSpPr>
            <a:spLocks noChangeArrowheads="1"/>
          </p:cNvSpPr>
          <p:nvPr/>
        </p:nvSpPr>
        <p:spPr bwMode="auto">
          <a:xfrm>
            <a:off x="1787462" y="300710"/>
            <a:ext cx="5594225" cy="523220"/>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FFFF00"/>
                </a:solidFill>
              </a:rPr>
              <a:t>REVIEW: </a:t>
            </a:r>
            <a:r>
              <a:rPr lang="en-US" u="sng" dirty="0" smtClean="0">
                <a:solidFill>
                  <a:srgbClr val="FFFF00"/>
                </a:solidFill>
              </a:rPr>
              <a:t>Angular Displacement</a:t>
            </a:r>
          </a:p>
        </p:txBody>
      </p:sp>
      <p:sp>
        <p:nvSpPr>
          <p:cNvPr id="5" name="Rectangle 25"/>
          <p:cNvSpPr>
            <a:spLocks noChangeArrowheads="1"/>
          </p:cNvSpPr>
          <p:nvPr/>
        </p:nvSpPr>
        <p:spPr bwMode="auto">
          <a:xfrm>
            <a:off x="5372135" y="4499896"/>
            <a:ext cx="1844675" cy="60960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8" name="Rectangle 24"/>
          <p:cNvSpPr>
            <a:spLocks noChangeArrowheads="1"/>
          </p:cNvSpPr>
          <p:nvPr/>
        </p:nvSpPr>
        <p:spPr bwMode="auto">
          <a:xfrm>
            <a:off x="5435635" y="4577700"/>
            <a:ext cx="1718740" cy="523220"/>
          </a:xfrm>
          <a:prstGeom prst="rect">
            <a:avLst/>
          </a:prstGeom>
          <a:noFill/>
          <a:ln w="9525" algn="ctr">
            <a:noFill/>
            <a:miter lim="800000"/>
            <a:headEnd/>
            <a:tailEnd/>
          </a:ln>
        </p:spPr>
        <p:txBody>
          <a:bodyPr wrap="none" anchor="ctr">
            <a:spAutoFit/>
          </a:bodyPr>
          <a:lstStyle/>
          <a:p>
            <a:pPr algn="l"/>
            <a:r>
              <a:rPr lang="en-US" dirty="0">
                <a:solidFill>
                  <a:srgbClr val="000000"/>
                </a:solidFill>
                <a:latin typeface="Symbol" pitchFamily="18" charset="2"/>
              </a:rPr>
              <a:t>D</a:t>
            </a:r>
            <a:r>
              <a:rPr lang="en-US" b="0" dirty="0">
                <a:solidFill>
                  <a:srgbClr val="000000"/>
                </a:solidFill>
              </a:rPr>
              <a:t>s = </a:t>
            </a:r>
            <a:r>
              <a:rPr lang="en-US"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9" name="Arc 8"/>
          <p:cNvSpPr/>
          <p:nvPr/>
        </p:nvSpPr>
        <p:spPr bwMode="auto">
          <a:xfrm rot="18579899">
            <a:off x="5493284" y="458310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0" name="Arc 9"/>
          <p:cNvSpPr/>
          <p:nvPr/>
        </p:nvSpPr>
        <p:spPr bwMode="auto">
          <a:xfrm rot="18579899">
            <a:off x="6312681" y="458310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Tree>
    <p:extLst>
      <p:ext uri="{BB962C8B-B14F-4D97-AF65-F5344CB8AC3E}">
        <p14:creationId xmlns:p14="http://schemas.microsoft.com/office/powerpoint/2010/main" val="444256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22" name="Rectangle 46"/>
          <p:cNvSpPr>
            <a:spLocks noChangeArrowheads="1"/>
          </p:cNvSpPr>
          <p:nvPr/>
        </p:nvSpPr>
        <p:spPr bwMode="auto">
          <a:xfrm>
            <a:off x="4254269" y="5988334"/>
            <a:ext cx="1233488" cy="57943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08615" name="Rectangle 39"/>
          <p:cNvSpPr>
            <a:spLocks noChangeArrowheads="1"/>
          </p:cNvSpPr>
          <p:nvPr/>
        </p:nvSpPr>
        <p:spPr bwMode="auto">
          <a:xfrm>
            <a:off x="7010400" y="3525575"/>
            <a:ext cx="1581150" cy="63817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grpSp>
        <p:nvGrpSpPr>
          <p:cNvPr id="1031" name="Group 6"/>
          <p:cNvGrpSpPr>
            <a:grpSpLocks/>
          </p:cNvGrpSpPr>
          <p:nvPr/>
        </p:nvGrpSpPr>
        <p:grpSpPr bwMode="auto">
          <a:xfrm>
            <a:off x="363538" y="374650"/>
            <a:ext cx="5359400" cy="4019550"/>
            <a:chOff x="1872" y="8028"/>
            <a:chExt cx="3600" cy="2700"/>
          </a:xfrm>
        </p:grpSpPr>
        <p:grpSp>
          <p:nvGrpSpPr>
            <p:cNvPr id="1041" name="Group 7"/>
            <p:cNvGrpSpPr>
              <a:grpSpLocks/>
            </p:cNvGrpSpPr>
            <p:nvPr/>
          </p:nvGrpSpPr>
          <p:grpSpPr bwMode="auto">
            <a:xfrm>
              <a:off x="1872" y="8436"/>
              <a:ext cx="1628" cy="1730"/>
              <a:chOff x="2520" y="1872"/>
              <a:chExt cx="2880" cy="3060"/>
            </a:xfrm>
          </p:grpSpPr>
          <p:sp>
            <p:nvSpPr>
              <p:cNvPr id="1047" name="Oval 8"/>
              <p:cNvSpPr>
                <a:spLocks noChangeArrowheads="1"/>
              </p:cNvSpPr>
              <p:nvPr/>
            </p:nvSpPr>
            <p:spPr bwMode="auto">
              <a:xfrm>
                <a:off x="2880" y="2232"/>
                <a:ext cx="2160" cy="2160"/>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48" name="Oval 9"/>
              <p:cNvSpPr>
                <a:spLocks noChangeArrowheads="1"/>
              </p:cNvSpPr>
              <p:nvPr/>
            </p:nvSpPr>
            <p:spPr bwMode="auto">
              <a:xfrm>
                <a:off x="2520" y="1872"/>
                <a:ext cx="2880" cy="2880"/>
              </a:xfrm>
              <a:prstGeom prst="ellipse">
                <a:avLst/>
              </a:prstGeom>
              <a:noFill/>
              <a:ln w="22225">
                <a:solidFill>
                  <a:srgbClr val="000000"/>
                </a:solidFill>
                <a:round/>
                <a:headEnd/>
                <a:tailEnd/>
              </a:ln>
            </p:spPr>
            <p:txBody>
              <a:bodyPr/>
              <a:lstStyle/>
              <a:p>
                <a:endParaRPr lang="en-US">
                  <a:solidFill>
                    <a:srgbClr val="000000"/>
                  </a:solidFill>
                </a:endParaRPr>
              </a:p>
            </p:txBody>
          </p:sp>
          <p:sp>
            <p:nvSpPr>
              <p:cNvPr id="1049" name="Line 10"/>
              <p:cNvSpPr>
                <a:spLocks noChangeShapeType="1"/>
              </p:cNvSpPr>
              <p:nvPr/>
            </p:nvSpPr>
            <p:spPr bwMode="auto">
              <a:xfrm>
                <a:off x="3060" y="4932"/>
                <a:ext cx="1800" cy="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50" name="Line 11"/>
              <p:cNvSpPr>
                <a:spLocks noChangeShapeType="1"/>
              </p:cNvSpPr>
              <p:nvPr/>
            </p:nvSpPr>
            <p:spPr bwMode="auto">
              <a:xfrm flipV="1">
                <a:off x="3060" y="3312"/>
                <a:ext cx="900" cy="162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51" name="Line 12"/>
              <p:cNvSpPr>
                <a:spLocks noChangeShapeType="1"/>
              </p:cNvSpPr>
              <p:nvPr/>
            </p:nvSpPr>
            <p:spPr bwMode="auto">
              <a:xfrm>
                <a:off x="3960" y="3312"/>
                <a:ext cx="900" cy="1620"/>
              </a:xfrm>
              <a:prstGeom prst="line">
                <a:avLst/>
              </a:prstGeom>
              <a:noFill/>
              <a:ln w="22225">
                <a:solidFill>
                  <a:srgbClr val="000000"/>
                </a:solidFill>
                <a:round/>
                <a:headEnd/>
                <a:tailEnd/>
              </a:ln>
            </p:spPr>
            <p:txBody>
              <a:bodyPr/>
              <a:lstStyle/>
              <a:p>
                <a:endParaRPr lang="en-US">
                  <a:solidFill>
                    <a:srgbClr val="000000"/>
                  </a:solidFill>
                </a:endParaRPr>
              </a:p>
            </p:txBody>
          </p:sp>
          <p:sp>
            <p:nvSpPr>
              <p:cNvPr id="1052" name="Oval 13"/>
              <p:cNvSpPr>
                <a:spLocks noChangeArrowheads="1"/>
              </p:cNvSpPr>
              <p:nvPr/>
            </p:nvSpPr>
            <p:spPr bwMode="auto">
              <a:xfrm>
                <a:off x="3780" y="3132"/>
                <a:ext cx="360" cy="360"/>
              </a:xfrm>
              <a:prstGeom prst="ellipse">
                <a:avLst/>
              </a:prstGeom>
              <a:solidFill>
                <a:srgbClr val="FFFFFF"/>
              </a:solidFill>
              <a:ln w="22225">
                <a:solidFill>
                  <a:srgbClr val="000000"/>
                </a:solidFill>
                <a:round/>
                <a:headEnd/>
                <a:tailEnd/>
              </a:ln>
            </p:spPr>
            <p:txBody>
              <a:bodyPr/>
              <a:lstStyle/>
              <a:p>
                <a:endParaRPr lang="en-US">
                  <a:solidFill>
                    <a:srgbClr val="000000"/>
                  </a:solidFill>
                </a:endParaRPr>
              </a:p>
            </p:txBody>
          </p:sp>
          <p:pic>
            <p:nvPicPr>
              <p:cNvPr id="105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2766"/>
                <a:ext cx="194" cy="186"/>
              </a:xfrm>
              <a:prstGeom prst="rect">
                <a:avLst/>
              </a:prstGeom>
              <a:noFill/>
              <a:ln w="22225">
                <a:noFill/>
                <a:miter lim="800000"/>
                <a:headEnd/>
                <a:tailEnd/>
              </a:ln>
            </p:spPr>
          </p:pic>
          <p:grpSp>
            <p:nvGrpSpPr>
              <p:cNvPr id="1054" name="Group 15"/>
              <p:cNvGrpSpPr>
                <a:grpSpLocks/>
              </p:cNvGrpSpPr>
              <p:nvPr/>
            </p:nvGrpSpPr>
            <p:grpSpPr bwMode="auto">
              <a:xfrm>
                <a:off x="2700" y="1872"/>
                <a:ext cx="444" cy="540"/>
                <a:chOff x="2700" y="1872"/>
                <a:chExt cx="444" cy="540"/>
              </a:xfrm>
            </p:grpSpPr>
            <p:sp>
              <p:nvSpPr>
                <p:cNvPr id="1055" name="Rectangle 16"/>
                <p:cNvSpPr>
                  <a:spLocks noChangeArrowheads="1"/>
                </p:cNvSpPr>
                <p:nvPr/>
              </p:nvSpPr>
              <p:spPr bwMode="auto">
                <a:xfrm>
                  <a:off x="2700" y="2232"/>
                  <a:ext cx="360" cy="180"/>
                </a:xfrm>
                <a:prstGeom prst="rect">
                  <a:avLst/>
                </a:prstGeom>
                <a:solidFill>
                  <a:srgbClr val="000000"/>
                </a:solidFill>
                <a:ln w="22225">
                  <a:solidFill>
                    <a:srgbClr val="000000"/>
                  </a:solidFill>
                  <a:miter lim="800000"/>
                  <a:headEnd/>
                  <a:tailEnd/>
                </a:ln>
              </p:spPr>
              <p:txBody>
                <a:bodyPr/>
                <a:lstStyle/>
                <a:p>
                  <a:endParaRPr lang="en-US">
                    <a:solidFill>
                      <a:srgbClr val="000000"/>
                    </a:solidFill>
                  </a:endParaRPr>
                </a:p>
              </p:txBody>
            </p:sp>
            <p:grpSp>
              <p:nvGrpSpPr>
                <p:cNvPr id="1056" name="Group 17"/>
                <p:cNvGrpSpPr>
                  <a:grpSpLocks/>
                </p:cNvGrpSpPr>
                <p:nvPr/>
              </p:nvGrpSpPr>
              <p:grpSpPr bwMode="auto">
                <a:xfrm>
                  <a:off x="2700" y="1872"/>
                  <a:ext cx="344" cy="492"/>
                  <a:chOff x="2700" y="972"/>
                  <a:chExt cx="344" cy="492"/>
                </a:xfrm>
              </p:grpSpPr>
              <p:sp>
                <p:nvSpPr>
                  <p:cNvPr id="1062" name="Freeform 18"/>
                  <p:cNvSpPr>
                    <a:spLocks/>
                  </p:cNvSpPr>
                  <p:nvPr/>
                </p:nvSpPr>
                <p:spPr bwMode="auto">
                  <a:xfrm>
                    <a:off x="2874" y="1063"/>
                    <a:ext cx="170" cy="140"/>
                  </a:xfrm>
                  <a:custGeom>
                    <a:avLst/>
                    <a:gdLst>
                      <a:gd name="T0" fmla="*/ 0 w 609"/>
                      <a:gd name="T1" fmla="*/ 0 h 1007"/>
                      <a:gd name="T2" fmla="*/ 0 w 609"/>
                      <a:gd name="T3" fmla="*/ 0 h 1007"/>
                      <a:gd name="T4" fmla="*/ 0 w 609"/>
                      <a:gd name="T5" fmla="*/ 0 h 1007"/>
                      <a:gd name="T6" fmla="*/ 0 w 609"/>
                      <a:gd name="T7" fmla="*/ 0 h 1007"/>
                      <a:gd name="T8" fmla="*/ 0 w 609"/>
                      <a:gd name="T9" fmla="*/ 0 h 1007"/>
                      <a:gd name="T10" fmla="*/ 0 w 609"/>
                      <a:gd name="T11" fmla="*/ 0 h 1007"/>
                      <a:gd name="T12" fmla="*/ 0 w 609"/>
                      <a:gd name="T13" fmla="*/ 0 h 1007"/>
                      <a:gd name="T14" fmla="*/ 0 w 609"/>
                      <a:gd name="T15" fmla="*/ 0 h 1007"/>
                      <a:gd name="T16" fmla="*/ 0 w 609"/>
                      <a:gd name="T17" fmla="*/ 0 h 1007"/>
                      <a:gd name="T18" fmla="*/ 0 w 609"/>
                      <a:gd name="T19" fmla="*/ 0 h 1007"/>
                      <a:gd name="T20" fmla="*/ 0 w 609"/>
                      <a:gd name="T21" fmla="*/ 0 h 1007"/>
                      <a:gd name="T22" fmla="*/ 0 w 609"/>
                      <a:gd name="T23" fmla="*/ 0 h 1007"/>
                      <a:gd name="T24" fmla="*/ 0 w 609"/>
                      <a:gd name="T25" fmla="*/ 0 h 1007"/>
                      <a:gd name="T26" fmla="*/ 0 w 609"/>
                      <a:gd name="T27" fmla="*/ 0 h 1007"/>
                      <a:gd name="T28" fmla="*/ 0 w 609"/>
                      <a:gd name="T29" fmla="*/ 0 h 1007"/>
                      <a:gd name="T30" fmla="*/ 0 w 609"/>
                      <a:gd name="T31" fmla="*/ 0 h 1007"/>
                      <a:gd name="T32" fmla="*/ 0 w 609"/>
                      <a:gd name="T33" fmla="*/ 0 h 1007"/>
                      <a:gd name="T34" fmla="*/ 0 w 609"/>
                      <a:gd name="T35" fmla="*/ 0 h 1007"/>
                      <a:gd name="T36" fmla="*/ 0 w 609"/>
                      <a:gd name="T37" fmla="*/ 0 h 1007"/>
                      <a:gd name="T38" fmla="*/ 0 w 609"/>
                      <a:gd name="T39" fmla="*/ 0 h 1007"/>
                      <a:gd name="T40" fmla="*/ 0 w 609"/>
                      <a:gd name="T41" fmla="*/ 0 h 1007"/>
                      <a:gd name="T42" fmla="*/ 0 w 609"/>
                      <a:gd name="T43" fmla="*/ 0 h 10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9"/>
                      <a:gd name="T67" fmla="*/ 0 h 1007"/>
                      <a:gd name="T68" fmla="*/ 609 w 609"/>
                      <a:gd name="T69" fmla="*/ 1007 h 10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9" h="1007">
                        <a:moveTo>
                          <a:pt x="393" y="478"/>
                        </a:moveTo>
                        <a:lnTo>
                          <a:pt x="378" y="293"/>
                        </a:lnTo>
                        <a:lnTo>
                          <a:pt x="346" y="128"/>
                        </a:lnTo>
                        <a:lnTo>
                          <a:pt x="288" y="38"/>
                        </a:lnTo>
                        <a:lnTo>
                          <a:pt x="187" y="0"/>
                        </a:lnTo>
                        <a:lnTo>
                          <a:pt x="101" y="38"/>
                        </a:lnTo>
                        <a:lnTo>
                          <a:pt x="19" y="203"/>
                        </a:lnTo>
                        <a:lnTo>
                          <a:pt x="0" y="401"/>
                        </a:lnTo>
                        <a:lnTo>
                          <a:pt x="19" y="612"/>
                        </a:lnTo>
                        <a:lnTo>
                          <a:pt x="50" y="740"/>
                        </a:lnTo>
                        <a:lnTo>
                          <a:pt x="89" y="873"/>
                        </a:lnTo>
                        <a:lnTo>
                          <a:pt x="132" y="963"/>
                        </a:lnTo>
                        <a:lnTo>
                          <a:pt x="179" y="1007"/>
                        </a:lnTo>
                        <a:lnTo>
                          <a:pt x="245" y="969"/>
                        </a:lnTo>
                        <a:lnTo>
                          <a:pt x="311" y="879"/>
                        </a:lnTo>
                        <a:lnTo>
                          <a:pt x="354" y="753"/>
                        </a:lnTo>
                        <a:lnTo>
                          <a:pt x="393" y="645"/>
                        </a:lnTo>
                        <a:lnTo>
                          <a:pt x="406" y="581"/>
                        </a:lnTo>
                        <a:lnTo>
                          <a:pt x="573" y="485"/>
                        </a:lnTo>
                        <a:lnTo>
                          <a:pt x="609" y="447"/>
                        </a:lnTo>
                        <a:lnTo>
                          <a:pt x="589" y="388"/>
                        </a:lnTo>
                        <a:lnTo>
                          <a:pt x="393" y="478"/>
                        </a:lnTo>
                        <a:close/>
                      </a:path>
                    </a:pathLst>
                  </a:custGeom>
                  <a:solidFill>
                    <a:srgbClr val="000000"/>
                  </a:solidFill>
                  <a:ln w="22225">
                    <a:noFill/>
                    <a:round/>
                    <a:headEnd/>
                    <a:tailEnd/>
                  </a:ln>
                </p:spPr>
                <p:txBody>
                  <a:bodyPr/>
                  <a:lstStyle/>
                  <a:p>
                    <a:endParaRPr lang="en-US">
                      <a:solidFill>
                        <a:srgbClr val="000000"/>
                      </a:solidFill>
                    </a:endParaRPr>
                  </a:p>
                </p:txBody>
              </p:sp>
              <p:sp>
                <p:nvSpPr>
                  <p:cNvPr id="1063" name="Freeform 19"/>
                  <p:cNvSpPr>
                    <a:spLocks/>
                  </p:cNvSpPr>
                  <p:nvPr/>
                </p:nvSpPr>
                <p:spPr bwMode="auto">
                  <a:xfrm>
                    <a:off x="2791" y="1213"/>
                    <a:ext cx="175" cy="251"/>
                  </a:xfrm>
                  <a:custGeom>
                    <a:avLst/>
                    <a:gdLst>
                      <a:gd name="T0" fmla="*/ 0 w 628"/>
                      <a:gd name="T1" fmla="*/ 0 h 1798"/>
                      <a:gd name="T2" fmla="*/ 0 w 628"/>
                      <a:gd name="T3" fmla="*/ 0 h 1798"/>
                      <a:gd name="T4" fmla="*/ 0 w 628"/>
                      <a:gd name="T5" fmla="*/ 0 h 1798"/>
                      <a:gd name="T6" fmla="*/ 0 w 628"/>
                      <a:gd name="T7" fmla="*/ 0 h 1798"/>
                      <a:gd name="T8" fmla="*/ 0 w 628"/>
                      <a:gd name="T9" fmla="*/ 0 h 1798"/>
                      <a:gd name="T10" fmla="*/ 0 w 628"/>
                      <a:gd name="T11" fmla="*/ 0 h 1798"/>
                      <a:gd name="T12" fmla="*/ 0 w 628"/>
                      <a:gd name="T13" fmla="*/ 0 h 1798"/>
                      <a:gd name="T14" fmla="*/ 0 w 628"/>
                      <a:gd name="T15" fmla="*/ 0 h 1798"/>
                      <a:gd name="T16" fmla="*/ 0 w 628"/>
                      <a:gd name="T17" fmla="*/ 0 h 1798"/>
                      <a:gd name="T18" fmla="*/ 0 w 628"/>
                      <a:gd name="T19" fmla="*/ 0 h 1798"/>
                      <a:gd name="T20" fmla="*/ 0 w 628"/>
                      <a:gd name="T21" fmla="*/ 0 h 1798"/>
                      <a:gd name="T22" fmla="*/ 0 w 628"/>
                      <a:gd name="T23" fmla="*/ 0 h 1798"/>
                      <a:gd name="T24" fmla="*/ 0 w 628"/>
                      <a:gd name="T25" fmla="*/ 0 h 1798"/>
                      <a:gd name="T26" fmla="*/ 0 w 628"/>
                      <a:gd name="T27" fmla="*/ 0 h 1798"/>
                      <a:gd name="T28" fmla="*/ 0 w 628"/>
                      <a:gd name="T29" fmla="*/ 0 h 1798"/>
                      <a:gd name="T30" fmla="*/ 0 w 628"/>
                      <a:gd name="T31" fmla="*/ 0 h 1798"/>
                      <a:gd name="T32" fmla="*/ 0 w 628"/>
                      <a:gd name="T33" fmla="*/ 0 h 1798"/>
                      <a:gd name="T34" fmla="*/ 0 w 628"/>
                      <a:gd name="T35" fmla="*/ 0 h 1798"/>
                      <a:gd name="T36" fmla="*/ 0 w 628"/>
                      <a:gd name="T37" fmla="*/ 0 h 1798"/>
                      <a:gd name="T38" fmla="*/ 0 w 628"/>
                      <a:gd name="T39" fmla="*/ 0 h 1798"/>
                      <a:gd name="T40" fmla="*/ 0 w 628"/>
                      <a:gd name="T41" fmla="*/ 0 h 1798"/>
                      <a:gd name="T42" fmla="*/ 0 w 628"/>
                      <a:gd name="T43" fmla="*/ 0 h 1798"/>
                      <a:gd name="T44" fmla="*/ 0 w 628"/>
                      <a:gd name="T45" fmla="*/ 0 h 1798"/>
                      <a:gd name="T46" fmla="*/ 0 w 628"/>
                      <a:gd name="T47" fmla="*/ 0 h 1798"/>
                      <a:gd name="T48" fmla="*/ 0 w 628"/>
                      <a:gd name="T49" fmla="*/ 0 h 17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8"/>
                      <a:gd name="T76" fmla="*/ 0 h 1798"/>
                      <a:gd name="T77" fmla="*/ 628 w 628"/>
                      <a:gd name="T78" fmla="*/ 1798 h 17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8" h="1798">
                        <a:moveTo>
                          <a:pt x="211" y="268"/>
                        </a:moveTo>
                        <a:lnTo>
                          <a:pt x="288" y="134"/>
                        </a:lnTo>
                        <a:lnTo>
                          <a:pt x="417" y="6"/>
                        </a:lnTo>
                        <a:lnTo>
                          <a:pt x="476" y="0"/>
                        </a:lnTo>
                        <a:lnTo>
                          <a:pt x="581" y="57"/>
                        </a:lnTo>
                        <a:lnTo>
                          <a:pt x="628" y="141"/>
                        </a:lnTo>
                        <a:lnTo>
                          <a:pt x="628" y="268"/>
                        </a:lnTo>
                        <a:lnTo>
                          <a:pt x="550" y="504"/>
                        </a:lnTo>
                        <a:lnTo>
                          <a:pt x="465" y="689"/>
                        </a:lnTo>
                        <a:lnTo>
                          <a:pt x="429" y="843"/>
                        </a:lnTo>
                        <a:lnTo>
                          <a:pt x="405" y="1020"/>
                        </a:lnTo>
                        <a:lnTo>
                          <a:pt x="429" y="1192"/>
                        </a:lnTo>
                        <a:lnTo>
                          <a:pt x="452" y="1359"/>
                        </a:lnTo>
                        <a:lnTo>
                          <a:pt x="452" y="1549"/>
                        </a:lnTo>
                        <a:lnTo>
                          <a:pt x="417" y="1665"/>
                        </a:lnTo>
                        <a:lnTo>
                          <a:pt x="339" y="1729"/>
                        </a:lnTo>
                        <a:lnTo>
                          <a:pt x="246" y="1798"/>
                        </a:lnTo>
                        <a:lnTo>
                          <a:pt x="159" y="1798"/>
                        </a:lnTo>
                        <a:lnTo>
                          <a:pt x="101" y="1747"/>
                        </a:lnTo>
                        <a:lnTo>
                          <a:pt x="24" y="1537"/>
                        </a:lnTo>
                        <a:lnTo>
                          <a:pt x="0" y="1320"/>
                        </a:lnTo>
                        <a:lnTo>
                          <a:pt x="8" y="1040"/>
                        </a:lnTo>
                        <a:lnTo>
                          <a:pt x="66" y="689"/>
                        </a:lnTo>
                        <a:lnTo>
                          <a:pt x="125" y="460"/>
                        </a:lnTo>
                        <a:lnTo>
                          <a:pt x="211" y="268"/>
                        </a:lnTo>
                        <a:close/>
                      </a:path>
                    </a:pathLst>
                  </a:custGeom>
                  <a:solidFill>
                    <a:srgbClr val="000000"/>
                  </a:solidFill>
                  <a:ln w="22225">
                    <a:noFill/>
                    <a:round/>
                    <a:headEnd/>
                    <a:tailEnd/>
                  </a:ln>
                </p:spPr>
                <p:txBody>
                  <a:bodyPr/>
                  <a:lstStyle/>
                  <a:p>
                    <a:endParaRPr lang="en-US">
                      <a:solidFill>
                        <a:srgbClr val="000000"/>
                      </a:solidFill>
                    </a:endParaRPr>
                  </a:p>
                </p:txBody>
              </p:sp>
              <p:sp>
                <p:nvSpPr>
                  <p:cNvPr id="1064" name="Freeform 20"/>
                  <p:cNvSpPr>
                    <a:spLocks/>
                  </p:cNvSpPr>
                  <p:nvPr/>
                </p:nvSpPr>
                <p:spPr bwMode="auto">
                  <a:xfrm>
                    <a:off x="2700" y="972"/>
                    <a:ext cx="198" cy="281"/>
                  </a:xfrm>
                  <a:custGeom>
                    <a:avLst/>
                    <a:gdLst>
                      <a:gd name="T0" fmla="*/ 0 w 710"/>
                      <a:gd name="T1" fmla="*/ 0 h 2014"/>
                      <a:gd name="T2" fmla="*/ 0 w 710"/>
                      <a:gd name="T3" fmla="*/ 0 h 2014"/>
                      <a:gd name="T4" fmla="*/ 0 w 710"/>
                      <a:gd name="T5" fmla="*/ 0 h 2014"/>
                      <a:gd name="T6" fmla="*/ 0 w 710"/>
                      <a:gd name="T7" fmla="*/ 0 h 2014"/>
                      <a:gd name="T8" fmla="*/ 0 w 710"/>
                      <a:gd name="T9" fmla="*/ 0 h 2014"/>
                      <a:gd name="T10" fmla="*/ 0 w 710"/>
                      <a:gd name="T11" fmla="*/ 0 h 2014"/>
                      <a:gd name="T12" fmla="*/ 0 w 710"/>
                      <a:gd name="T13" fmla="*/ 0 h 2014"/>
                      <a:gd name="T14" fmla="*/ 0 w 710"/>
                      <a:gd name="T15" fmla="*/ 0 h 2014"/>
                      <a:gd name="T16" fmla="*/ 0 w 710"/>
                      <a:gd name="T17" fmla="*/ 0 h 2014"/>
                      <a:gd name="T18" fmla="*/ 0 w 710"/>
                      <a:gd name="T19" fmla="*/ 0 h 2014"/>
                      <a:gd name="T20" fmla="*/ 0 w 710"/>
                      <a:gd name="T21" fmla="*/ 0 h 2014"/>
                      <a:gd name="T22" fmla="*/ 0 w 710"/>
                      <a:gd name="T23" fmla="*/ 0 h 2014"/>
                      <a:gd name="T24" fmla="*/ 0 w 710"/>
                      <a:gd name="T25" fmla="*/ 0 h 2014"/>
                      <a:gd name="T26" fmla="*/ 0 w 710"/>
                      <a:gd name="T27" fmla="*/ 0 h 2014"/>
                      <a:gd name="T28" fmla="*/ 0 w 710"/>
                      <a:gd name="T29" fmla="*/ 0 h 2014"/>
                      <a:gd name="T30" fmla="*/ 0 w 710"/>
                      <a:gd name="T31" fmla="*/ 0 h 2014"/>
                      <a:gd name="T32" fmla="*/ 0 w 710"/>
                      <a:gd name="T33" fmla="*/ 0 h 2014"/>
                      <a:gd name="T34" fmla="*/ 0 w 710"/>
                      <a:gd name="T35" fmla="*/ 0 h 2014"/>
                      <a:gd name="T36" fmla="*/ 0 w 710"/>
                      <a:gd name="T37" fmla="*/ 0 h 2014"/>
                      <a:gd name="T38" fmla="*/ 0 w 710"/>
                      <a:gd name="T39" fmla="*/ 0 h 2014"/>
                      <a:gd name="T40" fmla="*/ 0 w 710"/>
                      <a:gd name="T41" fmla="*/ 0 h 2014"/>
                      <a:gd name="T42" fmla="*/ 0 w 710"/>
                      <a:gd name="T43" fmla="*/ 0 h 2014"/>
                      <a:gd name="T44" fmla="*/ 0 w 710"/>
                      <a:gd name="T45" fmla="*/ 0 h 2014"/>
                      <a:gd name="T46" fmla="*/ 0 w 710"/>
                      <a:gd name="T47" fmla="*/ 0 h 2014"/>
                      <a:gd name="T48" fmla="*/ 0 w 710"/>
                      <a:gd name="T49" fmla="*/ 0 h 2014"/>
                      <a:gd name="T50" fmla="*/ 0 w 710"/>
                      <a:gd name="T51" fmla="*/ 0 h 2014"/>
                      <a:gd name="T52" fmla="*/ 0 w 710"/>
                      <a:gd name="T53" fmla="*/ 0 h 2014"/>
                      <a:gd name="T54" fmla="*/ 0 w 710"/>
                      <a:gd name="T55" fmla="*/ 0 h 2014"/>
                      <a:gd name="T56" fmla="*/ 0 w 710"/>
                      <a:gd name="T57" fmla="*/ 0 h 2014"/>
                      <a:gd name="T58" fmla="*/ 0 w 710"/>
                      <a:gd name="T59" fmla="*/ 0 h 2014"/>
                      <a:gd name="T60" fmla="*/ 0 w 710"/>
                      <a:gd name="T61" fmla="*/ 0 h 2014"/>
                      <a:gd name="T62" fmla="*/ 0 w 710"/>
                      <a:gd name="T63" fmla="*/ 0 h 2014"/>
                      <a:gd name="T64" fmla="*/ 0 w 710"/>
                      <a:gd name="T65" fmla="*/ 0 h 2014"/>
                      <a:gd name="T66" fmla="*/ 0 w 710"/>
                      <a:gd name="T67" fmla="*/ 0 h 2014"/>
                      <a:gd name="T68" fmla="*/ 0 w 710"/>
                      <a:gd name="T69" fmla="*/ 0 h 2014"/>
                      <a:gd name="T70" fmla="*/ 0 w 710"/>
                      <a:gd name="T71" fmla="*/ 0 h 2014"/>
                      <a:gd name="T72" fmla="*/ 0 w 710"/>
                      <a:gd name="T73" fmla="*/ 0 h 2014"/>
                      <a:gd name="T74" fmla="*/ 0 w 710"/>
                      <a:gd name="T75" fmla="*/ 0 h 2014"/>
                      <a:gd name="T76" fmla="*/ 0 w 710"/>
                      <a:gd name="T77" fmla="*/ 0 h 2014"/>
                      <a:gd name="T78" fmla="*/ 0 w 710"/>
                      <a:gd name="T79" fmla="*/ 0 h 2014"/>
                      <a:gd name="T80" fmla="*/ 0 w 710"/>
                      <a:gd name="T81" fmla="*/ 0 h 2014"/>
                      <a:gd name="T82" fmla="*/ 0 w 710"/>
                      <a:gd name="T83" fmla="*/ 0 h 20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0"/>
                      <a:gd name="T127" fmla="*/ 0 h 2014"/>
                      <a:gd name="T128" fmla="*/ 710 w 710"/>
                      <a:gd name="T129" fmla="*/ 2014 h 20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0" h="2014">
                        <a:moveTo>
                          <a:pt x="452" y="1529"/>
                        </a:moveTo>
                        <a:lnTo>
                          <a:pt x="569" y="1721"/>
                        </a:lnTo>
                        <a:lnTo>
                          <a:pt x="616" y="1721"/>
                        </a:lnTo>
                        <a:lnTo>
                          <a:pt x="694" y="1798"/>
                        </a:lnTo>
                        <a:lnTo>
                          <a:pt x="710" y="1886"/>
                        </a:lnTo>
                        <a:lnTo>
                          <a:pt x="686" y="2001"/>
                        </a:lnTo>
                        <a:lnTo>
                          <a:pt x="623" y="2014"/>
                        </a:lnTo>
                        <a:lnTo>
                          <a:pt x="545" y="1924"/>
                        </a:lnTo>
                        <a:lnTo>
                          <a:pt x="389" y="1683"/>
                        </a:lnTo>
                        <a:lnTo>
                          <a:pt x="288" y="1454"/>
                        </a:lnTo>
                        <a:lnTo>
                          <a:pt x="241" y="1274"/>
                        </a:lnTo>
                        <a:lnTo>
                          <a:pt x="210" y="969"/>
                        </a:lnTo>
                        <a:lnTo>
                          <a:pt x="210" y="573"/>
                        </a:lnTo>
                        <a:lnTo>
                          <a:pt x="202" y="472"/>
                        </a:lnTo>
                        <a:lnTo>
                          <a:pt x="156" y="396"/>
                        </a:lnTo>
                        <a:lnTo>
                          <a:pt x="22" y="408"/>
                        </a:lnTo>
                        <a:lnTo>
                          <a:pt x="0" y="370"/>
                        </a:lnTo>
                        <a:lnTo>
                          <a:pt x="30" y="344"/>
                        </a:lnTo>
                        <a:lnTo>
                          <a:pt x="124" y="331"/>
                        </a:lnTo>
                        <a:lnTo>
                          <a:pt x="140" y="306"/>
                        </a:lnTo>
                        <a:lnTo>
                          <a:pt x="6" y="178"/>
                        </a:lnTo>
                        <a:lnTo>
                          <a:pt x="6" y="128"/>
                        </a:lnTo>
                        <a:lnTo>
                          <a:pt x="30" y="115"/>
                        </a:lnTo>
                        <a:lnTo>
                          <a:pt x="140" y="216"/>
                        </a:lnTo>
                        <a:lnTo>
                          <a:pt x="164" y="203"/>
                        </a:lnTo>
                        <a:lnTo>
                          <a:pt x="140" y="13"/>
                        </a:lnTo>
                        <a:lnTo>
                          <a:pt x="156" y="0"/>
                        </a:lnTo>
                        <a:lnTo>
                          <a:pt x="171" y="13"/>
                        </a:lnTo>
                        <a:lnTo>
                          <a:pt x="202" y="203"/>
                        </a:lnTo>
                        <a:lnTo>
                          <a:pt x="225" y="216"/>
                        </a:lnTo>
                        <a:lnTo>
                          <a:pt x="288" y="13"/>
                        </a:lnTo>
                        <a:lnTo>
                          <a:pt x="304" y="13"/>
                        </a:lnTo>
                        <a:lnTo>
                          <a:pt x="304" y="77"/>
                        </a:lnTo>
                        <a:lnTo>
                          <a:pt x="264" y="242"/>
                        </a:lnTo>
                        <a:lnTo>
                          <a:pt x="264" y="331"/>
                        </a:lnTo>
                        <a:lnTo>
                          <a:pt x="280" y="447"/>
                        </a:lnTo>
                        <a:lnTo>
                          <a:pt x="272" y="599"/>
                        </a:lnTo>
                        <a:lnTo>
                          <a:pt x="280" y="879"/>
                        </a:lnTo>
                        <a:lnTo>
                          <a:pt x="296" y="1058"/>
                        </a:lnTo>
                        <a:lnTo>
                          <a:pt x="335" y="1262"/>
                        </a:lnTo>
                        <a:lnTo>
                          <a:pt x="389" y="1415"/>
                        </a:lnTo>
                        <a:lnTo>
                          <a:pt x="452" y="1529"/>
                        </a:lnTo>
                        <a:close/>
                      </a:path>
                    </a:pathLst>
                  </a:custGeom>
                  <a:solidFill>
                    <a:srgbClr val="000000"/>
                  </a:solidFill>
                  <a:ln w="22225">
                    <a:noFill/>
                    <a:round/>
                    <a:headEnd/>
                    <a:tailEnd/>
                  </a:ln>
                </p:spPr>
                <p:txBody>
                  <a:bodyPr/>
                  <a:lstStyle/>
                  <a:p>
                    <a:endParaRPr lang="en-US">
                      <a:solidFill>
                        <a:srgbClr val="000000"/>
                      </a:solidFill>
                    </a:endParaRPr>
                  </a:p>
                </p:txBody>
              </p:sp>
            </p:grpSp>
            <p:grpSp>
              <p:nvGrpSpPr>
                <p:cNvPr id="1057" name="Group 21"/>
                <p:cNvGrpSpPr>
                  <a:grpSpLocks/>
                </p:cNvGrpSpPr>
                <p:nvPr/>
              </p:nvGrpSpPr>
              <p:grpSpPr bwMode="auto">
                <a:xfrm>
                  <a:off x="2880" y="2052"/>
                  <a:ext cx="264" cy="236"/>
                  <a:chOff x="7019" y="5292"/>
                  <a:chExt cx="1291" cy="804"/>
                </a:xfrm>
              </p:grpSpPr>
              <p:sp>
                <p:nvSpPr>
                  <p:cNvPr id="1058" name="Freeform 22"/>
                  <p:cNvSpPr>
                    <a:spLocks/>
                  </p:cNvSpPr>
                  <p:nvPr/>
                </p:nvSpPr>
                <p:spPr bwMode="auto">
                  <a:xfrm>
                    <a:off x="7763" y="5292"/>
                    <a:ext cx="445" cy="303"/>
                  </a:xfrm>
                  <a:custGeom>
                    <a:avLst/>
                    <a:gdLst>
                      <a:gd name="T0" fmla="*/ 1 w 889"/>
                      <a:gd name="T1" fmla="*/ 0 h 607"/>
                      <a:gd name="T2" fmla="*/ 1 w 889"/>
                      <a:gd name="T3" fmla="*/ 0 h 607"/>
                      <a:gd name="T4" fmla="*/ 1 w 889"/>
                      <a:gd name="T5" fmla="*/ 0 h 607"/>
                      <a:gd name="T6" fmla="*/ 1 w 889"/>
                      <a:gd name="T7" fmla="*/ 0 h 607"/>
                      <a:gd name="T8" fmla="*/ 1 w 889"/>
                      <a:gd name="T9" fmla="*/ 0 h 607"/>
                      <a:gd name="T10" fmla="*/ 1 w 889"/>
                      <a:gd name="T11" fmla="*/ 0 h 607"/>
                      <a:gd name="T12" fmla="*/ 1 w 889"/>
                      <a:gd name="T13" fmla="*/ 0 h 607"/>
                      <a:gd name="T14" fmla="*/ 1 w 889"/>
                      <a:gd name="T15" fmla="*/ 0 h 607"/>
                      <a:gd name="T16" fmla="*/ 1 w 889"/>
                      <a:gd name="T17" fmla="*/ 0 h 607"/>
                      <a:gd name="T18" fmla="*/ 1 w 889"/>
                      <a:gd name="T19" fmla="*/ 0 h 607"/>
                      <a:gd name="T20" fmla="*/ 1 w 889"/>
                      <a:gd name="T21" fmla="*/ 0 h 607"/>
                      <a:gd name="T22" fmla="*/ 1 w 889"/>
                      <a:gd name="T23" fmla="*/ 0 h 607"/>
                      <a:gd name="T24" fmla="*/ 1 w 889"/>
                      <a:gd name="T25" fmla="*/ 0 h 607"/>
                      <a:gd name="T26" fmla="*/ 1 w 889"/>
                      <a:gd name="T27" fmla="*/ 0 h 607"/>
                      <a:gd name="T28" fmla="*/ 1 w 889"/>
                      <a:gd name="T29" fmla="*/ 0 h 607"/>
                      <a:gd name="T30" fmla="*/ 1 w 889"/>
                      <a:gd name="T31" fmla="*/ 0 h 607"/>
                      <a:gd name="T32" fmla="*/ 1 w 889"/>
                      <a:gd name="T33" fmla="*/ 0 h 607"/>
                      <a:gd name="T34" fmla="*/ 1 w 889"/>
                      <a:gd name="T35" fmla="*/ 0 h 607"/>
                      <a:gd name="T36" fmla="*/ 1 w 889"/>
                      <a:gd name="T37" fmla="*/ 0 h 607"/>
                      <a:gd name="T38" fmla="*/ 1 w 889"/>
                      <a:gd name="T39" fmla="*/ 0 h 607"/>
                      <a:gd name="T40" fmla="*/ 1 w 889"/>
                      <a:gd name="T41" fmla="*/ 0 h 607"/>
                      <a:gd name="T42" fmla="*/ 1 w 889"/>
                      <a:gd name="T43" fmla="*/ 0 h 607"/>
                      <a:gd name="T44" fmla="*/ 1 w 889"/>
                      <a:gd name="T45" fmla="*/ 0 h 607"/>
                      <a:gd name="T46" fmla="*/ 1 w 889"/>
                      <a:gd name="T47" fmla="*/ 0 h 607"/>
                      <a:gd name="T48" fmla="*/ 0 w 889"/>
                      <a:gd name="T49" fmla="*/ 0 h 607"/>
                      <a:gd name="T50" fmla="*/ 0 w 889"/>
                      <a:gd name="T51" fmla="*/ 0 h 607"/>
                      <a:gd name="T52" fmla="*/ 1 w 889"/>
                      <a:gd name="T53" fmla="*/ 0 h 607"/>
                      <a:gd name="T54" fmla="*/ 1 w 889"/>
                      <a:gd name="T55" fmla="*/ 0 h 607"/>
                      <a:gd name="T56" fmla="*/ 1 w 889"/>
                      <a:gd name="T57" fmla="*/ 0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9"/>
                      <a:gd name="T88" fmla="*/ 0 h 607"/>
                      <a:gd name="T89" fmla="*/ 889 w 889"/>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9" h="607">
                        <a:moveTo>
                          <a:pt x="200" y="181"/>
                        </a:moveTo>
                        <a:lnTo>
                          <a:pt x="316" y="114"/>
                        </a:lnTo>
                        <a:lnTo>
                          <a:pt x="437" y="67"/>
                        </a:lnTo>
                        <a:lnTo>
                          <a:pt x="568" y="8"/>
                        </a:lnTo>
                        <a:lnTo>
                          <a:pt x="694" y="0"/>
                        </a:lnTo>
                        <a:lnTo>
                          <a:pt x="784" y="16"/>
                        </a:lnTo>
                        <a:lnTo>
                          <a:pt x="864" y="63"/>
                        </a:lnTo>
                        <a:lnTo>
                          <a:pt x="889" y="126"/>
                        </a:lnTo>
                        <a:lnTo>
                          <a:pt x="885" y="233"/>
                        </a:lnTo>
                        <a:lnTo>
                          <a:pt x="826" y="335"/>
                        </a:lnTo>
                        <a:lnTo>
                          <a:pt x="748" y="414"/>
                        </a:lnTo>
                        <a:lnTo>
                          <a:pt x="601" y="493"/>
                        </a:lnTo>
                        <a:lnTo>
                          <a:pt x="679" y="584"/>
                        </a:lnTo>
                        <a:lnTo>
                          <a:pt x="643" y="607"/>
                        </a:lnTo>
                        <a:lnTo>
                          <a:pt x="542" y="528"/>
                        </a:lnTo>
                        <a:lnTo>
                          <a:pt x="437" y="543"/>
                        </a:lnTo>
                        <a:lnTo>
                          <a:pt x="395" y="504"/>
                        </a:lnTo>
                        <a:lnTo>
                          <a:pt x="337" y="473"/>
                        </a:lnTo>
                        <a:lnTo>
                          <a:pt x="215" y="453"/>
                        </a:lnTo>
                        <a:lnTo>
                          <a:pt x="164" y="493"/>
                        </a:lnTo>
                        <a:lnTo>
                          <a:pt x="253" y="536"/>
                        </a:lnTo>
                        <a:lnTo>
                          <a:pt x="269" y="591"/>
                        </a:lnTo>
                        <a:lnTo>
                          <a:pt x="158" y="587"/>
                        </a:lnTo>
                        <a:lnTo>
                          <a:pt x="38" y="576"/>
                        </a:lnTo>
                        <a:lnTo>
                          <a:pt x="0" y="540"/>
                        </a:lnTo>
                        <a:lnTo>
                          <a:pt x="0" y="437"/>
                        </a:lnTo>
                        <a:lnTo>
                          <a:pt x="68" y="323"/>
                        </a:lnTo>
                        <a:lnTo>
                          <a:pt x="106" y="256"/>
                        </a:lnTo>
                        <a:lnTo>
                          <a:pt x="200" y="181"/>
                        </a:lnTo>
                        <a:close/>
                      </a:path>
                    </a:pathLst>
                  </a:custGeom>
                  <a:solidFill>
                    <a:srgbClr val="000000"/>
                  </a:solidFill>
                  <a:ln w="22225">
                    <a:noFill/>
                    <a:round/>
                    <a:headEnd/>
                    <a:tailEnd/>
                  </a:ln>
                </p:spPr>
                <p:txBody>
                  <a:bodyPr/>
                  <a:lstStyle/>
                  <a:p>
                    <a:endParaRPr lang="en-US">
                      <a:solidFill>
                        <a:srgbClr val="000000"/>
                      </a:solidFill>
                    </a:endParaRPr>
                  </a:p>
                </p:txBody>
              </p:sp>
              <p:sp>
                <p:nvSpPr>
                  <p:cNvPr id="1059" name="Freeform 23"/>
                  <p:cNvSpPr>
                    <a:spLocks/>
                  </p:cNvSpPr>
                  <p:nvPr/>
                </p:nvSpPr>
                <p:spPr bwMode="auto">
                  <a:xfrm>
                    <a:off x="7480" y="5587"/>
                    <a:ext cx="418" cy="509"/>
                  </a:xfrm>
                  <a:custGeom>
                    <a:avLst/>
                    <a:gdLst>
                      <a:gd name="T0" fmla="*/ 1 w 836"/>
                      <a:gd name="T1" fmla="*/ 1 h 1017"/>
                      <a:gd name="T2" fmla="*/ 1 w 836"/>
                      <a:gd name="T3" fmla="*/ 0 h 1017"/>
                      <a:gd name="T4" fmla="*/ 1 w 836"/>
                      <a:gd name="T5" fmla="*/ 0 h 1017"/>
                      <a:gd name="T6" fmla="*/ 1 w 836"/>
                      <a:gd name="T7" fmla="*/ 1 h 1017"/>
                      <a:gd name="T8" fmla="*/ 1 w 836"/>
                      <a:gd name="T9" fmla="*/ 1 h 1017"/>
                      <a:gd name="T10" fmla="*/ 1 w 836"/>
                      <a:gd name="T11" fmla="*/ 1 h 1017"/>
                      <a:gd name="T12" fmla="*/ 1 w 836"/>
                      <a:gd name="T13" fmla="*/ 1 h 1017"/>
                      <a:gd name="T14" fmla="*/ 1 w 836"/>
                      <a:gd name="T15" fmla="*/ 1 h 1017"/>
                      <a:gd name="T16" fmla="*/ 1 w 836"/>
                      <a:gd name="T17" fmla="*/ 1 h 1017"/>
                      <a:gd name="T18" fmla="*/ 1 w 836"/>
                      <a:gd name="T19" fmla="*/ 1 h 1017"/>
                      <a:gd name="T20" fmla="*/ 1 w 836"/>
                      <a:gd name="T21" fmla="*/ 1 h 1017"/>
                      <a:gd name="T22" fmla="*/ 1 w 836"/>
                      <a:gd name="T23" fmla="*/ 1 h 1017"/>
                      <a:gd name="T24" fmla="*/ 1 w 836"/>
                      <a:gd name="T25" fmla="*/ 1 h 1017"/>
                      <a:gd name="T26" fmla="*/ 1 w 836"/>
                      <a:gd name="T27" fmla="*/ 1 h 1017"/>
                      <a:gd name="T28" fmla="*/ 1 w 836"/>
                      <a:gd name="T29" fmla="*/ 1 h 1017"/>
                      <a:gd name="T30" fmla="*/ 1 w 836"/>
                      <a:gd name="T31" fmla="*/ 1 h 1017"/>
                      <a:gd name="T32" fmla="*/ 1 w 836"/>
                      <a:gd name="T33" fmla="*/ 1 h 1017"/>
                      <a:gd name="T34" fmla="*/ 1 w 836"/>
                      <a:gd name="T35" fmla="*/ 1 h 1017"/>
                      <a:gd name="T36" fmla="*/ 1 w 836"/>
                      <a:gd name="T37" fmla="*/ 1 h 1017"/>
                      <a:gd name="T38" fmla="*/ 1 w 836"/>
                      <a:gd name="T39" fmla="*/ 1 h 1017"/>
                      <a:gd name="T40" fmla="*/ 1 w 836"/>
                      <a:gd name="T41" fmla="*/ 1 h 1017"/>
                      <a:gd name="T42" fmla="*/ 0 w 836"/>
                      <a:gd name="T43" fmla="*/ 1 h 1017"/>
                      <a:gd name="T44" fmla="*/ 1 w 836"/>
                      <a:gd name="T45" fmla="*/ 1 h 1017"/>
                      <a:gd name="T46" fmla="*/ 1 w 836"/>
                      <a:gd name="T47" fmla="*/ 1 h 1017"/>
                      <a:gd name="T48" fmla="*/ 1 w 836"/>
                      <a:gd name="T49" fmla="*/ 1 h 1017"/>
                      <a:gd name="T50" fmla="*/ 1 w 836"/>
                      <a:gd name="T51" fmla="*/ 1 h 1017"/>
                      <a:gd name="T52" fmla="*/ 1 w 836"/>
                      <a:gd name="T53" fmla="*/ 1 h 10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6"/>
                      <a:gd name="T82" fmla="*/ 0 h 1017"/>
                      <a:gd name="T83" fmla="*/ 836 w 836"/>
                      <a:gd name="T84" fmla="*/ 1017 h 10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6" h="1017">
                        <a:moveTo>
                          <a:pt x="370" y="47"/>
                        </a:moveTo>
                        <a:lnTo>
                          <a:pt x="486" y="0"/>
                        </a:lnTo>
                        <a:lnTo>
                          <a:pt x="635" y="0"/>
                        </a:lnTo>
                        <a:lnTo>
                          <a:pt x="755" y="39"/>
                        </a:lnTo>
                        <a:lnTo>
                          <a:pt x="830" y="113"/>
                        </a:lnTo>
                        <a:lnTo>
                          <a:pt x="836" y="165"/>
                        </a:lnTo>
                        <a:lnTo>
                          <a:pt x="815" y="227"/>
                        </a:lnTo>
                        <a:lnTo>
                          <a:pt x="755" y="271"/>
                        </a:lnTo>
                        <a:lnTo>
                          <a:pt x="656" y="353"/>
                        </a:lnTo>
                        <a:lnTo>
                          <a:pt x="591" y="455"/>
                        </a:lnTo>
                        <a:lnTo>
                          <a:pt x="555" y="542"/>
                        </a:lnTo>
                        <a:lnTo>
                          <a:pt x="555" y="648"/>
                        </a:lnTo>
                        <a:lnTo>
                          <a:pt x="609" y="754"/>
                        </a:lnTo>
                        <a:lnTo>
                          <a:pt x="609" y="852"/>
                        </a:lnTo>
                        <a:lnTo>
                          <a:pt x="576" y="934"/>
                        </a:lnTo>
                        <a:lnTo>
                          <a:pt x="492" y="993"/>
                        </a:lnTo>
                        <a:lnTo>
                          <a:pt x="397" y="1017"/>
                        </a:lnTo>
                        <a:lnTo>
                          <a:pt x="290" y="1004"/>
                        </a:lnTo>
                        <a:lnTo>
                          <a:pt x="170" y="985"/>
                        </a:lnTo>
                        <a:lnTo>
                          <a:pt x="84" y="931"/>
                        </a:lnTo>
                        <a:lnTo>
                          <a:pt x="32" y="800"/>
                        </a:lnTo>
                        <a:lnTo>
                          <a:pt x="0" y="691"/>
                        </a:lnTo>
                        <a:lnTo>
                          <a:pt x="27" y="534"/>
                        </a:lnTo>
                        <a:lnTo>
                          <a:pt x="89" y="400"/>
                        </a:lnTo>
                        <a:lnTo>
                          <a:pt x="173" y="263"/>
                        </a:lnTo>
                        <a:lnTo>
                          <a:pt x="280" y="125"/>
                        </a:lnTo>
                        <a:lnTo>
                          <a:pt x="370" y="47"/>
                        </a:lnTo>
                        <a:close/>
                      </a:path>
                    </a:pathLst>
                  </a:custGeom>
                  <a:solidFill>
                    <a:srgbClr val="000000"/>
                  </a:solidFill>
                  <a:ln w="22225">
                    <a:noFill/>
                    <a:round/>
                    <a:headEnd/>
                    <a:tailEnd/>
                  </a:ln>
                </p:spPr>
                <p:txBody>
                  <a:bodyPr/>
                  <a:lstStyle/>
                  <a:p>
                    <a:endParaRPr lang="en-US">
                      <a:solidFill>
                        <a:srgbClr val="000000"/>
                      </a:solidFill>
                    </a:endParaRPr>
                  </a:p>
                </p:txBody>
              </p:sp>
              <p:sp>
                <p:nvSpPr>
                  <p:cNvPr id="1060" name="Freeform 24"/>
                  <p:cNvSpPr>
                    <a:spLocks/>
                  </p:cNvSpPr>
                  <p:nvPr/>
                </p:nvSpPr>
                <p:spPr bwMode="auto">
                  <a:xfrm>
                    <a:off x="7019" y="5583"/>
                    <a:ext cx="710" cy="325"/>
                  </a:xfrm>
                  <a:custGeom>
                    <a:avLst/>
                    <a:gdLst>
                      <a:gd name="T0" fmla="*/ 1 w 1420"/>
                      <a:gd name="T1" fmla="*/ 0 h 651"/>
                      <a:gd name="T2" fmla="*/ 1 w 1420"/>
                      <a:gd name="T3" fmla="*/ 0 h 651"/>
                      <a:gd name="T4" fmla="*/ 1 w 1420"/>
                      <a:gd name="T5" fmla="*/ 0 h 651"/>
                      <a:gd name="T6" fmla="*/ 1 w 1420"/>
                      <a:gd name="T7" fmla="*/ 0 h 651"/>
                      <a:gd name="T8" fmla="*/ 1 w 1420"/>
                      <a:gd name="T9" fmla="*/ 0 h 651"/>
                      <a:gd name="T10" fmla="*/ 1 w 1420"/>
                      <a:gd name="T11" fmla="*/ 0 h 651"/>
                      <a:gd name="T12" fmla="*/ 1 w 1420"/>
                      <a:gd name="T13" fmla="*/ 0 h 651"/>
                      <a:gd name="T14" fmla="*/ 1 w 1420"/>
                      <a:gd name="T15" fmla="*/ 0 h 651"/>
                      <a:gd name="T16" fmla="*/ 1 w 1420"/>
                      <a:gd name="T17" fmla="*/ 0 h 651"/>
                      <a:gd name="T18" fmla="*/ 1 w 1420"/>
                      <a:gd name="T19" fmla="*/ 0 h 651"/>
                      <a:gd name="T20" fmla="*/ 1 w 1420"/>
                      <a:gd name="T21" fmla="*/ 0 h 651"/>
                      <a:gd name="T22" fmla="*/ 1 w 1420"/>
                      <a:gd name="T23" fmla="*/ 0 h 651"/>
                      <a:gd name="T24" fmla="*/ 1 w 1420"/>
                      <a:gd name="T25" fmla="*/ 0 h 651"/>
                      <a:gd name="T26" fmla="*/ 1 w 1420"/>
                      <a:gd name="T27" fmla="*/ 0 h 651"/>
                      <a:gd name="T28" fmla="*/ 1 w 1420"/>
                      <a:gd name="T29" fmla="*/ 0 h 651"/>
                      <a:gd name="T30" fmla="*/ 1 w 1420"/>
                      <a:gd name="T31" fmla="*/ 0 h 651"/>
                      <a:gd name="T32" fmla="*/ 1 w 1420"/>
                      <a:gd name="T33" fmla="*/ 0 h 651"/>
                      <a:gd name="T34" fmla="*/ 1 w 1420"/>
                      <a:gd name="T35" fmla="*/ 0 h 651"/>
                      <a:gd name="T36" fmla="*/ 1 w 1420"/>
                      <a:gd name="T37" fmla="*/ 0 h 651"/>
                      <a:gd name="T38" fmla="*/ 1 w 1420"/>
                      <a:gd name="T39" fmla="*/ 0 h 651"/>
                      <a:gd name="T40" fmla="*/ 1 w 1420"/>
                      <a:gd name="T41" fmla="*/ 0 h 651"/>
                      <a:gd name="T42" fmla="*/ 0 w 1420"/>
                      <a:gd name="T43" fmla="*/ 0 h 651"/>
                      <a:gd name="T44" fmla="*/ 1 w 1420"/>
                      <a:gd name="T45" fmla="*/ 0 h 651"/>
                      <a:gd name="T46" fmla="*/ 1 w 1420"/>
                      <a:gd name="T47" fmla="*/ 0 h 651"/>
                      <a:gd name="T48" fmla="*/ 1 w 1420"/>
                      <a:gd name="T49" fmla="*/ 0 h 651"/>
                      <a:gd name="T50" fmla="*/ 1 w 1420"/>
                      <a:gd name="T51" fmla="*/ 0 h 651"/>
                      <a:gd name="T52" fmla="*/ 1 w 1420"/>
                      <a:gd name="T53" fmla="*/ 0 h 651"/>
                      <a:gd name="T54" fmla="*/ 1 w 1420"/>
                      <a:gd name="T55" fmla="*/ 0 h 651"/>
                      <a:gd name="T56" fmla="*/ 1 w 1420"/>
                      <a:gd name="T57" fmla="*/ 0 h 651"/>
                      <a:gd name="T58" fmla="*/ 1 w 1420"/>
                      <a:gd name="T59" fmla="*/ 0 h 651"/>
                      <a:gd name="T60" fmla="*/ 1 w 1420"/>
                      <a:gd name="T61" fmla="*/ 0 h 651"/>
                      <a:gd name="T62" fmla="*/ 1 w 1420"/>
                      <a:gd name="T63" fmla="*/ 0 h 651"/>
                      <a:gd name="T64" fmla="*/ 1 w 1420"/>
                      <a:gd name="T65" fmla="*/ 0 h 651"/>
                      <a:gd name="T66" fmla="*/ 1 w 1420"/>
                      <a:gd name="T67" fmla="*/ 0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0"/>
                      <a:gd name="T103" fmla="*/ 0 h 651"/>
                      <a:gd name="T104" fmla="*/ 1420 w 1420"/>
                      <a:gd name="T105" fmla="*/ 651 h 6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0" h="651">
                        <a:moveTo>
                          <a:pt x="1271" y="0"/>
                        </a:moveTo>
                        <a:lnTo>
                          <a:pt x="1355" y="8"/>
                        </a:lnTo>
                        <a:lnTo>
                          <a:pt x="1420" y="48"/>
                        </a:lnTo>
                        <a:lnTo>
                          <a:pt x="1420" y="95"/>
                        </a:lnTo>
                        <a:lnTo>
                          <a:pt x="1345" y="149"/>
                        </a:lnTo>
                        <a:lnTo>
                          <a:pt x="1250" y="149"/>
                        </a:lnTo>
                        <a:lnTo>
                          <a:pt x="1115" y="149"/>
                        </a:lnTo>
                        <a:lnTo>
                          <a:pt x="863" y="172"/>
                        </a:lnTo>
                        <a:lnTo>
                          <a:pt x="674" y="220"/>
                        </a:lnTo>
                        <a:lnTo>
                          <a:pt x="506" y="306"/>
                        </a:lnTo>
                        <a:lnTo>
                          <a:pt x="338" y="455"/>
                        </a:lnTo>
                        <a:lnTo>
                          <a:pt x="338" y="502"/>
                        </a:lnTo>
                        <a:lnTo>
                          <a:pt x="389" y="635"/>
                        </a:lnTo>
                        <a:lnTo>
                          <a:pt x="368" y="651"/>
                        </a:lnTo>
                        <a:lnTo>
                          <a:pt x="296" y="550"/>
                        </a:lnTo>
                        <a:lnTo>
                          <a:pt x="263" y="541"/>
                        </a:lnTo>
                        <a:lnTo>
                          <a:pt x="170" y="651"/>
                        </a:lnTo>
                        <a:lnTo>
                          <a:pt x="137" y="651"/>
                        </a:lnTo>
                        <a:lnTo>
                          <a:pt x="200" y="517"/>
                        </a:lnTo>
                        <a:lnTo>
                          <a:pt x="191" y="502"/>
                        </a:lnTo>
                        <a:lnTo>
                          <a:pt x="12" y="525"/>
                        </a:lnTo>
                        <a:lnTo>
                          <a:pt x="0" y="502"/>
                        </a:lnTo>
                        <a:lnTo>
                          <a:pt x="191" y="463"/>
                        </a:lnTo>
                        <a:lnTo>
                          <a:pt x="191" y="447"/>
                        </a:lnTo>
                        <a:lnTo>
                          <a:pt x="23" y="368"/>
                        </a:lnTo>
                        <a:lnTo>
                          <a:pt x="44" y="345"/>
                        </a:lnTo>
                        <a:lnTo>
                          <a:pt x="233" y="401"/>
                        </a:lnTo>
                        <a:lnTo>
                          <a:pt x="296" y="385"/>
                        </a:lnTo>
                        <a:lnTo>
                          <a:pt x="410" y="314"/>
                        </a:lnTo>
                        <a:lnTo>
                          <a:pt x="578" y="212"/>
                        </a:lnTo>
                        <a:lnTo>
                          <a:pt x="746" y="141"/>
                        </a:lnTo>
                        <a:lnTo>
                          <a:pt x="977" y="71"/>
                        </a:lnTo>
                        <a:lnTo>
                          <a:pt x="1145" y="23"/>
                        </a:lnTo>
                        <a:lnTo>
                          <a:pt x="1271" y="0"/>
                        </a:lnTo>
                        <a:close/>
                      </a:path>
                    </a:pathLst>
                  </a:custGeom>
                  <a:solidFill>
                    <a:srgbClr val="000000"/>
                  </a:solidFill>
                  <a:ln w="22225">
                    <a:noFill/>
                    <a:round/>
                    <a:headEnd/>
                    <a:tailEnd/>
                  </a:ln>
                </p:spPr>
                <p:txBody>
                  <a:bodyPr/>
                  <a:lstStyle/>
                  <a:p>
                    <a:endParaRPr lang="en-US">
                      <a:solidFill>
                        <a:srgbClr val="000000"/>
                      </a:solidFill>
                    </a:endParaRPr>
                  </a:p>
                </p:txBody>
              </p:sp>
              <p:sp>
                <p:nvSpPr>
                  <p:cNvPr id="1061" name="Freeform 25"/>
                  <p:cNvSpPr>
                    <a:spLocks/>
                  </p:cNvSpPr>
                  <p:nvPr/>
                </p:nvSpPr>
                <p:spPr bwMode="auto">
                  <a:xfrm>
                    <a:off x="7814" y="5376"/>
                    <a:ext cx="496" cy="425"/>
                  </a:xfrm>
                  <a:custGeom>
                    <a:avLst/>
                    <a:gdLst>
                      <a:gd name="T0" fmla="*/ 1 w 992"/>
                      <a:gd name="T1" fmla="*/ 0 h 851"/>
                      <a:gd name="T2" fmla="*/ 1 w 992"/>
                      <a:gd name="T3" fmla="*/ 0 h 851"/>
                      <a:gd name="T4" fmla="*/ 1 w 992"/>
                      <a:gd name="T5" fmla="*/ 0 h 851"/>
                      <a:gd name="T6" fmla="*/ 1 w 992"/>
                      <a:gd name="T7" fmla="*/ 0 h 851"/>
                      <a:gd name="T8" fmla="*/ 1 w 992"/>
                      <a:gd name="T9" fmla="*/ 0 h 851"/>
                      <a:gd name="T10" fmla="*/ 1 w 992"/>
                      <a:gd name="T11" fmla="*/ 0 h 851"/>
                      <a:gd name="T12" fmla="*/ 1 w 992"/>
                      <a:gd name="T13" fmla="*/ 0 h 851"/>
                      <a:gd name="T14" fmla="*/ 1 w 992"/>
                      <a:gd name="T15" fmla="*/ 0 h 851"/>
                      <a:gd name="T16" fmla="*/ 1 w 992"/>
                      <a:gd name="T17" fmla="*/ 0 h 851"/>
                      <a:gd name="T18" fmla="*/ 1 w 992"/>
                      <a:gd name="T19" fmla="*/ 0 h 851"/>
                      <a:gd name="T20" fmla="*/ 1 w 992"/>
                      <a:gd name="T21" fmla="*/ 0 h 851"/>
                      <a:gd name="T22" fmla="*/ 1 w 992"/>
                      <a:gd name="T23" fmla="*/ 0 h 851"/>
                      <a:gd name="T24" fmla="*/ 1 w 992"/>
                      <a:gd name="T25" fmla="*/ 0 h 851"/>
                      <a:gd name="T26" fmla="*/ 1 w 992"/>
                      <a:gd name="T27" fmla="*/ 0 h 851"/>
                      <a:gd name="T28" fmla="*/ 1 w 992"/>
                      <a:gd name="T29" fmla="*/ 0 h 851"/>
                      <a:gd name="T30" fmla="*/ 1 w 992"/>
                      <a:gd name="T31" fmla="*/ 0 h 851"/>
                      <a:gd name="T32" fmla="*/ 1 w 992"/>
                      <a:gd name="T33" fmla="*/ 0 h 851"/>
                      <a:gd name="T34" fmla="*/ 1 w 992"/>
                      <a:gd name="T35" fmla="*/ 0 h 851"/>
                      <a:gd name="T36" fmla="*/ 1 w 992"/>
                      <a:gd name="T37" fmla="*/ 0 h 851"/>
                      <a:gd name="T38" fmla="*/ 1 w 992"/>
                      <a:gd name="T39" fmla="*/ 0 h 851"/>
                      <a:gd name="T40" fmla="*/ 1 w 992"/>
                      <a:gd name="T41" fmla="*/ 0 h 851"/>
                      <a:gd name="T42" fmla="*/ 1 w 992"/>
                      <a:gd name="T43" fmla="*/ 0 h 851"/>
                      <a:gd name="T44" fmla="*/ 1 w 992"/>
                      <a:gd name="T45" fmla="*/ 0 h 851"/>
                      <a:gd name="T46" fmla="*/ 1 w 992"/>
                      <a:gd name="T47" fmla="*/ 0 h 851"/>
                      <a:gd name="T48" fmla="*/ 1 w 992"/>
                      <a:gd name="T49" fmla="*/ 0 h 851"/>
                      <a:gd name="T50" fmla="*/ 1 w 992"/>
                      <a:gd name="T51" fmla="*/ 0 h 851"/>
                      <a:gd name="T52" fmla="*/ 1 w 992"/>
                      <a:gd name="T53" fmla="*/ 0 h 851"/>
                      <a:gd name="T54" fmla="*/ 1 w 992"/>
                      <a:gd name="T55" fmla="*/ 0 h 851"/>
                      <a:gd name="T56" fmla="*/ 1 w 992"/>
                      <a:gd name="T57" fmla="*/ 0 h 851"/>
                      <a:gd name="T58" fmla="*/ 1 w 992"/>
                      <a:gd name="T59" fmla="*/ 0 h 851"/>
                      <a:gd name="T60" fmla="*/ 1 w 992"/>
                      <a:gd name="T61" fmla="*/ 0 h 851"/>
                      <a:gd name="T62" fmla="*/ 1 w 992"/>
                      <a:gd name="T63" fmla="*/ 0 h 851"/>
                      <a:gd name="T64" fmla="*/ 1 w 992"/>
                      <a:gd name="T65" fmla="*/ 0 h 851"/>
                      <a:gd name="T66" fmla="*/ 0 w 992"/>
                      <a:gd name="T67" fmla="*/ 0 h 851"/>
                      <a:gd name="T68" fmla="*/ 1 w 992"/>
                      <a:gd name="T69" fmla="*/ 0 h 851"/>
                      <a:gd name="T70" fmla="*/ 1 w 992"/>
                      <a:gd name="T71" fmla="*/ 0 h 8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2"/>
                      <a:gd name="T109" fmla="*/ 0 h 851"/>
                      <a:gd name="T110" fmla="*/ 992 w 992"/>
                      <a:gd name="T111" fmla="*/ 851 h 8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2" h="851">
                        <a:moveTo>
                          <a:pt x="120" y="553"/>
                        </a:moveTo>
                        <a:lnTo>
                          <a:pt x="252" y="599"/>
                        </a:lnTo>
                        <a:lnTo>
                          <a:pt x="410" y="710"/>
                        </a:lnTo>
                        <a:lnTo>
                          <a:pt x="523" y="764"/>
                        </a:lnTo>
                        <a:lnTo>
                          <a:pt x="633" y="772"/>
                        </a:lnTo>
                        <a:lnTo>
                          <a:pt x="801" y="720"/>
                        </a:lnTo>
                        <a:lnTo>
                          <a:pt x="853" y="688"/>
                        </a:lnTo>
                        <a:lnTo>
                          <a:pt x="853" y="597"/>
                        </a:lnTo>
                        <a:lnTo>
                          <a:pt x="816" y="500"/>
                        </a:lnTo>
                        <a:lnTo>
                          <a:pt x="717" y="405"/>
                        </a:lnTo>
                        <a:lnTo>
                          <a:pt x="589" y="311"/>
                        </a:lnTo>
                        <a:lnTo>
                          <a:pt x="597" y="270"/>
                        </a:lnTo>
                        <a:lnTo>
                          <a:pt x="662" y="205"/>
                        </a:lnTo>
                        <a:lnTo>
                          <a:pt x="654" y="130"/>
                        </a:lnTo>
                        <a:lnTo>
                          <a:pt x="593" y="75"/>
                        </a:lnTo>
                        <a:lnTo>
                          <a:pt x="538" y="45"/>
                        </a:lnTo>
                        <a:lnTo>
                          <a:pt x="574" y="13"/>
                        </a:lnTo>
                        <a:lnTo>
                          <a:pt x="721" y="0"/>
                        </a:lnTo>
                        <a:lnTo>
                          <a:pt x="776" y="33"/>
                        </a:lnTo>
                        <a:lnTo>
                          <a:pt x="776" y="124"/>
                        </a:lnTo>
                        <a:lnTo>
                          <a:pt x="761" y="192"/>
                        </a:lnTo>
                        <a:lnTo>
                          <a:pt x="702" y="270"/>
                        </a:lnTo>
                        <a:lnTo>
                          <a:pt x="677" y="291"/>
                        </a:lnTo>
                        <a:lnTo>
                          <a:pt x="780" y="362"/>
                        </a:lnTo>
                        <a:lnTo>
                          <a:pt x="900" y="458"/>
                        </a:lnTo>
                        <a:lnTo>
                          <a:pt x="969" y="559"/>
                        </a:lnTo>
                        <a:lnTo>
                          <a:pt x="992" y="661"/>
                        </a:lnTo>
                        <a:lnTo>
                          <a:pt x="960" y="748"/>
                        </a:lnTo>
                        <a:lnTo>
                          <a:pt x="912" y="788"/>
                        </a:lnTo>
                        <a:lnTo>
                          <a:pt x="710" y="839"/>
                        </a:lnTo>
                        <a:lnTo>
                          <a:pt x="530" y="851"/>
                        </a:lnTo>
                        <a:lnTo>
                          <a:pt x="267" y="786"/>
                        </a:lnTo>
                        <a:lnTo>
                          <a:pt x="59" y="686"/>
                        </a:lnTo>
                        <a:lnTo>
                          <a:pt x="0" y="615"/>
                        </a:lnTo>
                        <a:lnTo>
                          <a:pt x="44" y="569"/>
                        </a:lnTo>
                        <a:lnTo>
                          <a:pt x="120" y="553"/>
                        </a:lnTo>
                        <a:close/>
                      </a:path>
                    </a:pathLst>
                  </a:custGeom>
                  <a:solidFill>
                    <a:srgbClr val="000000"/>
                  </a:solidFill>
                  <a:ln w="22225">
                    <a:noFill/>
                    <a:round/>
                    <a:headEnd/>
                    <a:tailEnd/>
                  </a:ln>
                </p:spPr>
                <p:txBody>
                  <a:bodyPr/>
                  <a:lstStyle/>
                  <a:p>
                    <a:endParaRPr lang="en-US">
                      <a:solidFill>
                        <a:srgbClr val="000000"/>
                      </a:solidFill>
                    </a:endParaRPr>
                  </a:p>
                </p:txBody>
              </p:sp>
            </p:grpSp>
          </p:grpSp>
        </p:grpSp>
        <p:sp>
          <p:nvSpPr>
            <p:cNvPr id="1042" name="Freeform 26"/>
            <p:cNvSpPr>
              <a:spLocks/>
            </p:cNvSpPr>
            <p:nvPr/>
          </p:nvSpPr>
          <p:spPr bwMode="auto">
            <a:xfrm>
              <a:off x="3343" y="8285"/>
              <a:ext cx="762" cy="500"/>
            </a:xfrm>
            <a:custGeom>
              <a:avLst/>
              <a:gdLst>
                <a:gd name="T0" fmla="*/ 762 w 762"/>
                <a:gd name="T1" fmla="*/ 0 h 500"/>
                <a:gd name="T2" fmla="*/ 0 w 762"/>
                <a:gd name="T3" fmla="*/ 500 h 500"/>
                <a:gd name="T4" fmla="*/ 0 60000 65536"/>
                <a:gd name="T5" fmla="*/ 0 60000 65536"/>
                <a:gd name="T6" fmla="*/ 0 w 762"/>
                <a:gd name="T7" fmla="*/ 0 h 500"/>
                <a:gd name="T8" fmla="*/ 762 w 762"/>
                <a:gd name="T9" fmla="*/ 500 h 500"/>
              </a:gdLst>
              <a:ahLst/>
              <a:cxnLst>
                <a:cxn ang="T4">
                  <a:pos x="T0" y="T1"/>
                </a:cxn>
                <a:cxn ang="T5">
                  <a:pos x="T2" y="T3"/>
                </a:cxn>
              </a:cxnLst>
              <a:rect l="T6" t="T7" r="T8" b="T9"/>
              <a:pathLst>
                <a:path w="762" h="500">
                  <a:moveTo>
                    <a:pt x="762" y="0"/>
                  </a:moveTo>
                  <a:lnTo>
                    <a:pt x="0" y="50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1043" name="Freeform 27"/>
            <p:cNvSpPr>
              <a:spLocks/>
            </p:cNvSpPr>
            <p:nvPr/>
          </p:nvSpPr>
          <p:spPr bwMode="auto">
            <a:xfrm>
              <a:off x="3265" y="8812"/>
              <a:ext cx="819" cy="263"/>
            </a:xfrm>
            <a:custGeom>
              <a:avLst/>
              <a:gdLst>
                <a:gd name="T0" fmla="*/ 819 w 819"/>
                <a:gd name="T1" fmla="*/ 0 h 263"/>
                <a:gd name="T2" fmla="*/ 0 w 819"/>
                <a:gd name="T3" fmla="*/ 263 h 263"/>
                <a:gd name="T4" fmla="*/ 0 60000 65536"/>
                <a:gd name="T5" fmla="*/ 0 60000 65536"/>
                <a:gd name="T6" fmla="*/ 0 w 819"/>
                <a:gd name="T7" fmla="*/ 0 h 263"/>
                <a:gd name="T8" fmla="*/ 819 w 819"/>
                <a:gd name="T9" fmla="*/ 263 h 263"/>
              </a:gdLst>
              <a:ahLst/>
              <a:cxnLst>
                <a:cxn ang="T4">
                  <a:pos x="T0" y="T1"/>
                </a:cxn>
                <a:cxn ang="T5">
                  <a:pos x="T2" y="T3"/>
                </a:cxn>
              </a:cxnLst>
              <a:rect l="T6" t="T7" r="T8" b="T9"/>
              <a:pathLst>
                <a:path w="819" h="263">
                  <a:moveTo>
                    <a:pt x="819" y="0"/>
                  </a:moveTo>
                  <a:lnTo>
                    <a:pt x="0" y="263"/>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1044" name="Text Box 28"/>
            <p:cNvSpPr txBox="1">
              <a:spLocks noChangeArrowheads="1"/>
            </p:cNvSpPr>
            <p:nvPr/>
          </p:nvSpPr>
          <p:spPr bwMode="auto">
            <a:xfrm>
              <a:off x="4032" y="8028"/>
              <a:ext cx="1440" cy="540"/>
            </a:xfrm>
            <a:prstGeom prst="rect">
              <a:avLst/>
            </a:prstGeom>
            <a:noFill/>
            <a:ln w="22225">
              <a:noFill/>
              <a:miter lim="800000"/>
              <a:headEnd/>
              <a:tailEnd/>
            </a:ln>
          </p:spPr>
          <p:txBody>
            <a:bodyPr/>
            <a:lstStyle/>
            <a:p>
              <a:pPr algn="l"/>
              <a:r>
                <a:rPr lang="en-US" b="0">
                  <a:solidFill>
                    <a:srgbClr val="FF0000"/>
                  </a:solidFill>
                </a:rPr>
                <a:t> r = 11.5 m</a:t>
              </a:r>
            </a:p>
          </p:txBody>
        </p:sp>
        <p:sp>
          <p:nvSpPr>
            <p:cNvPr id="1045" name="Text Box 29"/>
            <p:cNvSpPr txBox="1">
              <a:spLocks noChangeArrowheads="1"/>
            </p:cNvSpPr>
            <p:nvPr/>
          </p:nvSpPr>
          <p:spPr bwMode="auto">
            <a:xfrm>
              <a:off x="4032" y="8568"/>
              <a:ext cx="1440" cy="540"/>
            </a:xfrm>
            <a:prstGeom prst="rect">
              <a:avLst/>
            </a:prstGeom>
            <a:noFill/>
            <a:ln w="22225">
              <a:noFill/>
              <a:miter lim="800000"/>
              <a:headEnd/>
              <a:tailEnd/>
            </a:ln>
          </p:spPr>
          <p:txBody>
            <a:bodyPr/>
            <a:lstStyle/>
            <a:p>
              <a:pPr algn="l"/>
              <a:r>
                <a:rPr lang="en-US" b="0" dirty="0">
                  <a:solidFill>
                    <a:srgbClr val="FF0000"/>
                  </a:solidFill>
                </a:rPr>
                <a:t> r = 7.5 m</a:t>
              </a:r>
            </a:p>
          </p:txBody>
        </p:sp>
        <p:sp>
          <p:nvSpPr>
            <p:cNvPr id="1046" name="Text Box 30"/>
            <p:cNvSpPr txBox="1">
              <a:spLocks noChangeArrowheads="1"/>
            </p:cNvSpPr>
            <p:nvPr/>
          </p:nvSpPr>
          <p:spPr bwMode="auto">
            <a:xfrm>
              <a:off x="1872" y="10188"/>
              <a:ext cx="1800" cy="540"/>
            </a:xfrm>
            <a:prstGeom prst="rect">
              <a:avLst/>
            </a:prstGeom>
            <a:noFill/>
            <a:ln w="22225">
              <a:noFill/>
              <a:miter lim="800000"/>
              <a:headEnd/>
              <a:tailEnd/>
            </a:ln>
          </p:spPr>
          <p:txBody>
            <a:bodyPr/>
            <a:lstStyle/>
            <a:p>
              <a:pPr algn="l"/>
              <a:r>
                <a:rPr lang="en-US" b="0" dirty="0">
                  <a:solidFill>
                    <a:srgbClr val="FF3300"/>
                  </a:solidFill>
                </a:rPr>
                <a:t>  </a:t>
              </a:r>
              <a:r>
                <a:rPr lang="en-US" b="0" dirty="0">
                  <a:solidFill>
                    <a:srgbClr val="FF0000"/>
                  </a:solidFill>
                </a:rPr>
                <a:t>Ferris wheel</a:t>
              </a:r>
            </a:p>
          </p:txBody>
        </p:sp>
      </p:grpSp>
      <p:sp>
        <p:nvSpPr>
          <p:cNvPr id="1032" name="Rectangle 31"/>
          <p:cNvSpPr>
            <a:spLocks noChangeArrowheads="1"/>
          </p:cNvSpPr>
          <p:nvPr/>
        </p:nvSpPr>
        <p:spPr bwMode="auto">
          <a:xfrm>
            <a:off x="5568950" y="220663"/>
            <a:ext cx="3497263" cy="2227262"/>
          </a:xfrm>
          <a:prstGeom prst="rect">
            <a:avLst/>
          </a:prstGeom>
          <a:noFill/>
          <a:ln w="9525" algn="ctr">
            <a:noFill/>
            <a:miter lim="800000"/>
            <a:headEnd/>
            <a:tailEnd/>
          </a:ln>
        </p:spPr>
        <p:txBody>
          <a:bodyPr anchor="ctr">
            <a:spAutoFit/>
          </a:bodyPr>
          <a:lstStyle/>
          <a:p>
            <a:pPr algn="l"/>
            <a:r>
              <a:rPr lang="en-US" b="0">
                <a:solidFill>
                  <a:srgbClr val="FF0000"/>
                </a:solidFill>
              </a:rPr>
              <a:t>If arc subtended</a:t>
            </a:r>
          </a:p>
          <a:p>
            <a:pPr algn="l"/>
            <a:r>
              <a:rPr lang="en-US" b="0">
                <a:solidFill>
                  <a:srgbClr val="FF0000"/>
                </a:solidFill>
              </a:rPr>
              <a:t>by basket between</a:t>
            </a:r>
          </a:p>
          <a:p>
            <a:pPr algn="l"/>
            <a:r>
              <a:rPr lang="en-US" b="0">
                <a:solidFill>
                  <a:srgbClr val="FF0000"/>
                </a:solidFill>
              </a:rPr>
              <a:t>loadings is 3.8 m,</a:t>
            </a:r>
          </a:p>
          <a:p>
            <a:pPr algn="l"/>
            <a:r>
              <a:rPr lang="en-US" b="0">
                <a:solidFill>
                  <a:srgbClr val="FF0000"/>
                </a:solidFill>
              </a:rPr>
              <a:t>find angular</a:t>
            </a:r>
          </a:p>
          <a:p>
            <a:pPr algn="l"/>
            <a:r>
              <a:rPr lang="en-US" b="0">
                <a:solidFill>
                  <a:srgbClr val="FF0000"/>
                </a:solidFill>
              </a:rPr>
              <a:t>displacement, in rad. </a:t>
            </a:r>
          </a:p>
        </p:txBody>
      </p:sp>
      <p:sp>
        <p:nvSpPr>
          <p:cNvPr id="1033" name="Rectangle 33"/>
          <p:cNvSpPr>
            <a:spLocks noChangeArrowheads="1"/>
          </p:cNvSpPr>
          <p:nvPr/>
        </p:nvSpPr>
        <p:spPr bwMode="auto">
          <a:xfrm>
            <a:off x="0" y="3249613"/>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408608" name="Object 32"/>
          <p:cNvGraphicFramePr>
            <a:graphicFrameLocks noChangeAspect="1"/>
          </p:cNvGraphicFramePr>
          <p:nvPr>
            <p:extLst>
              <p:ext uri="{D42A27DB-BD31-4B8C-83A1-F6EECF244321}">
                <p14:modId xmlns:p14="http://schemas.microsoft.com/office/powerpoint/2010/main" val="16477213"/>
              </p:ext>
            </p:extLst>
          </p:nvPr>
        </p:nvGraphicFramePr>
        <p:xfrm>
          <a:off x="6756400" y="2558788"/>
          <a:ext cx="1562100" cy="838200"/>
        </p:xfrm>
        <a:graphic>
          <a:graphicData uri="http://schemas.openxmlformats.org/presentationml/2006/ole">
            <mc:AlternateContent xmlns:mc="http://schemas.openxmlformats.org/markup-compatibility/2006">
              <mc:Choice xmlns:v="urn:schemas-microsoft-com:vml" Requires="v">
                <p:oleObj spid="_x0000_s1081" name="Equation" r:id="rId4" imgW="1562040" imgH="838080" progId="Equation.3">
                  <p:embed/>
                </p:oleObj>
              </mc:Choice>
              <mc:Fallback>
                <p:oleObj name="Equation" r:id="rId4" imgW="156204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2558788"/>
                        <a:ext cx="1562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35"/>
          <p:cNvSpPr>
            <a:spLocks noChangeArrowheads="1"/>
          </p:cNvSpPr>
          <p:nvPr/>
        </p:nvSpPr>
        <p:spPr bwMode="auto">
          <a:xfrm>
            <a:off x="0" y="3249613"/>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1035" name="Rectangle 37"/>
          <p:cNvSpPr>
            <a:spLocks noChangeArrowheads="1"/>
          </p:cNvSpPr>
          <p:nvPr/>
        </p:nvSpPr>
        <p:spPr bwMode="auto">
          <a:xfrm>
            <a:off x="0" y="3249613"/>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408614" name="Rectangle 38"/>
          <p:cNvSpPr>
            <a:spLocks noChangeArrowheads="1"/>
          </p:cNvSpPr>
          <p:nvPr/>
        </p:nvSpPr>
        <p:spPr bwMode="auto">
          <a:xfrm>
            <a:off x="6642100" y="3587488"/>
            <a:ext cx="2054225" cy="519112"/>
          </a:xfrm>
          <a:prstGeom prst="rect">
            <a:avLst/>
          </a:prstGeom>
          <a:noFill/>
          <a:ln w="9525" algn="ctr">
            <a:noFill/>
            <a:miter lim="800000"/>
            <a:headEnd/>
            <a:tailEnd/>
          </a:ln>
        </p:spPr>
        <p:txBody>
          <a:bodyPr anchor="ctr">
            <a:spAutoFit/>
          </a:bodyPr>
          <a:lstStyle/>
          <a:p>
            <a:pPr algn="l"/>
            <a:r>
              <a:rPr lang="en-US" b="0">
                <a:solidFill>
                  <a:srgbClr val="000000"/>
                </a:solidFill>
              </a:rPr>
              <a:t>=  0.33 rad </a:t>
            </a:r>
          </a:p>
        </p:txBody>
      </p:sp>
      <p:sp>
        <p:nvSpPr>
          <p:cNvPr id="408616" name="Rectangle 40"/>
          <p:cNvSpPr>
            <a:spLocks noChangeArrowheads="1"/>
          </p:cNvSpPr>
          <p:nvPr/>
        </p:nvSpPr>
        <p:spPr bwMode="auto">
          <a:xfrm>
            <a:off x="556130" y="4304745"/>
            <a:ext cx="5044971" cy="954107"/>
          </a:xfrm>
          <a:prstGeom prst="rect">
            <a:avLst/>
          </a:prstGeom>
          <a:noFill/>
          <a:ln w="9525" algn="ctr">
            <a:noFill/>
            <a:miter lim="800000"/>
            <a:headEnd/>
            <a:tailEnd/>
          </a:ln>
        </p:spPr>
        <p:txBody>
          <a:bodyPr wrap="none" anchor="ctr">
            <a:spAutoFit/>
          </a:bodyPr>
          <a:lstStyle/>
          <a:p>
            <a:pPr algn="l"/>
            <a:r>
              <a:rPr lang="en-US" b="0" dirty="0">
                <a:solidFill>
                  <a:srgbClr val="FF0000"/>
                </a:solidFill>
              </a:rPr>
              <a:t>Through what arc length does </a:t>
            </a:r>
            <a:endParaRPr lang="en-US" b="0" dirty="0" smtClean="0">
              <a:solidFill>
                <a:srgbClr val="FF0000"/>
              </a:solidFill>
            </a:endParaRPr>
          </a:p>
          <a:p>
            <a:pPr algn="l"/>
            <a:r>
              <a:rPr lang="en-US" b="0" dirty="0" smtClean="0">
                <a:solidFill>
                  <a:srgbClr val="FF0000"/>
                </a:solidFill>
              </a:rPr>
              <a:t>bear </a:t>
            </a:r>
            <a:r>
              <a:rPr lang="en-US" b="0" dirty="0">
                <a:solidFill>
                  <a:srgbClr val="FF0000"/>
                </a:solidFill>
              </a:rPr>
              <a:t>move</a:t>
            </a:r>
            <a:r>
              <a:rPr lang="en-US" b="0" dirty="0" smtClean="0">
                <a:solidFill>
                  <a:srgbClr val="FF0000"/>
                </a:solidFill>
              </a:rPr>
              <a:t>, between </a:t>
            </a:r>
            <a:r>
              <a:rPr lang="en-US" b="0" dirty="0">
                <a:solidFill>
                  <a:srgbClr val="FF0000"/>
                </a:solidFill>
              </a:rPr>
              <a:t>stops? </a:t>
            </a:r>
          </a:p>
        </p:txBody>
      </p:sp>
      <p:sp>
        <p:nvSpPr>
          <p:cNvPr id="408620" name="Rectangle 44"/>
          <p:cNvSpPr>
            <a:spLocks noChangeArrowheads="1"/>
          </p:cNvSpPr>
          <p:nvPr/>
        </p:nvSpPr>
        <p:spPr bwMode="auto">
          <a:xfrm>
            <a:off x="799681" y="6013672"/>
            <a:ext cx="3302000" cy="519112"/>
          </a:xfrm>
          <a:prstGeom prst="rect">
            <a:avLst/>
          </a:prstGeom>
          <a:noFill/>
          <a:ln w="9525" algn="ctr">
            <a:noFill/>
            <a:miter lim="800000"/>
            <a:headEnd/>
            <a:tailEnd/>
          </a:ln>
        </p:spPr>
        <p:txBody>
          <a:bodyPr anchor="ctr">
            <a:spAutoFit/>
          </a:bodyPr>
          <a:lstStyle/>
          <a:p>
            <a:pPr algn="l"/>
            <a:r>
              <a:rPr lang="en-US" b="0" dirty="0">
                <a:solidFill>
                  <a:srgbClr val="000000"/>
                </a:solidFill>
              </a:rPr>
              <a:t>= 0.33 rad (7.5 m) </a:t>
            </a:r>
          </a:p>
        </p:txBody>
      </p:sp>
      <p:sp>
        <p:nvSpPr>
          <p:cNvPr id="408621" name="Rectangle 45"/>
          <p:cNvSpPr>
            <a:spLocks noChangeArrowheads="1"/>
          </p:cNvSpPr>
          <p:nvPr/>
        </p:nvSpPr>
        <p:spPr bwMode="auto">
          <a:xfrm>
            <a:off x="3820882" y="6014856"/>
            <a:ext cx="1691489" cy="523220"/>
          </a:xfrm>
          <a:prstGeom prst="rect">
            <a:avLst/>
          </a:prstGeom>
          <a:noFill/>
          <a:ln w="9525" algn="ctr">
            <a:noFill/>
            <a:miter lim="800000"/>
            <a:headEnd/>
            <a:tailEnd/>
          </a:ln>
        </p:spPr>
        <p:txBody>
          <a:bodyPr wrap="none" anchor="ctr">
            <a:spAutoFit/>
          </a:bodyPr>
          <a:lstStyle/>
          <a:p>
            <a:pPr algn="l"/>
            <a:r>
              <a:rPr lang="en-US" b="0">
                <a:solidFill>
                  <a:srgbClr val="000000"/>
                </a:solidFill>
              </a:rPr>
              <a:t>=   2.5 m </a:t>
            </a:r>
          </a:p>
        </p:txBody>
      </p:sp>
      <p:sp>
        <p:nvSpPr>
          <p:cNvPr id="41" name="Rectangle 40"/>
          <p:cNvSpPr>
            <a:spLocks noChangeArrowheads="1"/>
          </p:cNvSpPr>
          <p:nvPr/>
        </p:nvSpPr>
        <p:spPr bwMode="auto">
          <a:xfrm>
            <a:off x="6022672" y="4751647"/>
            <a:ext cx="2874505" cy="1200329"/>
          </a:xfrm>
          <a:prstGeom prst="rect">
            <a:avLst/>
          </a:prstGeom>
          <a:solidFill>
            <a:schemeClr val="bg1">
              <a:lumMod val="85000"/>
            </a:schemeClr>
          </a:solidFill>
          <a:ln w="9525" algn="ctr">
            <a:solidFill>
              <a:schemeClr val="tx1"/>
            </a:solidFill>
            <a:miter lim="800000"/>
            <a:headEnd/>
            <a:tailEnd/>
          </a:ln>
        </p:spPr>
        <p:txBody>
          <a:bodyPr wrap="none" anchor="ctr">
            <a:spAutoFit/>
          </a:bodyPr>
          <a:lstStyle/>
          <a:p>
            <a:r>
              <a:rPr lang="en-US" sz="2400" dirty="0" smtClean="0">
                <a:solidFill>
                  <a:srgbClr val="000000"/>
                </a:solidFill>
                <a:latin typeface="Arial Narrow" panose="020B0606020202030204" pitchFamily="34" charset="0"/>
              </a:rPr>
              <a:t>KEY: All points on a</a:t>
            </a:r>
          </a:p>
          <a:p>
            <a:r>
              <a:rPr lang="en-US" sz="2400" dirty="0" smtClean="0">
                <a:solidFill>
                  <a:srgbClr val="000000"/>
                </a:solidFill>
                <a:latin typeface="Arial Narrow" panose="020B0606020202030204" pitchFamily="34" charset="0"/>
              </a:rPr>
              <a:t>rotating body undergo</a:t>
            </a:r>
          </a:p>
          <a:p>
            <a:r>
              <a:rPr lang="en-US" sz="2400" dirty="0" smtClean="0">
                <a:solidFill>
                  <a:srgbClr val="000000"/>
                </a:solidFill>
                <a:latin typeface="Arial Narrow" panose="020B0606020202030204" pitchFamily="34" charset="0"/>
              </a:rPr>
              <a:t>IDENTICAL </a:t>
            </a:r>
            <a:r>
              <a:rPr lang="en-US" sz="2400" dirty="0" err="1" smtClean="0">
                <a:solidFill>
                  <a:srgbClr val="000000"/>
                </a:solidFill>
                <a:latin typeface="Symbol" panose="05050102010706020507" pitchFamily="18" charset="2"/>
              </a:rPr>
              <a:t>Dq</a:t>
            </a:r>
            <a:r>
              <a:rPr lang="en-US" sz="2400" dirty="0" smtClean="0">
                <a:solidFill>
                  <a:srgbClr val="000000"/>
                </a:solidFill>
                <a:latin typeface="Arial Narrow" panose="020B0606020202030204" pitchFamily="34" charset="0"/>
              </a:rPr>
              <a:t>.</a:t>
            </a:r>
            <a:endParaRPr lang="en-US" sz="2400" dirty="0">
              <a:solidFill>
                <a:srgbClr val="000000"/>
              </a:solidFill>
              <a:latin typeface="Arial Narrow" panose="020B0606020202030204" pitchFamily="34" charset="0"/>
            </a:endParaRPr>
          </a:p>
        </p:txBody>
      </p:sp>
      <p:grpSp>
        <p:nvGrpSpPr>
          <p:cNvPr id="2" name="Group 1"/>
          <p:cNvGrpSpPr/>
          <p:nvPr/>
        </p:nvGrpSpPr>
        <p:grpSpPr>
          <a:xfrm>
            <a:off x="4572351" y="2511493"/>
            <a:ext cx="2092925" cy="950737"/>
            <a:chOff x="4572351" y="2511493"/>
            <a:chExt cx="2092925" cy="950737"/>
          </a:xfrm>
        </p:grpSpPr>
        <p:grpSp>
          <p:nvGrpSpPr>
            <p:cNvPr id="43" name="Group 42"/>
            <p:cNvGrpSpPr/>
            <p:nvPr/>
          </p:nvGrpSpPr>
          <p:grpSpPr>
            <a:xfrm>
              <a:off x="4572351" y="2511493"/>
              <a:ext cx="2085090" cy="950737"/>
              <a:chOff x="1631886" y="5761443"/>
              <a:chExt cx="2085090" cy="950737"/>
            </a:xfrm>
          </p:grpSpPr>
          <p:sp>
            <p:nvSpPr>
              <p:cNvPr id="44" name="Rectangle 22"/>
              <p:cNvSpPr>
                <a:spLocks noChangeArrowheads="1"/>
              </p:cNvSpPr>
              <p:nvPr/>
            </p:nvSpPr>
            <p:spPr bwMode="auto">
              <a:xfrm>
                <a:off x="1631886" y="5975197"/>
                <a:ext cx="1516762"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Arial"/>
                    <a:sym typeface="Wingdings" panose="05000000000000000000" pitchFamily="2" charset="2"/>
                  </a:rPr>
                  <a:t>  </a:t>
                </a:r>
                <a:r>
                  <a:rPr lang="en-US" dirty="0" err="1" smtClean="0">
                    <a:solidFill>
                      <a:srgbClr val="000000"/>
                    </a:solidFill>
                    <a:latin typeface="Symbol" panose="05050102010706020507" pitchFamily="18" charset="2"/>
                  </a:rPr>
                  <a:t>Dq</a:t>
                </a:r>
                <a:r>
                  <a:rPr lang="en-US" b="0" baseline="-25000" dirty="0" smtClean="0">
                    <a:solidFill>
                      <a:srgbClr val="000000"/>
                    </a:solidFill>
                  </a:rPr>
                  <a:t> </a:t>
                </a:r>
                <a:r>
                  <a:rPr lang="en-US" b="0" dirty="0" smtClean="0">
                    <a:solidFill>
                      <a:srgbClr val="000000"/>
                    </a:solidFill>
                  </a:rPr>
                  <a:t>= </a:t>
                </a:r>
                <a:endParaRPr lang="en-US" b="0" dirty="0">
                  <a:solidFill>
                    <a:srgbClr val="000000"/>
                  </a:solidFill>
                </a:endParaRPr>
              </a:p>
            </p:txBody>
          </p:sp>
          <p:sp>
            <p:nvSpPr>
              <p:cNvPr id="45" name="Rectangle 22"/>
              <p:cNvSpPr>
                <a:spLocks noChangeArrowheads="1"/>
              </p:cNvSpPr>
              <p:nvPr/>
            </p:nvSpPr>
            <p:spPr bwMode="auto">
              <a:xfrm>
                <a:off x="3059855" y="5761443"/>
                <a:ext cx="583813" cy="523220"/>
              </a:xfrm>
              <a:prstGeom prst="rect">
                <a:avLst/>
              </a:prstGeom>
              <a:noFill/>
              <a:ln w="9525">
                <a:noFill/>
                <a:miter lim="800000"/>
                <a:headEnd/>
                <a:tailEnd/>
              </a:ln>
            </p:spPr>
            <p:txBody>
              <a:bodyPr wrap="none" anchor="ctr">
                <a:spAutoFit/>
              </a:bodyPr>
              <a:lstStyle/>
              <a:p>
                <a:r>
                  <a:rPr lang="en-US" dirty="0" smtClean="0">
                    <a:solidFill>
                      <a:srgbClr val="000000"/>
                    </a:solidFill>
                    <a:latin typeface="Symbol" panose="05050102010706020507" pitchFamily="18" charset="2"/>
                  </a:rPr>
                  <a:t>D</a:t>
                </a:r>
                <a:r>
                  <a:rPr lang="en-US" b="0" dirty="0" smtClean="0">
                    <a:solidFill>
                      <a:srgbClr val="000000"/>
                    </a:solidFill>
                    <a:latin typeface="Arial"/>
                  </a:rPr>
                  <a:t>s</a:t>
                </a:r>
                <a:endParaRPr lang="en-US" b="0" dirty="0">
                  <a:solidFill>
                    <a:srgbClr val="000000"/>
                  </a:solidFill>
                  <a:latin typeface="Arial"/>
                </a:endParaRPr>
              </a:p>
            </p:txBody>
          </p:sp>
          <p:sp>
            <p:nvSpPr>
              <p:cNvPr id="46" name="Rectangle 22"/>
              <p:cNvSpPr>
                <a:spLocks noChangeArrowheads="1"/>
              </p:cNvSpPr>
              <p:nvPr/>
            </p:nvSpPr>
            <p:spPr bwMode="auto">
              <a:xfrm>
                <a:off x="3199313" y="6188960"/>
                <a:ext cx="304892" cy="523220"/>
              </a:xfrm>
              <a:prstGeom prst="rect">
                <a:avLst/>
              </a:prstGeom>
              <a:noFill/>
              <a:ln w="9525">
                <a:noFill/>
                <a:miter lim="800000"/>
                <a:headEnd/>
                <a:tailEnd/>
              </a:ln>
            </p:spPr>
            <p:txBody>
              <a:bodyPr wrap="none" anchor="ctr">
                <a:spAutoFit/>
              </a:bodyPr>
              <a:lstStyle/>
              <a:p>
                <a:r>
                  <a:rPr lang="en-US" b="0" dirty="0" smtClean="0">
                    <a:solidFill>
                      <a:srgbClr val="000000"/>
                    </a:solidFill>
                  </a:rPr>
                  <a:t>r</a:t>
                </a:r>
                <a:endParaRPr lang="en-US" b="0" dirty="0">
                  <a:solidFill>
                    <a:srgbClr val="000000"/>
                  </a:solidFill>
                </a:endParaRPr>
              </a:p>
            </p:txBody>
          </p:sp>
          <p:cxnSp>
            <p:nvCxnSpPr>
              <p:cNvPr id="47" name="Straight Connector 46"/>
              <p:cNvCxnSpPr/>
              <p:nvPr/>
            </p:nvCxnSpPr>
            <p:spPr bwMode="auto">
              <a:xfrm>
                <a:off x="3016332" y="6246422"/>
                <a:ext cx="700644" cy="0"/>
              </a:xfrm>
              <a:prstGeom prst="line">
                <a:avLst/>
              </a:prstGeom>
              <a:noFill/>
              <a:ln w="28575" cap="flat" cmpd="sng" algn="ctr">
                <a:solidFill>
                  <a:schemeClr val="tx1"/>
                </a:solidFill>
                <a:prstDash val="solid"/>
                <a:round/>
                <a:headEnd type="none" w="med" len="med"/>
                <a:tailEnd type="none" w="med" len="med"/>
              </a:ln>
              <a:effectLst/>
            </p:spPr>
          </p:cxnSp>
        </p:grpSp>
        <p:sp>
          <p:nvSpPr>
            <p:cNvPr id="49" name="Arc 48"/>
            <p:cNvSpPr/>
            <p:nvPr/>
          </p:nvSpPr>
          <p:spPr bwMode="auto">
            <a:xfrm rot="18579899">
              <a:off x="5186648" y="270680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0" name="Arc 49"/>
            <p:cNvSpPr/>
            <p:nvPr/>
          </p:nvSpPr>
          <p:spPr bwMode="auto">
            <a:xfrm rot="18579899">
              <a:off x="6065421" y="25168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51" name="Group 50"/>
          <p:cNvGrpSpPr/>
          <p:nvPr/>
        </p:nvGrpSpPr>
        <p:grpSpPr>
          <a:xfrm>
            <a:off x="3046245" y="2730269"/>
            <a:ext cx="1718740" cy="595757"/>
            <a:chOff x="6329770" y="2142437"/>
            <a:chExt cx="1718740" cy="595757"/>
          </a:xfrm>
        </p:grpSpPr>
        <p:sp>
          <p:nvSpPr>
            <p:cNvPr id="52" name="Rectangle 24"/>
            <p:cNvSpPr>
              <a:spLocks noChangeArrowheads="1"/>
            </p:cNvSpPr>
            <p:nvPr/>
          </p:nvSpPr>
          <p:spPr bwMode="auto">
            <a:xfrm>
              <a:off x="6329770" y="2142437"/>
              <a:ext cx="1718740" cy="523220"/>
            </a:xfrm>
            <a:prstGeom prst="rect">
              <a:avLst/>
            </a:prstGeom>
            <a:noFill/>
            <a:ln w="9525" algn="ctr">
              <a:noFill/>
              <a:miter lim="800000"/>
              <a:headEnd/>
              <a:tailEnd/>
            </a:ln>
          </p:spPr>
          <p:txBody>
            <a:bodyPr wrap="none" anchor="ctr">
              <a:spAutoFit/>
            </a:bodyPr>
            <a:lstStyle/>
            <a:p>
              <a:pPr algn="l"/>
              <a:r>
                <a:rPr lang="en-US" dirty="0">
                  <a:solidFill>
                    <a:srgbClr val="000000"/>
                  </a:solidFill>
                  <a:latin typeface="Symbol" pitchFamily="18" charset="2"/>
                </a:rPr>
                <a:t>D</a:t>
              </a:r>
              <a:r>
                <a:rPr lang="en-US" b="0" dirty="0">
                  <a:solidFill>
                    <a:srgbClr val="000000"/>
                  </a:solidFill>
                </a:rPr>
                <a:t>s = </a:t>
              </a:r>
              <a:r>
                <a:rPr lang="en-US"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53" name="Arc 52"/>
            <p:cNvSpPr/>
            <p:nvPr/>
          </p:nvSpPr>
          <p:spPr bwMode="auto">
            <a:xfrm rot="18579899">
              <a:off x="7221404" y="213833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4" name="Arc 53"/>
            <p:cNvSpPr/>
            <p:nvPr/>
          </p:nvSpPr>
          <p:spPr bwMode="auto">
            <a:xfrm rot="18579899">
              <a:off x="6396069" y="213833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55" name="Group 54"/>
          <p:cNvGrpSpPr/>
          <p:nvPr/>
        </p:nvGrpSpPr>
        <p:grpSpPr>
          <a:xfrm>
            <a:off x="312946" y="5495240"/>
            <a:ext cx="1718740" cy="595757"/>
            <a:chOff x="6329770" y="2142437"/>
            <a:chExt cx="1718740" cy="595757"/>
          </a:xfrm>
        </p:grpSpPr>
        <p:sp>
          <p:nvSpPr>
            <p:cNvPr id="56" name="Rectangle 24"/>
            <p:cNvSpPr>
              <a:spLocks noChangeArrowheads="1"/>
            </p:cNvSpPr>
            <p:nvPr/>
          </p:nvSpPr>
          <p:spPr bwMode="auto">
            <a:xfrm>
              <a:off x="6329770" y="2142437"/>
              <a:ext cx="1718740" cy="523220"/>
            </a:xfrm>
            <a:prstGeom prst="rect">
              <a:avLst/>
            </a:prstGeom>
            <a:noFill/>
            <a:ln w="9525" algn="ctr">
              <a:noFill/>
              <a:miter lim="800000"/>
              <a:headEnd/>
              <a:tailEnd/>
            </a:ln>
          </p:spPr>
          <p:txBody>
            <a:bodyPr wrap="none" anchor="ctr">
              <a:spAutoFit/>
            </a:bodyPr>
            <a:lstStyle/>
            <a:p>
              <a:pPr algn="l"/>
              <a:r>
                <a:rPr lang="en-US" dirty="0">
                  <a:solidFill>
                    <a:srgbClr val="000000"/>
                  </a:solidFill>
                  <a:latin typeface="Symbol" pitchFamily="18" charset="2"/>
                </a:rPr>
                <a:t>D</a:t>
              </a:r>
              <a:r>
                <a:rPr lang="en-US" b="0" dirty="0">
                  <a:solidFill>
                    <a:srgbClr val="000000"/>
                  </a:solidFill>
                </a:rPr>
                <a:t>s = </a:t>
              </a:r>
              <a:r>
                <a:rPr lang="en-US"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57" name="Arc 56"/>
            <p:cNvSpPr/>
            <p:nvPr/>
          </p:nvSpPr>
          <p:spPr bwMode="auto">
            <a:xfrm rot="18579899">
              <a:off x="7221404" y="213833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8" name="Arc 57"/>
            <p:cNvSpPr/>
            <p:nvPr/>
          </p:nvSpPr>
          <p:spPr bwMode="auto">
            <a:xfrm rot="18579899">
              <a:off x="6396069" y="213833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spTree>
    <p:extLst>
      <p:ext uri="{BB962C8B-B14F-4D97-AF65-F5344CB8AC3E}">
        <p14:creationId xmlns:p14="http://schemas.microsoft.com/office/powerpoint/2010/main" val="3630678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anim calcmode="lin" valueType="num">
                                      <p:cBhvr>
                                        <p:cTn id="8" dur="2000" fill="hold"/>
                                        <p:tgtEl>
                                          <p:spTgt spid="51"/>
                                        </p:tgtEl>
                                        <p:attrNameLst>
                                          <p:attrName>style.rotation</p:attrName>
                                        </p:attrNameLst>
                                      </p:cBhvr>
                                      <p:tavLst>
                                        <p:tav tm="0">
                                          <p:val>
                                            <p:fltVal val="720"/>
                                          </p:val>
                                        </p:tav>
                                        <p:tav tm="100000">
                                          <p:val>
                                            <p:fltVal val="0"/>
                                          </p:val>
                                        </p:tav>
                                      </p:tavLst>
                                    </p:anim>
                                    <p:anim calcmode="lin" valueType="num">
                                      <p:cBhvr>
                                        <p:cTn id="9" dur="2000" fill="hold"/>
                                        <p:tgtEl>
                                          <p:spTgt spid="51"/>
                                        </p:tgtEl>
                                        <p:attrNameLst>
                                          <p:attrName>ppt_h</p:attrName>
                                        </p:attrNameLst>
                                      </p:cBhvr>
                                      <p:tavLst>
                                        <p:tav tm="0">
                                          <p:val>
                                            <p:fltVal val="0"/>
                                          </p:val>
                                        </p:tav>
                                        <p:tav tm="100000">
                                          <p:val>
                                            <p:strVal val="#ppt_h"/>
                                          </p:val>
                                        </p:tav>
                                      </p:tavLst>
                                    </p:anim>
                                    <p:anim calcmode="lin" valueType="num">
                                      <p:cBhvr>
                                        <p:cTn id="10" dur="2000" fill="hold"/>
                                        <p:tgtEl>
                                          <p:spTgt spid="5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08608"/>
                                        </p:tgtEl>
                                        <p:attrNameLst>
                                          <p:attrName>style.visibility</p:attrName>
                                        </p:attrNameLst>
                                      </p:cBhvr>
                                      <p:to>
                                        <p:strVal val="visible"/>
                                      </p:to>
                                    </p:set>
                                    <p:anim calcmode="lin" valueType="num">
                                      <p:cBhvr>
                                        <p:cTn id="20" dur="1000" fill="hold"/>
                                        <p:tgtEl>
                                          <p:spTgt spid="408608"/>
                                        </p:tgtEl>
                                        <p:attrNameLst>
                                          <p:attrName>ppt_x</p:attrName>
                                        </p:attrNameLst>
                                      </p:cBhvr>
                                      <p:tavLst>
                                        <p:tav tm="0">
                                          <p:val>
                                            <p:strVal val="#ppt_x-.2"/>
                                          </p:val>
                                        </p:tav>
                                        <p:tav tm="100000">
                                          <p:val>
                                            <p:strVal val="#ppt_x"/>
                                          </p:val>
                                        </p:tav>
                                      </p:tavLst>
                                    </p:anim>
                                    <p:anim calcmode="lin" valueType="num">
                                      <p:cBhvr>
                                        <p:cTn id="21" dur="1000" fill="hold"/>
                                        <p:tgtEl>
                                          <p:spTgt spid="40860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0860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08614"/>
                                        </p:tgtEl>
                                        <p:attrNameLst>
                                          <p:attrName>style.visibility</p:attrName>
                                        </p:attrNameLst>
                                      </p:cBhvr>
                                      <p:to>
                                        <p:strVal val="visible"/>
                                      </p:to>
                                    </p:set>
                                    <p:animEffect transition="in" filter="fade">
                                      <p:cBhvr>
                                        <p:cTn id="27" dur="1000"/>
                                        <p:tgtEl>
                                          <p:spTgt spid="408614"/>
                                        </p:tgtEl>
                                      </p:cBhvr>
                                    </p:animEffect>
                                    <p:anim calcmode="lin" valueType="num">
                                      <p:cBhvr>
                                        <p:cTn id="28" dur="1000" fill="hold"/>
                                        <p:tgtEl>
                                          <p:spTgt spid="408614"/>
                                        </p:tgtEl>
                                        <p:attrNameLst>
                                          <p:attrName>ppt_x</p:attrName>
                                        </p:attrNameLst>
                                      </p:cBhvr>
                                      <p:tavLst>
                                        <p:tav tm="0">
                                          <p:val>
                                            <p:strVal val="#ppt_x"/>
                                          </p:val>
                                        </p:tav>
                                        <p:tav tm="100000">
                                          <p:val>
                                            <p:strVal val="#ppt_x"/>
                                          </p:val>
                                        </p:tav>
                                      </p:tavLst>
                                    </p:anim>
                                    <p:anim calcmode="lin" valueType="num">
                                      <p:cBhvr>
                                        <p:cTn id="29" dur="1000" fill="hold"/>
                                        <p:tgtEl>
                                          <p:spTgt spid="40861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408615"/>
                                        </p:tgtEl>
                                        <p:attrNameLst>
                                          <p:attrName>style.visibility</p:attrName>
                                        </p:attrNameLst>
                                      </p:cBhvr>
                                      <p:to>
                                        <p:strVal val="visible"/>
                                      </p:to>
                                    </p:set>
                                    <p:animEffect transition="in" filter="dissolve">
                                      <p:cBhvr>
                                        <p:cTn id="33" dur="500"/>
                                        <p:tgtEl>
                                          <p:spTgt spid="408615"/>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408616"/>
                                        </p:tgtEl>
                                        <p:attrNameLst>
                                          <p:attrName>style.visibility</p:attrName>
                                        </p:attrNameLst>
                                      </p:cBhvr>
                                      <p:to>
                                        <p:strVal val="visible"/>
                                      </p:to>
                                    </p:set>
                                    <p:anim from="(-#ppt_w/2)" to="(#ppt_x)" calcmode="lin" valueType="num">
                                      <p:cBhvr>
                                        <p:cTn id="38" dur="600" fill="hold">
                                          <p:stCondLst>
                                            <p:cond delay="0"/>
                                          </p:stCondLst>
                                        </p:cTn>
                                        <p:tgtEl>
                                          <p:spTgt spid="408616"/>
                                        </p:tgtEl>
                                        <p:attrNameLst>
                                          <p:attrName>ppt_x</p:attrName>
                                        </p:attrNameLst>
                                      </p:cBhvr>
                                    </p:anim>
                                    <p:anim from="0" to="-1.0" calcmode="lin" valueType="num">
                                      <p:cBhvr>
                                        <p:cTn id="39" dur="200" decel="50000" autoRev="1" fill="hold">
                                          <p:stCondLst>
                                            <p:cond delay="600"/>
                                          </p:stCondLst>
                                        </p:cTn>
                                        <p:tgtEl>
                                          <p:spTgt spid="408616"/>
                                        </p:tgtEl>
                                        <p:attrNameLst>
                                          <p:attrName>xshear</p:attrName>
                                        </p:attrNameLst>
                                      </p:cBhvr>
                                    </p:anim>
                                    <p:animScale>
                                      <p:cBhvr>
                                        <p:cTn id="40" dur="200" decel="100000" autoRev="1" fill="hold">
                                          <p:stCondLst>
                                            <p:cond delay="600"/>
                                          </p:stCondLst>
                                        </p:cTn>
                                        <p:tgtEl>
                                          <p:spTgt spid="408616"/>
                                        </p:tgtEl>
                                      </p:cBhvr>
                                      <p:from x="100000" y="100000"/>
                                      <p:to x="80000" y="100000"/>
                                    </p:animScale>
                                    <p:anim by="(#ppt_h/3+#ppt_w*0.1)" calcmode="lin" valueType="num">
                                      <p:cBhvr additive="sum">
                                        <p:cTn id="41" dur="200" decel="100000" autoRev="1" fill="hold">
                                          <p:stCondLst>
                                            <p:cond delay="600"/>
                                          </p:stCondLst>
                                        </p:cTn>
                                        <p:tgtEl>
                                          <p:spTgt spid="408616"/>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 from="(-#ppt_w/2)" to="(#ppt_x)" calcmode="lin" valueType="num">
                                      <p:cBhvr>
                                        <p:cTn id="46" dur="600" fill="hold">
                                          <p:stCondLst>
                                            <p:cond delay="0"/>
                                          </p:stCondLst>
                                        </p:cTn>
                                        <p:tgtEl>
                                          <p:spTgt spid="41"/>
                                        </p:tgtEl>
                                        <p:attrNameLst>
                                          <p:attrName>ppt_x</p:attrName>
                                        </p:attrNameLst>
                                      </p:cBhvr>
                                    </p:anim>
                                    <p:anim from="0" to="-1.0" calcmode="lin" valueType="num">
                                      <p:cBhvr>
                                        <p:cTn id="47" dur="200" decel="50000" autoRev="1" fill="hold">
                                          <p:stCondLst>
                                            <p:cond delay="600"/>
                                          </p:stCondLst>
                                        </p:cTn>
                                        <p:tgtEl>
                                          <p:spTgt spid="41"/>
                                        </p:tgtEl>
                                        <p:attrNameLst>
                                          <p:attrName>xshear</p:attrName>
                                        </p:attrNameLst>
                                      </p:cBhvr>
                                    </p:anim>
                                    <p:animScale>
                                      <p:cBhvr>
                                        <p:cTn id="48" dur="200" decel="100000" autoRev="1" fill="hold">
                                          <p:stCondLst>
                                            <p:cond delay="600"/>
                                          </p:stCondLst>
                                        </p:cTn>
                                        <p:tgtEl>
                                          <p:spTgt spid="41"/>
                                        </p:tgtEl>
                                      </p:cBhvr>
                                      <p:from x="100000" y="100000"/>
                                      <p:to x="80000" y="100000"/>
                                    </p:animScale>
                                    <p:anim by="(#ppt_h/3+#ppt_w*0.1)" calcmode="lin" valueType="num">
                                      <p:cBhvr additive="sum">
                                        <p:cTn id="49" dur="200" decel="100000" autoRev="1" fill="hold">
                                          <p:stCondLst>
                                            <p:cond delay="600"/>
                                          </p:stCondLst>
                                        </p:cTn>
                                        <p:tgtEl>
                                          <p:spTgt spid="41"/>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2000"/>
                                        <p:tgtEl>
                                          <p:spTgt spid="55"/>
                                        </p:tgtEl>
                                      </p:cBhvr>
                                    </p:animEffect>
                                    <p:anim calcmode="lin" valueType="num">
                                      <p:cBhvr>
                                        <p:cTn id="55" dur="2000" fill="hold"/>
                                        <p:tgtEl>
                                          <p:spTgt spid="55"/>
                                        </p:tgtEl>
                                        <p:attrNameLst>
                                          <p:attrName>style.rotation</p:attrName>
                                        </p:attrNameLst>
                                      </p:cBhvr>
                                      <p:tavLst>
                                        <p:tav tm="0">
                                          <p:val>
                                            <p:fltVal val="720"/>
                                          </p:val>
                                        </p:tav>
                                        <p:tav tm="100000">
                                          <p:val>
                                            <p:fltVal val="0"/>
                                          </p:val>
                                        </p:tav>
                                      </p:tavLst>
                                    </p:anim>
                                    <p:anim calcmode="lin" valueType="num">
                                      <p:cBhvr>
                                        <p:cTn id="56" dur="2000" fill="hold"/>
                                        <p:tgtEl>
                                          <p:spTgt spid="55"/>
                                        </p:tgtEl>
                                        <p:attrNameLst>
                                          <p:attrName>ppt_h</p:attrName>
                                        </p:attrNameLst>
                                      </p:cBhvr>
                                      <p:tavLst>
                                        <p:tav tm="0">
                                          <p:val>
                                            <p:fltVal val="0"/>
                                          </p:val>
                                        </p:tav>
                                        <p:tav tm="100000">
                                          <p:val>
                                            <p:strVal val="#ppt_h"/>
                                          </p:val>
                                        </p:tav>
                                      </p:tavLst>
                                    </p:anim>
                                    <p:anim calcmode="lin" valueType="num">
                                      <p:cBhvr>
                                        <p:cTn id="57" dur="20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408620"/>
                                        </p:tgtEl>
                                        <p:attrNameLst>
                                          <p:attrName>style.visibility</p:attrName>
                                        </p:attrNameLst>
                                      </p:cBhvr>
                                      <p:to>
                                        <p:strVal val="visible"/>
                                      </p:to>
                                    </p:set>
                                    <p:anim calcmode="lin" valueType="num">
                                      <p:cBhvr>
                                        <p:cTn id="62" dur="1000" fill="hold"/>
                                        <p:tgtEl>
                                          <p:spTgt spid="408620"/>
                                        </p:tgtEl>
                                        <p:attrNameLst>
                                          <p:attrName>ppt_x</p:attrName>
                                        </p:attrNameLst>
                                      </p:cBhvr>
                                      <p:tavLst>
                                        <p:tav tm="0">
                                          <p:val>
                                            <p:strVal val="#ppt_x-.2"/>
                                          </p:val>
                                        </p:tav>
                                        <p:tav tm="100000">
                                          <p:val>
                                            <p:strVal val="#ppt_x"/>
                                          </p:val>
                                        </p:tav>
                                      </p:tavLst>
                                    </p:anim>
                                    <p:anim calcmode="lin" valueType="num">
                                      <p:cBhvr>
                                        <p:cTn id="63" dur="1000" fill="hold"/>
                                        <p:tgtEl>
                                          <p:spTgt spid="408620"/>
                                        </p:tgtEl>
                                        <p:attrNameLst>
                                          <p:attrName>ppt_y</p:attrName>
                                        </p:attrNameLst>
                                      </p:cBhvr>
                                      <p:tavLst>
                                        <p:tav tm="0">
                                          <p:val>
                                            <p:strVal val="#ppt_y"/>
                                          </p:val>
                                        </p:tav>
                                        <p:tav tm="100000">
                                          <p:val>
                                            <p:strVal val="#ppt_y"/>
                                          </p:val>
                                        </p:tav>
                                      </p:tavLst>
                                    </p:anim>
                                    <p:animEffect transition="in" filter="wipe(right)" prLst="gradientSize: 0.1">
                                      <p:cBhvr>
                                        <p:cTn id="64" dur="1000"/>
                                        <p:tgtEl>
                                          <p:spTgt spid="408620"/>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408621"/>
                                        </p:tgtEl>
                                        <p:attrNameLst>
                                          <p:attrName>style.visibility</p:attrName>
                                        </p:attrNameLst>
                                      </p:cBhvr>
                                      <p:to>
                                        <p:strVal val="visible"/>
                                      </p:to>
                                    </p:set>
                                    <p:anim calcmode="lin" valueType="num">
                                      <p:cBhvr>
                                        <p:cTn id="69" dur="1000" fill="hold"/>
                                        <p:tgtEl>
                                          <p:spTgt spid="408621"/>
                                        </p:tgtEl>
                                        <p:attrNameLst>
                                          <p:attrName>ppt_x</p:attrName>
                                        </p:attrNameLst>
                                      </p:cBhvr>
                                      <p:tavLst>
                                        <p:tav tm="0">
                                          <p:val>
                                            <p:strVal val="#ppt_x-.2"/>
                                          </p:val>
                                        </p:tav>
                                        <p:tav tm="100000">
                                          <p:val>
                                            <p:strVal val="#ppt_x"/>
                                          </p:val>
                                        </p:tav>
                                      </p:tavLst>
                                    </p:anim>
                                    <p:anim calcmode="lin" valueType="num">
                                      <p:cBhvr>
                                        <p:cTn id="70" dur="1000" fill="hold"/>
                                        <p:tgtEl>
                                          <p:spTgt spid="40862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08621"/>
                                        </p:tgtEl>
                                      </p:cBhvr>
                                    </p:animEffect>
                                  </p:childTnLst>
                                </p:cTn>
                              </p:par>
                            </p:childTnLst>
                          </p:cTn>
                        </p:par>
                        <p:par>
                          <p:cTn id="72" fill="hold">
                            <p:stCondLst>
                              <p:cond delay="1000"/>
                            </p:stCondLst>
                            <p:childTnLst>
                              <p:par>
                                <p:cTn id="73" presetID="9" presetClass="entr" presetSubtype="0" fill="hold" grpId="0" nodeType="afterEffect">
                                  <p:stCondLst>
                                    <p:cond delay="0"/>
                                  </p:stCondLst>
                                  <p:childTnLst>
                                    <p:set>
                                      <p:cBhvr>
                                        <p:cTn id="74" dur="1" fill="hold">
                                          <p:stCondLst>
                                            <p:cond delay="0"/>
                                          </p:stCondLst>
                                        </p:cTn>
                                        <p:tgtEl>
                                          <p:spTgt spid="408622"/>
                                        </p:tgtEl>
                                        <p:attrNameLst>
                                          <p:attrName>style.visibility</p:attrName>
                                        </p:attrNameLst>
                                      </p:cBhvr>
                                      <p:to>
                                        <p:strVal val="visible"/>
                                      </p:to>
                                    </p:set>
                                    <p:animEffect transition="in" filter="dissolve">
                                      <p:cBhvr>
                                        <p:cTn id="75" dur="500"/>
                                        <p:tgtEl>
                                          <p:spTgt spid="40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622" grpId="0" animBg="1"/>
      <p:bldP spid="408615" grpId="0" animBg="1"/>
      <p:bldP spid="408614" grpId="0"/>
      <p:bldP spid="408616" grpId="0"/>
      <p:bldP spid="408620" grpId="0"/>
      <p:bldP spid="408621"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5"/>
          <p:cNvSpPr>
            <a:spLocks noChangeArrowheads="1"/>
          </p:cNvSpPr>
          <p:nvPr/>
        </p:nvSpPr>
        <p:spPr bwMode="auto">
          <a:xfrm>
            <a:off x="4096992" y="3610091"/>
            <a:ext cx="3978234" cy="123500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09620" name="Rectangle 20"/>
          <p:cNvSpPr>
            <a:spLocks noChangeArrowheads="1"/>
          </p:cNvSpPr>
          <p:nvPr/>
        </p:nvSpPr>
        <p:spPr bwMode="auto">
          <a:xfrm>
            <a:off x="5735367" y="5463797"/>
            <a:ext cx="1741488" cy="1058863"/>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09618" name="Rectangle 18"/>
          <p:cNvSpPr>
            <a:spLocks noChangeArrowheads="1"/>
          </p:cNvSpPr>
          <p:nvPr/>
        </p:nvSpPr>
        <p:spPr bwMode="auto">
          <a:xfrm>
            <a:off x="4191994" y="3740719"/>
            <a:ext cx="3800104" cy="1021253"/>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2058" name="Rectangle 6"/>
          <p:cNvSpPr>
            <a:spLocks noChangeArrowheads="1"/>
          </p:cNvSpPr>
          <p:nvPr/>
        </p:nvSpPr>
        <p:spPr bwMode="auto">
          <a:xfrm>
            <a:off x="594632" y="206272"/>
            <a:ext cx="5599610" cy="1815882"/>
          </a:xfrm>
          <a:prstGeom prst="rect">
            <a:avLst/>
          </a:prstGeom>
          <a:noFill/>
          <a:ln w="9525" algn="ctr">
            <a:noFill/>
            <a:miter lim="800000"/>
            <a:headEnd/>
            <a:tailEnd/>
          </a:ln>
        </p:spPr>
        <p:txBody>
          <a:bodyPr wrap="none" anchor="ctr">
            <a:spAutoFit/>
          </a:bodyPr>
          <a:lstStyle/>
          <a:p>
            <a:pPr algn="l"/>
            <a:r>
              <a:rPr lang="en-US" b="0" dirty="0" smtClean="0">
                <a:solidFill>
                  <a:srgbClr val="FF0000"/>
                </a:solidFill>
              </a:rPr>
              <a:t>If </a:t>
            </a:r>
            <a:r>
              <a:rPr lang="en-US" b="0" dirty="0">
                <a:solidFill>
                  <a:srgbClr val="FF0000"/>
                </a:solidFill>
              </a:rPr>
              <a:t>Ferris wheel rotates </a:t>
            </a:r>
            <a:r>
              <a:rPr lang="en-US" b="0" dirty="0" smtClean="0">
                <a:solidFill>
                  <a:srgbClr val="FF0000"/>
                </a:solidFill>
              </a:rPr>
              <a:t>at constant</a:t>
            </a:r>
            <a:endParaRPr lang="en-US" b="0" dirty="0">
              <a:solidFill>
                <a:srgbClr val="FF0000"/>
              </a:solidFill>
            </a:endParaRPr>
          </a:p>
          <a:p>
            <a:pPr algn="l"/>
            <a:r>
              <a:rPr lang="en-US" b="0" dirty="0" smtClean="0">
                <a:solidFill>
                  <a:srgbClr val="FF0000"/>
                </a:solidFill>
              </a:rPr>
              <a:t>angular </a:t>
            </a:r>
            <a:r>
              <a:rPr lang="en-US" b="0" dirty="0">
                <a:solidFill>
                  <a:srgbClr val="FF0000"/>
                </a:solidFill>
              </a:rPr>
              <a:t>speed</a:t>
            </a:r>
            <a:r>
              <a:rPr lang="en-US" b="0" dirty="0" smtClean="0">
                <a:solidFill>
                  <a:srgbClr val="FF0000"/>
                </a:solidFill>
              </a:rPr>
              <a:t>, it takes</a:t>
            </a:r>
            <a:endParaRPr lang="en-US" b="0" dirty="0">
              <a:solidFill>
                <a:srgbClr val="FF0000"/>
              </a:solidFill>
            </a:endParaRPr>
          </a:p>
          <a:p>
            <a:pPr algn="l"/>
            <a:r>
              <a:rPr lang="en-US" b="0" dirty="0" smtClean="0">
                <a:solidFill>
                  <a:srgbClr val="FF0000"/>
                </a:solidFill>
              </a:rPr>
              <a:t>18 </a:t>
            </a:r>
            <a:r>
              <a:rPr lang="en-US" b="0" dirty="0">
                <a:solidFill>
                  <a:srgbClr val="FF0000"/>
                </a:solidFill>
              </a:rPr>
              <a:t>s to go around once. </a:t>
            </a:r>
          </a:p>
          <a:p>
            <a:pPr algn="l"/>
            <a:r>
              <a:rPr lang="en-US" b="0" dirty="0" smtClean="0">
                <a:solidFill>
                  <a:srgbClr val="FF0000"/>
                </a:solidFill>
              </a:rPr>
              <a:t>Find </a:t>
            </a:r>
            <a:r>
              <a:rPr lang="en-US" b="0" dirty="0">
                <a:solidFill>
                  <a:srgbClr val="FF0000"/>
                </a:solidFill>
              </a:rPr>
              <a:t>avg. </a:t>
            </a:r>
            <a:r>
              <a:rPr lang="en-US" b="0" dirty="0" err="1" smtClean="0">
                <a:solidFill>
                  <a:srgbClr val="FF0000"/>
                </a:solidFill>
              </a:rPr>
              <a:t>ang.</a:t>
            </a:r>
            <a:r>
              <a:rPr lang="en-US" b="0" dirty="0" smtClean="0">
                <a:solidFill>
                  <a:srgbClr val="FF0000"/>
                </a:solidFill>
              </a:rPr>
              <a:t> </a:t>
            </a:r>
            <a:r>
              <a:rPr lang="en-US" b="0" dirty="0">
                <a:solidFill>
                  <a:srgbClr val="FF0000"/>
                </a:solidFill>
              </a:rPr>
              <a:t>speed. </a:t>
            </a:r>
          </a:p>
        </p:txBody>
      </p:sp>
      <p:graphicFrame>
        <p:nvGraphicFramePr>
          <p:cNvPr id="409613" name="Object 13"/>
          <p:cNvGraphicFramePr>
            <a:graphicFrameLocks noChangeAspect="1"/>
          </p:cNvGraphicFramePr>
          <p:nvPr>
            <p:extLst>
              <p:ext uri="{D42A27DB-BD31-4B8C-83A1-F6EECF244321}">
                <p14:modId xmlns:p14="http://schemas.microsoft.com/office/powerpoint/2010/main" val="3722711563"/>
              </p:ext>
            </p:extLst>
          </p:nvPr>
        </p:nvGraphicFramePr>
        <p:xfrm>
          <a:off x="3582717" y="5574922"/>
          <a:ext cx="1498600" cy="838200"/>
        </p:xfrm>
        <a:graphic>
          <a:graphicData uri="http://schemas.openxmlformats.org/presentationml/2006/ole">
            <mc:AlternateContent xmlns:mc="http://schemas.openxmlformats.org/markup-compatibility/2006">
              <mc:Choice xmlns:v="urn:schemas-microsoft-com:vml" Requires="v">
                <p:oleObj spid="_x0000_s2160" name="Equation" r:id="rId3" imgW="1498320" imgH="838080" progId="Equation.3">
                  <p:embed/>
                </p:oleObj>
              </mc:Choice>
              <mc:Fallback>
                <p:oleObj name="Equation" r:id="rId3" imgW="149832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717" y="5574922"/>
                        <a:ext cx="1498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15" name="Object 15"/>
          <p:cNvGraphicFramePr>
            <a:graphicFrameLocks noChangeAspect="1"/>
          </p:cNvGraphicFramePr>
          <p:nvPr>
            <p:extLst>
              <p:ext uri="{D42A27DB-BD31-4B8C-83A1-F6EECF244321}">
                <p14:modId xmlns:p14="http://schemas.microsoft.com/office/powerpoint/2010/main" val="896070155"/>
              </p:ext>
            </p:extLst>
          </p:nvPr>
        </p:nvGraphicFramePr>
        <p:xfrm>
          <a:off x="5255942" y="5581272"/>
          <a:ext cx="2095500" cy="838200"/>
        </p:xfrm>
        <a:graphic>
          <a:graphicData uri="http://schemas.openxmlformats.org/presentationml/2006/ole">
            <mc:AlternateContent xmlns:mc="http://schemas.openxmlformats.org/markup-compatibility/2006">
              <mc:Choice xmlns:v="urn:schemas-microsoft-com:vml" Requires="v">
                <p:oleObj spid="_x0000_s2161" name="Equation" r:id="rId5" imgW="2095200" imgH="838080" progId="Equation.3">
                  <p:embed/>
                </p:oleObj>
              </mc:Choice>
              <mc:Fallback>
                <p:oleObj name="Equation" r:id="rId5" imgW="209520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942" y="5581272"/>
                        <a:ext cx="2095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9" name="Picture 28" descr="Ferris_whe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2775" y="153472"/>
            <a:ext cx="2759075" cy="2070100"/>
          </a:xfrm>
          <a:prstGeom prst="rect">
            <a:avLst/>
          </a:prstGeom>
          <a:noFill/>
          <a:ln w="9525">
            <a:noFill/>
            <a:miter lim="800000"/>
            <a:headEnd/>
            <a:tailEnd/>
          </a:ln>
        </p:spPr>
      </p:pic>
      <p:sp>
        <p:nvSpPr>
          <p:cNvPr id="2" name="Rectangle 1"/>
          <p:cNvSpPr/>
          <p:nvPr/>
        </p:nvSpPr>
        <p:spPr>
          <a:xfrm>
            <a:off x="187280" y="4176756"/>
            <a:ext cx="4043094" cy="523220"/>
          </a:xfrm>
          <a:prstGeom prst="rect">
            <a:avLst/>
          </a:prstGeom>
        </p:spPr>
        <p:txBody>
          <a:bodyPr wrap="none">
            <a:spAutoFit/>
          </a:bodyPr>
          <a:lstStyle/>
          <a:p>
            <a:r>
              <a:rPr lang="en-US" b="0" dirty="0">
                <a:solidFill>
                  <a:srgbClr val="FF0000"/>
                </a:solidFill>
              </a:rPr>
              <a:t>In angular kinematics… </a:t>
            </a:r>
            <a:endParaRPr lang="en-US" dirty="0">
              <a:solidFill>
                <a:srgbClr val="FF0000"/>
              </a:solidFill>
            </a:endParaRPr>
          </a:p>
        </p:txBody>
      </p:sp>
      <p:sp>
        <p:nvSpPr>
          <p:cNvPr id="3" name="Rectangle 2"/>
          <p:cNvSpPr/>
          <p:nvPr/>
        </p:nvSpPr>
        <p:spPr>
          <a:xfrm>
            <a:off x="468508" y="2704250"/>
            <a:ext cx="3623107" cy="523220"/>
          </a:xfrm>
          <a:prstGeom prst="rect">
            <a:avLst/>
          </a:prstGeom>
        </p:spPr>
        <p:txBody>
          <a:bodyPr wrap="none">
            <a:spAutoFit/>
          </a:bodyPr>
          <a:lstStyle/>
          <a:p>
            <a:r>
              <a:rPr lang="en-US" b="0" dirty="0">
                <a:solidFill>
                  <a:srgbClr val="FF0000"/>
                </a:solidFill>
              </a:rPr>
              <a:t>In linear kinematics…</a:t>
            </a:r>
            <a:endParaRPr lang="en-US" dirty="0">
              <a:solidFill>
                <a:srgbClr val="000000"/>
              </a:solidFill>
            </a:endParaRPr>
          </a:p>
        </p:txBody>
      </p:sp>
      <p:sp>
        <p:nvSpPr>
          <p:cNvPr id="85" name="Rectangle 84"/>
          <p:cNvSpPr/>
          <p:nvPr/>
        </p:nvSpPr>
        <p:spPr>
          <a:xfrm>
            <a:off x="1250725" y="4972431"/>
            <a:ext cx="2842446" cy="523220"/>
          </a:xfrm>
          <a:prstGeom prst="rect">
            <a:avLst/>
          </a:prstGeom>
        </p:spPr>
        <p:txBody>
          <a:bodyPr wrap="none">
            <a:spAutoFit/>
          </a:bodyPr>
          <a:lstStyle/>
          <a:p>
            <a:r>
              <a:rPr lang="en-US" b="0" dirty="0" smtClean="0">
                <a:solidFill>
                  <a:srgbClr val="000000"/>
                </a:solidFill>
              </a:rPr>
              <a:t>Here, we want…</a:t>
            </a:r>
            <a:endParaRPr lang="en-US" dirty="0">
              <a:solidFill>
                <a:srgbClr val="000000"/>
              </a:solidFill>
            </a:endParaRPr>
          </a:p>
        </p:txBody>
      </p:sp>
      <p:grpSp>
        <p:nvGrpSpPr>
          <p:cNvPr id="6" name="Group 5"/>
          <p:cNvGrpSpPr/>
          <p:nvPr/>
        </p:nvGrpSpPr>
        <p:grpSpPr>
          <a:xfrm>
            <a:off x="1686503" y="5547680"/>
            <a:ext cx="1828590" cy="950737"/>
            <a:chOff x="1888386" y="5761443"/>
            <a:chExt cx="1828590" cy="950737"/>
          </a:xfrm>
        </p:grpSpPr>
        <p:sp>
          <p:nvSpPr>
            <p:cNvPr id="86" name="Rectangle 22"/>
            <p:cNvSpPr>
              <a:spLocks noChangeArrowheads="1"/>
            </p:cNvSpPr>
            <p:nvPr/>
          </p:nvSpPr>
          <p:spPr bwMode="auto">
            <a:xfrm>
              <a:off x="1888386" y="5975197"/>
              <a:ext cx="1192955" cy="523220"/>
            </a:xfrm>
            <a:prstGeom prst="rect">
              <a:avLst/>
            </a:prstGeom>
            <a:noFill/>
            <a:ln w="9525">
              <a:noFill/>
              <a:miter lim="800000"/>
              <a:headEnd/>
              <a:tailEnd/>
            </a:ln>
          </p:spPr>
          <p:txBody>
            <a:bodyPr wrap="none" anchor="ctr">
              <a:spAutoFit/>
            </a:bodyPr>
            <a:lstStyle/>
            <a:p>
              <a:r>
                <a:rPr lang="en-US" b="0" dirty="0" err="1">
                  <a:solidFill>
                    <a:srgbClr val="000000"/>
                  </a:solidFill>
                  <a:latin typeface="Symbol" panose="05050102010706020507" pitchFamily="18" charset="2"/>
                </a:rPr>
                <a:t>w</a:t>
              </a:r>
              <a:r>
                <a:rPr lang="en-US" b="0" baseline="-25000" dirty="0" err="1">
                  <a:solidFill>
                    <a:srgbClr val="000000"/>
                  </a:solidFill>
                </a:rPr>
                <a:t>avg</a:t>
              </a:r>
              <a:r>
                <a:rPr lang="en-US" b="0" baseline="-25000" dirty="0">
                  <a:solidFill>
                    <a:srgbClr val="000000"/>
                  </a:solidFill>
                </a:rPr>
                <a:t> </a:t>
              </a:r>
              <a:r>
                <a:rPr lang="en-US" b="0" dirty="0" smtClean="0">
                  <a:solidFill>
                    <a:srgbClr val="000000"/>
                  </a:solidFill>
                </a:rPr>
                <a:t>= </a:t>
              </a:r>
              <a:endParaRPr lang="en-US" b="0" dirty="0">
                <a:solidFill>
                  <a:srgbClr val="000000"/>
                </a:solidFill>
              </a:endParaRPr>
            </a:p>
          </p:txBody>
        </p:sp>
        <p:sp>
          <p:nvSpPr>
            <p:cNvPr id="87" name="Rectangle 22"/>
            <p:cNvSpPr>
              <a:spLocks noChangeArrowheads="1"/>
            </p:cNvSpPr>
            <p:nvPr/>
          </p:nvSpPr>
          <p:spPr bwMode="auto">
            <a:xfrm>
              <a:off x="3055847" y="5761443"/>
              <a:ext cx="59182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endParaRPr lang="en-US" b="0" dirty="0">
                <a:solidFill>
                  <a:srgbClr val="000000"/>
                </a:solidFill>
              </a:endParaRPr>
            </a:p>
          </p:txBody>
        </p:sp>
        <p:sp>
          <p:nvSpPr>
            <p:cNvPr id="88" name="Rectangle 22"/>
            <p:cNvSpPr>
              <a:spLocks noChangeArrowheads="1"/>
            </p:cNvSpPr>
            <p:nvPr/>
          </p:nvSpPr>
          <p:spPr bwMode="auto">
            <a:xfrm>
              <a:off x="3099927" y="6188960"/>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cxnSp>
          <p:nvCxnSpPr>
            <p:cNvPr id="5" name="Straight Connector 4"/>
            <p:cNvCxnSpPr/>
            <p:nvPr/>
          </p:nvCxnSpPr>
          <p:spPr bwMode="auto">
            <a:xfrm>
              <a:off x="3016332" y="6246422"/>
              <a:ext cx="700644" cy="0"/>
            </a:xfrm>
            <a:prstGeom prst="line">
              <a:avLst/>
            </a:prstGeom>
            <a:noFill/>
            <a:ln w="28575" cap="flat" cmpd="sng" algn="ctr">
              <a:solidFill>
                <a:schemeClr val="tx1"/>
              </a:solidFill>
              <a:prstDash val="solid"/>
              <a:round/>
              <a:headEnd type="none" w="med" len="med"/>
              <a:tailEnd type="none" w="med" len="med"/>
            </a:ln>
            <a:effectLst/>
          </p:spPr>
        </p:cxnSp>
      </p:grpSp>
      <p:sp>
        <p:nvSpPr>
          <p:cNvPr id="94" name="Rectangle 93"/>
          <p:cNvSpPr/>
          <p:nvPr/>
        </p:nvSpPr>
        <p:spPr>
          <a:xfrm>
            <a:off x="4627720" y="1457345"/>
            <a:ext cx="817852" cy="523220"/>
          </a:xfrm>
          <a:prstGeom prst="rect">
            <a:avLst/>
          </a:prstGeom>
        </p:spPr>
        <p:txBody>
          <a:bodyPr wrap="none">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latin typeface="Arial"/>
              </a:rPr>
              <a:t>avg</a:t>
            </a:r>
            <a:endParaRPr lang="en-US" baseline="-25000" dirty="0">
              <a:solidFill>
                <a:srgbClr val="000000"/>
              </a:solidFill>
              <a:latin typeface="Arial"/>
            </a:endParaRPr>
          </a:p>
        </p:txBody>
      </p:sp>
      <p:sp>
        <p:nvSpPr>
          <p:cNvPr id="95" name="Rectangle 22"/>
          <p:cNvSpPr>
            <a:spLocks noChangeArrowheads="1"/>
          </p:cNvSpPr>
          <p:nvPr/>
        </p:nvSpPr>
        <p:spPr bwMode="auto">
          <a:xfrm>
            <a:off x="106878" y="1056909"/>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sp>
        <p:nvSpPr>
          <p:cNvPr id="96" name="Rectangle 95"/>
          <p:cNvSpPr/>
          <p:nvPr/>
        </p:nvSpPr>
        <p:spPr>
          <a:xfrm>
            <a:off x="4515107" y="1041710"/>
            <a:ext cx="591829" cy="523220"/>
          </a:xfrm>
          <a:prstGeom prst="rect">
            <a:avLst/>
          </a:prstGeom>
        </p:spPr>
        <p:txBody>
          <a:bodyPr wrap="none">
            <a:spAutoFit/>
          </a:bodyPr>
          <a:lstStyle/>
          <a:p>
            <a:r>
              <a:rPr lang="en-US" b="0" dirty="0" err="1" smtClean="0">
                <a:solidFill>
                  <a:srgbClr val="000000"/>
                </a:solidFill>
                <a:latin typeface="Symbol" panose="05050102010706020507" pitchFamily="18" charset="2"/>
              </a:rPr>
              <a:t>Dq</a:t>
            </a:r>
            <a:endParaRPr lang="en-US" b="0" baseline="-25000" dirty="0">
              <a:solidFill>
                <a:srgbClr val="000000"/>
              </a:solidFill>
              <a:latin typeface="Arial"/>
            </a:endParaRPr>
          </a:p>
        </p:txBody>
      </p:sp>
      <p:sp>
        <p:nvSpPr>
          <p:cNvPr id="7" name="Oval 6"/>
          <p:cNvSpPr/>
          <p:nvPr/>
        </p:nvSpPr>
        <p:spPr bwMode="auto">
          <a:xfrm rot="5400000">
            <a:off x="700645" y="914400"/>
            <a:ext cx="676893" cy="819398"/>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cxnSp>
        <p:nvCxnSpPr>
          <p:cNvPr id="99" name="Straight Connector 98"/>
          <p:cNvCxnSpPr/>
          <p:nvPr/>
        </p:nvCxnSpPr>
        <p:spPr bwMode="auto">
          <a:xfrm>
            <a:off x="1803069" y="1577438"/>
            <a:ext cx="2567050" cy="0"/>
          </a:xfrm>
          <a:prstGeom prst="line">
            <a:avLst/>
          </a:prstGeom>
          <a:noFill/>
          <a:ln w="57150"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a:off x="1525161" y="2004949"/>
            <a:ext cx="2560320" cy="0"/>
          </a:xfrm>
          <a:prstGeom prst="line">
            <a:avLst/>
          </a:prstGeom>
          <a:noFill/>
          <a:ln w="57150" cap="flat" cmpd="sng" algn="ctr">
            <a:solidFill>
              <a:schemeClr val="tx1"/>
            </a:solidFill>
            <a:prstDash val="solid"/>
            <a:round/>
            <a:headEnd type="none" w="med" len="med"/>
            <a:tailEnd type="none" w="med" len="med"/>
          </a:ln>
          <a:effectLst/>
        </p:spPr>
      </p:cxnSp>
      <p:grpSp>
        <p:nvGrpSpPr>
          <p:cNvPr id="14" name="Group 13"/>
          <p:cNvGrpSpPr/>
          <p:nvPr/>
        </p:nvGrpSpPr>
        <p:grpSpPr>
          <a:xfrm>
            <a:off x="4243042" y="2250394"/>
            <a:ext cx="3772558" cy="1155205"/>
            <a:chOff x="4100540" y="2547280"/>
            <a:chExt cx="3772558" cy="1155205"/>
          </a:xfrm>
        </p:grpSpPr>
        <p:sp>
          <p:nvSpPr>
            <p:cNvPr id="55" name="Rectangle 22"/>
            <p:cNvSpPr>
              <a:spLocks noChangeArrowheads="1"/>
            </p:cNvSpPr>
            <p:nvPr/>
          </p:nvSpPr>
          <p:spPr bwMode="auto">
            <a:xfrm>
              <a:off x="4100540" y="3006375"/>
              <a:ext cx="1059906"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avg</a:t>
              </a:r>
              <a:r>
                <a:rPr lang="en-US" b="0" dirty="0" smtClean="0">
                  <a:solidFill>
                    <a:srgbClr val="000000"/>
                  </a:solidFill>
                </a:rPr>
                <a:t> =</a:t>
              </a:r>
              <a:endParaRPr lang="en-US" b="0" dirty="0">
                <a:solidFill>
                  <a:srgbClr val="000000"/>
                </a:solidFill>
              </a:endParaRPr>
            </a:p>
          </p:txBody>
        </p:sp>
        <p:grpSp>
          <p:nvGrpSpPr>
            <p:cNvPr id="56" name="Group 55"/>
            <p:cNvGrpSpPr/>
            <p:nvPr/>
          </p:nvGrpSpPr>
          <p:grpSpPr>
            <a:xfrm>
              <a:off x="4352293" y="2844162"/>
              <a:ext cx="368135" cy="368135"/>
              <a:chOff x="1686297" y="2962909"/>
              <a:chExt cx="368135" cy="368135"/>
            </a:xfrm>
          </p:grpSpPr>
          <p:cxnSp>
            <p:nvCxnSpPr>
              <p:cNvPr id="66" name="Straight Arrow Connector 65"/>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332007" y="2547280"/>
              <a:ext cx="368135" cy="368135"/>
              <a:chOff x="1686297" y="2962909"/>
              <a:chExt cx="368135" cy="368135"/>
            </a:xfrm>
          </p:grpSpPr>
          <p:cxnSp>
            <p:nvCxnSpPr>
              <p:cNvPr id="64" name="Straight Arrow Connector 63"/>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709552" y="2772912"/>
              <a:ext cx="368135" cy="368135"/>
              <a:chOff x="1686297" y="2962909"/>
              <a:chExt cx="368135" cy="368135"/>
            </a:xfrm>
          </p:grpSpPr>
          <p:cxnSp>
            <p:nvCxnSpPr>
              <p:cNvPr id="62" name="Straight Arrow Connector 61"/>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333007" y="2772912"/>
              <a:ext cx="368135" cy="368135"/>
              <a:chOff x="1686297" y="2962909"/>
              <a:chExt cx="368135" cy="368135"/>
            </a:xfrm>
          </p:grpSpPr>
          <p:cxnSp>
            <p:nvCxnSpPr>
              <p:cNvPr id="60" name="Straight Arrow Connector 59"/>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9" name="Rectangle 22"/>
            <p:cNvSpPr>
              <a:spLocks noChangeArrowheads="1"/>
            </p:cNvSpPr>
            <p:nvPr/>
          </p:nvSpPr>
          <p:spPr bwMode="auto">
            <a:xfrm>
              <a:off x="5852993" y="3006374"/>
              <a:ext cx="2020105"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rPr>
                <a:t>v</a:t>
              </a:r>
              <a:r>
                <a:rPr lang="en-US" b="0" baseline="-25000" dirty="0" err="1" smtClean="0">
                  <a:solidFill>
                    <a:srgbClr val="000000"/>
                  </a:solidFill>
                </a:rPr>
                <a:t>f</a:t>
              </a:r>
              <a:r>
                <a:rPr lang="en-US" b="0" dirty="0" smtClean="0">
                  <a:solidFill>
                    <a:srgbClr val="000000"/>
                  </a:solidFill>
                </a:rPr>
                <a:t> + v</a:t>
              </a:r>
              <a:r>
                <a:rPr lang="en-US" b="0" baseline="-25000" dirty="0" smtClean="0">
                  <a:solidFill>
                    <a:srgbClr val="000000"/>
                  </a:solidFill>
                </a:rPr>
                <a:t>i</a:t>
              </a:r>
              <a:r>
                <a:rPr lang="en-US" b="0" dirty="0" smtClean="0">
                  <a:solidFill>
                    <a:srgbClr val="000000"/>
                  </a:solidFill>
                </a:rPr>
                <a:t>)</a:t>
              </a:r>
              <a:endParaRPr lang="en-US" b="0" dirty="0">
                <a:solidFill>
                  <a:srgbClr val="000000"/>
                </a:solidFill>
              </a:endParaRPr>
            </a:p>
          </p:txBody>
        </p:sp>
        <p:sp>
          <p:nvSpPr>
            <p:cNvPr id="4" name="Rectangle 3"/>
            <p:cNvSpPr/>
            <p:nvPr/>
          </p:nvSpPr>
          <p:spPr>
            <a:xfrm>
              <a:off x="5195952" y="2775503"/>
              <a:ext cx="604653" cy="523220"/>
            </a:xfrm>
            <a:prstGeom prst="rect">
              <a:avLst/>
            </a:prstGeom>
          </p:spPr>
          <p:txBody>
            <a:bodyPr wrap="none">
              <a:spAutoFit/>
            </a:bodyPr>
            <a:lstStyle/>
            <a:p>
              <a:pPr algn="l"/>
              <a:r>
                <a:rPr lang="en-US" b="0" dirty="0" err="1">
                  <a:solidFill>
                    <a:srgbClr val="000000"/>
                  </a:solidFill>
                  <a:latin typeface="Symbol" panose="05050102010706020507" pitchFamily="18" charset="2"/>
                </a:rPr>
                <a:t>D</a:t>
              </a:r>
              <a:r>
                <a:rPr lang="en-US" b="0" dirty="0" err="1">
                  <a:solidFill>
                    <a:srgbClr val="000000"/>
                  </a:solidFill>
                </a:rPr>
                <a:t>d</a:t>
              </a:r>
              <a:endParaRPr lang="en-US" dirty="0">
                <a:solidFill>
                  <a:srgbClr val="000000"/>
                </a:solidFill>
              </a:endParaRPr>
            </a:p>
          </p:txBody>
        </p:sp>
        <p:cxnSp>
          <p:nvCxnSpPr>
            <p:cNvPr id="9" name="Straight Connector 8"/>
            <p:cNvCxnSpPr/>
            <p:nvPr/>
          </p:nvCxnSpPr>
          <p:spPr bwMode="auto">
            <a:xfrm>
              <a:off x="5189516" y="3265714"/>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3" name="Rectangle 12"/>
            <p:cNvSpPr/>
            <p:nvPr/>
          </p:nvSpPr>
          <p:spPr>
            <a:xfrm>
              <a:off x="5222694" y="317926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grpSp>
        <p:nvGrpSpPr>
          <p:cNvPr id="15" name="Group 14"/>
          <p:cNvGrpSpPr/>
          <p:nvPr/>
        </p:nvGrpSpPr>
        <p:grpSpPr>
          <a:xfrm>
            <a:off x="4207418" y="3868023"/>
            <a:ext cx="3839884" cy="926982"/>
            <a:chOff x="-103325" y="3309893"/>
            <a:chExt cx="3839884" cy="926982"/>
          </a:xfrm>
        </p:grpSpPr>
        <p:sp>
          <p:nvSpPr>
            <p:cNvPr id="48" name="Arc 47"/>
            <p:cNvSpPr/>
            <p:nvPr/>
          </p:nvSpPr>
          <p:spPr bwMode="auto">
            <a:xfrm rot="18579899">
              <a:off x="37049" y="3551593"/>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68" name="Rectangle 22"/>
            <p:cNvSpPr>
              <a:spLocks noChangeArrowheads="1"/>
            </p:cNvSpPr>
            <p:nvPr/>
          </p:nvSpPr>
          <p:spPr bwMode="auto">
            <a:xfrm>
              <a:off x="-103325" y="3540765"/>
              <a:ext cx="1140056"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Symbol" panose="05050102010706020507" pitchFamily="18" charset="2"/>
                </a:rPr>
                <a:t>w</a:t>
              </a:r>
              <a:r>
                <a:rPr lang="en-US" b="0" baseline="-25000" dirty="0" err="1" smtClean="0">
                  <a:solidFill>
                    <a:srgbClr val="000000"/>
                  </a:solidFill>
                </a:rPr>
                <a:t>avg</a:t>
              </a:r>
              <a:r>
                <a:rPr lang="en-US" b="0" dirty="0" smtClean="0">
                  <a:solidFill>
                    <a:srgbClr val="000000"/>
                  </a:solidFill>
                </a:rPr>
                <a:t> =</a:t>
              </a:r>
              <a:endParaRPr lang="en-US" b="0" dirty="0">
                <a:solidFill>
                  <a:srgbClr val="000000"/>
                </a:solidFill>
              </a:endParaRPr>
            </a:p>
          </p:txBody>
        </p:sp>
        <p:sp>
          <p:nvSpPr>
            <p:cNvPr id="82" name="Rectangle 22"/>
            <p:cNvSpPr>
              <a:spLocks noChangeArrowheads="1"/>
            </p:cNvSpPr>
            <p:nvPr/>
          </p:nvSpPr>
          <p:spPr bwMode="auto">
            <a:xfrm>
              <a:off x="1581803" y="3540764"/>
              <a:ext cx="2154756"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a:t>
              </a:r>
              <a:endParaRPr lang="en-US" b="0" dirty="0">
                <a:solidFill>
                  <a:srgbClr val="000000"/>
                </a:solidFill>
              </a:endParaRPr>
            </a:p>
          </p:txBody>
        </p:sp>
        <p:sp>
          <p:nvSpPr>
            <p:cNvPr id="83" name="Rectangle 82"/>
            <p:cNvSpPr/>
            <p:nvPr/>
          </p:nvSpPr>
          <p:spPr>
            <a:xfrm>
              <a:off x="992087" y="3309893"/>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Dq</a:t>
              </a:r>
              <a:endParaRPr lang="en-US" dirty="0">
                <a:solidFill>
                  <a:srgbClr val="000000"/>
                </a:solidFill>
              </a:endParaRPr>
            </a:p>
          </p:txBody>
        </p:sp>
        <p:cxnSp>
          <p:nvCxnSpPr>
            <p:cNvPr id="89" name="Straight Connector 88"/>
            <p:cNvCxnSpPr/>
            <p:nvPr/>
          </p:nvCxnSpPr>
          <p:spPr bwMode="auto">
            <a:xfrm>
              <a:off x="985651" y="3800104"/>
              <a:ext cx="653144" cy="0"/>
            </a:xfrm>
            <a:prstGeom prst="line">
              <a:avLst/>
            </a:prstGeom>
            <a:noFill/>
            <a:ln w="28575" cap="flat" cmpd="sng" algn="ctr">
              <a:solidFill>
                <a:schemeClr val="tx1"/>
              </a:solidFill>
              <a:prstDash val="solid"/>
              <a:round/>
              <a:headEnd type="none" w="med" len="med"/>
              <a:tailEnd type="none" w="med" len="med"/>
            </a:ln>
            <a:effectLst/>
          </p:spPr>
        </p:cxnSp>
        <p:sp>
          <p:nvSpPr>
            <p:cNvPr id="90" name="Rectangle 89"/>
            <p:cNvSpPr/>
            <p:nvPr/>
          </p:nvSpPr>
          <p:spPr>
            <a:xfrm>
              <a:off x="1018829" y="371365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91" name="Arc 90"/>
            <p:cNvSpPr/>
            <p:nvPr/>
          </p:nvSpPr>
          <p:spPr bwMode="auto">
            <a:xfrm rot="18579899">
              <a:off x="1034575" y="327845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92" name="Arc 91"/>
            <p:cNvSpPr/>
            <p:nvPr/>
          </p:nvSpPr>
          <p:spPr bwMode="auto">
            <a:xfrm rot="18579899">
              <a:off x="2376488" y="3515966"/>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93" name="Arc 92"/>
            <p:cNvSpPr/>
            <p:nvPr/>
          </p:nvSpPr>
          <p:spPr bwMode="auto">
            <a:xfrm rot="18579899">
              <a:off x="3077132" y="350409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sp>
        <p:nvSpPr>
          <p:cNvPr id="97" name="Rectangle 96"/>
          <p:cNvSpPr/>
          <p:nvPr/>
        </p:nvSpPr>
        <p:spPr>
          <a:xfrm rot="16200000">
            <a:off x="6306430" y="2925656"/>
            <a:ext cx="1604928" cy="2646878"/>
          </a:xfrm>
          <a:prstGeom prst="rect">
            <a:avLst/>
          </a:prstGeom>
        </p:spPr>
        <p:txBody>
          <a:bodyPr wrap="none">
            <a:spAutoFit/>
          </a:bodyPr>
          <a:lstStyle/>
          <a:p>
            <a:r>
              <a:rPr lang="en-US" sz="16600" b="0" dirty="0" smtClean="0">
                <a:solidFill>
                  <a:srgbClr val="FF0000"/>
                </a:solidFill>
              </a:rPr>
              <a:t>X</a:t>
            </a:r>
            <a:endParaRPr lang="en-US" sz="16600" dirty="0">
              <a:solidFill>
                <a:srgbClr val="FF0000"/>
              </a:solidFill>
            </a:endParaRPr>
          </a:p>
        </p:txBody>
      </p:sp>
    </p:spTree>
    <p:extLst>
      <p:ext uri="{BB962C8B-B14F-4D97-AF65-F5344CB8AC3E}">
        <p14:creationId xmlns:p14="http://schemas.microsoft.com/office/powerpoint/2010/main" val="4241053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anim calcmode="lin" valueType="num">
                                      <p:cBhvr>
                                        <p:cTn id="16" dur="2000" fill="hold"/>
                                        <p:tgtEl>
                                          <p:spTgt spid="14"/>
                                        </p:tgtEl>
                                        <p:attrNameLst>
                                          <p:attrName>style.rotation</p:attrName>
                                        </p:attrNameLst>
                                      </p:cBhvr>
                                      <p:tavLst>
                                        <p:tav tm="0">
                                          <p:val>
                                            <p:fltVal val="720"/>
                                          </p:val>
                                        </p:tav>
                                        <p:tav tm="100000">
                                          <p:val>
                                            <p:fltVal val="0"/>
                                          </p:val>
                                        </p:tav>
                                      </p:tavLst>
                                    </p:anim>
                                    <p:anim calcmode="lin" valueType="num">
                                      <p:cBhvr>
                                        <p:cTn id="17" dur="2000" fill="hold"/>
                                        <p:tgtEl>
                                          <p:spTgt spid="14"/>
                                        </p:tgtEl>
                                        <p:attrNameLst>
                                          <p:attrName>ppt_h</p:attrName>
                                        </p:attrNameLst>
                                      </p:cBhvr>
                                      <p:tavLst>
                                        <p:tav tm="0">
                                          <p:val>
                                            <p:fltVal val="0"/>
                                          </p:val>
                                        </p:tav>
                                        <p:tav tm="100000">
                                          <p:val>
                                            <p:strVal val="#ppt_h"/>
                                          </p:val>
                                        </p:tav>
                                      </p:tavLst>
                                    </p:anim>
                                    <p:anim calcmode="lin" valueType="num">
                                      <p:cBhvr>
                                        <p:cTn id="1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anim calcmode="lin" valueType="num">
                                      <p:cBhvr>
                                        <p:cTn id="32" dur="2000" fill="hold"/>
                                        <p:tgtEl>
                                          <p:spTgt spid="15"/>
                                        </p:tgtEl>
                                        <p:attrNameLst>
                                          <p:attrName>style.rotation</p:attrName>
                                        </p:attrNameLst>
                                      </p:cBhvr>
                                      <p:tavLst>
                                        <p:tav tm="0">
                                          <p:val>
                                            <p:fltVal val="720"/>
                                          </p:val>
                                        </p:tav>
                                        <p:tav tm="100000">
                                          <p:val>
                                            <p:fltVal val="0"/>
                                          </p:val>
                                        </p:tav>
                                      </p:tavLst>
                                    </p:anim>
                                    <p:anim calcmode="lin" valueType="num">
                                      <p:cBhvr>
                                        <p:cTn id="33" dur="2000" fill="hold"/>
                                        <p:tgtEl>
                                          <p:spTgt spid="15"/>
                                        </p:tgtEl>
                                        <p:attrNameLst>
                                          <p:attrName>ppt_h</p:attrName>
                                        </p:attrNameLst>
                                      </p:cBhvr>
                                      <p:tavLst>
                                        <p:tav tm="0">
                                          <p:val>
                                            <p:fltVal val="0"/>
                                          </p:val>
                                        </p:tav>
                                        <p:tav tm="100000">
                                          <p:val>
                                            <p:strVal val="#ppt_h"/>
                                          </p:val>
                                        </p:tav>
                                      </p:tavLst>
                                    </p:anim>
                                    <p:anim calcmode="lin" valueType="num">
                                      <p:cBhvr>
                                        <p:cTn id="34" dur="2000" fill="hold"/>
                                        <p:tgtEl>
                                          <p:spTgt spid="15"/>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409618"/>
                                        </p:tgtEl>
                                        <p:attrNameLst>
                                          <p:attrName>style.visibility</p:attrName>
                                        </p:attrNameLst>
                                      </p:cBhvr>
                                      <p:to>
                                        <p:strVal val="visible"/>
                                      </p:to>
                                    </p:set>
                                    <p:animEffect transition="in" filter="dissolve">
                                      <p:cBhvr>
                                        <p:cTn id="38" dur="500"/>
                                        <p:tgtEl>
                                          <p:spTgt spid="40961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circle(in)">
                                      <p:cBhvr>
                                        <p:cTn id="46" dur="20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anim calcmode="lin" valueType="num">
                                      <p:cBhvr>
                                        <p:cTn id="52" dur="2000" fill="hold"/>
                                        <p:tgtEl>
                                          <p:spTgt spid="7"/>
                                        </p:tgtEl>
                                        <p:attrNameLst>
                                          <p:attrName>ppt_w</p:attrName>
                                        </p:attrNameLst>
                                      </p:cBhvr>
                                      <p:tavLst>
                                        <p:tav tm="0" fmla="#ppt_w*sin(2.5*pi*$)">
                                          <p:val>
                                            <p:fltVal val="0"/>
                                          </p:val>
                                        </p:tav>
                                        <p:tav tm="100000">
                                          <p:val>
                                            <p:fltVal val="1"/>
                                          </p:val>
                                        </p:tav>
                                      </p:tavLst>
                                    </p:anim>
                                    <p:anim calcmode="lin" valueType="num">
                                      <p:cBhvr>
                                        <p:cTn id="5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ppt_x"/>
                                          </p:val>
                                        </p:tav>
                                        <p:tav tm="100000">
                                          <p:val>
                                            <p:strVal val="#ppt_x"/>
                                          </p:val>
                                        </p:tav>
                                      </p:tavLst>
                                    </p:anim>
                                    <p:anim calcmode="lin" valueType="num">
                                      <p:cBhvr additive="base">
                                        <p:cTn id="59"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2000"/>
                                        <p:tgtEl>
                                          <p:spTgt spid="99"/>
                                        </p:tgtEl>
                                      </p:cBhvr>
                                    </p:animEffect>
                                    <p:anim calcmode="lin" valueType="num">
                                      <p:cBhvr>
                                        <p:cTn id="65" dur="2000" fill="hold"/>
                                        <p:tgtEl>
                                          <p:spTgt spid="99"/>
                                        </p:tgtEl>
                                        <p:attrNameLst>
                                          <p:attrName>ppt_w</p:attrName>
                                        </p:attrNameLst>
                                      </p:cBhvr>
                                      <p:tavLst>
                                        <p:tav tm="0" fmla="#ppt_w*sin(2.5*pi*$)">
                                          <p:val>
                                            <p:fltVal val="0"/>
                                          </p:val>
                                        </p:tav>
                                        <p:tav tm="100000">
                                          <p:val>
                                            <p:fltVal val="1"/>
                                          </p:val>
                                        </p:tav>
                                      </p:tavLst>
                                    </p:anim>
                                    <p:anim calcmode="lin" valueType="num">
                                      <p:cBhvr>
                                        <p:cTn id="66" dur="2000" fill="hold"/>
                                        <p:tgtEl>
                                          <p:spTgt spid="99"/>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ppt_x"/>
                                          </p:val>
                                        </p:tav>
                                        <p:tav tm="100000">
                                          <p:val>
                                            <p:strVal val="#ppt_x"/>
                                          </p:val>
                                        </p:tav>
                                      </p:tavLst>
                                    </p:anim>
                                    <p:anim calcmode="lin" valueType="num">
                                      <p:cBhvr additive="base">
                                        <p:cTn id="7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fade">
                                      <p:cBhvr>
                                        <p:cTn id="77" dur="2000"/>
                                        <p:tgtEl>
                                          <p:spTgt spid="101"/>
                                        </p:tgtEl>
                                      </p:cBhvr>
                                    </p:animEffect>
                                    <p:anim calcmode="lin" valueType="num">
                                      <p:cBhvr>
                                        <p:cTn id="78" dur="2000" fill="hold"/>
                                        <p:tgtEl>
                                          <p:spTgt spid="101"/>
                                        </p:tgtEl>
                                        <p:attrNameLst>
                                          <p:attrName>ppt_w</p:attrName>
                                        </p:attrNameLst>
                                      </p:cBhvr>
                                      <p:tavLst>
                                        <p:tav tm="0" fmla="#ppt_w*sin(2.5*pi*$)">
                                          <p:val>
                                            <p:fltVal val="0"/>
                                          </p:val>
                                        </p:tav>
                                        <p:tav tm="100000">
                                          <p:val>
                                            <p:fltVal val="1"/>
                                          </p:val>
                                        </p:tav>
                                      </p:tavLst>
                                    </p:anim>
                                    <p:anim calcmode="lin" valueType="num">
                                      <p:cBhvr>
                                        <p:cTn id="79" dur="2000" fill="hold"/>
                                        <p:tgtEl>
                                          <p:spTgt spid="101"/>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ipe(down)">
                                      <p:cBhvr>
                                        <p:cTn id="84" dur="580">
                                          <p:stCondLst>
                                            <p:cond delay="0"/>
                                          </p:stCondLst>
                                        </p:cTn>
                                        <p:tgtEl>
                                          <p:spTgt spid="94"/>
                                        </p:tgtEl>
                                      </p:cBhvr>
                                    </p:animEffect>
                                    <p:anim calcmode="lin" valueType="num">
                                      <p:cBhvr>
                                        <p:cTn id="85"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90" dur="26">
                                          <p:stCondLst>
                                            <p:cond delay="650"/>
                                          </p:stCondLst>
                                        </p:cTn>
                                        <p:tgtEl>
                                          <p:spTgt spid="94"/>
                                        </p:tgtEl>
                                      </p:cBhvr>
                                      <p:to x="100000" y="60000"/>
                                    </p:animScale>
                                    <p:animScale>
                                      <p:cBhvr>
                                        <p:cTn id="91" dur="166" decel="50000">
                                          <p:stCondLst>
                                            <p:cond delay="676"/>
                                          </p:stCondLst>
                                        </p:cTn>
                                        <p:tgtEl>
                                          <p:spTgt spid="94"/>
                                        </p:tgtEl>
                                      </p:cBhvr>
                                      <p:to x="100000" y="100000"/>
                                    </p:animScale>
                                    <p:animScale>
                                      <p:cBhvr>
                                        <p:cTn id="92" dur="26">
                                          <p:stCondLst>
                                            <p:cond delay="1312"/>
                                          </p:stCondLst>
                                        </p:cTn>
                                        <p:tgtEl>
                                          <p:spTgt spid="94"/>
                                        </p:tgtEl>
                                      </p:cBhvr>
                                      <p:to x="100000" y="80000"/>
                                    </p:animScale>
                                    <p:animScale>
                                      <p:cBhvr>
                                        <p:cTn id="93" dur="166" decel="50000">
                                          <p:stCondLst>
                                            <p:cond delay="1338"/>
                                          </p:stCondLst>
                                        </p:cTn>
                                        <p:tgtEl>
                                          <p:spTgt spid="94"/>
                                        </p:tgtEl>
                                      </p:cBhvr>
                                      <p:to x="100000" y="100000"/>
                                    </p:animScale>
                                    <p:animScale>
                                      <p:cBhvr>
                                        <p:cTn id="94" dur="26">
                                          <p:stCondLst>
                                            <p:cond delay="1642"/>
                                          </p:stCondLst>
                                        </p:cTn>
                                        <p:tgtEl>
                                          <p:spTgt spid="94"/>
                                        </p:tgtEl>
                                      </p:cBhvr>
                                      <p:to x="100000" y="90000"/>
                                    </p:animScale>
                                    <p:animScale>
                                      <p:cBhvr>
                                        <p:cTn id="95" dur="166" decel="50000">
                                          <p:stCondLst>
                                            <p:cond delay="1668"/>
                                          </p:stCondLst>
                                        </p:cTn>
                                        <p:tgtEl>
                                          <p:spTgt spid="94"/>
                                        </p:tgtEl>
                                      </p:cBhvr>
                                      <p:to x="100000" y="100000"/>
                                    </p:animScale>
                                    <p:animScale>
                                      <p:cBhvr>
                                        <p:cTn id="96" dur="26">
                                          <p:stCondLst>
                                            <p:cond delay="1808"/>
                                          </p:stCondLst>
                                        </p:cTn>
                                        <p:tgtEl>
                                          <p:spTgt spid="94"/>
                                        </p:tgtEl>
                                      </p:cBhvr>
                                      <p:to x="100000" y="95000"/>
                                    </p:animScale>
                                    <p:animScale>
                                      <p:cBhvr>
                                        <p:cTn id="97" dur="166" decel="50000">
                                          <p:stCondLst>
                                            <p:cond delay="1834"/>
                                          </p:stCondLst>
                                        </p:cTn>
                                        <p:tgtEl>
                                          <p:spTgt spid="94"/>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wipe(down)">
                                      <p:cBhvr>
                                        <p:cTn id="102" dur="580">
                                          <p:stCondLst>
                                            <p:cond delay="0"/>
                                          </p:stCondLst>
                                        </p:cTn>
                                        <p:tgtEl>
                                          <p:spTgt spid="97"/>
                                        </p:tgtEl>
                                      </p:cBhvr>
                                    </p:animEffect>
                                    <p:anim calcmode="lin" valueType="num">
                                      <p:cBhvr>
                                        <p:cTn id="103"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108" dur="26">
                                          <p:stCondLst>
                                            <p:cond delay="650"/>
                                          </p:stCondLst>
                                        </p:cTn>
                                        <p:tgtEl>
                                          <p:spTgt spid="97"/>
                                        </p:tgtEl>
                                      </p:cBhvr>
                                      <p:to x="100000" y="60000"/>
                                    </p:animScale>
                                    <p:animScale>
                                      <p:cBhvr>
                                        <p:cTn id="109" dur="166" decel="50000">
                                          <p:stCondLst>
                                            <p:cond delay="676"/>
                                          </p:stCondLst>
                                        </p:cTn>
                                        <p:tgtEl>
                                          <p:spTgt spid="97"/>
                                        </p:tgtEl>
                                      </p:cBhvr>
                                      <p:to x="100000" y="100000"/>
                                    </p:animScale>
                                    <p:animScale>
                                      <p:cBhvr>
                                        <p:cTn id="110" dur="26">
                                          <p:stCondLst>
                                            <p:cond delay="1312"/>
                                          </p:stCondLst>
                                        </p:cTn>
                                        <p:tgtEl>
                                          <p:spTgt spid="97"/>
                                        </p:tgtEl>
                                      </p:cBhvr>
                                      <p:to x="100000" y="80000"/>
                                    </p:animScale>
                                    <p:animScale>
                                      <p:cBhvr>
                                        <p:cTn id="111" dur="166" decel="50000">
                                          <p:stCondLst>
                                            <p:cond delay="1338"/>
                                          </p:stCondLst>
                                        </p:cTn>
                                        <p:tgtEl>
                                          <p:spTgt spid="97"/>
                                        </p:tgtEl>
                                      </p:cBhvr>
                                      <p:to x="100000" y="100000"/>
                                    </p:animScale>
                                    <p:animScale>
                                      <p:cBhvr>
                                        <p:cTn id="112" dur="26">
                                          <p:stCondLst>
                                            <p:cond delay="1642"/>
                                          </p:stCondLst>
                                        </p:cTn>
                                        <p:tgtEl>
                                          <p:spTgt spid="97"/>
                                        </p:tgtEl>
                                      </p:cBhvr>
                                      <p:to x="100000" y="90000"/>
                                    </p:animScale>
                                    <p:animScale>
                                      <p:cBhvr>
                                        <p:cTn id="113" dur="166" decel="50000">
                                          <p:stCondLst>
                                            <p:cond delay="1668"/>
                                          </p:stCondLst>
                                        </p:cTn>
                                        <p:tgtEl>
                                          <p:spTgt spid="97"/>
                                        </p:tgtEl>
                                      </p:cBhvr>
                                      <p:to x="100000" y="100000"/>
                                    </p:animScale>
                                    <p:animScale>
                                      <p:cBhvr>
                                        <p:cTn id="114" dur="26">
                                          <p:stCondLst>
                                            <p:cond delay="1808"/>
                                          </p:stCondLst>
                                        </p:cTn>
                                        <p:tgtEl>
                                          <p:spTgt spid="97"/>
                                        </p:tgtEl>
                                      </p:cBhvr>
                                      <p:to x="100000" y="95000"/>
                                    </p:animScale>
                                    <p:animScale>
                                      <p:cBhvr>
                                        <p:cTn id="115" dur="166" decel="50000">
                                          <p:stCondLst>
                                            <p:cond delay="1834"/>
                                          </p:stCondLst>
                                        </p:cTn>
                                        <p:tgtEl>
                                          <p:spTgt spid="97"/>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circle(in)">
                                      <p:cBhvr>
                                        <p:cTn id="120" dur="2000"/>
                                        <p:tgtEl>
                                          <p:spTgt spid="6"/>
                                        </p:tgtEl>
                                      </p:cBhvr>
                                    </p:animEffect>
                                  </p:childTnLst>
                                </p:cTn>
                              </p:par>
                            </p:childTnLst>
                          </p:cTn>
                        </p:par>
                      </p:childTnLst>
                    </p:cTn>
                  </p:par>
                  <p:par>
                    <p:cTn id="121" fill="hold">
                      <p:stCondLst>
                        <p:cond delay="indefinite"/>
                      </p:stCondLst>
                      <p:childTnLst>
                        <p:par>
                          <p:cTn id="122" fill="hold">
                            <p:stCondLst>
                              <p:cond delay="0"/>
                            </p:stCondLst>
                            <p:childTnLst>
                              <p:par>
                                <p:cTn id="123" presetID="45" presetClass="exit" presetSubtype="0" fill="hold" grpId="1" nodeType="clickEffect">
                                  <p:stCondLst>
                                    <p:cond delay="0"/>
                                  </p:stCondLst>
                                  <p:childTnLst>
                                    <p:animEffect transition="out" filter="fade">
                                      <p:cBhvr>
                                        <p:cTn id="124" dur="2000"/>
                                        <p:tgtEl>
                                          <p:spTgt spid="97"/>
                                        </p:tgtEl>
                                      </p:cBhvr>
                                    </p:animEffect>
                                    <p:anim calcmode="lin" valueType="num">
                                      <p:cBhvr>
                                        <p:cTn id="125" dur="2000"/>
                                        <p:tgtEl>
                                          <p:spTgt spid="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6" dur="2000"/>
                                        <p:tgtEl>
                                          <p:spTgt spid="97"/>
                                        </p:tgtEl>
                                        <p:attrNameLst>
                                          <p:attrName>ppt_h</p:attrName>
                                        </p:attrNameLst>
                                      </p:cBhvr>
                                      <p:tavLst>
                                        <p:tav tm="0">
                                          <p:val>
                                            <p:strVal val="ppt_h"/>
                                          </p:val>
                                        </p:tav>
                                        <p:tav tm="100000">
                                          <p:val>
                                            <p:strVal val="ppt_h"/>
                                          </p:val>
                                        </p:tav>
                                      </p:tavLst>
                                    </p:anim>
                                    <p:set>
                                      <p:cBhvr>
                                        <p:cTn id="127" dur="1" fill="hold">
                                          <p:stCondLst>
                                            <p:cond delay="1999"/>
                                          </p:stCondLst>
                                        </p:cTn>
                                        <p:tgtEl>
                                          <p:spTgt spid="9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9" presetClass="entr" presetSubtype="0" fill="hold" nodeType="clickEffect">
                                  <p:stCondLst>
                                    <p:cond delay="0"/>
                                  </p:stCondLst>
                                  <p:childTnLst>
                                    <p:set>
                                      <p:cBhvr>
                                        <p:cTn id="131" dur="1" fill="hold">
                                          <p:stCondLst>
                                            <p:cond delay="0"/>
                                          </p:stCondLst>
                                        </p:cTn>
                                        <p:tgtEl>
                                          <p:spTgt spid="409613"/>
                                        </p:tgtEl>
                                        <p:attrNameLst>
                                          <p:attrName>style.visibility</p:attrName>
                                        </p:attrNameLst>
                                      </p:cBhvr>
                                      <p:to>
                                        <p:strVal val="visible"/>
                                      </p:to>
                                    </p:set>
                                    <p:anim calcmode="lin" valueType="num">
                                      <p:cBhvr>
                                        <p:cTn id="132" dur="1000" fill="hold"/>
                                        <p:tgtEl>
                                          <p:spTgt spid="409613"/>
                                        </p:tgtEl>
                                        <p:attrNameLst>
                                          <p:attrName>ppt_x</p:attrName>
                                        </p:attrNameLst>
                                      </p:cBhvr>
                                      <p:tavLst>
                                        <p:tav tm="0">
                                          <p:val>
                                            <p:strVal val="#ppt_x-.2"/>
                                          </p:val>
                                        </p:tav>
                                        <p:tav tm="100000">
                                          <p:val>
                                            <p:strVal val="#ppt_x"/>
                                          </p:val>
                                        </p:tav>
                                      </p:tavLst>
                                    </p:anim>
                                    <p:anim calcmode="lin" valueType="num">
                                      <p:cBhvr>
                                        <p:cTn id="133" dur="1000" fill="hold"/>
                                        <p:tgtEl>
                                          <p:spTgt spid="409613"/>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409613"/>
                                        </p:tgtEl>
                                      </p:cBhvr>
                                    </p:animEffect>
                                  </p:childTnLst>
                                </p:cTn>
                              </p:par>
                            </p:childTnLst>
                          </p:cTn>
                        </p:par>
                      </p:childTnLst>
                    </p:cTn>
                  </p:par>
                  <p:par>
                    <p:cTn id="135" fill="hold">
                      <p:stCondLst>
                        <p:cond delay="indefinite"/>
                      </p:stCondLst>
                      <p:childTnLst>
                        <p:par>
                          <p:cTn id="136" fill="hold">
                            <p:stCondLst>
                              <p:cond delay="0"/>
                            </p:stCondLst>
                            <p:childTnLst>
                              <p:par>
                                <p:cTn id="137" presetID="29" presetClass="entr" presetSubtype="0" fill="hold" nodeType="clickEffect">
                                  <p:stCondLst>
                                    <p:cond delay="0"/>
                                  </p:stCondLst>
                                  <p:childTnLst>
                                    <p:set>
                                      <p:cBhvr>
                                        <p:cTn id="138" dur="1" fill="hold">
                                          <p:stCondLst>
                                            <p:cond delay="0"/>
                                          </p:stCondLst>
                                        </p:cTn>
                                        <p:tgtEl>
                                          <p:spTgt spid="409615"/>
                                        </p:tgtEl>
                                        <p:attrNameLst>
                                          <p:attrName>style.visibility</p:attrName>
                                        </p:attrNameLst>
                                      </p:cBhvr>
                                      <p:to>
                                        <p:strVal val="visible"/>
                                      </p:to>
                                    </p:set>
                                    <p:anim calcmode="lin" valueType="num">
                                      <p:cBhvr>
                                        <p:cTn id="139" dur="1000" fill="hold"/>
                                        <p:tgtEl>
                                          <p:spTgt spid="409615"/>
                                        </p:tgtEl>
                                        <p:attrNameLst>
                                          <p:attrName>ppt_x</p:attrName>
                                        </p:attrNameLst>
                                      </p:cBhvr>
                                      <p:tavLst>
                                        <p:tav tm="0">
                                          <p:val>
                                            <p:strVal val="#ppt_x-.2"/>
                                          </p:val>
                                        </p:tav>
                                        <p:tav tm="100000">
                                          <p:val>
                                            <p:strVal val="#ppt_x"/>
                                          </p:val>
                                        </p:tav>
                                      </p:tavLst>
                                    </p:anim>
                                    <p:anim calcmode="lin" valueType="num">
                                      <p:cBhvr>
                                        <p:cTn id="140" dur="1000" fill="hold"/>
                                        <p:tgtEl>
                                          <p:spTgt spid="409615"/>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409615"/>
                                        </p:tgtEl>
                                      </p:cBhvr>
                                    </p:animEffect>
                                  </p:childTnLst>
                                </p:cTn>
                              </p:par>
                            </p:childTnLst>
                          </p:cTn>
                        </p:par>
                        <p:par>
                          <p:cTn id="142" fill="hold">
                            <p:stCondLst>
                              <p:cond delay="1000"/>
                            </p:stCondLst>
                            <p:childTnLst>
                              <p:par>
                                <p:cTn id="143" presetID="9" presetClass="entr" presetSubtype="0" fill="hold" grpId="0" nodeType="afterEffect">
                                  <p:stCondLst>
                                    <p:cond delay="0"/>
                                  </p:stCondLst>
                                  <p:childTnLst>
                                    <p:set>
                                      <p:cBhvr>
                                        <p:cTn id="144" dur="1" fill="hold">
                                          <p:stCondLst>
                                            <p:cond delay="0"/>
                                          </p:stCondLst>
                                        </p:cTn>
                                        <p:tgtEl>
                                          <p:spTgt spid="409620"/>
                                        </p:tgtEl>
                                        <p:attrNameLst>
                                          <p:attrName>style.visibility</p:attrName>
                                        </p:attrNameLst>
                                      </p:cBhvr>
                                      <p:to>
                                        <p:strVal val="visible"/>
                                      </p:to>
                                    </p:set>
                                    <p:animEffect transition="in" filter="dissolve">
                                      <p:cBhvr>
                                        <p:cTn id="145" dur="500"/>
                                        <p:tgtEl>
                                          <p:spTgt spid="409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09620" grpId="0" animBg="1"/>
      <p:bldP spid="409618" grpId="0" animBg="1"/>
      <p:bldP spid="2" grpId="0"/>
      <p:bldP spid="3" grpId="0"/>
      <p:bldP spid="85" grpId="0"/>
      <p:bldP spid="94" grpId="0"/>
      <p:bldP spid="95" grpId="0"/>
      <p:bldP spid="96" grpId="0"/>
      <p:bldP spid="7" grpId="0" animBg="1"/>
      <p:bldP spid="97" grpId="0"/>
      <p:bldP spid="9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a:spLocks noChangeArrowheads="1"/>
          </p:cNvSpPr>
          <p:nvPr/>
        </p:nvSpPr>
        <p:spPr bwMode="auto">
          <a:xfrm>
            <a:off x="5025471" y="3660193"/>
            <a:ext cx="3398910" cy="1266651"/>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0645" name="Rectangle 21"/>
          <p:cNvSpPr>
            <a:spLocks noChangeArrowheads="1"/>
          </p:cNvSpPr>
          <p:nvPr/>
        </p:nvSpPr>
        <p:spPr bwMode="auto">
          <a:xfrm>
            <a:off x="5112597" y="3764907"/>
            <a:ext cx="3203133" cy="105275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0646" name="Rectangle 22"/>
          <p:cNvSpPr>
            <a:spLocks noChangeArrowheads="1"/>
          </p:cNvSpPr>
          <p:nvPr/>
        </p:nvSpPr>
        <p:spPr bwMode="auto">
          <a:xfrm>
            <a:off x="6733540" y="5479379"/>
            <a:ext cx="1727200" cy="102235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083" name="Rectangle 6"/>
          <p:cNvSpPr>
            <a:spLocks noChangeArrowheads="1"/>
          </p:cNvSpPr>
          <p:nvPr/>
        </p:nvSpPr>
        <p:spPr bwMode="auto">
          <a:xfrm>
            <a:off x="391600" y="590384"/>
            <a:ext cx="8436925" cy="1384995"/>
          </a:xfrm>
          <a:prstGeom prst="rect">
            <a:avLst/>
          </a:prstGeom>
          <a:noFill/>
          <a:ln w="9525" algn="ctr">
            <a:noFill/>
            <a:miter lim="800000"/>
            <a:headEnd/>
            <a:tailEnd/>
          </a:ln>
        </p:spPr>
        <p:txBody>
          <a:bodyPr wrap="none" anchor="ctr">
            <a:spAutoFit/>
          </a:bodyPr>
          <a:lstStyle/>
          <a:p>
            <a:pPr algn="l"/>
            <a:r>
              <a:rPr lang="en-US" b="0" dirty="0">
                <a:solidFill>
                  <a:srgbClr val="FF0000"/>
                </a:solidFill>
              </a:rPr>
              <a:t>Same Ferris wheel takes 2.2 s to go from rest </a:t>
            </a:r>
            <a:r>
              <a:rPr lang="en-US" b="0" dirty="0" smtClean="0">
                <a:solidFill>
                  <a:srgbClr val="FF0000"/>
                </a:solidFill>
              </a:rPr>
              <a:t>to the</a:t>
            </a:r>
          </a:p>
          <a:p>
            <a:pPr algn="l"/>
            <a:r>
              <a:rPr lang="en-US" b="0" dirty="0" err="1" smtClean="0">
                <a:solidFill>
                  <a:srgbClr val="FF0000"/>
                </a:solidFill>
              </a:rPr>
              <a:t>ang</a:t>
            </a:r>
            <a:r>
              <a:rPr lang="en-US" b="0" dirty="0" err="1">
                <a:solidFill>
                  <a:srgbClr val="FF0000"/>
                </a:solidFill>
              </a:rPr>
              <a:t>.</a:t>
            </a:r>
            <a:r>
              <a:rPr lang="en-US" b="0" dirty="0">
                <a:solidFill>
                  <a:srgbClr val="FF0000"/>
                </a:solidFill>
              </a:rPr>
              <a:t> vel. </a:t>
            </a:r>
            <a:r>
              <a:rPr lang="en-US" b="0" dirty="0" smtClean="0">
                <a:solidFill>
                  <a:srgbClr val="FF0000"/>
                </a:solidFill>
              </a:rPr>
              <a:t>from previous problem. Find </a:t>
            </a:r>
            <a:r>
              <a:rPr lang="en-US" b="0" dirty="0">
                <a:solidFill>
                  <a:srgbClr val="FF0000"/>
                </a:solidFill>
              </a:rPr>
              <a:t>mag. of its </a:t>
            </a:r>
            <a:endParaRPr lang="en-US" b="0" dirty="0" smtClean="0">
              <a:solidFill>
                <a:srgbClr val="FF0000"/>
              </a:solidFill>
            </a:endParaRPr>
          </a:p>
          <a:p>
            <a:pPr algn="l"/>
            <a:r>
              <a:rPr lang="en-US" b="0" dirty="0">
                <a:solidFill>
                  <a:srgbClr val="FF0000"/>
                </a:solidFill>
              </a:rPr>
              <a:t>	</a:t>
            </a:r>
            <a:r>
              <a:rPr lang="en-US" b="0" dirty="0" smtClean="0">
                <a:solidFill>
                  <a:srgbClr val="FF0000"/>
                </a:solidFill>
              </a:rPr>
              <a:t>				      </a:t>
            </a:r>
            <a:r>
              <a:rPr lang="en-US" b="0" dirty="0" err="1" smtClean="0">
                <a:solidFill>
                  <a:srgbClr val="FF0000"/>
                </a:solidFill>
              </a:rPr>
              <a:t>ang</a:t>
            </a:r>
            <a:r>
              <a:rPr lang="en-US" b="0" dirty="0" err="1">
                <a:solidFill>
                  <a:srgbClr val="FF0000"/>
                </a:solidFill>
              </a:rPr>
              <a:t>.</a:t>
            </a:r>
            <a:r>
              <a:rPr lang="en-US" b="0" dirty="0">
                <a:solidFill>
                  <a:srgbClr val="FF0000"/>
                </a:solidFill>
              </a:rPr>
              <a:t> acceleration. </a:t>
            </a:r>
          </a:p>
        </p:txBody>
      </p:sp>
      <p:graphicFrame>
        <p:nvGraphicFramePr>
          <p:cNvPr id="410636" name="Object 12"/>
          <p:cNvGraphicFramePr>
            <a:graphicFrameLocks noChangeAspect="1"/>
          </p:cNvGraphicFramePr>
          <p:nvPr>
            <p:extLst>
              <p:ext uri="{D42A27DB-BD31-4B8C-83A1-F6EECF244321}">
                <p14:modId xmlns:p14="http://schemas.microsoft.com/office/powerpoint/2010/main" val="4034855304"/>
              </p:ext>
            </p:extLst>
          </p:nvPr>
        </p:nvGraphicFramePr>
        <p:xfrm>
          <a:off x="6319202" y="5565104"/>
          <a:ext cx="1992313" cy="838200"/>
        </p:xfrm>
        <a:graphic>
          <a:graphicData uri="http://schemas.openxmlformats.org/presentationml/2006/ole">
            <mc:AlternateContent xmlns:mc="http://schemas.openxmlformats.org/markup-compatibility/2006">
              <mc:Choice xmlns:v="urn:schemas-microsoft-com:vml" Requires="v">
                <p:oleObj spid="_x0000_s3184" name="Equation" r:id="rId3" imgW="1993680" imgH="838080" progId="Equation.3">
                  <p:embed/>
                </p:oleObj>
              </mc:Choice>
              <mc:Fallback>
                <p:oleObj name="Equation" r:id="rId3" imgW="199368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202" y="5565104"/>
                        <a:ext cx="19923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43" name="Object 19"/>
          <p:cNvGraphicFramePr>
            <a:graphicFrameLocks noChangeAspect="1"/>
          </p:cNvGraphicFramePr>
          <p:nvPr>
            <p:extLst>
              <p:ext uri="{D42A27DB-BD31-4B8C-83A1-F6EECF244321}">
                <p14:modId xmlns:p14="http://schemas.microsoft.com/office/powerpoint/2010/main" val="3216478780"/>
              </p:ext>
            </p:extLst>
          </p:nvPr>
        </p:nvGraphicFramePr>
        <p:xfrm>
          <a:off x="2910157" y="5566196"/>
          <a:ext cx="3300413" cy="838200"/>
        </p:xfrm>
        <a:graphic>
          <a:graphicData uri="http://schemas.openxmlformats.org/presentationml/2006/ole">
            <mc:AlternateContent xmlns:mc="http://schemas.openxmlformats.org/markup-compatibility/2006">
              <mc:Choice xmlns:v="urn:schemas-microsoft-com:vml" Requires="v">
                <p:oleObj spid="_x0000_s3185" name="Equation" r:id="rId5" imgW="3301920" imgH="838080" progId="Equation.3">
                  <p:embed/>
                </p:oleObj>
              </mc:Choice>
              <mc:Fallback>
                <p:oleObj name="Equation" r:id="rId5" imgW="330192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0157" y="5566196"/>
                        <a:ext cx="33004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709786" y="4134239"/>
            <a:ext cx="4043094" cy="523220"/>
          </a:xfrm>
          <a:prstGeom prst="rect">
            <a:avLst/>
          </a:prstGeom>
        </p:spPr>
        <p:txBody>
          <a:bodyPr wrap="none">
            <a:spAutoFit/>
          </a:bodyPr>
          <a:lstStyle/>
          <a:p>
            <a:r>
              <a:rPr lang="en-US" b="0" dirty="0">
                <a:solidFill>
                  <a:srgbClr val="FF0000"/>
                </a:solidFill>
              </a:rPr>
              <a:t>In angular kinematics… </a:t>
            </a:r>
            <a:endParaRPr lang="en-US" dirty="0">
              <a:solidFill>
                <a:srgbClr val="FF0000"/>
              </a:solidFill>
            </a:endParaRPr>
          </a:p>
        </p:txBody>
      </p:sp>
      <p:sp>
        <p:nvSpPr>
          <p:cNvPr id="28" name="Rectangle 27"/>
          <p:cNvSpPr/>
          <p:nvPr/>
        </p:nvSpPr>
        <p:spPr>
          <a:xfrm>
            <a:off x="991014" y="2884663"/>
            <a:ext cx="3623107" cy="523220"/>
          </a:xfrm>
          <a:prstGeom prst="rect">
            <a:avLst/>
          </a:prstGeom>
        </p:spPr>
        <p:txBody>
          <a:bodyPr wrap="none">
            <a:spAutoFit/>
          </a:bodyPr>
          <a:lstStyle/>
          <a:p>
            <a:r>
              <a:rPr lang="en-US" b="0" dirty="0">
                <a:solidFill>
                  <a:srgbClr val="FF0000"/>
                </a:solidFill>
              </a:rPr>
              <a:t>In linear kinematics…</a:t>
            </a:r>
            <a:endParaRPr lang="en-US" dirty="0">
              <a:solidFill>
                <a:srgbClr val="000000"/>
              </a:solidFill>
            </a:endParaRPr>
          </a:p>
        </p:txBody>
      </p:sp>
      <p:sp>
        <p:nvSpPr>
          <p:cNvPr id="43" name="Rectangle 42"/>
          <p:cNvSpPr/>
          <p:nvPr/>
        </p:nvSpPr>
        <p:spPr>
          <a:xfrm>
            <a:off x="811334" y="4854569"/>
            <a:ext cx="2842446" cy="523220"/>
          </a:xfrm>
          <a:prstGeom prst="rect">
            <a:avLst/>
          </a:prstGeom>
        </p:spPr>
        <p:txBody>
          <a:bodyPr wrap="none">
            <a:spAutoFit/>
          </a:bodyPr>
          <a:lstStyle/>
          <a:p>
            <a:r>
              <a:rPr lang="en-US" b="0" dirty="0" smtClean="0">
                <a:solidFill>
                  <a:srgbClr val="000000"/>
                </a:solidFill>
              </a:rPr>
              <a:t>Here, we want…</a:t>
            </a:r>
            <a:endParaRPr lang="en-US" dirty="0">
              <a:solidFill>
                <a:srgbClr val="000000"/>
              </a:solidFill>
            </a:endParaRPr>
          </a:p>
        </p:txBody>
      </p:sp>
      <p:grpSp>
        <p:nvGrpSpPr>
          <p:cNvPr id="3" name="Group 2"/>
          <p:cNvGrpSpPr/>
          <p:nvPr/>
        </p:nvGrpSpPr>
        <p:grpSpPr>
          <a:xfrm>
            <a:off x="951933" y="5483167"/>
            <a:ext cx="1830945" cy="1000192"/>
            <a:chOff x="5915815" y="5023216"/>
            <a:chExt cx="1830945" cy="1000192"/>
          </a:xfrm>
        </p:grpSpPr>
        <p:sp>
          <p:nvSpPr>
            <p:cNvPr id="45" name="Rectangle 22"/>
            <p:cNvSpPr>
              <a:spLocks noChangeArrowheads="1"/>
            </p:cNvSpPr>
            <p:nvPr/>
          </p:nvSpPr>
          <p:spPr bwMode="auto">
            <a:xfrm>
              <a:off x="6550600" y="5023216"/>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sp>
          <p:nvSpPr>
            <p:cNvPr id="48" name="Rectangle 22"/>
            <p:cNvSpPr>
              <a:spLocks noChangeArrowheads="1"/>
            </p:cNvSpPr>
            <p:nvPr/>
          </p:nvSpPr>
          <p:spPr bwMode="auto">
            <a:xfrm>
              <a:off x="5915815" y="5286425"/>
              <a:ext cx="785793"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a</a:t>
              </a:r>
              <a:r>
                <a:rPr lang="en-US" b="0" baseline="-25000" dirty="0" smtClean="0">
                  <a:solidFill>
                    <a:srgbClr val="000000"/>
                  </a:solidFill>
                </a:rPr>
                <a:t> </a:t>
              </a:r>
              <a:r>
                <a:rPr lang="en-US" b="0" dirty="0" smtClean="0">
                  <a:solidFill>
                    <a:srgbClr val="000000"/>
                  </a:solidFill>
                </a:rPr>
                <a:t>= </a:t>
              </a:r>
              <a:endParaRPr lang="en-US" b="0" dirty="0">
                <a:solidFill>
                  <a:srgbClr val="000000"/>
                </a:solidFill>
              </a:endParaRPr>
            </a:p>
          </p:txBody>
        </p:sp>
        <p:sp>
          <p:nvSpPr>
            <p:cNvPr id="50" name="Rectangle 22"/>
            <p:cNvSpPr>
              <a:spLocks noChangeArrowheads="1"/>
            </p:cNvSpPr>
            <p:nvPr/>
          </p:nvSpPr>
          <p:spPr bwMode="auto">
            <a:xfrm>
              <a:off x="6888151" y="5500188"/>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cxnSp>
          <p:nvCxnSpPr>
            <p:cNvPr id="51" name="Straight Connector 50"/>
            <p:cNvCxnSpPr/>
            <p:nvPr/>
          </p:nvCxnSpPr>
          <p:spPr bwMode="auto">
            <a:xfrm>
              <a:off x="6614556" y="5557650"/>
              <a:ext cx="1128156" cy="0"/>
            </a:xfrm>
            <a:prstGeom prst="line">
              <a:avLst/>
            </a:prstGeom>
            <a:noFill/>
            <a:ln w="28575" cap="flat" cmpd="sng" algn="ctr">
              <a:solidFill>
                <a:schemeClr val="tx1"/>
              </a:solidFill>
              <a:prstDash val="solid"/>
              <a:round/>
              <a:headEnd type="none" w="med" len="med"/>
              <a:tailEnd type="none" w="med" len="med"/>
            </a:ln>
            <a:effectLst/>
          </p:spPr>
        </p:cxnSp>
      </p:grpSp>
      <p:sp>
        <p:nvSpPr>
          <p:cNvPr id="54" name="Rectangle 53"/>
          <p:cNvSpPr/>
          <p:nvPr/>
        </p:nvSpPr>
        <p:spPr>
          <a:xfrm>
            <a:off x="6848589" y="1881532"/>
            <a:ext cx="410690" cy="523220"/>
          </a:xfrm>
          <a:prstGeom prst="rect">
            <a:avLst/>
          </a:prstGeom>
        </p:spPr>
        <p:txBody>
          <a:bodyPr wrap="none">
            <a:spAutoFit/>
          </a:bodyPr>
          <a:lstStyle/>
          <a:p>
            <a:r>
              <a:rPr lang="en-US" b="0" dirty="0" smtClean="0">
                <a:solidFill>
                  <a:srgbClr val="000000"/>
                </a:solidFill>
                <a:latin typeface="Symbol" panose="05050102010706020507" pitchFamily="18" charset="2"/>
              </a:rPr>
              <a:t>a</a:t>
            </a:r>
            <a:endParaRPr lang="en-US" dirty="0">
              <a:solidFill>
                <a:srgbClr val="000000"/>
              </a:solidFill>
              <a:latin typeface="Symbol" panose="05050102010706020507" pitchFamily="18" charset="2"/>
            </a:endParaRPr>
          </a:p>
        </p:txBody>
      </p:sp>
      <p:sp>
        <p:nvSpPr>
          <p:cNvPr id="55" name="Rectangle 54"/>
          <p:cNvSpPr/>
          <p:nvPr/>
        </p:nvSpPr>
        <p:spPr>
          <a:xfrm>
            <a:off x="6740479" y="-35625"/>
            <a:ext cx="484428" cy="523220"/>
          </a:xfrm>
          <a:prstGeom prst="rect">
            <a:avLst/>
          </a:prstGeom>
        </p:spPr>
        <p:txBody>
          <a:bodyPr wrap="none">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latin typeface="Arial"/>
              </a:rPr>
              <a:t>i</a:t>
            </a:r>
            <a:endParaRPr lang="en-US" baseline="-25000" dirty="0">
              <a:solidFill>
                <a:srgbClr val="000000"/>
              </a:solidFill>
              <a:latin typeface="Arial"/>
            </a:endParaRPr>
          </a:p>
        </p:txBody>
      </p:sp>
      <p:sp>
        <p:nvSpPr>
          <p:cNvPr id="56" name="Rectangle 22"/>
          <p:cNvSpPr>
            <a:spLocks noChangeArrowheads="1"/>
          </p:cNvSpPr>
          <p:nvPr/>
        </p:nvSpPr>
        <p:spPr bwMode="auto">
          <a:xfrm>
            <a:off x="4653618" y="11876"/>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sp>
        <p:nvSpPr>
          <p:cNvPr id="57" name="Oval 56"/>
          <p:cNvSpPr/>
          <p:nvPr/>
        </p:nvSpPr>
        <p:spPr bwMode="auto">
          <a:xfrm rot="5400000">
            <a:off x="4542315" y="350325"/>
            <a:ext cx="676893" cy="997524"/>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58" name="Oval 57"/>
          <p:cNvSpPr/>
          <p:nvPr/>
        </p:nvSpPr>
        <p:spPr bwMode="auto">
          <a:xfrm rot="5400000">
            <a:off x="6638309" y="-23749"/>
            <a:ext cx="676893" cy="1745674"/>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cxnSp>
        <p:nvCxnSpPr>
          <p:cNvPr id="59" name="Straight Connector 58"/>
          <p:cNvCxnSpPr/>
          <p:nvPr/>
        </p:nvCxnSpPr>
        <p:spPr bwMode="auto">
          <a:xfrm>
            <a:off x="496807" y="1553684"/>
            <a:ext cx="4989593" cy="0"/>
          </a:xfrm>
          <a:prstGeom prst="line">
            <a:avLst/>
          </a:prstGeom>
          <a:noFill/>
          <a:ln w="5715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5626934" y="1977885"/>
            <a:ext cx="2780797" cy="0"/>
          </a:xfrm>
          <a:prstGeom prst="line">
            <a:avLst/>
          </a:prstGeom>
          <a:noFill/>
          <a:ln w="57150" cap="flat" cmpd="sng" algn="ctr">
            <a:solidFill>
              <a:schemeClr val="tx1"/>
            </a:solidFill>
            <a:prstDash val="solid"/>
            <a:round/>
            <a:headEnd type="none" w="med" len="med"/>
            <a:tailEnd type="none" w="med" len="med"/>
          </a:ln>
          <a:effectLst/>
        </p:spPr>
      </p:cxnSp>
      <p:sp>
        <p:nvSpPr>
          <p:cNvPr id="63" name="Rectangle 62"/>
          <p:cNvSpPr/>
          <p:nvPr/>
        </p:nvSpPr>
        <p:spPr>
          <a:xfrm>
            <a:off x="2601478" y="1448793"/>
            <a:ext cx="497252" cy="523220"/>
          </a:xfrm>
          <a:prstGeom prst="rect">
            <a:avLst/>
          </a:prstGeom>
        </p:spPr>
        <p:txBody>
          <a:bodyPr wrap="none">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latin typeface="Arial"/>
              </a:rPr>
              <a:t>f</a:t>
            </a:r>
            <a:endParaRPr lang="en-US" baseline="-25000" dirty="0">
              <a:solidFill>
                <a:srgbClr val="000000"/>
              </a:solidFill>
              <a:latin typeface="Arial"/>
            </a:endParaRPr>
          </a:p>
        </p:txBody>
      </p:sp>
      <p:grpSp>
        <p:nvGrpSpPr>
          <p:cNvPr id="5" name="Group 4"/>
          <p:cNvGrpSpPr/>
          <p:nvPr/>
        </p:nvGrpSpPr>
        <p:grpSpPr>
          <a:xfrm>
            <a:off x="5142483" y="3871376"/>
            <a:ext cx="3170828" cy="958500"/>
            <a:chOff x="4956051" y="2537095"/>
            <a:chExt cx="3170828" cy="958500"/>
          </a:xfrm>
        </p:grpSpPr>
        <p:sp>
          <p:nvSpPr>
            <p:cNvPr id="53" name="Arc 52"/>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61" name="Rectangle 22"/>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62"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65" name="Rectangle 64"/>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66" name="Straight Connector 65"/>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67" name="Rectangle 66"/>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68" name="Arc 67"/>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69" name="Arc 68"/>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70" name="Arc 69"/>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71"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72" name="Straight Connector 71"/>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73" name="Rectangle 72"/>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sp>
        <p:nvSpPr>
          <p:cNvPr id="64" name="Rectangle 63"/>
          <p:cNvSpPr/>
          <p:nvPr/>
        </p:nvSpPr>
        <p:spPr>
          <a:xfrm>
            <a:off x="5797600" y="3602158"/>
            <a:ext cx="938078" cy="1446550"/>
          </a:xfrm>
          <a:prstGeom prst="rect">
            <a:avLst/>
          </a:prstGeom>
        </p:spPr>
        <p:txBody>
          <a:bodyPr wrap="none">
            <a:spAutoFit/>
          </a:bodyPr>
          <a:lstStyle/>
          <a:p>
            <a:r>
              <a:rPr lang="en-US" sz="8800" b="0" dirty="0" smtClean="0">
                <a:solidFill>
                  <a:srgbClr val="FF0000"/>
                </a:solidFill>
              </a:rPr>
              <a:t>X</a:t>
            </a:r>
            <a:endParaRPr lang="en-US" sz="8800" dirty="0">
              <a:solidFill>
                <a:srgbClr val="FF0000"/>
              </a:solidFill>
            </a:endParaRPr>
          </a:p>
        </p:txBody>
      </p:sp>
      <p:grpSp>
        <p:nvGrpSpPr>
          <p:cNvPr id="6" name="Group 5"/>
          <p:cNvGrpSpPr/>
          <p:nvPr/>
        </p:nvGrpSpPr>
        <p:grpSpPr>
          <a:xfrm>
            <a:off x="5229271" y="2435123"/>
            <a:ext cx="2976600" cy="1168730"/>
            <a:chOff x="7835980" y="4182033"/>
            <a:chExt cx="2976600" cy="1168730"/>
          </a:xfrm>
        </p:grpSpPr>
        <p:grpSp>
          <p:nvGrpSpPr>
            <p:cNvPr id="17" name="Group 16"/>
            <p:cNvGrpSpPr/>
            <p:nvPr/>
          </p:nvGrpSpPr>
          <p:grpSpPr>
            <a:xfrm>
              <a:off x="7840352" y="4414045"/>
              <a:ext cx="368135" cy="368135"/>
              <a:chOff x="1686297" y="2962909"/>
              <a:chExt cx="368135" cy="368135"/>
            </a:xfrm>
          </p:grpSpPr>
          <p:cxnSp>
            <p:nvCxnSpPr>
              <p:cNvPr id="21" name="Straight Arrow Connector 20"/>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6" name="Rectangle 22"/>
            <p:cNvSpPr>
              <a:spLocks noChangeArrowheads="1"/>
            </p:cNvSpPr>
            <p:nvPr/>
          </p:nvSpPr>
          <p:spPr bwMode="auto">
            <a:xfrm>
              <a:off x="7835980" y="4646702"/>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Arial"/>
                </a:rPr>
                <a:t>a</a:t>
              </a:r>
              <a:r>
                <a:rPr lang="en-US" b="0" dirty="0" smtClean="0">
                  <a:solidFill>
                    <a:srgbClr val="000000"/>
                  </a:solidFill>
                </a:rPr>
                <a:t> =</a:t>
              </a:r>
              <a:endParaRPr lang="en-US" b="0" dirty="0">
                <a:solidFill>
                  <a:srgbClr val="000000"/>
                </a:solidFill>
              </a:endParaRPr>
            </a:p>
          </p:txBody>
        </p:sp>
        <p:sp>
          <p:nvSpPr>
            <p:cNvPr id="77" name="Rectangle 22"/>
            <p:cNvSpPr>
              <a:spLocks noChangeArrowheads="1"/>
            </p:cNvSpPr>
            <p:nvPr/>
          </p:nvSpPr>
          <p:spPr bwMode="auto">
            <a:xfrm>
              <a:off x="9272088" y="4646701"/>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78" name="Rectangle 77"/>
            <p:cNvSpPr/>
            <p:nvPr/>
          </p:nvSpPr>
          <p:spPr>
            <a:xfrm>
              <a:off x="8541793" y="4423781"/>
              <a:ext cx="583814"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a:t>
              </a:r>
              <a:r>
                <a:rPr lang="en-US" b="0" dirty="0" err="1" smtClean="0">
                  <a:solidFill>
                    <a:srgbClr val="000000"/>
                  </a:solidFill>
                  <a:latin typeface="Arial"/>
                </a:rPr>
                <a:t>v</a:t>
              </a:r>
              <a:endParaRPr lang="en-US" dirty="0">
                <a:solidFill>
                  <a:srgbClr val="000000"/>
                </a:solidFill>
                <a:latin typeface="Arial"/>
              </a:endParaRPr>
            </a:p>
          </p:txBody>
        </p:sp>
        <p:cxnSp>
          <p:nvCxnSpPr>
            <p:cNvPr id="79" name="Straight Connector 78"/>
            <p:cNvCxnSpPr/>
            <p:nvPr/>
          </p:nvCxnSpPr>
          <p:spPr bwMode="auto">
            <a:xfrm>
              <a:off x="8567161" y="4921943"/>
              <a:ext cx="653144" cy="0"/>
            </a:xfrm>
            <a:prstGeom prst="line">
              <a:avLst/>
            </a:prstGeom>
            <a:noFill/>
            <a:ln w="28575" cap="flat" cmpd="sng" algn="ctr">
              <a:solidFill>
                <a:schemeClr val="tx1"/>
              </a:solidFill>
              <a:prstDash val="solid"/>
              <a:round/>
              <a:headEnd type="none" w="med" len="med"/>
              <a:tailEnd type="none" w="med" len="med"/>
            </a:ln>
            <a:effectLst/>
          </p:spPr>
        </p:cxnSp>
        <p:sp>
          <p:nvSpPr>
            <p:cNvPr id="80" name="Rectangle 79"/>
            <p:cNvSpPr/>
            <p:nvPr/>
          </p:nvSpPr>
          <p:spPr>
            <a:xfrm>
              <a:off x="8568535" y="4827543"/>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84" name="Rectangle 22"/>
            <p:cNvSpPr>
              <a:spLocks noChangeArrowheads="1"/>
            </p:cNvSpPr>
            <p:nvPr/>
          </p:nvSpPr>
          <p:spPr bwMode="auto">
            <a:xfrm>
              <a:off x="9694036" y="4392263"/>
              <a:ext cx="1061509" cy="523220"/>
            </a:xfrm>
            <a:prstGeom prst="rect">
              <a:avLst/>
            </a:prstGeom>
            <a:noFill/>
            <a:ln w="9525">
              <a:noFill/>
              <a:miter lim="800000"/>
              <a:headEnd/>
              <a:tailEnd/>
            </a:ln>
          </p:spPr>
          <p:txBody>
            <a:bodyPr wrap="none" anchor="ctr">
              <a:spAutoFit/>
            </a:bodyPr>
            <a:lstStyle/>
            <a:p>
              <a:r>
                <a:rPr lang="en-US" b="0" dirty="0" err="1" smtClean="0">
                  <a:solidFill>
                    <a:srgbClr val="000000"/>
                  </a:solidFill>
                </a:rPr>
                <a:t>v</a:t>
              </a:r>
              <a:r>
                <a:rPr lang="en-US" b="0" baseline="-25000" dirty="0" err="1" smtClean="0">
                  <a:solidFill>
                    <a:srgbClr val="000000"/>
                  </a:solidFill>
                </a:rPr>
                <a:t>f</a:t>
              </a:r>
              <a:r>
                <a:rPr lang="en-US" b="0" dirty="0" smtClean="0">
                  <a:solidFill>
                    <a:srgbClr val="000000"/>
                  </a:solidFill>
                </a:rPr>
                <a:t> – v</a:t>
              </a:r>
              <a:r>
                <a:rPr lang="en-US" b="0" baseline="-25000" dirty="0" smtClean="0">
                  <a:solidFill>
                    <a:srgbClr val="000000"/>
                  </a:solidFill>
                </a:rPr>
                <a:t>i</a:t>
              </a:r>
              <a:endParaRPr lang="en-US" b="0" dirty="0">
                <a:solidFill>
                  <a:srgbClr val="000000"/>
                </a:solidFill>
              </a:endParaRPr>
            </a:p>
          </p:txBody>
        </p:sp>
        <p:cxnSp>
          <p:nvCxnSpPr>
            <p:cNvPr id="85" name="Straight Connector 84"/>
            <p:cNvCxnSpPr/>
            <p:nvPr/>
          </p:nvCxnSpPr>
          <p:spPr bwMode="auto">
            <a:xfrm>
              <a:off x="9664441" y="4921943"/>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86" name="Rectangle 85"/>
            <p:cNvSpPr/>
            <p:nvPr/>
          </p:nvSpPr>
          <p:spPr>
            <a:xfrm>
              <a:off x="9983867" y="4827543"/>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nvGrpSpPr>
            <p:cNvPr id="91" name="Group 90"/>
            <p:cNvGrpSpPr/>
            <p:nvPr/>
          </p:nvGrpSpPr>
          <p:grpSpPr>
            <a:xfrm>
              <a:off x="8686514" y="4182033"/>
              <a:ext cx="368135" cy="368135"/>
              <a:chOff x="1686297" y="2962909"/>
              <a:chExt cx="368135" cy="368135"/>
            </a:xfrm>
          </p:grpSpPr>
          <p:cxnSp>
            <p:nvCxnSpPr>
              <p:cNvPr id="92" name="Straight Arrow Connector 91"/>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9723744" y="4182033"/>
              <a:ext cx="368135" cy="368135"/>
              <a:chOff x="1686297" y="2962909"/>
              <a:chExt cx="368135" cy="368135"/>
            </a:xfrm>
          </p:grpSpPr>
          <p:cxnSp>
            <p:nvCxnSpPr>
              <p:cNvPr id="95" name="Straight Arrow Connector 94"/>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10324245" y="4182033"/>
              <a:ext cx="368135" cy="368135"/>
              <a:chOff x="1686297" y="2962909"/>
              <a:chExt cx="368135" cy="368135"/>
            </a:xfrm>
          </p:grpSpPr>
          <p:cxnSp>
            <p:nvCxnSpPr>
              <p:cNvPr id="98" name="Straight Arrow Connector 97"/>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52441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by="(-#ppt_w*2)" calcmode="lin" valueType="num">
                                      <p:cBhvr rctx="PPT">
                                        <p:cTn id="7" dur="500" autoRev="1" fill="hold">
                                          <p:stCondLst>
                                            <p:cond delay="0"/>
                                          </p:stCondLst>
                                        </p:cTn>
                                        <p:tgtEl>
                                          <p:spTgt spid="28"/>
                                        </p:tgtEl>
                                        <p:attrNameLst>
                                          <p:attrName>ppt_w</p:attrName>
                                        </p:attrNameLst>
                                      </p:cBhvr>
                                    </p:anim>
                                    <p:anim by="(#ppt_w*0.50)" calcmode="lin" valueType="num">
                                      <p:cBhvr>
                                        <p:cTn id="8" dur="500" decel="50000" autoRev="1" fill="hold">
                                          <p:stCondLst>
                                            <p:cond delay="0"/>
                                          </p:stCondLst>
                                        </p:cTn>
                                        <p:tgtEl>
                                          <p:spTgt spid="28"/>
                                        </p:tgtEl>
                                        <p:attrNameLst>
                                          <p:attrName>ppt_x</p:attrName>
                                        </p:attrNameLst>
                                      </p:cBhvr>
                                    </p:anim>
                                    <p:anim from="(-#ppt_h/2)" to="(#ppt_y)" calcmode="lin" valueType="num">
                                      <p:cBhvr>
                                        <p:cTn id="9" dur="1000" fill="hold">
                                          <p:stCondLst>
                                            <p:cond delay="0"/>
                                          </p:stCondLst>
                                        </p:cTn>
                                        <p:tgtEl>
                                          <p:spTgt spid="28"/>
                                        </p:tgtEl>
                                        <p:attrNameLst>
                                          <p:attrName>ppt_y</p:attrName>
                                        </p:attrNameLst>
                                      </p:cBhvr>
                                    </p:anim>
                                    <p:animRot by="21600000">
                                      <p:cBhvr>
                                        <p:cTn id="10" dur="1000" fill="hold">
                                          <p:stCondLst>
                                            <p:cond delay="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by="(-#ppt_w*2)" calcmode="lin" valueType="num">
                                      <p:cBhvr rctx="PPT">
                                        <p:cTn id="23" dur="500" autoRev="1" fill="hold">
                                          <p:stCondLst>
                                            <p:cond delay="0"/>
                                          </p:stCondLst>
                                        </p:cTn>
                                        <p:tgtEl>
                                          <p:spTgt spid="27"/>
                                        </p:tgtEl>
                                        <p:attrNameLst>
                                          <p:attrName>ppt_w</p:attrName>
                                        </p:attrNameLst>
                                      </p:cBhvr>
                                    </p:anim>
                                    <p:anim by="(#ppt_w*0.50)" calcmode="lin" valueType="num">
                                      <p:cBhvr>
                                        <p:cTn id="24" dur="500" decel="50000" autoRev="1" fill="hold">
                                          <p:stCondLst>
                                            <p:cond delay="0"/>
                                          </p:stCondLst>
                                        </p:cTn>
                                        <p:tgtEl>
                                          <p:spTgt spid="27"/>
                                        </p:tgtEl>
                                        <p:attrNameLst>
                                          <p:attrName>ppt_x</p:attrName>
                                        </p:attrNameLst>
                                      </p:cBhvr>
                                    </p:anim>
                                    <p:anim from="(-#ppt_h/2)" to="(#ppt_y)" calcmode="lin" valueType="num">
                                      <p:cBhvr>
                                        <p:cTn id="25" dur="1000" fill="hold">
                                          <p:stCondLst>
                                            <p:cond delay="0"/>
                                          </p:stCondLst>
                                        </p:cTn>
                                        <p:tgtEl>
                                          <p:spTgt spid="27"/>
                                        </p:tgtEl>
                                        <p:attrNameLst>
                                          <p:attrName>ppt_y</p:attrName>
                                        </p:attrNameLst>
                                      </p:cBhvr>
                                    </p:anim>
                                    <p:animRot by="21600000">
                                      <p:cBhvr>
                                        <p:cTn id="26" dur="1000" fill="hold">
                                          <p:stCondLst>
                                            <p:cond delay="0"/>
                                          </p:stCondLst>
                                        </p:cTn>
                                        <p:tgtEl>
                                          <p:spTgt spid="2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410645"/>
                                        </p:tgtEl>
                                        <p:attrNameLst>
                                          <p:attrName>style.visibility</p:attrName>
                                        </p:attrNameLst>
                                      </p:cBhvr>
                                      <p:to>
                                        <p:strVal val="visible"/>
                                      </p:to>
                                    </p:set>
                                    <p:animEffect transition="in" filter="dissolve">
                                      <p:cBhvr>
                                        <p:cTn id="38" dur="500"/>
                                        <p:tgtEl>
                                          <p:spTgt spid="41064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in)">
                                      <p:cBhvr>
                                        <p:cTn id="46" dur="20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2000"/>
                                        <p:tgtEl>
                                          <p:spTgt spid="57"/>
                                        </p:tgtEl>
                                      </p:cBhvr>
                                    </p:animEffect>
                                    <p:anim calcmode="lin" valueType="num">
                                      <p:cBhvr>
                                        <p:cTn id="52" dur="2000" fill="hold"/>
                                        <p:tgtEl>
                                          <p:spTgt spid="57"/>
                                        </p:tgtEl>
                                        <p:attrNameLst>
                                          <p:attrName>ppt_w</p:attrName>
                                        </p:attrNameLst>
                                      </p:cBhvr>
                                      <p:tavLst>
                                        <p:tav tm="0" fmla="#ppt_w*sin(2.5*pi*$)">
                                          <p:val>
                                            <p:fltVal val="0"/>
                                          </p:val>
                                        </p:tav>
                                        <p:tav tm="100000">
                                          <p:val>
                                            <p:fltVal val="1"/>
                                          </p:val>
                                        </p:tav>
                                      </p:tavLst>
                                    </p:anim>
                                    <p:anim calcmode="lin" valueType="num">
                                      <p:cBhvr>
                                        <p:cTn id="53" dur="20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2000"/>
                                        <p:tgtEl>
                                          <p:spTgt spid="58"/>
                                        </p:tgtEl>
                                      </p:cBhvr>
                                    </p:animEffect>
                                    <p:anim calcmode="lin" valueType="num">
                                      <p:cBhvr>
                                        <p:cTn id="59" dur="2000" fill="hold"/>
                                        <p:tgtEl>
                                          <p:spTgt spid="58"/>
                                        </p:tgtEl>
                                        <p:attrNameLst>
                                          <p:attrName>ppt_w</p:attrName>
                                        </p:attrNameLst>
                                      </p:cBhvr>
                                      <p:tavLst>
                                        <p:tav tm="0" fmla="#ppt_w*sin(2.5*pi*$)">
                                          <p:val>
                                            <p:fltVal val="0"/>
                                          </p:val>
                                        </p:tav>
                                        <p:tav tm="100000">
                                          <p:val>
                                            <p:fltVal val="1"/>
                                          </p:val>
                                        </p:tav>
                                      </p:tavLst>
                                    </p:anim>
                                    <p:anim calcmode="lin" valueType="num">
                                      <p:cBhvr>
                                        <p:cTn id="60" dur="2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2000"/>
                                        <p:tgtEl>
                                          <p:spTgt spid="59"/>
                                        </p:tgtEl>
                                      </p:cBhvr>
                                    </p:animEffect>
                                    <p:anim calcmode="lin" valueType="num">
                                      <p:cBhvr>
                                        <p:cTn id="66" dur="2000" fill="hold"/>
                                        <p:tgtEl>
                                          <p:spTgt spid="59"/>
                                        </p:tgtEl>
                                        <p:attrNameLst>
                                          <p:attrName>ppt_w</p:attrName>
                                        </p:attrNameLst>
                                      </p:cBhvr>
                                      <p:tavLst>
                                        <p:tav tm="0" fmla="#ppt_w*sin(2.5*pi*$)">
                                          <p:val>
                                            <p:fltVal val="0"/>
                                          </p:val>
                                        </p:tav>
                                        <p:tav tm="100000">
                                          <p:val>
                                            <p:fltVal val="1"/>
                                          </p:val>
                                        </p:tav>
                                      </p:tavLst>
                                    </p:anim>
                                    <p:anim calcmode="lin" valueType="num">
                                      <p:cBhvr>
                                        <p:cTn id="67"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2000"/>
                                        <p:tgtEl>
                                          <p:spTgt spid="60"/>
                                        </p:tgtEl>
                                      </p:cBhvr>
                                    </p:animEffect>
                                    <p:anim calcmode="lin" valueType="num">
                                      <p:cBhvr>
                                        <p:cTn id="73" dur="2000" fill="hold"/>
                                        <p:tgtEl>
                                          <p:spTgt spid="60"/>
                                        </p:tgtEl>
                                        <p:attrNameLst>
                                          <p:attrName>ppt_w</p:attrName>
                                        </p:attrNameLst>
                                      </p:cBhvr>
                                      <p:tavLst>
                                        <p:tav tm="0" fmla="#ppt_w*sin(2.5*pi*$)">
                                          <p:val>
                                            <p:fltVal val="0"/>
                                          </p:val>
                                        </p:tav>
                                        <p:tav tm="100000">
                                          <p:val>
                                            <p:fltVal val="1"/>
                                          </p:val>
                                        </p:tav>
                                      </p:tavLst>
                                    </p:anim>
                                    <p:anim calcmode="lin" valueType="num">
                                      <p:cBhvr>
                                        <p:cTn id="74" dur="20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ppt_x"/>
                                          </p:val>
                                        </p:tav>
                                        <p:tav tm="100000">
                                          <p:val>
                                            <p:strVal val="#ppt_x"/>
                                          </p:val>
                                        </p:tav>
                                      </p:tavLst>
                                    </p:anim>
                                    <p:anim calcmode="lin" valueType="num">
                                      <p:cBhvr additive="base">
                                        <p:cTn id="9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down)">
                                      <p:cBhvr>
                                        <p:cTn id="97" dur="580">
                                          <p:stCondLst>
                                            <p:cond delay="0"/>
                                          </p:stCondLst>
                                        </p:cTn>
                                        <p:tgtEl>
                                          <p:spTgt spid="64"/>
                                        </p:tgtEl>
                                      </p:cBhvr>
                                    </p:animEffect>
                                    <p:anim calcmode="lin" valueType="num">
                                      <p:cBhvr>
                                        <p:cTn id="9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03" dur="26">
                                          <p:stCondLst>
                                            <p:cond delay="650"/>
                                          </p:stCondLst>
                                        </p:cTn>
                                        <p:tgtEl>
                                          <p:spTgt spid="64"/>
                                        </p:tgtEl>
                                      </p:cBhvr>
                                      <p:to x="100000" y="60000"/>
                                    </p:animScale>
                                    <p:animScale>
                                      <p:cBhvr>
                                        <p:cTn id="104" dur="166" decel="50000">
                                          <p:stCondLst>
                                            <p:cond delay="676"/>
                                          </p:stCondLst>
                                        </p:cTn>
                                        <p:tgtEl>
                                          <p:spTgt spid="64"/>
                                        </p:tgtEl>
                                      </p:cBhvr>
                                      <p:to x="100000" y="100000"/>
                                    </p:animScale>
                                    <p:animScale>
                                      <p:cBhvr>
                                        <p:cTn id="105" dur="26">
                                          <p:stCondLst>
                                            <p:cond delay="1312"/>
                                          </p:stCondLst>
                                        </p:cTn>
                                        <p:tgtEl>
                                          <p:spTgt spid="64"/>
                                        </p:tgtEl>
                                      </p:cBhvr>
                                      <p:to x="100000" y="80000"/>
                                    </p:animScale>
                                    <p:animScale>
                                      <p:cBhvr>
                                        <p:cTn id="106" dur="166" decel="50000">
                                          <p:stCondLst>
                                            <p:cond delay="1338"/>
                                          </p:stCondLst>
                                        </p:cTn>
                                        <p:tgtEl>
                                          <p:spTgt spid="64"/>
                                        </p:tgtEl>
                                      </p:cBhvr>
                                      <p:to x="100000" y="100000"/>
                                    </p:animScale>
                                    <p:animScale>
                                      <p:cBhvr>
                                        <p:cTn id="107" dur="26">
                                          <p:stCondLst>
                                            <p:cond delay="1642"/>
                                          </p:stCondLst>
                                        </p:cTn>
                                        <p:tgtEl>
                                          <p:spTgt spid="64"/>
                                        </p:tgtEl>
                                      </p:cBhvr>
                                      <p:to x="100000" y="90000"/>
                                    </p:animScale>
                                    <p:animScale>
                                      <p:cBhvr>
                                        <p:cTn id="108" dur="166" decel="50000">
                                          <p:stCondLst>
                                            <p:cond delay="1668"/>
                                          </p:stCondLst>
                                        </p:cTn>
                                        <p:tgtEl>
                                          <p:spTgt spid="64"/>
                                        </p:tgtEl>
                                      </p:cBhvr>
                                      <p:to x="100000" y="100000"/>
                                    </p:animScale>
                                    <p:animScale>
                                      <p:cBhvr>
                                        <p:cTn id="109" dur="26">
                                          <p:stCondLst>
                                            <p:cond delay="1808"/>
                                          </p:stCondLst>
                                        </p:cTn>
                                        <p:tgtEl>
                                          <p:spTgt spid="64"/>
                                        </p:tgtEl>
                                      </p:cBhvr>
                                      <p:to x="100000" y="95000"/>
                                    </p:animScale>
                                    <p:animScale>
                                      <p:cBhvr>
                                        <p:cTn id="110" dur="166" decel="50000">
                                          <p:stCondLst>
                                            <p:cond delay="1834"/>
                                          </p:stCondLst>
                                        </p:cTn>
                                        <p:tgtEl>
                                          <p:spTgt spid="64"/>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circle(in)">
                                      <p:cBhvr>
                                        <p:cTn id="115" dur="2000"/>
                                        <p:tgtEl>
                                          <p:spTgt spid="3"/>
                                        </p:tgtEl>
                                      </p:cBhvr>
                                    </p:animEffect>
                                  </p:childTnLst>
                                </p:cTn>
                              </p:par>
                            </p:childTnLst>
                          </p:cTn>
                        </p:par>
                      </p:childTnLst>
                    </p:cTn>
                  </p:par>
                  <p:par>
                    <p:cTn id="116" fill="hold">
                      <p:stCondLst>
                        <p:cond delay="indefinite"/>
                      </p:stCondLst>
                      <p:childTnLst>
                        <p:par>
                          <p:cTn id="117" fill="hold">
                            <p:stCondLst>
                              <p:cond delay="0"/>
                            </p:stCondLst>
                            <p:childTnLst>
                              <p:par>
                                <p:cTn id="118" presetID="45" presetClass="exit" presetSubtype="0" fill="hold" grpId="1" nodeType="clickEffect">
                                  <p:stCondLst>
                                    <p:cond delay="0"/>
                                  </p:stCondLst>
                                  <p:childTnLst>
                                    <p:animEffect transition="out" filter="fade">
                                      <p:cBhvr>
                                        <p:cTn id="119" dur="2000"/>
                                        <p:tgtEl>
                                          <p:spTgt spid="64"/>
                                        </p:tgtEl>
                                      </p:cBhvr>
                                    </p:animEffect>
                                    <p:anim calcmode="lin" valueType="num">
                                      <p:cBhvr>
                                        <p:cTn id="120" dur="2000"/>
                                        <p:tgtEl>
                                          <p:spTgt spid="6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1" dur="2000"/>
                                        <p:tgtEl>
                                          <p:spTgt spid="64"/>
                                        </p:tgtEl>
                                        <p:attrNameLst>
                                          <p:attrName>ppt_h</p:attrName>
                                        </p:attrNameLst>
                                      </p:cBhvr>
                                      <p:tavLst>
                                        <p:tav tm="0">
                                          <p:val>
                                            <p:strVal val="ppt_h"/>
                                          </p:val>
                                        </p:tav>
                                        <p:tav tm="100000">
                                          <p:val>
                                            <p:strVal val="ppt_h"/>
                                          </p:val>
                                        </p:tav>
                                      </p:tavLst>
                                    </p:anim>
                                    <p:set>
                                      <p:cBhvr>
                                        <p:cTn id="122" dur="1" fill="hold">
                                          <p:stCondLst>
                                            <p:cond delay="1999"/>
                                          </p:stCondLst>
                                        </p:cTn>
                                        <p:tgtEl>
                                          <p:spTgt spid="6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nodeType="clickEffect">
                                  <p:stCondLst>
                                    <p:cond delay="0"/>
                                  </p:stCondLst>
                                  <p:childTnLst>
                                    <p:set>
                                      <p:cBhvr>
                                        <p:cTn id="126" dur="1" fill="hold">
                                          <p:stCondLst>
                                            <p:cond delay="0"/>
                                          </p:stCondLst>
                                        </p:cTn>
                                        <p:tgtEl>
                                          <p:spTgt spid="410643"/>
                                        </p:tgtEl>
                                        <p:attrNameLst>
                                          <p:attrName>style.visibility</p:attrName>
                                        </p:attrNameLst>
                                      </p:cBhvr>
                                      <p:to>
                                        <p:strVal val="visible"/>
                                      </p:to>
                                    </p:set>
                                    <p:anim calcmode="lin" valueType="num">
                                      <p:cBhvr>
                                        <p:cTn id="127" dur="1000" fill="hold"/>
                                        <p:tgtEl>
                                          <p:spTgt spid="410643"/>
                                        </p:tgtEl>
                                        <p:attrNameLst>
                                          <p:attrName>ppt_x</p:attrName>
                                        </p:attrNameLst>
                                      </p:cBhvr>
                                      <p:tavLst>
                                        <p:tav tm="0">
                                          <p:val>
                                            <p:strVal val="#ppt_x-.2"/>
                                          </p:val>
                                        </p:tav>
                                        <p:tav tm="100000">
                                          <p:val>
                                            <p:strVal val="#ppt_x"/>
                                          </p:val>
                                        </p:tav>
                                      </p:tavLst>
                                    </p:anim>
                                    <p:anim calcmode="lin" valueType="num">
                                      <p:cBhvr>
                                        <p:cTn id="128" dur="1000" fill="hold"/>
                                        <p:tgtEl>
                                          <p:spTgt spid="410643"/>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410643"/>
                                        </p:tgtEl>
                                      </p:cBhvr>
                                    </p:animEffect>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nodeType="clickEffect">
                                  <p:stCondLst>
                                    <p:cond delay="0"/>
                                  </p:stCondLst>
                                  <p:childTnLst>
                                    <p:set>
                                      <p:cBhvr>
                                        <p:cTn id="133" dur="1" fill="hold">
                                          <p:stCondLst>
                                            <p:cond delay="0"/>
                                          </p:stCondLst>
                                        </p:cTn>
                                        <p:tgtEl>
                                          <p:spTgt spid="410636"/>
                                        </p:tgtEl>
                                        <p:attrNameLst>
                                          <p:attrName>style.visibility</p:attrName>
                                        </p:attrNameLst>
                                      </p:cBhvr>
                                      <p:to>
                                        <p:strVal val="visible"/>
                                      </p:to>
                                    </p:set>
                                    <p:animEffect transition="in" filter="fade">
                                      <p:cBhvr>
                                        <p:cTn id="134" dur="1000"/>
                                        <p:tgtEl>
                                          <p:spTgt spid="410636"/>
                                        </p:tgtEl>
                                      </p:cBhvr>
                                    </p:animEffect>
                                    <p:anim calcmode="lin" valueType="num">
                                      <p:cBhvr>
                                        <p:cTn id="135" dur="1000" fill="hold"/>
                                        <p:tgtEl>
                                          <p:spTgt spid="410636"/>
                                        </p:tgtEl>
                                        <p:attrNameLst>
                                          <p:attrName>ppt_x</p:attrName>
                                        </p:attrNameLst>
                                      </p:cBhvr>
                                      <p:tavLst>
                                        <p:tav tm="0">
                                          <p:val>
                                            <p:strVal val="#ppt_x"/>
                                          </p:val>
                                        </p:tav>
                                        <p:tav tm="100000">
                                          <p:val>
                                            <p:strVal val="#ppt_x"/>
                                          </p:val>
                                        </p:tav>
                                      </p:tavLst>
                                    </p:anim>
                                    <p:anim calcmode="lin" valueType="num">
                                      <p:cBhvr>
                                        <p:cTn id="136" dur="1000" fill="hold"/>
                                        <p:tgtEl>
                                          <p:spTgt spid="410636"/>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9" presetClass="entr" presetSubtype="0" fill="hold" grpId="0" nodeType="afterEffect">
                                  <p:stCondLst>
                                    <p:cond delay="0"/>
                                  </p:stCondLst>
                                  <p:childTnLst>
                                    <p:set>
                                      <p:cBhvr>
                                        <p:cTn id="139" dur="1" fill="hold">
                                          <p:stCondLst>
                                            <p:cond delay="0"/>
                                          </p:stCondLst>
                                        </p:cTn>
                                        <p:tgtEl>
                                          <p:spTgt spid="410646"/>
                                        </p:tgtEl>
                                        <p:attrNameLst>
                                          <p:attrName>style.visibility</p:attrName>
                                        </p:attrNameLst>
                                      </p:cBhvr>
                                      <p:to>
                                        <p:strVal val="visible"/>
                                      </p:to>
                                    </p:set>
                                    <p:animEffect transition="in" filter="dissolve">
                                      <p:cBhvr>
                                        <p:cTn id="140" dur="500"/>
                                        <p:tgtEl>
                                          <p:spTgt spid="410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10645" grpId="0" animBg="1"/>
      <p:bldP spid="410646" grpId="0" animBg="1"/>
      <p:bldP spid="27" grpId="0"/>
      <p:bldP spid="28" grpId="0"/>
      <p:bldP spid="43" grpId="0"/>
      <p:bldP spid="54" grpId="0"/>
      <p:bldP spid="55" grpId="0"/>
      <p:bldP spid="56" grpId="0"/>
      <p:bldP spid="57" grpId="0" animBg="1"/>
      <p:bldP spid="58" grpId="0" animBg="1"/>
      <p:bldP spid="63" grpId="0"/>
      <p:bldP spid="64" grpId="0"/>
      <p:bldP spid="6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19167" y="1408125"/>
            <a:ext cx="8909811" cy="5029069"/>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1. While an angular displacement </a:t>
            </a:r>
            <a:r>
              <a:rPr lang="en-US" dirty="0" err="1" smtClean="0">
                <a:solidFill>
                  <a:srgbClr val="000000"/>
                </a:solidFill>
                <a:latin typeface="Symbol" panose="05050102010706020507" pitchFamily="18" charset="2"/>
              </a:rPr>
              <a:t>Dq</a:t>
            </a:r>
            <a:r>
              <a:rPr lang="en-US" b="0" dirty="0" smtClean="0">
                <a:solidFill>
                  <a:srgbClr val="000000"/>
                </a:solidFill>
              </a:rPr>
              <a:t> (in rad) is the </a:t>
            </a:r>
          </a:p>
          <a:p>
            <a:pPr marL="342900" indent="-342900" algn="l">
              <a:spcBef>
                <a:spcPct val="20000"/>
              </a:spcBef>
            </a:pPr>
            <a:r>
              <a:rPr lang="en-US" b="0" dirty="0">
                <a:solidFill>
                  <a:srgbClr val="000000"/>
                </a:solidFill>
              </a:rPr>
              <a:t>	</a:t>
            </a:r>
            <a:r>
              <a:rPr lang="en-US" b="0" dirty="0" smtClean="0">
                <a:solidFill>
                  <a:srgbClr val="000000"/>
                </a:solidFill>
              </a:rPr>
              <a:t>angle that an object in circular motion turns through, </a:t>
            </a:r>
          </a:p>
          <a:p>
            <a:pPr marL="342900" indent="-342900" algn="l">
              <a:spcBef>
                <a:spcPct val="20000"/>
              </a:spcBef>
            </a:pPr>
            <a:r>
              <a:rPr lang="en-US" b="0" dirty="0">
                <a:solidFill>
                  <a:srgbClr val="000000"/>
                </a:solidFill>
              </a:rPr>
              <a:t>	</a:t>
            </a:r>
            <a:r>
              <a:rPr lang="en-US" b="0" u="sng" dirty="0" smtClean="0">
                <a:solidFill>
                  <a:srgbClr val="000000"/>
                </a:solidFill>
              </a:rPr>
              <a:t>angular velocity</a:t>
            </a:r>
            <a:r>
              <a:rPr lang="en-US" b="0" dirty="0" smtClean="0">
                <a:solidFill>
                  <a:srgbClr val="000000"/>
                </a:solidFill>
              </a:rPr>
              <a:t> or </a:t>
            </a:r>
            <a:r>
              <a:rPr lang="en-US" b="0" u="sng" dirty="0" smtClean="0">
                <a:solidFill>
                  <a:srgbClr val="000000"/>
                </a:solidFill>
              </a:rPr>
              <a:t>angular speed</a:t>
            </a:r>
            <a:r>
              <a:rPr lang="en-US" b="0" dirty="0" smtClean="0">
                <a:solidFill>
                  <a:srgbClr val="000000"/>
                </a:solidFill>
              </a:rPr>
              <a:t> </a:t>
            </a:r>
            <a:r>
              <a:rPr lang="en-US" dirty="0" smtClean="0">
                <a:solidFill>
                  <a:srgbClr val="000000"/>
                </a:solidFill>
                <a:latin typeface="Symbol" panose="05050102010706020507" pitchFamily="18" charset="2"/>
              </a:rPr>
              <a:t>w</a:t>
            </a:r>
            <a:r>
              <a:rPr lang="en-US" b="0" dirty="0" smtClean="0">
                <a:solidFill>
                  <a:srgbClr val="000000"/>
                </a:solidFill>
              </a:rPr>
              <a:t> is the RATE at</a:t>
            </a:r>
          </a:p>
          <a:p>
            <a:pPr marL="342900" indent="-342900" algn="l">
              <a:spcBef>
                <a:spcPct val="20000"/>
              </a:spcBef>
            </a:pPr>
            <a:r>
              <a:rPr lang="en-US" b="0" dirty="0">
                <a:solidFill>
                  <a:srgbClr val="000000"/>
                </a:solidFill>
              </a:rPr>
              <a:t>	</a:t>
            </a:r>
            <a:r>
              <a:rPr lang="en-US" b="0" dirty="0" smtClean="0">
                <a:solidFill>
                  <a:srgbClr val="000000"/>
                </a:solidFill>
              </a:rPr>
              <a:t>which the </a:t>
            </a:r>
            <a:r>
              <a:rPr lang="en-US" dirty="0" err="1" smtClean="0">
                <a:solidFill>
                  <a:srgbClr val="000000"/>
                </a:solidFill>
                <a:latin typeface="Symbol" panose="05050102010706020507" pitchFamily="18" charset="2"/>
              </a:rPr>
              <a:t>Dq</a:t>
            </a:r>
            <a:r>
              <a:rPr lang="en-US" b="0" dirty="0" smtClean="0">
                <a:solidFill>
                  <a:srgbClr val="000000"/>
                </a:solidFill>
              </a:rPr>
              <a:t> is turned through. The unit is rad/s. </a:t>
            </a:r>
          </a:p>
          <a:p>
            <a:pPr marL="342900" indent="-342900" algn="l">
              <a:spcBef>
                <a:spcPct val="20000"/>
              </a:spcBef>
            </a:pPr>
            <a:r>
              <a:rPr lang="en-US" b="0" dirty="0">
                <a:solidFill>
                  <a:srgbClr val="000000"/>
                </a:solidFill>
              </a:rPr>
              <a:t>	</a:t>
            </a:r>
            <a:r>
              <a:rPr lang="en-US" b="0" u="sng" dirty="0" smtClean="0">
                <a:solidFill>
                  <a:srgbClr val="000000"/>
                </a:solidFill>
              </a:rPr>
              <a:t>Angular acceleration</a:t>
            </a:r>
            <a:r>
              <a:rPr lang="en-US" b="0" dirty="0" smtClean="0">
                <a:solidFill>
                  <a:srgbClr val="000000"/>
                </a:solidFill>
              </a:rPr>
              <a:t> </a:t>
            </a:r>
            <a:r>
              <a:rPr lang="en-US" dirty="0" smtClean="0">
                <a:solidFill>
                  <a:srgbClr val="000000"/>
                </a:solidFill>
                <a:latin typeface="Symbol" panose="05050102010706020507" pitchFamily="18" charset="2"/>
              </a:rPr>
              <a:t>a</a:t>
            </a:r>
            <a:r>
              <a:rPr lang="en-US" b="0" dirty="0" smtClean="0">
                <a:solidFill>
                  <a:srgbClr val="000000"/>
                </a:solidFill>
              </a:rPr>
              <a:t> is the rate of change of</a:t>
            </a:r>
          </a:p>
          <a:p>
            <a:pPr marL="342900" indent="-342900" algn="l">
              <a:spcBef>
                <a:spcPct val="20000"/>
              </a:spcBef>
            </a:pPr>
            <a:r>
              <a:rPr lang="en-US" b="0" dirty="0">
                <a:solidFill>
                  <a:srgbClr val="000000"/>
                </a:solidFill>
              </a:rPr>
              <a:t>	</a:t>
            </a:r>
            <a:r>
              <a:rPr lang="en-US" b="0" dirty="0" smtClean="0">
                <a:solidFill>
                  <a:srgbClr val="000000"/>
                </a:solidFill>
              </a:rPr>
              <a:t>angular velocity </a:t>
            </a:r>
            <a:r>
              <a:rPr lang="en-US" dirty="0" smtClean="0">
                <a:solidFill>
                  <a:srgbClr val="000000"/>
                </a:solidFill>
                <a:latin typeface="Symbol" panose="05050102010706020507" pitchFamily="18" charset="2"/>
              </a:rPr>
              <a:t>w</a:t>
            </a:r>
            <a:r>
              <a:rPr lang="en-US" b="0" dirty="0" smtClean="0">
                <a:solidFill>
                  <a:srgbClr val="000000"/>
                </a:solidFill>
              </a:rPr>
              <a:t>; the unit is rad/</a:t>
            </a:r>
            <a:r>
              <a:rPr lang="en-US" b="0" dirty="0" err="1" smtClean="0">
                <a:solidFill>
                  <a:srgbClr val="000000"/>
                </a:solidFill>
              </a:rPr>
              <a:t>s</a:t>
            </a:r>
            <a:r>
              <a:rPr lang="en-US" b="0" baseline="30000" dirty="0" err="1" smtClean="0">
                <a:solidFill>
                  <a:srgbClr val="000000"/>
                </a:solidFill>
              </a:rPr>
              <a:t>2</a:t>
            </a:r>
            <a:r>
              <a:rPr lang="en-US" b="0" dirty="0" smtClean="0">
                <a:solidFill>
                  <a:srgbClr val="000000"/>
                </a:solidFill>
              </a:rPr>
              <a:t>.</a:t>
            </a:r>
          </a:p>
          <a:p>
            <a:pPr marL="342900" indent="-342900" algn="l">
              <a:spcBef>
                <a:spcPct val="20000"/>
              </a:spcBef>
            </a:pPr>
            <a:endParaRPr lang="en-US" sz="2000" b="0" dirty="0" smtClean="0">
              <a:solidFill>
                <a:srgbClr val="000000"/>
              </a:solidFill>
            </a:endParaRPr>
          </a:p>
          <a:p>
            <a:pPr marL="342900" indent="-342900" algn="l">
              <a:spcBef>
                <a:spcPct val="20000"/>
              </a:spcBef>
            </a:pPr>
            <a:r>
              <a:rPr lang="en-US" b="0" dirty="0" smtClean="0">
                <a:solidFill>
                  <a:srgbClr val="000000"/>
                </a:solidFill>
              </a:rPr>
              <a:t>2. All but one of the equations for angular kinematics </a:t>
            </a:r>
          </a:p>
          <a:p>
            <a:pPr marL="342900" indent="-342900" algn="l">
              <a:spcBef>
                <a:spcPct val="20000"/>
              </a:spcBef>
            </a:pPr>
            <a:r>
              <a:rPr lang="en-US" b="0" dirty="0">
                <a:solidFill>
                  <a:srgbClr val="000000"/>
                </a:solidFill>
              </a:rPr>
              <a:t>	</a:t>
            </a:r>
            <a:r>
              <a:rPr lang="en-US" b="0" dirty="0" smtClean="0">
                <a:solidFill>
                  <a:srgbClr val="000000"/>
                </a:solidFill>
              </a:rPr>
              <a:t>correspond exactly with the equations for linear</a:t>
            </a:r>
          </a:p>
          <a:p>
            <a:pPr marL="342900" indent="-342900" algn="l">
              <a:spcBef>
                <a:spcPct val="20000"/>
              </a:spcBef>
            </a:pPr>
            <a:r>
              <a:rPr lang="en-US" b="0" dirty="0">
                <a:solidFill>
                  <a:srgbClr val="000000"/>
                </a:solidFill>
              </a:rPr>
              <a:t>	</a:t>
            </a:r>
            <a:r>
              <a:rPr lang="en-US" b="0" dirty="0" smtClean="0">
                <a:solidFill>
                  <a:srgbClr val="000000"/>
                </a:solidFill>
              </a:rPr>
              <a:t>kinematics.</a:t>
            </a:r>
          </a:p>
        </p:txBody>
      </p:sp>
      <p:sp>
        <p:nvSpPr>
          <p:cNvPr id="7" name="Rectangle 6"/>
          <p:cNvSpPr>
            <a:spLocks noChangeArrowheads="1"/>
          </p:cNvSpPr>
          <p:nvPr/>
        </p:nvSpPr>
        <p:spPr bwMode="auto">
          <a:xfrm>
            <a:off x="1028731" y="253210"/>
            <a:ext cx="7111690" cy="1040285"/>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C00000"/>
                </a:solidFill>
              </a:rPr>
              <a:t>FINAL THOUGHTS: </a:t>
            </a:r>
            <a:r>
              <a:rPr lang="en-US" u="sng" dirty="0" smtClean="0">
                <a:solidFill>
                  <a:srgbClr val="C00000"/>
                </a:solidFill>
              </a:rPr>
              <a:t>Angular Velocity and</a:t>
            </a:r>
          </a:p>
          <a:p>
            <a:pPr marL="342900" indent="-342900">
              <a:spcBef>
                <a:spcPct val="20000"/>
              </a:spcBef>
            </a:pPr>
            <a:r>
              <a:rPr lang="en-US" dirty="0" smtClean="0">
                <a:solidFill>
                  <a:srgbClr val="C00000"/>
                </a:solidFill>
              </a:rPr>
              <a:t>					</a:t>
            </a:r>
            <a:r>
              <a:rPr lang="en-US" u="sng" dirty="0" smtClean="0">
                <a:solidFill>
                  <a:srgbClr val="C00000"/>
                </a:solidFill>
              </a:rPr>
              <a:t>Angular Acceleration</a:t>
            </a:r>
          </a:p>
        </p:txBody>
      </p:sp>
    </p:spTree>
    <p:extLst>
      <p:ext uri="{BB962C8B-B14F-4D97-AF65-F5344CB8AC3E}">
        <p14:creationId xmlns:p14="http://schemas.microsoft.com/office/powerpoint/2010/main" val="1375821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75" name="Rectangle 27"/>
          <p:cNvSpPr>
            <a:spLocks noChangeArrowheads="1"/>
          </p:cNvSpPr>
          <p:nvPr/>
        </p:nvSpPr>
        <p:spPr bwMode="auto">
          <a:xfrm>
            <a:off x="1489045" y="3182277"/>
            <a:ext cx="2700338" cy="50800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11676" name="Rectangle 28"/>
          <p:cNvSpPr>
            <a:spLocks noChangeArrowheads="1"/>
          </p:cNvSpPr>
          <p:nvPr/>
        </p:nvSpPr>
        <p:spPr bwMode="auto">
          <a:xfrm>
            <a:off x="6338888" y="5819775"/>
            <a:ext cx="2652712" cy="50800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110" name="Rectangle 6"/>
          <p:cNvSpPr>
            <a:spLocks noChangeArrowheads="1"/>
          </p:cNvSpPr>
          <p:nvPr/>
        </p:nvSpPr>
        <p:spPr bwMode="auto">
          <a:xfrm>
            <a:off x="369888" y="151769"/>
            <a:ext cx="4322017"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Find </a:t>
            </a:r>
            <a:r>
              <a:rPr lang="en-US" b="0" dirty="0" err="1">
                <a:solidFill>
                  <a:srgbClr val="FF0000"/>
                </a:solidFill>
              </a:rPr>
              <a:t>ang.</a:t>
            </a:r>
            <a:r>
              <a:rPr lang="en-US" b="0" dirty="0">
                <a:solidFill>
                  <a:srgbClr val="FF0000"/>
                </a:solidFill>
              </a:rPr>
              <a:t> speed of </a:t>
            </a:r>
            <a:r>
              <a:rPr lang="en-US" b="0" dirty="0" smtClean="0">
                <a:solidFill>
                  <a:srgbClr val="FF0000"/>
                </a:solidFill>
              </a:rPr>
              <a:t>Earth: </a:t>
            </a:r>
            <a:endParaRPr lang="en-US" b="0" dirty="0">
              <a:solidFill>
                <a:srgbClr val="FF0000"/>
              </a:solidFill>
            </a:endParaRPr>
          </a:p>
        </p:txBody>
      </p:sp>
      <p:sp>
        <p:nvSpPr>
          <p:cNvPr id="4111" name="Rectangle 7"/>
          <p:cNvSpPr>
            <a:spLocks noChangeArrowheads="1"/>
          </p:cNvSpPr>
          <p:nvPr/>
        </p:nvSpPr>
        <p:spPr bwMode="auto">
          <a:xfrm>
            <a:off x="828675" y="605626"/>
            <a:ext cx="3663182" cy="523220"/>
          </a:xfrm>
          <a:prstGeom prst="rect">
            <a:avLst/>
          </a:prstGeom>
          <a:noFill/>
          <a:ln w="9525" algn="ctr">
            <a:noFill/>
            <a:miter lim="800000"/>
            <a:headEnd/>
            <a:tailEnd/>
          </a:ln>
        </p:spPr>
        <p:txBody>
          <a:bodyPr wrap="none" anchor="ctr">
            <a:spAutoFit/>
          </a:bodyPr>
          <a:lstStyle/>
          <a:p>
            <a:pPr algn="l"/>
            <a:r>
              <a:rPr lang="en-US" b="0" dirty="0" smtClean="0">
                <a:solidFill>
                  <a:srgbClr val="FF0000"/>
                </a:solidFill>
              </a:rPr>
              <a:t>-- spinning </a:t>
            </a:r>
            <a:r>
              <a:rPr lang="en-US" b="0" dirty="0">
                <a:solidFill>
                  <a:srgbClr val="FF0000"/>
                </a:solidFill>
              </a:rPr>
              <a:t>on its </a:t>
            </a:r>
            <a:r>
              <a:rPr lang="en-US" b="0" dirty="0" smtClean="0">
                <a:solidFill>
                  <a:srgbClr val="FF0000"/>
                </a:solidFill>
              </a:rPr>
              <a:t>axis </a:t>
            </a:r>
            <a:endParaRPr lang="en-US" b="0" dirty="0">
              <a:solidFill>
                <a:srgbClr val="FF0000"/>
              </a:solidFill>
            </a:endParaRPr>
          </a:p>
        </p:txBody>
      </p:sp>
      <p:sp>
        <p:nvSpPr>
          <p:cNvPr id="411656" name="Rectangle 8"/>
          <p:cNvSpPr>
            <a:spLocks noChangeArrowheads="1"/>
          </p:cNvSpPr>
          <p:nvPr/>
        </p:nvSpPr>
        <p:spPr bwMode="auto">
          <a:xfrm>
            <a:off x="765175" y="3878553"/>
            <a:ext cx="4124847" cy="523220"/>
          </a:xfrm>
          <a:prstGeom prst="rect">
            <a:avLst/>
          </a:prstGeom>
          <a:noFill/>
          <a:ln w="9525" algn="ctr">
            <a:noFill/>
            <a:miter lim="800000"/>
            <a:headEnd/>
            <a:tailEnd/>
          </a:ln>
        </p:spPr>
        <p:txBody>
          <a:bodyPr wrap="none" anchor="ctr">
            <a:spAutoFit/>
          </a:bodyPr>
          <a:lstStyle/>
          <a:p>
            <a:pPr algn="l"/>
            <a:r>
              <a:rPr lang="en-US" b="0" dirty="0" smtClean="0">
                <a:solidFill>
                  <a:srgbClr val="FF0000"/>
                </a:solidFill>
              </a:rPr>
              <a:t>-- revolving </a:t>
            </a:r>
            <a:r>
              <a:rPr lang="en-US" b="0" dirty="0">
                <a:solidFill>
                  <a:srgbClr val="FF0000"/>
                </a:solidFill>
              </a:rPr>
              <a:t>around </a:t>
            </a:r>
            <a:r>
              <a:rPr lang="en-US" b="0" dirty="0" smtClean="0">
                <a:solidFill>
                  <a:srgbClr val="FF0000"/>
                </a:solidFill>
              </a:rPr>
              <a:t>Sun </a:t>
            </a:r>
            <a:endParaRPr lang="en-US" b="0" dirty="0">
              <a:solidFill>
                <a:srgbClr val="FF0000"/>
              </a:solidFill>
            </a:endParaRPr>
          </a:p>
        </p:txBody>
      </p:sp>
      <p:pic>
        <p:nvPicPr>
          <p:cNvPr id="41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355" y="3020584"/>
            <a:ext cx="1280187" cy="1208950"/>
          </a:xfrm>
          <a:prstGeom prst="rect">
            <a:avLst/>
          </a:prstGeom>
          <a:noFill/>
          <a:ln w="9525">
            <a:noFill/>
            <a:miter lim="800000"/>
            <a:headEnd/>
            <a:tailEnd/>
          </a:ln>
        </p:spPr>
      </p:pic>
      <p:graphicFrame>
        <p:nvGraphicFramePr>
          <p:cNvPr id="411659" name="Object 11"/>
          <p:cNvGraphicFramePr>
            <a:graphicFrameLocks noChangeAspect="1"/>
          </p:cNvGraphicFramePr>
          <p:nvPr>
            <p:extLst>
              <p:ext uri="{D42A27DB-BD31-4B8C-83A1-F6EECF244321}">
                <p14:modId xmlns:p14="http://schemas.microsoft.com/office/powerpoint/2010/main" val="3268288746"/>
              </p:ext>
            </p:extLst>
          </p:nvPr>
        </p:nvGraphicFramePr>
        <p:xfrm>
          <a:off x="2222998" y="1182571"/>
          <a:ext cx="1498600" cy="835025"/>
        </p:xfrm>
        <a:graphic>
          <a:graphicData uri="http://schemas.openxmlformats.org/presentationml/2006/ole">
            <mc:AlternateContent xmlns:mc="http://schemas.openxmlformats.org/markup-compatibility/2006">
              <mc:Choice xmlns:v="urn:schemas-microsoft-com:vml" Requires="v">
                <p:oleObj spid="_x0000_s4546" name="Equation" r:id="rId4" imgW="1498320" imgH="838080" progId="Equation.3">
                  <p:embed/>
                </p:oleObj>
              </mc:Choice>
              <mc:Fallback>
                <p:oleObj name="Equation" r:id="rId4" imgW="1498320" imgH="838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998" y="1182571"/>
                        <a:ext cx="14986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14"/>
          <p:cNvSpPr>
            <a:spLocks noChangeArrowheads="1"/>
          </p:cNvSpPr>
          <p:nvPr/>
        </p:nvSpPr>
        <p:spPr bwMode="auto">
          <a:xfrm>
            <a:off x="0" y="2865438"/>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411661" name="Object 13"/>
          <p:cNvGraphicFramePr>
            <a:graphicFrameLocks noChangeAspect="1"/>
          </p:cNvGraphicFramePr>
          <p:nvPr>
            <p:extLst>
              <p:ext uri="{D42A27DB-BD31-4B8C-83A1-F6EECF244321}">
                <p14:modId xmlns:p14="http://schemas.microsoft.com/office/powerpoint/2010/main" val="2546532979"/>
              </p:ext>
            </p:extLst>
          </p:nvPr>
        </p:nvGraphicFramePr>
        <p:xfrm>
          <a:off x="3878760" y="1184158"/>
          <a:ext cx="1905000" cy="833438"/>
        </p:xfrm>
        <a:graphic>
          <a:graphicData uri="http://schemas.openxmlformats.org/presentationml/2006/ole">
            <mc:AlternateContent xmlns:mc="http://schemas.openxmlformats.org/markup-compatibility/2006">
              <mc:Choice xmlns:v="urn:schemas-microsoft-com:vml" Requires="v">
                <p:oleObj spid="_x0000_s4547" name="Equation" r:id="rId6" imgW="1904760" imgH="838080" progId="Equation.3">
                  <p:embed/>
                </p:oleObj>
              </mc:Choice>
              <mc:Fallback>
                <p:oleObj name="Equation" r:id="rId6" imgW="190476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760" y="1184158"/>
                        <a:ext cx="190500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Rectangle 16"/>
          <p:cNvSpPr>
            <a:spLocks noChangeArrowheads="1"/>
          </p:cNvSpPr>
          <p:nvPr/>
        </p:nvSpPr>
        <p:spPr bwMode="auto">
          <a:xfrm>
            <a:off x="0" y="2865438"/>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4117" name="Rectangle 18"/>
          <p:cNvSpPr>
            <a:spLocks noChangeArrowheads="1"/>
          </p:cNvSpPr>
          <p:nvPr/>
        </p:nvSpPr>
        <p:spPr bwMode="auto">
          <a:xfrm>
            <a:off x="0" y="2865438"/>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4118" name="Rectangle 20"/>
          <p:cNvSpPr>
            <a:spLocks noChangeArrowheads="1"/>
          </p:cNvSpPr>
          <p:nvPr/>
        </p:nvSpPr>
        <p:spPr bwMode="auto">
          <a:xfrm>
            <a:off x="0" y="2865438"/>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411667" name="Object 19"/>
          <p:cNvGraphicFramePr>
            <a:graphicFrameLocks noChangeAspect="1"/>
          </p:cNvGraphicFramePr>
          <p:nvPr>
            <p:extLst>
              <p:ext uri="{D42A27DB-BD31-4B8C-83A1-F6EECF244321}">
                <p14:modId xmlns:p14="http://schemas.microsoft.com/office/powerpoint/2010/main" val="581291483"/>
              </p:ext>
            </p:extLst>
          </p:nvPr>
        </p:nvGraphicFramePr>
        <p:xfrm>
          <a:off x="2334869" y="4504501"/>
          <a:ext cx="1498600" cy="909637"/>
        </p:xfrm>
        <a:graphic>
          <a:graphicData uri="http://schemas.openxmlformats.org/presentationml/2006/ole">
            <mc:AlternateContent xmlns:mc="http://schemas.openxmlformats.org/markup-compatibility/2006">
              <mc:Choice xmlns:v="urn:schemas-microsoft-com:vml" Requires="v">
                <p:oleObj spid="_x0000_s4548" name="Equation" r:id="rId8" imgW="1498320" imgH="914400" progId="Equation.3">
                  <p:embed/>
                </p:oleObj>
              </mc:Choice>
              <mc:Fallback>
                <p:oleObj name="Equation" r:id="rId8" imgW="1498320" imgH="914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4869" y="4504501"/>
                        <a:ext cx="149860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9" name="Rectangle 22"/>
          <p:cNvSpPr>
            <a:spLocks noChangeArrowheads="1"/>
          </p:cNvSpPr>
          <p:nvPr/>
        </p:nvSpPr>
        <p:spPr bwMode="auto">
          <a:xfrm>
            <a:off x="0" y="2865438"/>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graphicFrame>
        <p:nvGraphicFramePr>
          <p:cNvPr id="411669" name="Object 21"/>
          <p:cNvGraphicFramePr>
            <a:graphicFrameLocks noChangeAspect="1"/>
          </p:cNvGraphicFramePr>
          <p:nvPr>
            <p:extLst>
              <p:ext uri="{D42A27DB-BD31-4B8C-83A1-F6EECF244321}">
                <p14:modId xmlns:p14="http://schemas.microsoft.com/office/powerpoint/2010/main" val="557505164"/>
              </p:ext>
            </p:extLst>
          </p:nvPr>
        </p:nvGraphicFramePr>
        <p:xfrm>
          <a:off x="2224088" y="5629275"/>
          <a:ext cx="3760787" cy="909638"/>
        </p:xfrm>
        <a:graphic>
          <a:graphicData uri="http://schemas.openxmlformats.org/presentationml/2006/ole">
            <mc:AlternateContent xmlns:mc="http://schemas.openxmlformats.org/markup-compatibility/2006">
              <mc:Choice xmlns:v="urn:schemas-microsoft-com:vml" Requires="v">
                <p:oleObj spid="_x0000_s4549" name="Equation" r:id="rId10" imgW="3759120" imgH="914400" progId="Equation.3">
                  <p:embed/>
                </p:oleObj>
              </mc:Choice>
              <mc:Fallback>
                <p:oleObj name="Equation" r:id="rId10" imgW="3759120" imgH="914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4088" y="5629275"/>
                        <a:ext cx="3760787"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71" name="Object 23"/>
          <p:cNvGraphicFramePr>
            <a:graphicFrameLocks noChangeAspect="1"/>
          </p:cNvGraphicFramePr>
          <p:nvPr>
            <p:extLst>
              <p:ext uri="{D42A27DB-BD31-4B8C-83A1-F6EECF244321}">
                <p14:modId xmlns:p14="http://schemas.microsoft.com/office/powerpoint/2010/main" val="3818144988"/>
              </p:ext>
            </p:extLst>
          </p:nvPr>
        </p:nvGraphicFramePr>
        <p:xfrm>
          <a:off x="3151188" y="2130090"/>
          <a:ext cx="2551112" cy="909638"/>
        </p:xfrm>
        <a:graphic>
          <a:graphicData uri="http://schemas.openxmlformats.org/presentationml/2006/ole">
            <mc:AlternateContent xmlns:mc="http://schemas.openxmlformats.org/markup-compatibility/2006">
              <mc:Choice xmlns:v="urn:schemas-microsoft-com:vml" Requires="v">
                <p:oleObj spid="_x0000_s4550" name="Equation" r:id="rId12" imgW="2552400" imgH="914400" progId="Equation.3">
                  <p:embed/>
                </p:oleObj>
              </mc:Choice>
              <mc:Fallback>
                <p:oleObj name="Equation" r:id="rId12" imgW="2552400" imgH="914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1188" y="2130090"/>
                        <a:ext cx="2551112"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72" name="Rectangle 24"/>
          <p:cNvSpPr>
            <a:spLocks noChangeArrowheads="1"/>
          </p:cNvSpPr>
          <p:nvPr/>
        </p:nvSpPr>
        <p:spPr bwMode="auto">
          <a:xfrm>
            <a:off x="1022320" y="3190214"/>
            <a:ext cx="3213100" cy="519113"/>
          </a:xfrm>
          <a:prstGeom prst="rect">
            <a:avLst/>
          </a:prstGeom>
          <a:noFill/>
          <a:ln w="9525" algn="ctr">
            <a:noFill/>
            <a:miter lim="800000"/>
            <a:headEnd/>
            <a:tailEnd/>
          </a:ln>
        </p:spPr>
        <p:txBody>
          <a:bodyPr wrap="none" anchor="ctr">
            <a:spAutoFit/>
          </a:bodyPr>
          <a:lstStyle/>
          <a:p>
            <a:pPr algn="l"/>
            <a:r>
              <a:rPr lang="en-US" b="0" dirty="0">
                <a:solidFill>
                  <a:srgbClr val="000000"/>
                </a:solidFill>
              </a:rPr>
              <a:t>=   7.3 x 10</a:t>
            </a:r>
            <a:r>
              <a:rPr lang="en-US" b="0" baseline="30000" dirty="0">
                <a:solidFill>
                  <a:srgbClr val="000000"/>
                </a:solidFill>
              </a:rPr>
              <a:t>–5</a:t>
            </a:r>
            <a:r>
              <a:rPr lang="en-US" b="0" dirty="0">
                <a:solidFill>
                  <a:srgbClr val="000000"/>
                </a:solidFill>
              </a:rPr>
              <a:t> rad/s </a:t>
            </a:r>
          </a:p>
        </p:txBody>
      </p:sp>
      <p:graphicFrame>
        <p:nvGraphicFramePr>
          <p:cNvPr id="411677" name="Object 29"/>
          <p:cNvGraphicFramePr>
            <a:graphicFrameLocks noChangeAspect="1"/>
          </p:cNvGraphicFramePr>
          <p:nvPr>
            <p:extLst>
              <p:ext uri="{D42A27DB-BD31-4B8C-83A1-F6EECF244321}">
                <p14:modId xmlns:p14="http://schemas.microsoft.com/office/powerpoint/2010/main" val="807053914"/>
              </p:ext>
            </p:extLst>
          </p:nvPr>
        </p:nvGraphicFramePr>
        <p:xfrm>
          <a:off x="4004919" y="4509263"/>
          <a:ext cx="1804987" cy="909638"/>
        </p:xfrm>
        <a:graphic>
          <a:graphicData uri="http://schemas.openxmlformats.org/presentationml/2006/ole">
            <mc:AlternateContent xmlns:mc="http://schemas.openxmlformats.org/markup-compatibility/2006">
              <mc:Choice xmlns:v="urn:schemas-microsoft-com:vml" Requires="v">
                <p:oleObj spid="_x0000_s4551" name="Equation" r:id="rId14" imgW="1803240" imgH="914400" progId="Equation.3">
                  <p:embed/>
                </p:oleObj>
              </mc:Choice>
              <mc:Fallback>
                <p:oleObj name="Equation" r:id="rId14" imgW="1803240" imgH="914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4919" y="4509263"/>
                        <a:ext cx="1804987"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78" name="Line 30"/>
          <p:cNvSpPr>
            <a:spLocks noChangeShapeType="1"/>
          </p:cNvSpPr>
          <p:nvPr/>
        </p:nvSpPr>
        <p:spPr bwMode="auto">
          <a:xfrm flipV="1">
            <a:off x="4840288" y="2192003"/>
            <a:ext cx="290512" cy="290512"/>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1679" name="Line 31"/>
          <p:cNvSpPr>
            <a:spLocks noChangeShapeType="1"/>
          </p:cNvSpPr>
          <p:nvPr/>
        </p:nvSpPr>
        <p:spPr bwMode="auto">
          <a:xfrm flipV="1">
            <a:off x="3765550" y="2668253"/>
            <a:ext cx="290513" cy="290512"/>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1680" name="Line 32"/>
          <p:cNvSpPr>
            <a:spLocks noChangeShapeType="1"/>
          </p:cNvSpPr>
          <p:nvPr/>
        </p:nvSpPr>
        <p:spPr bwMode="auto">
          <a:xfrm>
            <a:off x="4064000" y="6169025"/>
            <a:ext cx="276225" cy="349250"/>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1681" name="Line 33"/>
          <p:cNvSpPr>
            <a:spLocks noChangeShapeType="1"/>
          </p:cNvSpPr>
          <p:nvPr/>
        </p:nvSpPr>
        <p:spPr bwMode="auto">
          <a:xfrm>
            <a:off x="5122863" y="5673725"/>
            <a:ext cx="276225" cy="349250"/>
          </a:xfrm>
          <a:prstGeom prst="line">
            <a:avLst/>
          </a:prstGeom>
          <a:noFill/>
          <a:ln w="15875">
            <a:solidFill>
              <a:srgbClr val="3333FF"/>
            </a:solidFill>
            <a:round/>
            <a:headEnd/>
            <a:tailEnd/>
          </a:ln>
        </p:spPr>
        <p:txBody>
          <a:bodyPr wrap="none" anchor="ctr"/>
          <a:lstStyle/>
          <a:p>
            <a:endParaRPr lang="en-US">
              <a:solidFill>
                <a:srgbClr val="000000"/>
              </a:solidFill>
            </a:endParaRPr>
          </a:p>
        </p:txBody>
      </p:sp>
      <p:grpSp>
        <p:nvGrpSpPr>
          <p:cNvPr id="2" name="Group 36"/>
          <p:cNvGrpSpPr>
            <a:grpSpLocks/>
          </p:cNvGrpSpPr>
          <p:nvPr/>
        </p:nvGrpSpPr>
        <p:grpSpPr bwMode="auto">
          <a:xfrm>
            <a:off x="1771650" y="6167438"/>
            <a:ext cx="290513" cy="306387"/>
            <a:chOff x="4919" y="227"/>
            <a:chExt cx="183" cy="193"/>
          </a:xfrm>
        </p:grpSpPr>
        <p:sp>
          <p:nvSpPr>
            <p:cNvPr id="4135" name="Line 34"/>
            <p:cNvSpPr>
              <a:spLocks noChangeShapeType="1"/>
            </p:cNvSpPr>
            <p:nvPr/>
          </p:nvSpPr>
          <p:spPr bwMode="auto">
            <a:xfrm>
              <a:off x="4937" y="227"/>
              <a:ext cx="165" cy="193"/>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36" name="Line 35"/>
            <p:cNvSpPr>
              <a:spLocks noChangeShapeType="1"/>
            </p:cNvSpPr>
            <p:nvPr/>
          </p:nvSpPr>
          <p:spPr bwMode="auto">
            <a:xfrm flipV="1">
              <a:off x="4919" y="236"/>
              <a:ext cx="183" cy="183"/>
            </a:xfrm>
            <a:prstGeom prst="line">
              <a:avLst/>
            </a:prstGeom>
            <a:noFill/>
            <a:ln w="15875">
              <a:solidFill>
                <a:srgbClr val="3333FF"/>
              </a:solidFill>
              <a:round/>
              <a:headEnd/>
              <a:tailEnd/>
            </a:ln>
          </p:spPr>
          <p:txBody>
            <a:bodyPr wrap="none" anchor="ctr"/>
            <a:lstStyle/>
            <a:p>
              <a:endParaRPr lang="en-US">
                <a:solidFill>
                  <a:srgbClr val="000000"/>
                </a:solidFill>
              </a:endParaRPr>
            </a:p>
          </p:txBody>
        </p:sp>
      </p:grpSp>
      <p:grpSp>
        <p:nvGrpSpPr>
          <p:cNvPr id="3" name="Group 37"/>
          <p:cNvGrpSpPr>
            <a:grpSpLocks/>
          </p:cNvGrpSpPr>
          <p:nvPr/>
        </p:nvGrpSpPr>
        <p:grpSpPr bwMode="auto">
          <a:xfrm>
            <a:off x="2774950" y="5718175"/>
            <a:ext cx="290513" cy="306388"/>
            <a:chOff x="4919" y="227"/>
            <a:chExt cx="183" cy="193"/>
          </a:xfrm>
        </p:grpSpPr>
        <p:sp>
          <p:nvSpPr>
            <p:cNvPr id="4133" name="Line 38"/>
            <p:cNvSpPr>
              <a:spLocks noChangeShapeType="1"/>
            </p:cNvSpPr>
            <p:nvPr/>
          </p:nvSpPr>
          <p:spPr bwMode="auto">
            <a:xfrm>
              <a:off x="4937" y="227"/>
              <a:ext cx="165" cy="193"/>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34" name="Line 39"/>
            <p:cNvSpPr>
              <a:spLocks noChangeShapeType="1"/>
            </p:cNvSpPr>
            <p:nvPr/>
          </p:nvSpPr>
          <p:spPr bwMode="auto">
            <a:xfrm flipV="1">
              <a:off x="4919" y="236"/>
              <a:ext cx="183" cy="183"/>
            </a:xfrm>
            <a:prstGeom prst="line">
              <a:avLst/>
            </a:prstGeom>
            <a:noFill/>
            <a:ln w="15875">
              <a:solidFill>
                <a:srgbClr val="3333FF"/>
              </a:solidFill>
              <a:round/>
              <a:headEnd/>
              <a:tailEnd/>
            </a:ln>
          </p:spPr>
          <p:txBody>
            <a:bodyPr wrap="none" anchor="ctr"/>
            <a:lstStyle/>
            <a:p>
              <a:endParaRPr lang="en-US">
                <a:solidFill>
                  <a:srgbClr val="000000"/>
                </a:solidFill>
              </a:endParaRPr>
            </a:p>
          </p:txBody>
        </p:sp>
      </p:grpSp>
      <p:sp>
        <p:nvSpPr>
          <p:cNvPr id="411688" name="Line 40"/>
          <p:cNvSpPr>
            <a:spLocks noChangeShapeType="1"/>
          </p:cNvSpPr>
          <p:nvPr/>
        </p:nvSpPr>
        <p:spPr bwMode="auto">
          <a:xfrm>
            <a:off x="2727325" y="2673015"/>
            <a:ext cx="276225" cy="349250"/>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1689" name="Line 41"/>
          <p:cNvSpPr>
            <a:spLocks noChangeShapeType="1"/>
          </p:cNvSpPr>
          <p:nvPr/>
        </p:nvSpPr>
        <p:spPr bwMode="auto">
          <a:xfrm>
            <a:off x="3625850" y="2177715"/>
            <a:ext cx="276225" cy="349250"/>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1690" name="Line 42"/>
          <p:cNvSpPr>
            <a:spLocks noChangeShapeType="1"/>
          </p:cNvSpPr>
          <p:nvPr/>
        </p:nvSpPr>
        <p:spPr bwMode="auto">
          <a:xfrm flipV="1">
            <a:off x="3021013" y="6226175"/>
            <a:ext cx="290512" cy="290513"/>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11691" name="Line 43"/>
          <p:cNvSpPr>
            <a:spLocks noChangeShapeType="1"/>
          </p:cNvSpPr>
          <p:nvPr/>
        </p:nvSpPr>
        <p:spPr bwMode="auto">
          <a:xfrm flipV="1">
            <a:off x="3921125" y="5700713"/>
            <a:ext cx="290513" cy="290512"/>
          </a:xfrm>
          <a:prstGeom prst="line">
            <a:avLst/>
          </a:prstGeom>
          <a:noFill/>
          <a:ln w="15875">
            <a:solidFill>
              <a:srgbClr val="3333FF"/>
            </a:solidFill>
            <a:round/>
            <a:headEnd/>
            <a:tailEnd/>
          </a:ln>
        </p:spPr>
        <p:txBody>
          <a:bodyPr wrap="none" anchor="ctr"/>
          <a:lstStyle/>
          <a:p>
            <a:endParaRPr lang="en-US">
              <a:solidFill>
                <a:srgbClr val="000000"/>
              </a:solidFill>
            </a:endParaRPr>
          </a:p>
        </p:txBody>
      </p:sp>
      <p:graphicFrame>
        <p:nvGraphicFramePr>
          <p:cNvPr id="411692" name="Object 44"/>
          <p:cNvGraphicFramePr>
            <a:graphicFrameLocks noChangeAspect="1"/>
          </p:cNvGraphicFramePr>
          <p:nvPr>
            <p:extLst>
              <p:ext uri="{D42A27DB-BD31-4B8C-83A1-F6EECF244321}">
                <p14:modId xmlns:p14="http://schemas.microsoft.com/office/powerpoint/2010/main" val="4195961733"/>
              </p:ext>
            </p:extLst>
          </p:nvPr>
        </p:nvGraphicFramePr>
        <p:xfrm>
          <a:off x="1092200" y="2123740"/>
          <a:ext cx="2146300" cy="833438"/>
        </p:xfrm>
        <a:graphic>
          <a:graphicData uri="http://schemas.openxmlformats.org/presentationml/2006/ole">
            <mc:AlternateContent xmlns:mc="http://schemas.openxmlformats.org/markup-compatibility/2006">
              <mc:Choice xmlns:v="urn:schemas-microsoft-com:vml" Requires="v">
                <p:oleObj spid="_x0000_s4552" name="Equation" r:id="rId16" imgW="2145960" imgH="838080" progId="Equation.3">
                  <p:embed/>
                </p:oleObj>
              </mc:Choice>
              <mc:Fallback>
                <p:oleObj name="Equation" r:id="rId16" imgW="2145960" imgH="8380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2200" y="2123740"/>
                        <a:ext cx="214630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94" name="Object 46"/>
          <p:cNvGraphicFramePr>
            <a:graphicFrameLocks noChangeAspect="1"/>
          </p:cNvGraphicFramePr>
          <p:nvPr>
            <p:extLst>
              <p:ext uri="{D42A27DB-BD31-4B8C-83A1-F6EECF244321}">
                <p14:modId xmlns:p14="http://schemas.microsoft.com/office/powerpoint/2010/main" val="3515639826"/>
              </p:ext>
            </p:extLst>
          </p:nvPr>
        </p:nvGraphicFramePr>
        <p:xfrm>
          <a:off x="366713" y="5626100"/>
          <a:ext cx="1843087" cy="909638"/>
        </p:xfrm>
        <a:graphic>
          <a:graphicData uri="http://schemas.openxmlformats.org/presentationml/2006/ole">
            <mc:AlternateContent xmlns:mc="http://schemas.openxmlformats.org/markup-compatibility/2006">
              <mc:Choice xmlns:v="urn:schemas-microsoft-com:vml" Requires="v">
                <p:oleObj spid="_x0000_s4553" name="Equation" r:id="rId18" imgW="1841400" imgH="914400" progId="Equation.3">
                  <p:embed/>
                </p:oleObj>
              </mc:Choice>
              <mc:Fallback>
                <p:oleObj name="Equation" r:id="rId18" imgW="1841400" imgH="9144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6713" y="5626100"/>
                        <a:ext cx="1843087"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95" name="Rectangle 47"/>
          <p:cNvSpPr>
            <a:spLocks noChangeArrowheads="1"/>
          </p:cNvSpPr>
          <p:nvPr/>
        </p:nvSpPr>
        <p:spPr bwMode="auto">
          <a:xfrm>
            <a:off x="5943600" y="5829300"/>
            <a:ext cx="3114675" cy="519113"/>
          </a:xfrm>
          <a:prstGeom prst="rect">
            <a:avLst/>
          </a:prstGeom>
          <a:noFill/>
          <a:ln w="9525" algn="ctr">
            <a:noFill/>
            <a:miter lim="800000"/>
            <a:headEnd/>
            <a:tailEnd/>
          </a:ln>
        </p:spPr>
        <p:txBody>
          <a:bodyPr wrap="none" anchor="ctr">
            <a:spAutoFit/>
          </a:bodyPr>
          <a:lstStyle/>
          <a:p>
            <a:pPr algn="l"/>
            <a:r>
              <a:rPr lang="en-US" b="0">
                <a:solidFill>
                  <a:srgbClr val="000000"/>
                </a:solidFill>
              </a:rPr>
              <a:t>=  2.0 x 10</a:t>
            </a:r>
            <a:r>
              <a:rPr lang="en-US" b="0" baseline="30000">
                <a:solidFill>
                  <a:srgbClr val="000000"/>
                </a:solidFill>
              </a:rPr>
              <a:t>–7</a:t>
            </a:r>
            <a:r>
              <a:rPr lang="en-US" b="0">
                <a:solidFill>
                  <a:srgbClr val="000000"/>
                </a:solidFill>
              </a:rPr>
              <a:t> rad/s </a:t>
            </a:r>
          </a:p>
        </p:txBody>
      </p:sp>
      <p:pic>
        <p:nvPicPr>
          <p:cNvPr id="41" name="Picture 6" descr="http://www.aerospaceguide.net/solar_system/our_sun.g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744356" y="4388352"/>
            <a:ext cx="1280187" cy="1248526"/>
          </a:xfrm>
          <a:prstGeom prst="rect">
            <a:avLst/>
          </a:prstGeom>
          <a:noFill/>
          <a:ln w="9525">
            <a:noFill/>
            <a:miter lim="800000"/>
            <a:headEnd/>
            <a:tailEnd/>
          </a:ln>
        </p:spPr>
      </p:pic>
      <p:grpSp>
        <p:nvGrpSpPr>
          <p:cNvPr id="45" name="Group 44"/>
          <p:cNvGrpSpPr/>
          <p:nvPr/>
        </p:nvGrpSpPr>
        <p:grpSpPr>
          <a:xfrm>
            <a:off x="288396" y="1139886"/>
            <a:ext cx="1828590" cy="950737"/>
            <a:chOff x="1888386" y="5761443"/>
            <a:chExt cx="1828590" cy="950737"/>
          </a:xfrm>
        </p:grpSpPr>
        <p:sp>
          <p:nvSpPr>
            <p:cNvPr id="46" name="Rectangle 22"/>
            <p:cNvSpPr>
              <a:spLocks noChangeArrowheads="1"/>
            </p:cNvSpPr>
            <p:nvPr/>
          </p:nvSpPr>
          <p:spPr bwMode="auto">
            <a:xfrm>
              <a:off x="1888386" y="5975197"/>
              <a:ext cx="1192955" cy="523220"/>
            </a:xfrm>
            <a:prstGeom prst="rect">
              <a:avLst/>
            </a:prstGeom>
            <a:noFill/>
            <a:ln w="9525">
              <a:noFill/>
              <a:miter lim="800000"/>
              <a:headEnd/>
              <a:tailEnd/>
            </a:ln>
          </p:spPr>
          <p:txBody>
            <a:bodyPr wrap="none" anchor="ctr">
              <a:spAutoFit/>
            </a:bodyPr>
            <a:lstStyle/>
            <a:p>
              <a:r>
                <a:rPr lang="en-US" b="0" dirty="0" err="1">
                  <a:solidFill>
                    <a:srgbClr val="000000"/>
                  </a:solidFill>
                  <a:latin typeface="Symbol" panose="05050102010706020507" pitchFamily="18" charset="2"/>
                </a:rPr>
                <a:t>w</a:t>
              </a:r>
              <a:r>
                <a:rPr lang="en-US" b="0" baseline="-25000" dirty="0" err="1">
                  <a:solidFill>
                    <a:srgbClr val="000000"/>
                  </a:solidFill>
                </a:rPr>
                <a:t>avg</a:t>
              </a:r>
              <a:r>
                <a:rPr lang="en-US" b="0" baseline="-25000" dirty="0">
                  <a:solidFill>
                    <a:srgbClr val="000000"/>
                  </a:solidFill>
                </a:rPr>
                <a:t> </a:t>
              </a:r>
              <a:r>
                <a:rPr lang="en-US" b="0" dirty="0" smtClean="0">
                  <a:solidFill>
                    <a:srgbClr val="000000"/>
                  </a:solidFill>
                </a:rPr>
                <a:t>= </a:t>
              </a:r>
              <a:endParaRPr lang="en-US" b="0" dirty="0">
                <a:solidFill>
                  <a:srgbClr val="000000"/>
                </a:solidFill>
              </a:endParaRPr>
            </a:p>
          </p:txBody>
        </p:sp>
        <p:sp>
          <p:nvSpPr>
            <p:cNvPr id="47" name="Rectangle 22"/>
            <p:cNvSpPr>
              <a:spLocks noChangeArrowheads="1"/>
            </p:cNvSpPr>
            <p:nvPr/>
          </p:nvSpPr>
          <p:spPr bwMode="auto">
            <a:xfrm>
              <a:off x="3055847" y="5761443"/>
              <a:ext cx="59182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endParaRPr lang="en-US" b="0" dirty="0">
                <a:solidFill>
                  <a:srgbClr val="000000"/>
                </a:solidFill>
              </a:endParaRPr>
            </a:p>
          </p:txBody>
        </p:sp>
        <p:sp>
          <p:nvSpPr>
            <p:cNvPr id="48" name="Rectangle 22"/>
            <p:cNvSpPr>
              <a:spLocks noChangeArrowheads="1"/>
            </p:cNvSpPr>
            <p:nvPr/>
          </p:nvSpPr>
          <p:spPr bwMode="auto">
            <a:xfrm>
              <a:off x="3099927" y="6188960"/>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cxnSp>
          <p:nvCxnSpPr>
            <p:cNvPr id="49" name="Straight Connector 48"/>
            <p:cNvCxnSpPr/>
            <p:nvPr/>
          </p:nvCxnSpPr>
          <p:spPr bwMode="auto">
            <a:xfrm>
              <a:off x="3016332" y="6246422"/>
              <a:ext cx="700644" cy="0"/>
            </a:xfrm>
            <a:prstGeom prst="line">
              <a:avLst/>
            </a:prstGeom>
            <a:noFill/>
            <a:ln w="28575" cap="flat" cmpd="sng" algn="ctr">
              <a:solidFill>
                <a:schemeClr val="tx1"/>
              </a:solidFill>
              <a:prstDash val="solid"/>
              <a:round/>
              <a:headEnd type="none" w="med" len="med"/>
              <a:tailEnd type="none" w="med" len="med"/>
            </a:ln>
            <a:effectLst/>
          </p:spPr>
        </p:cxnSp>
      </p:grpSp>
      <p:grpSp>
        <p:nvGrpSpPr>
          <p:cNvPr id="50" name="Group 49"/>
          <p:cNvGrpSpPr/>
          <p:nvPr/>
        </p:nvGrpSpPr>
        <p:grpSpPr>
          <a:xfrm>
            <a:off x="418617" y="4475425"/>
            <a:ext cx="1828590" cy="950737"/>
            <a:chOff x="1888386" y="5761443"/>
            <a:chExt cx="1828590" cy="950737"/>
          </a:xfrm>
        </p:grpSpPr>
        <p:sp>
          <p:nvSpPr>
            <p:cNvPr id="51" name="Rectangle 22"/>
            <p:cNvSpPr>
              <a:spLocks noChangeArrowheads="1"/>
            </p:cNvSpPr>
            <p:nvPr/>
          </p:nvSpPr>
          <p:spPr bwMode="auto">
            <a:xfrm>
              <a:off x="1888386" y="5975197"/>
              <a:ext cx="1192955" cy="523220"/>
            </a:xfrm>
            <a:prstGeom prst="rect">
              <a:avLst/>
            </a:prstGeom>
            <a:noFill/>
            <a:ln w="9525">
              <a:noFill/>
              <a:miter lim="800000"/>
              <a:headEnd/>
              <a:tailEnd/>
            </a:ln>
          </p:spPr>
          <p:txBody>
            <a:bodyPr wrap="none" anchor="ctr">
              <a:spAutoFit/>
            </a:bodyPr>
            <a:lstStyle/>
            <a:p>
              <a:r>
                <a:rPr lang="en-US" b="0" dirty="0" err="1">
                  <a:solidFill>
                    <a:srgbClr val="000000"/>
                  </a:solidFill>
                  <a:latin typeface="Symbol" panose="05050102010706020507" pitchFamily="18" charset="2"/>
                </a:rPr>
                <a:t>w</a:t>
              </a:r>
              <a:r>
                <a:rPr lang="en-US" b="0" baseline="-25000" dirty="0" err="1">
                  <a:solidFill>
                    <a:srgbClr val="000000"/>
                  </a:solidFill>
                </a:rPr>
                <a:t>avg</a:t>
              </a:r>
              <a:r>
                <a:rPr lang="en-US" b="0" baseline="-25000" dirty="0">
                  <a:solidFill>
                    <a:srgbClr val="000000"/>
                  </a:solidFill>
                </a:rPr>
                <a:t> </a:t>
              </a:r>
              <a:r>
                <a:rPr lang="en-US" b="0" dirty="0" smtClean="0">
                  <a:solidFill>
                    <a:srgbClr val="000000"/>
                  </a:solidFill>
                </a:rPr>
                <a:t>= </a:t>
              </a:r>
              <a:endParaRPr lang="en-US" b="0" dirty="0">
                <a:solidFill>
                  <a:srgbClr val="000000"/>
                </a:solidFill>
              </a:endParaRPr>
            </a:p>
          </p:txBody>
        </p:sp>
        <p:sp>
          <p:nvSpPr>
            <p:cNvPr id="52" name="Rectangle 22"/>
            <p:cNvSpPr>
              <a:spLocks noChangeArrowheads="1"/>
            </p:cNvSpPr>
            <p:nvPr/>
          </p:nvSpPr>
          <p:spPr bwMode="auto">
            <a:xfrm>
              <a:off x="3055847" y="5761443"/>
              <a:ext cx="59182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endParaRPr lang="en-US" b="0" dirty="0">
                <a:solidFill>
                  <a:srgbClr val="000000"/>
                </a:solidFill>
              </a:endParaRPr>
            </a:p>
          </p:txBody>
        </p:sp>
        <p:sp>
          <p:nvSpPr>
            <p:cNvPr id="53" name="Rectangle 22"/>
            <p:cNvSpPr>
              <a:spLocks noChangeArrowheads="1"/>
            </p:cNvSpPr>
            <p:nvPr/>
          </p:nvSpPr>
          <p:spPr bwMode="auto">
            <a:xfrm>
              <a:off x="3099927" y="6188960"/>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cxnSp>
          <p:nvCxnSpPr>
            <p:cNvPr id="54" name="Straight Connector 53"/>
            <p:cNvCxnSpPr/>
            <p:nvPr/>
          </p:nvCxnSpPr>
          <p:spPr bwMode="auto">
            <a:xfrm>
              <a:off x="3016332" y="6246422"/>
              <a:ext cx="700644" cy="0"/>
            </a:xfrm>
            <a:prstGeom prst="line">
              <a:avLst/>
            </a:prstGeom>
            <a:noFill/>
            <a:ln w="28575" cap="flat" cmpd="sng" algn="ctr">
              <a:solidFill>
                <a:schemeClr val="tx1"/>
              </a:solidFill>
              <a:prstDash val="solid"/>
              <a:round/>
              <a:headEnd type="none" w="med" len="med"/>
              <a:tailEnd type="none" w="med" len="med"/>
            </a:ln>
            <a:effectLst/>
          </p:spPr>
        </p:cxnSp>
      </p:grpSp>
      <p:cxnSp>
        <p:nvCxnSpPr>
          <p:cNvPr id="55" name="Straight Connector 54"/>
          <p:cNvCxnSpPr/>
          <p:nvPr/>
        </p:nvCxnSpPr>
        <p:spPr bwMode="auto">
          <a:xfrm>
            <a:off x="1244940" y="642526"/>
            <a:ext cx="1783268" cy="0"/>
          </a:xfrm>
          <a:prstGeom prst="line">
            <a:avLst/>
          </a:prstGeom>
          <a:noFill/>
          <a:ln w="57150" cap="flat" cmpd="sng" algn="ctr">
            <a:solidFill>
              <a:schemeClr val="tx1"/>
            </a:solidFill>
            <a:prstDash val="solid"/>
            <a:round/>
            <a:headEnd type="none" w="med" len="med"/>
            <a:tailEnd type="none" w="med" len="med"/>
          </a:ln>
          <a:effectLst/>
        </p:spPr>
      </p:cxnSp>
      <p:pic>
        <p:nvPicPr>
          <p:cNvPr id="58" name="Picture 5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63654" y="11277"/>
            <a:ext cx="3077617" cy="3101352"/>
          </a:xfrm>
          <a:prstGeom prst="rect">
            <a:avLst/>
          </a:prstGeom>
        </p:spPr>
      </p:pic>
      <p:grpSp>
        <p:nvGrpSpPr>
          <p:cNvPr id="6" name="Group 5"/>
          <p:cNvGrpSpPr/>
          <p:nvPr/>
        </p:nvGrpSpPr>
        <p:grpSpPr>
          <a:xfrm>
            <a:off x="2682385" y="46600"/>
            <a:ext cx="4873305" cy="1259186"/>
            <a:chOff x="2682385" y="46600"/>
            <a:chExt cx="4873305" cy="1259186"/>
          </a:xfrm>
        </p:grpSpPr>
        <p:sp>
          <p:nvSpPr>
            <p:cNvPr id="42" name="Rectangle 41"/>
            <p:cNvSpPr/>
            <p:nvPr/>
          </p:nvSpPr>
          <p:spPr>
            <a:xfrm>
              <a:off x="5173057" y="46600"/>
              <a:ext cx="907621" cy="584775"/>
            </a:xfrm>
            <a:prstGeom prst="rect">
              <a:avLst/>
            </a:prstGeom>
          </p:spPr>
          <p:txBody>
            <a:bodyPr wrap="none">
              <a:spAutoFit/>
            </a:bodyPr>
            <a:lstStyle/>
            <a:p>
              <a:r>
                <a:rPr lang="en-US" sz="3200" b="0" dirty="0" err="1" smtClean="0">
                  <a:solidFill>
                    <a:srgbClr val="000000"/>
                  </a:solidFill>
                  <a:latin typeface="Symbol" panose="05050102010706020507" pitchFamily="18" charset="2"/>
                </a:rPr>
                <a:t>w</a:t>
              </a:r>
              <a:r>
                <a:rPr lang="en-US" sz="3200" b="0" baseline="-25000" dirty="0" err="1" smtClean="0">
                  <a:solidFill>
                    <a:srgbClr val="000000"/>
                  </a:solidFill>
                  <a:latin typeface="Arial"/>
                </a:rPr>
                <a:t>avg</a:t>
              </a:r>
              <a:endParaRPr lang="en-US" sz="3200" baseline="-25000" dirty="0">
                <a:solidFill>
                  <a:srgbClr val="000000"/>
                </a:solidFill>
                <a:latin typeface="Arial"/>
              </a:endParaRPr>
            </a:p>
          </p:txBody>
        </p:sp>
        <p:sp>
          <p:nvSpPr>
            <p:cNvPr id="4" name="Arc 3"/>
            <p:cNvSpPr/>
            <p:nvPr/>
          </p:nvSpPr>
          <p:spPr bwMode="auto">
            <a:xfrm rot="701124" flipH="1">
              <a:off x="2682385" y="278666"/>
              <a:ext cx="4873305" cy="1027120"/>
            </a:xfrm>
            <a:prstGeom prst="arc">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sp>
        <p:nvSpPr>
          <p:cNvPr id="59" name="Oval 58"/>
          <p:cNvSpPr/>
          <p:nvPr/>
        </p:nvSpPr>
        <p:spPr>
          <a:xfrm>
            <a:off x="7317713" y="1546400"/>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0" name="Rectangle 59"/>
          <p:cNvSpPr/>
          <p:nvPr/>
        </p:nvSpPr>
        <p:spPr>
          <a:xfrm>
            <a:off x="6037406" y="-90696"/>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1" name="Rectangle 60"/>
          <p:cNvSpPr/>
          <p:nvPr/>
        </p:nvSpPr>
        <p:spPr>
          <a:xfrm>
            <a:off x="6037406" y="1737953"/>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2" name="Rectangle 61"/>
          <p:cNvSpPr/>
          <p:nvPr/>
        </p:nvSpPr>
        <p:spPr>
          <a:xfrm>
            <a:off x="6037406" y="2306275"/>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3" name="Rectangle 62"/>
          <p:cNvSpPr/>
          <p:nvPr/>
        </p:nvSpPr>
        <p:spPr>
          <a:xfrm>
            <a:off x="6037406" y="524329"/>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4" name="Oval 63"/>
          <p:cNvSpPr/>
          <p:nvPr/>
        </p:nvSpPr>
        <p:spPr>
          <a:xfrm>
            <a:off x="7313543" y="1242811"/>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Tree>
    <p:extLst>
      <p:ext uri="{BB962C8B-B14F-4D97-AF65-F5344CB8AC3E}">
        <p14:creationId xmlns:p14="http://schemas.microsoft.com/office/powerpoint/2010/main" val="3368978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par>
                                <p:cTn id="8" presetID="45"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anim calcmode="lin" valueType="num">
                                      <p:cBhvr>
                                        <p:cTn id="11" dur="2000" fill="hold"/>
                                        <p:tgtEl>
                                          <p:spTgt spid="55"/>
                                        </p:tgtEl>
                                        <p:attrNameLst>
                                          <p:attrName>ppt_w</p:attrName>
                                        </p:attrNameLst>
                                      </p:cBhvr>
                                      <p:tavLst>
                                        <p:tav tm="0" fmla="#ppt_w*sin(2.5*pi*$)">
                                          <p:val>
                                            <p:fltVal val="0"/>
                                          </p:val>
                                        </p:tav>
                                        <p:tav tm="100000">
                                          <p:val>
                                            <p:fltVal val="1"/>
                                          </p:val>
                                        </p:tav>
                                      </p:tavLst>
                                    </p:anim>
                                    <p:anim calcmode="lin" valueType="num">
                                      <p:cBhvr>
                                        <p:cTn id="12" dur="20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circle(in)">
                                      <p:cBhvr>
                                        <p:cTn id="17" dur="2000"/>
                                        <p:tgtEl>
                                          <p:spTgt spid="6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circle(in)">
                                      <p:cBhvr>
                                        <p:cTn id="20" dur="2000"/>
                                        <p:tgtEl>
                                          <p:spTgt spid="6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circle(in)">
                                      <p:cBhvr>
                                        <p:cTn id="26" dur="20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circle(in)">
                                      <p:cBhvr>
                                        <p:cTn id="31" dur="20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2000"/>
                                        <p:tgtEl>
                                          <p:spTgt spid="59"/>
                                        </p:tgtEl>
                                      </p:cBhvr>
                                    </p:animEffect>
                                    <p:anim calcmode="lin" valueType="num">
                                      <p:cBhvr>
                                        <p:cTn id="37" dur="2000" fill="hold"/>
                                        <p:tgtEl>
                                          <p:spTgt spid="59"/>
                                        </p:tgtEl>
                                        <p:attrNameLst>
                                          <p:attrName>ppt_w</p:attrName>
                                        </p:attrNameLst>
                                      </p:cBhvr>
                                      <p:tavLst>
                                        <p:tav tm="0" fmla="#ppt_w*sin(2.5*pi*$)">
                                          <p:val>
                                            <p:fltVal val="0"/>
                                          </p:val>
                                        </p:tav>
                                        <p:tav tm="100000">
                                          <p:val>
                                            <p:fltVal val="1"/>
                                          </p:val>
                                        </p:tav>
                                      </p:tavLst>
                                    </p:anim>
                                    <p:anim calcmode="lin" valueType="num">
                                      <p:cBhvr>
                                        <p:cTn id="38" dur="2000" fill="hold"/>
                                        <p:tgtEl>
                                          <p:spTgt spid="5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2000"/>
                                        <p:tgtEl>
                                          <p:spTgt spid="64"/>
                                        </p:tgtEl>
                                      </p:cBhvr>
                                    </p:animEffect>
                                    <p:anim calcmode="lin" valueType="num">
                                      <p:cBhvr>
                                        <p:cTn id="42" dur="2000" fill="hold"/>
                                        <p:tgtEl>
                                          <p:spTgt spid="64"/>
                                        </p:tgtEl>
                                        <p:attrNameLst>
                                          <p:attrName>ppt_w</p:attrName>
                                        </p:attrNameLst>
                                      </p:cBhvr>
                                      <p:tavLst>
                                        <p:tav tm="0" fmla="#ppt_w*sin(2.5*pi*$)">
                                          <p:val>
                                            <p:fltVal val="0"/>
                                          </p:val>
                                        </p:tav>
                                        <p:tav tm="100000">
                                          <p:val>
                                            <p:fltVal val="1"/>
                                          </p:val>
                                        </p:tav>
                                      </p:tavLst>
                                    </p:anim>
                                    <p:anim calcmode="lin" valueType="num">
                                      <p:cBhvr>
                                        <p:cTn id="43" dur="2000" fill="hold"/>
                                        <p:tgtEl>
                                          <p:spTgt spid="64"/>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11659"/>
                                        </p:tgtEl>
                                        <p:attrNameLst>
                                          <p:attrName>style.visibility</p:attrName>
                                        </p:attrNameLst>
                                      </p:cBhvr>
                                      <p:to>
                                        <p:strVal val="visible"/>
                                      </p:to>
                                    </p:set>
                                    <p:anim calcmode="lin" valueType="num">
                                      <p:cBhvr>
                                        <p:cTn id="48" dur="1000" fill="hold"/>
                                        <p:tgtEl>
                                          <p:spTgt spid="411659"/>
                                        </p:tgtEl>
                                        <p:attrNameLst>
                                          <p:attrName>ppt_x</p:attrName>
                                        </p:attrNameLst>
                                      </p:cBhvr>
                                      <p:tavLst>
                                        <p:tav tm="0">
                                          <p:val>
                                            <p:strVal val="#ppt_x-.2"/>
                                          </p:val>
                                        </p:tav>
                                        <p:tav tm="100000">
                                          <p:val>
                                            <p:strVal val="#ppt_x"/>
                                          </p:val>
                                        </p:tav>
                                      </p:tavLst>
                                    </p:anim>
                                    <p:anim calcmode="lin" valueType="num">
                                      <p:cBhvr>
                                        <p:cTn id="49" dur="1000" fill="hold"/>
                                        <p:tgtEl>
                                          <p:spTgt spid="41165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11659"/>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411661"/>
                                        </p:tgtEl>
                                        <p:attrNameLst>
                                          <p:attrName>style.visibility</p:attrName>
                                        </p:attrNameLst>
                                      </p:cBhvr>
                                      <p:to>
                                        <p:strVal val="visible"/>
                                      </p:to>
                                    </p:set>
                                    <p:anim calcmode="lin" valueType="num">
                                      <p:cBhvr>
                                        <p:cTn id="55" dur="1000" fill="hold"/>
                                        <p:tgtEl>
                                          <p:spTgt spid="411661"/>
                                        </p:tgtEl>
                                        <p:attrNameLst>
                                          <p:attrName>ppt_x</p:attrName>
                                        </p:attrNameLst>
                                      </p:cBhvr>
                                      <p:tavLst>
                                        <p:tav tm="0">
                                          <p:val>
                                            <p:strVal val="#ppt_x-.2"/>
                                          </p:val>
                                        </p:tav>
                                        <p:tav tm="100000">
                                          <p:val>
                                            <p:strVal val="#ppt_x"/>
                                          </p:val>
                                        </p:tav>
                                      </p:tavLst>
                                    </p:anim>
                                    <p:anim calcmode="lin" valueType="num">
                                      <p:cBhvr>
                                        <p:cTn id="56" dur="1000" fill="hold"/>
                                        <p:tgtEl>
                                          <p:spTgt spid="41166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11661"/>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411692"/>
                                        </p:tgtEl>
                                        <p:attrNameLst>
                                          <p:attrName>style.visibility</p:attrName>
                                        </p:attrNameLst>
                                      </p:cBhvr>
                                      <p:to>
                                        <p:strVal val="visible"/>
                                      </p:to>
                                    </p:set>
                                    <p:animEffect transition="in" filter="fade">
                                      <p:cBhvr>
                                        <p:cTn id="62" dur="1000"/>
                                        <p:tgtEl>
                                          <p:spTgt spid="411692"/>
                                        </p:tgtEl>
                                      </p:cBhvr>
                                    </p:animEffect>
                                    <p:anim calcmode="lin" valueType="num">
                                      <p:cBhvr>
                                        <p:cTn id="63" dur="1000" fill="hold"/>
                                        <p:tgtEl>
                                          <p:spTgt spid="411692"/>
                                        </p:tgtEl>
                                        <p:attrNameLst>
                                          <p:attrName>ppt_x</p:attrName>
                                        </p:attrNameLst>
                                      </p:cBhvr>
                                      <p:tavLst>
                                        <p:tav tm="0">
                                          <p:val>
                                            <p:strVal val="#ppt_x"/>
                                          </p:val>
                                        </p:tav>
                                        <p:tav tm="100000">
                                          <p:val>
                                            <p:strVal val="#ppt_x"/>
                                          </p:val>
                                        </p:tav>
                                      </p:tavLst>
                                    </p:anim>
                                    <p:anim calcmode="lin" valueType="num">
                                      <p:cBhvr>
                                        <p:cTn id="64" dur="1000" fill="hold"/>
                                        <p:tgtEl>
                                          <p:spTgt spid="41169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411671"/>
                                        </p:tgtEl>
                                        <p:attrNameLst>
                                          <p:attrName>style.visibility</p:attrName>
                                        </p:attrNameLst>
                                      </p:cBhvr>
                                      <p:to>
                                        <p:strVal val="visible"/>
                                      </p:to>
                                    </p:set>
                                    <p:anim calcmode="lin" valueType="num">
                                      <p:cBhvr>
                                        <p:cTn id="69" dur="1000" fill="hold"/>
                                        <p:tgtEl>
                                          <p:spTgt spid="411671"/>
                                        </p:tgtEl>
                                        <p:attrNameLst>
                                          <p:attrName>ppt_x</p:attrName>
                                        </p:attrNameLst>
                                      </p:cBhvr>
                                      <p:tavLst>
                                        <p:tav tm="0">
                                          <p:val>
                                            <p:strVal val="#ppt_x-.2"/>
                                          </p:val>
                                        </p:tav>
                                        <p:tav tm="100000">
                                          <p:val>
                                            <p:strVal val="#ppt_x"/>
                                          </p:val>
                                        </p:tav>
                                      </p:tavLst>
                                    </p:anim>
                                    <p:anim calcmode="lin" valueType="num">
                                      <p:cBhvr>
                                        <p:cTn id="70" dur="1000" fill="hold"/>
                                        <p:tgtEl>
                                          <p:spTgt spid="41167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11671"/>
                                        </p:tgtEl>
                                      </p:cBhvr>
                                    </p:animEffect>
                                  </p:childTnLst>
                                </p:cTn>
                              </p:par>
                            </p:childTnLst>
                          </p:cTn>
                        </p:par>
                      </p:childTnLst>
                    </p:cTn>
                  </p:par>
                  <p:par>
                    <p:cTn id="72" fill="hold">
                      <p:stCondLst>
                        <p:cond delay="indefinite"/>
                      </p:stCondLst>
                      <p:childTnLst>
                        <p:par>
                          <p:cTn id="73" fill="hold">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411678"/>
                                        </p:tgtEl>
                                        <p:attrNameLst>
                                          <p:attrName>style.visibility</p:attrName>
                                        </p:attrNameLst>
                                      </p:cBhvr>
                                      <p:to>
                                        <p:strVal val="visible"/>
                                      </p:to>
                                    </p:set>
                                    <p:anim calcmode="lin" valueType="num">
                                      <p:cBhvr>
                                        <p:cTn id="76" dur="500" fill="hold"/>
                                        <p:tgtEl>
                                          <p:spTgt spid="411678"/>
                                        </p:tgtEl>
                                        <p:attrNameLst>
                                          <p:attrName>ppt_w</p:attrName>
                                        </p:attrNameLst>
                                      </p:cBhvr>
                                      <p:tavLst>
                                        <p:tav tm="0">
                                          <p:val>
                                            <p:fltVal val="0"/>
                                          </p:val>
                                        </p:tav>
                                        <p:tav tm="100000">
                                          <p:val>
                                            <p:strVal val="#ppt_w"/>
                                          </p:val>
                                        </p:tav>
                                      </p:tavLst>
                                    </p:anim>
                                    <p:anim calcmode="lin" valueType="num">
                                      <p:cBhvr>
                                        <p:cTn id="77" dur="500" fill="hold"/>
                                        <p:tgtEl>
                                          <p:spTgt spid="411678"/>
                                        </p:tgtEl>
                                        <p:attrNameLst>
                                          <p:attrName>ppt_h</p:attrName>
                                        </p:attrNameLst>
                                      </p:cBhvr>
                                      <p:tavLst>
                                        <p:tav tm="0">
                                          <p:val>
                                            <p:fltVal val="0"/>
                                          </p:val>
                                        </p:tav>
                                        <p:tav tm="100000">
                                          <p:val>
                                            <p:strVal val="#ppt_h"/>
                                          </p:val>
                                        </p:tav>
                                      </p:tavLst>
                                    </p:anim>
                                    <p:anim calcmode="lin" valueType="num">
                                      <p:cBhvr>
                                        <p:cTn id="78" dur="500" fill="hold"/>
                                        <p:tgtEl>
                                          <p:spTgt spid="411678"/>
                                        </p:tgtEl>
                                        <p:attrNameLst>
                                          <p:attrName>style.rotation</p:attrName>
                                        </p:attrNameLst>
                                      </p:cBhvr>
                                      <p:tavLst>
                                        <p:tav tm="0">
                                          <p:val>
                                            <p:fltVal val="360"/>
                                          </p:val>
                                        </p:tav>
                                        <p:tav tm="100000">
                                          <p:val>
                                            <p:fltVal val="0"/>
                                          </p:val>
                                        </p:tav>
                                      </p:tavLst>
                                    </p:anim>
                                    <p:animEffect transition="in" filter="fade">
                                      <p:cBhvr>
                                        <p:cTn id="79" dur="500"/>
                                        <p:tgtEl>
                                          <p:spTgt spid="411678"/>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11679"/>
                                        </p:tgtEl>
                                        <p:attrNameLst>
                                          <p:attrName>style.visibility</p:attrName>
                                        </p:attrNameLst>
                                      </p:cBhvr>
                                      <p:to>
                                        <p:strVal val="visible"/>
                                      </p:to>
                                    </p:set>
                                    <p:anim calcmode="lin" valueType="num">
                                      <p:cBhvr>
                                        <p:cTn id="82" dur="500" fill="hold"/>
                                        <p:tgtEl>
                                          <p:spTgt spid="411679"/>
                                        </p:tgtEl>
                                        <p:attrNameLst>
                                          <p:attrName>ppt_w</p:attrName>
                                        </p:attrNameLst>
                                      </p:cBhvr>
                                      <p:tavLst>
                                        <p:tav tm="0">
                                          <p:val>
                                            <p:fltVal val="0"/>
                                          </p:val>
                                        </p:tav>
                                        <p:tav tm="100000">
                                          <p:val>
                                            <p:strVal val="#ppt_w"/>
                                          </p:val>
                                        </p:tav>
                                      </p:tavLst>
                                    </p:anim>
                                    <p:anim calcmode="lin" valueType="num">
                                      <p:cBhvr>
                                        <p:cTn id="83" dur="500" fill="hold"/>
                                        <p:tgtEl>
                                          <p:spTgt spid="411679"/>
                                        </p:tgtEl>
                                        <p:attrNameLst>
                                          <p:attrName>ppt_h</p:attrName>
                                        </p:attrNameLst>
                                      </p:cBhvr>
                                      <p:tavLst>
                                        <p:tav tm="0">
                                          <p:val>
                                            <p:fltVal val="0"/>
                                          </p:val>
                                        </p:tav>
                                        <p:tav tm="100000">
                                          <p:val>
                                            <p:strVal val="#ppt_h"/>
                                          </p:val>
                                        </p:tav>
                                      </p:tavLst>
                                    </p:anim>
                                    <p:anim calcmode="lin" valueType="num">
                                      <p:cBhvr>
                                        <p:cTn id="84" dur="500" fill="hold"/>
                                        <p:tgtEl>
                                          <p:spTgt spid="411679"/>
                                        </p:tgtEl>
                                        <p:attrNameLst>
                                          <p:attrName>style.rotation</p:attrName>
                                        </p:attrNameLst>
                                      </p:cBhvr>
                                      <p:tavLst>
                                        <p:tav tm="0">
                                          <p:val>
                                            <p:fltVal val="360"/>
                                          </p:val>
                                        </p:tav>
                                        <p:tav tm="100000">
                                          <p:val>
                                            <p:fltVal val="0"/>
                                          </p:val>
                                        </p:tav>
                                      </p:tavLst>
                                    </p:anim>
                                    <p:animEffect transition="in" filter="fade">
                                      <p:cBhvr>
                                        <p:cTn id="85" dur="500"/>
                                        <p:tgtEl>
                                          <p:spTgt spid="411679"/>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411688"/>
                                        </p:tgtEl>
                                        <p:attrNameLst>
                                          <p:attrName>style.visibility</p:attrName>
                                        </p:attrNameLst>
                                      </p:cBhvr>
                                      <p:to>
                                        <p:strVal val="visible"/>
                                      </p:to>
                                    </p:set>
                                    <p:anim calcmode="lin" valueType="num">
                                      <p:cBhvr>
                                        <p:cTn id="88" dur="500" fill="hold"/>
                                        <p:tgtEl>
                                          <p:spTgt spid="411688"/>
                                        </p:tgtEl>
                                        <p:attrNameLst>
                                          <p:attrName>ppt_w</p:attrName>
                                        </p:attrNameLst>
                                      </p:cBhvr>
                                      <p:tavLst>
                                        <p:tav tm="0">
                                          <p:val>
                                            <p:fltVal val="0"/>
                                          </p:val>
                                        </p:tav>
                                        <p:tav tm="100000">
                                          <p:val>
                                            <p:strVal val="#ppt_w"/>
                                          </p:val>
                                        </p:tav>
                                      </p:tavLst>
                                    </p:anim>
                                    <p:anim calcmode="lin" valueType="num">
                                      <p:cBhvr>
                                        <p:cTn id="89" dur="500" fill="hold"/>
                                        <p:tgtEl>
                                          <p:spTgt spid="411688"/>
                                        </p:tgtEl>
                                        <p:attrNameLst>
                                          <p:attrName>ppt_h</p:attrName>
                                        </p:attrNameLst>
                                      </p:cBhvr>
                                      <p:tavLst>
                                        <p:tav tm="0">
                                          <p:val>
                                            <p:fltVal val="0"/>
                                          </p:val>
                                        </p:tav>
                                        <p:tav tm="100000">
                                          <p:val>
                                            <p:strVal val="#ppt_h"/>
                                          </p:val>
                                        </p:tav>
                                      </p:tavLst>
                                    </p:anim>
                                    <p:anim calcmode="lin" valueType="num">
                                      <p:cBhvr>
                                        <p:cTn id="90" dur="500" fill="hold"/>
                                        <p:tgtEl>
                                          <p:spTgt spid="411688"/>
                                        </p:tgtEl>
                                        <p:attrNameLst>
                                          <p:attrName>style.rotation</p:attrName>
                                        </p:attrNameLst>
                                      </p:cBhvr>
                                      <p:tavLst>
                                        <p:tav tm="0">
                                          <p:val>
                                            <p:fltVal val="360"/>
                                          </p:val>
                                        </p:tav>
                                        <p:tav tm="100000">
                                          <p:val>
                                            <p:fltVal val="0"/>
                                          </p:val>
                                        </p:tav>
                                      </p:tavLst>
                                    </p:anim>
                                    <p:animEffect transition="in" filter="fade">
                                      <p:cBhvr>
                                        <p:cTn id="91" dur="500"/>
                                        <p:tgtEl>
                                          <p:spTgt spid="411688"/>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411689"/>
                                        </p:tgtEl>
                                        <p:attrNameLst>
                                          <p:attrName>style.visibility</p:attrName>
                                        </p:attrNameLst>
                                      </p:cBhvr>
                                      <p:to>
                                        <p:strVal val="visible"/>
                                      </p:to>
                                    </p:set>
                                    <p:anim calcmode="lin" valueType="num">
                                      <p:cBhvr>
                                        <p:cTn id="94" dur="500" fill="hold"/>
                                        <p:tgtEl>
                                          <p:spTgt spid="411689"/>
                                        </p:tgtEl>
                                        <p:attrNameLst>
                                          <p:attrName>ppt_w</p:attrName>
                                        </p:attrNameLst>
                                      </p:cBhvr>
                                      <p:tavLst>
                                        <p:tav tm="0">
                                          <p:val>
                                            <p:fltVal val="0"/>
                                          </p:val>
                                        </p:tav>
                                        <p:tav tm="100000">
                                          <p:val>
                                            <p:strVal val="#ppt_w"/>
                                          </p:val>
                                        </p:tav>
                                      </p:tavLst>
                                    </p:anim>
                                    <p:anim calcmode="lin" valueType="num">
                                      <p:cBhvr>
                                        <p:cTn id="95" dur="500" fill="hold"/>
                                        <p:tgtEl>
                                          <p:spTgt spid="411689"/>
                                        </p:tgtEl>
                                        <p:attrNameLst>
                                          <p:attrName>ppt_h</p:attrName>
                                        </p:attrNameLst>
                                      </p:cBhvr>
                                      <p:tavLst>
                                        <p:tav tm="0">
                                          <p:val>
                                            <p:fltVal val="0"/>
                                          </p:val>
                                        </p:tav>
                                        <p:tav tm="100000">
                                          <p:val>
                                            <p:strVal val="#ppt_h"/>
                                          </p:val>
                                        </p:tav>
                                      </p:tavLst>
                                    </p:anim>
                                    <p:anim calcmode="lin" valueType="num">
                                      <p:cBhvr>
                                        <p:cTn id="96" dur="500" fill="hold"/>
                                        <p:tgtEl>
                                          <p:spTgt spid="411689"/>
                                        </p:tgtEl>
                                        <p:attrNameLst>
                                          <p:attrName>style.rotation</p:attrName>
                                        </p:attrNameLst>
                                      </p:cBhvr>
                                      <p:tavLst>
                                        <p:tav tm="0">
                                          <p:val>
                                            <p:fltVal val="360"/>
                                          </p:val>
                                        </p:tav>
                                        <p:tav tm="100000">
                                          <p:val>
                                            <p:fltVal val="0"/>
                                          </p:val>
                                        </p:tav>
                                      </p:tavLst>
                                    </p:anim>
                                    <p:animEffect transition="in" filter="fade">
                                      <p:cBhvr>
                                        <p:cTn id="97" dur="500"/>
                                        <p:tgtEl>
                                          <p:spTgt spid="411689"/>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411672"/>
                                        </p:tgtEl>
                                        <p:attrNameLst>
                                          <p:attrName>style.visibility</p:attrName>
                                        </p:attrNameLst>
                                      </p:cBhvr>
                                      <p:to>
                                        <p:strVal val="visible"/>
                                      </p:to>
                                    </p:set>
                                    <p:anim calcmode="lin" valueType="num">
                                      <p:cBhvr>
                                        <p:cTn id="102" dur="1000" fill="hold"/>
                                        <p:tgtEl>
                                          <p:spTgt spid="411672"/>
                                        </p:tgtEl>
                                        <p:attrNameLst>
                                          <p:attrName>ppt_x</p:attrName>
                                        </p:attrNameLst>
                                      </p:cBhvr>
                                      <p:tavLst>
                                        <p:tav tm="0">
                                          <p:val>
                                            <p:strVal val="#ppt_x-.2"/>
                                          </p:val>
                                        </p:tav>
                                        <p:tav tm="100000">
                                          <p:val>
                                            <p:strVal val="#ppt_x"/>
                                          </p:val>
                                        </p:tav>
                                      </p:tavLst>
                                    </p:anim>
                                    <p:anim calcmode="lin" valueType="num">
                                      <p:cBhvr>
                                        <p:cTn id="103" dur="1000" fill="hold"/>
                                        <p:tgtEl>
                                          <p:spTgt spid="411672"/>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411672"/>
                                        </p:tgtEl>
                                      </p:cBhvr>
                                    </p:animEffect>
                                  </p:childTnLst>
                                </p:cTn>
                              </p:par>
                            </p:childTnLst>
                          </p:cTn>
                        </p:par>
                        <p:par>
                          <p:cTn id="105" fill="hold">
                            <p:stCondLst>
                              <p:cond delay="1000"/>
                            </p:stCondLst>
                            <p:childTnLst>
                              <p:par>
                                <p:cTn id="106" presetID="9" presetClass="entr" presetSubtype="0" fill="hold" grpId="0" nodeType="afterEffect">
                                  <p:stCondLst>
                                    <p:cond delay="0"/>
                                  </p:stCondLst>
                                  <p:childTnLst>
                                    <p:set>
                                      <p:cBhvr>
                                        <p:cTn id="107" dur="1" fill="hold">
                                          <p:stCondLst>
                                            <p:cond delay="0"/>
                                          </p:stCondLst>
                                        </p:cTn>
                                        <p:tgtEl>
                                          <p:spTgt spid="411675"/>
                                        </p:tgtEl>
                                        <p:attrNameLst>
                                          <p:attrName>style.visibility</p:attrName>
                                        </p:attrNameLst>
                                      </p:cBhvr>
                                      <p:to>
                                        <p:strVal val="visible"/>
                                      </p:to>
                                    </p:set>
                                    <p:animEffect transition="in" filter="dissolve">
                                      <p:cBhvr>
                                        <p:cTn id="108" dur="500"/>
                                        <p:tgtEl>
                                          <p:spTgt spid="411675"/>
                                        </p:tgtEl>
                                      </p:cBhvr>
                                    </p:animEffect>
                                  </p:childTnLst>
                                </p:cTn>
                              </p:par>
                            </p:childTnLst>
                          </p:cTn>
                        </p:par>
                      </p:childTnLst>
                    </p:cTn>
                  </p:par>
                  <p:par>
                    <p:cTn id="109" fill="hold">
                      <p:stCondLst>
                        <p:cond delay="indefinite"/>
                      </p:stCondLst>
                      <p:childTnLst>
                        <p:par>
                          <p:cTn id="110" fill="hold">
                            <p:stCondLst>
                              <p:cond delay="0"/>
                            </p:stCondLst>
                            <p:childTnLst>
                              <p:par>
                                <p:cTn id="111" presetID="34" presetClass="entr" presetSubtype="0" fill="hold" grpId="0" nodeType="clickEffect">
                                  <p:stCondLst>
                                    <p:cond delay="0"/>
                                  </p:stCondLst>
                                  <p:childTnLst>
                                    <p:set>
                                      <p:cBhvr>
                                        <p:cTn id="112" dur="1" fill="hold">
                                          <p:stCondLst>
                                            <p:cond delay="0"/>
                                          </p:stCondLst>
                                        </p:cTn>
                                        <p:tgtEl>
                                          <p:spTgt spid="411656"/>
                                        </p:tgtEl>
                                        <p:attrNameLst>
                                          <p:attrName>style.visibility</p:attrName>
                                        </p:attrNameLst>
                                      </p:cBhvr>
                                      <p:to>
                                        <p:strVal val="visible"/>
                                      </p:to>
                                    </p:set>
                                    <p:anim from="(-#ppt_w/2)" to="(#ppt_x)" calcmode="lin" valueType="num">
                                      <p:cBhvr>
                                        <p:cTn id="113" dur="600" fill="hold">
                                          <p:stCondLst>
                                            <p:cond delay="0"/>
                                          </p:stCondLst>
                                        </p:cTn>
                                        <p:tgtEl>
                                          <p:spTgt spid="411656"/>
                                        </p:tgtEl>
                                        <p:attrNameLst>
                                          <p:attrName>ppt_x</p:attrName>
                                        </p:attrNameLst>
                                      </p:cBhvr>
                                    </p:anim>
                                    <p:anim from="0" to="-1.0" calcmode="lin" valueType="num">
                                      <p:cBhvr>
                                        <p:cTn id="114" dur="200" decel="50000" autoRev="1" fill="hold">
                                          <p:stCondLst>
                                            <p:cond delay="600"/>
                                          </p:stCondLst>
                                        </p:cTn>
                                        <p:tgtEl>
                                          <p:spTgt spid="411656"/>
                                        </p:tgtEl>
                                        <p:attrNameLst>
                                          <p:attrName>xshear</p:attrName>
                                        </p:attrNameLst>
                                      </p:cBhvr>
                                    </p:anim>
                                    <p:animScale>
                                      <p:cBhvr>
                                        <p:cTn id="115" dur="200" decel="100000" autoRev="1" fill="hold">
                                          <p:stCondLst>
                                            <p:cond delay="600"/>
                                          </p:stCondLst>
                                        </p:cTn>
                                        <p:tgtEl>
                                          <p:spTgt spid="411656"/>
                                        </p:tgtEl>
                                      </p:cBhvr>
                                      <p:from x="100000" y="100000"/>
                                      <p:to x="80000" y="100000"/>
                                    </p:animScale>
                                    <p:anim by="(#ppt_h/3+#ppt_w*0.1)" calcmode="lin" valueType="num">
                                      <p:cBhvr additive="sum">
                                        <p:cTn id="116" dur="200" decel="100000" autoRev="1" fill="hold">
                                          <p:stCondLst>
                                            <p:cond delay="600"/>
                                          </p:stCondLst>
                                        </p:cTn>
                                        <p:tgtEl>
                                          <p:spTgt spid="411656"/>
                                        </p:tgtEl>
                                        <p:attrNameLst>
                                          <p:attrName>ppt_x</p:attrName>
                                        </p:attrNameLst>
                                      </p:cBhvr>
                                    </p:anim>
                                  </p:childTnLst>
                                </p:cTn>
                              </p:par>
                              <p:par>
                                <p:cTn id="117" presetID="10" presetClass="entr" presetSubtype="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2000"/>
                                        <p:tgtEl>
                                          <p:spTgt spid="41"/>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nodeType="click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circle(in)">
                                      <p:cBhvr>
                                        <p:cTn id="124" dur="20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29" presetClass="entr" presetSubtype="0" fill="hold" nodeType="clickEffect">
                                  <p:stCondLst>
                                    <p:cond delay="0"/>
                                  </p:stCondLst>
                                  <p:childTnLst>
                                    <p:set>
                                      <p:cBhvr>
                                        <p:cTn id="128" dur="1" fill="hold">
                                          <p:stCondLst>
                                            <p:cond delay="0"/>
                                          </p:stCondLst>
                                        </p:cTn>
                                        <p:tgtEl>
                                          <p:spTgt spid="411667"/>
                                        </p:tgtEl>
                                        <p:attrNameLst>
                                          <p:attrName>style.visibility</p:attrName>
                                        </p:attrNameLst>
                                      </p:cBhvr>
                                      <p:to>
                                        <p:strVal val="visible"/>
                                      </p:to>
                                    </p:set>
                                    <p:anim calcmode="lin" valueType="num">
                                      <p:cBhvr>
                                        <p:cTn id="129" dur="1000" fill="hold"/>
                                        <p:tgtEl>
                                          <p:spTgt spid="411667"/>
                                        </p:tgtEl>
                                        <p:attrNameLst>
                                          <p:attrName>ppt_x</p:attrName>
                                        </p:attrNameLst>
                                      </p:cBhvr>
                                      <p:tavLst>
                                        <p:tav tm="0">
                                          <p:val>
                                            <p:strVal val="#ppt_x-.2"/>
                                          </p:val>
                                        </p:tav>
                                        <p:tav tm="100000">
                                          <p:val>
                                            <p:strVal val="#ppt_x"/>
                                          </p:val>
                                        </p:tav>
                                      </p:tavLst>
                                    </p:anim>
                                    <p:anim calcmode="lin" valueType="num">
                                      <p:cBhvr>
                                        <p:cTn id="130" dur="1000" fill="hold"/>
                                        <p:tgtEl>
                                          <p:spTgt spid="411667"/>
                                        </p:tgtEl>
                                        <p:attrNameLst>
                                          <p:attrName>ppt_y</p:attrName>
                                        </p:attrNameLst>
                                      </p:cBhvr>
                                      <p:tavLst>
                                        <p:tav tm="0">
                                          <p:val>
                                            <p:strVal val="#ppt_y"/>
                                          </p:val>
                                        </p:tav>
                                        <p:tav tm="100000">
                                          <p:val>
                                            <p:strVal val="#ppt_y"/>
                                          </p:val>
                                        </p:tav>
                                      </p:tavLst>
                                    </p:anim>
                                    <p:animEffect transition="in" filter="wipe(right)" prLst="gradientSize: 0.1">
                                      <p:cBhvr>
                                        <p:cTn id="131" dur="1000"/>
                                        <p:tgtEl>
                                          <p:spTgt spid="411667"/>
                                        </p:tgtEl>
                                      </p:cBhvr>
                                    </p:animEffect>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nodeType="clickEffect">
                                  <p:stCondLst>
                                    <p:cond delay="0"/>
                                  </p:stCondLst>
                                  <p:childTnLst>
                                    <p:set>
                                      <p:cBhvr>
                                        <p:cTn id="135" dur="1" fill="hold">
                                          <p:stCondLst>
                                            <p:cond delay="0"/>
                                          </p:stCondLst>
                                        </p:cTn>
                                        <p:tgtEl>
                                          <p:spTgt spid="411677"/>
                                        </p:tgtEl>
                                        <p:attrNameLst>
                                          <p:attrName>style.visibility</p:attrName>
                                        </p:attrNameLst>
                                      </p:cBhvr>
                                      <p:to>
                                        <p:strVal val="visible"/>
                                      </p:to>
                                    </p:set>
                                    <p:anim calcmode="lin" valueType="num">
                                      <p:cBhvr>
                                        <p:cTn id="136" dur="1000" fill="hold"/>
                                        <p:tgtEl>
                                          <p:spTgt spid="411677"/>
                                        </p:tgtEl>
                                        <p:attrNameLst>
                                          <p:attrName>ppt_x</p:attrName>
                                        </p:attrNameLst>
                                      </p:cBhvr>
                                      <p:tavLst>
                                        <p:tav tm="0">
                                          <p:val>
                                            <p:strVal val="#ppt_x-.2"/>
                                          </p:val>
                                        </p:tav>
                                        <p:tav tm="100000">
                                          <p:val>
                                            <p:strVal val="#ppt_x"/>
                                          </p:val>
                                        </p:tav>
                                      </p:tavLst>
                                    </p:anim>
                                    <p:anim calcmode="lin" valueType="num">
                                      <p:cBhvr>
                                        <p:cTn id="137" dur="1000" fill="hold"/>
                                        <p:tgtEl>
                                          <p:spTgt spid="411677"/>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411677"/>
                                        </p:tgtEl>
                                      </p:cBhvr>
                                    </p:animEffect>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nodeType="clickEffect">
                                  <p:stCondLst>
                                    <p:cond delay="0"/>
                                  </p:stCondLst>
                                  <p:childTnLst>
                                    <p:set>
                                      <p:cBhvr>
                                        <p:cTn id="142" dur="1" fill="hold">
                                          <p:stCondLst>
                                            <p:cond delay="0"/>
                                          </p:stCondLst>
                                        </p:cTn>
                                        <p:tgtEl>
                                          <p:spTgt spid="411694"/>
                                        </p:tgtEl>
                                        <p:attrNameLst>
                                          <p:attrName>style.visibility</p:attrName>
                                        </p:attrNameLst>
                                      </p:cBhvr>
                                      <p:to>
                                        <p:strVal val="visible"/>
                                      </p:to>
                                    </p:set>
                                    <p:animEffect transition="in" filter="fade">
                                      <p:cBhvr>
                                        <p:cTn id="143" dur="1000"/>
                                        <p:tgtEl>
                                          <p:spTgt spid="411694"/>
                                        </p:tgtEl>
                                      </p:cBhvr>
                                    </p:animEffect>
                                    <p:anim calcmode="lin" valueType="num">
                                      <p:cBhvr>
                                        <p:cTn id="144" dur="1000" fill="hold"/>
                                        <p:tgtEl>
                                          <p:spTgt spid="411694"/>
                                        </p:tgtEl>
                                        <p:attrNameLst>
                                          <p:attrName>ppt_x</p:attrName>
                                        </p:attrNameLst>
                                      </p:cBhvr>
                                      <p:tavLst>
                                        <p:tav tm="0">
                                          <p:val>
                                            <p:strVal val="#ppt_x"/>
                                          </p:val>
                                        </p:tav>
                                        <p:tav tm="100000">
                                          <p:val>
                                            <p:strVal val="#ppt_x"/>
                                          </p:val>
                                        </p:tav>
                                      </p:tavLst>
                                    </p:anim>
                                    <p:anim calcmode="lin" valueType="num">
                                      <p:cBhvr>
                                        <p:cTn id="145" dur="1000" fill="hold"/>
                                        <p:tgtEl>
                                          <p:spTgt spid="411694"/>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9" presetClass="entr" presetSubtype="0" fill="hold" nodeType="clickEffect">
                                  <p:stCondLst>
                                    <p:cond delay="0"/>
                                  </p:stCondLst>
                                  <p:childTnLst>
                                    <p:set>
                                      <p:cBhvr>
                                        <p:cTn id="149" dur="1" fill="hold">
                                          <p:stCondLst>
                                            <p:cond delay="0"/>
                                          </p:stCondLst>
                                        </p:cTn>
                                        <p:tgtEl>
                                          <p:spTgt spid="411669"/>
                                        </p:tgtEl>
                                        <p:attrNameLst>
                                          <p:attrName>style.visibility</p:attrName>
                                        </p:attrNameLst>
                                      </p:cBhvr>
                                      <p:to>
                                        <p:strVal val="visible"/>
                                      </p:to>
                                    </p:set>
                                    <p:anim calcmode="lin" valueType="num">
                                      <p:cBhvr>
                                        <p:cTn id="150" dur="1000" fill="hold"/>
                                        <p:tgtEl>
                                          <p:spTgt spid="411669"/>
                                        </p:tgtEl>
                                        <p:attrNameLst>
                                          <p:attrName>ppt_x</p:attrName>
                                        </p:attrNameLst>
                                      </p:cBhvr>
                                      <p:tavLst>
                                        <p:tav tm="0">
                                          <p:val>
                                            <p:strVal val="#ppt_x-.2"/>
                                          </p:val>
                                        </p:tav>
                                        <p:tav tm="100000">
                                          <p:val>
                                            <p:strVal val="#ppt_x"/>
                                          </p:val>
                                        </p:tav>
                                      </p:tavLst>
                                    </p:anim>
                                    <p:anim calcmode="lin" valueType="num">
                                      <p:cBhvr>
                                        <p:cTn id="151" dur="1000" fill="hold"/>
                                        <p:tgtEl>
                                          <p:spTgt spid="411669"/>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411669"/>
                                        </p:tgtEl>
                                      </p:cBhvr>
                                    </p:animEffec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childTnLst>
                                    <p:set>
                                      <p:cBhvr>
                                        <p:cTn id="156" dur="1" fill="hold">
                                          <p:stCondLst>
                                            <p:cond delay="0"/>
                                          </p:stCondLst>
                                        </p:cTn>
                                        <p:tgtEl>
                                          <p:spTgt spid="411680"/>
                                        </p:tgtEl>
                                        <p:attrNameLst>
                                          <p:attrName>style.visibility</p:attrName>
                                        </p:attrNameLst>
                                      </p:cBhvr>
                                      <p:to>
                                        <p:strVal val="visible"/>
                                      </p:to>
                                    </p:set>
                                    <p:anim calcmode="lin" valueType="num">
                                      <p:cBhvr>
                                        <p:cTn id="157" dur="500" fill="hold"/>
                                        <p:tgtEl>
                                          <p:spTgt spid="411680"/>
                                        </p:tgtEl>
                                        <p:attrNameLst>
                                          <p:attrName>ppt_w</p:attrName>
                                        </p:attrNameLst>
                                      </p:cBhvr>
                                      <p:tavLst>
                                        <p:tav tm="0">
                                          <p:val>
                                            <p:fltVal val="0"/>
                                          </p:val>
                                        </p:tav>
                                        <p:tav tm="100000">
                                          <p:val>
                                            <p:strVal val="#ppt_w"/>
                                          </p:val>
                                        </p:tav>
                                      </p:tavLst>
                                    </p:anim>
                                    <p:anim calcmode="lin" valueType="num">
                                      <p:cBhvr>
                                        <p:cTn id="158" dur="500" fill="hold"/>
                                        <p:tgtEl>
                                          <p:spTgt spid="411680"/>
                                        </p:tgtEl>
                                        <p:attrNameLst>
                                          <p:attrName>ppt_h</p:attrName>
                                        </p:attrNameLst>
                                      </p:cBhvr>
                                      <p:tavLst>
                                        <p:tav tm="0">
                                          <p:val>
                                            <p:fltVal val="0"/>
                                          </p:val>
                                        </p:tav>
                                        <p:tav tm="100000">
                                          <p:val>
                                            <p:strVal val="#ppt_h"/>
                                          </p:val>
                                        </p:tav>
                                      </p:tavLst>
                                    </p:anim>
                                    <p:anim calcmode="lin" valueType="num">
                                      <p:cBhvr>
                                        <p:cTn id="159" dur="500" fill="hold"/>
                                        <p:tgtEl>
                                          <p:spTgt spid="411680"/>
                                        </p:tgtEl>
                                        <p:attrNameLst>
                                          <p:attrName>style.rotation</p:attrName>
                                        </p:attrNameLst>
                                      </p:cBhvr>
                                      <p:tavLst>
                                        <p:tav tm="0">
                                          <p:val>
                                            <p:fltVal val="360"/>
                                          </p:val>
                                        </p:tav>
                                        <p:tav tm="100000">
                                          <p:val>
                                            <p:fltVal val="0"/>
                                          </p:val>
                                        </p:tav>
                                      </p:tavLst>
                                    </p:anim>
                                    <p:animEffect transition="in" filter="fade">
                                      <p:cBhvr>
                                        <p:cTn id="160" dur="500"/>
                                        <p:tgtEl>
                                          <p:spTgt spid="411680"/>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411681"/>
                                        </p:tgtEl>
                                        <p:attrNameLst>
                                          <p:attrName>style.visibility</p:attrName>
                                        </p:attrNameLst>
                                      </p:cBhvr>
                                      <p:to>
                                        <p:strVal val="visible"/>
                                      </p:to>
                                    </p:set>
                                    <p:anim calcmode="lin" valueType="num">
                                      <p:cBhvr>
                                        <p:cTn id="163" dur="500" fill="hold"/>
                                        <p:tgtEl>
                                          <p:spTgt spid="411681"/>
                                        </p:tgtEl>
                                        <p:attrNameLst>
                                          <p:attrName>ppt_w</p:attrName>
                                        </p:attrNameLst>
                                      </p:cBhvr>
                                      <p:tavLst>
                                        <p:tav tm="0">
                                          <p:val>
                                            <p:fltVal val="0"/>
                                          </p:val>
                                        </p:tav>
                                        <p:tav tm="100000">
                                          <p:val>
                                            <p:strVal val="#ppt_w"/>
                                          </p:val>
                                        </p:tav>
                                      </p:tavLst>
                                    </p:anim>
                                    <p:anim calcmode="lin" valueType="num">
                                      <p:cBhvr>
                                        <p:cTn id="164" dur="500" fill="hold"/>
                                        <p:tgtEl>
                                          <p:spTgt spid="411681"/>
                                        </p:tgtEl>
                                        <p:attrNameLst>
                                          <p:attrName>ppt_h</p:attrName>
                                        </p:attrNameLst>
                                      </p:cBhvr>
                                      <p:tavLst>
                                        <p:tav tm="0">
                                          <p:val>
                                            <p:fltVal val="0"/>
                                          </p:val>
                                        </p:tav>
                                        <p:tav tm="100000">
                                          <p:val>
                                            <p:strVal val="#ppt_h"/>
                                          </p:val>
                                        </p:tav>
                                      </p:tavLst>
                                    </p:anim>
                                    <p:anim calcmode="lin" valueType="num">
                                      <p:cBhvr>
                                        <p:cTn id="165" dur="500" fill="hold"/>
                                        <p:tgtEl>
                                          <p:spTgt spid="411681"/>
                                        </p:tgtEl>
                                        <p:attrNameLst>
                                          <p:attrName>style.rotation</p:attrName>
                                        </p:attrNameLst>
                                      </p:cBhvr>
                                      <p:tavLst>
                                        <p:tav tm="0">
                                          <p:val>
                                            <p:fltVal val="360"/>
                                          </p:val>
                                        </p:tav>
                                        <p:tav tm="100000">
                                          <p:val>
                                            <p:fltVal val="0"/>
                                          </p:val>
                                        </p:tav>
                                      </p:tavLst>
                                    </p:anim>
                                    <p:animEffect transition="in" filter="fade">
                                      <p:cBhvr>
                                        <p:cTn id="166" dur="500"/>
                                        <p:tgtEl>
                                          <p:spTgt spid="411681"/>
                                        </p:tgtEl>
                                      </p:cBhvr>
                                    </p:animEffect>
                                  </p:childTnLst>
                                </p:cTn>
                              </p:par>
                              <p:par>
                                <p:cTn id="167" presetID="49" presetClass="entr" presetSubtype="0" decel="100000" fill="hold" nodeType="withEffect">
                                  <p:stCondLst>
                                    <p:cond delay="0"/>
                                  </p:stCondLst>
                                  <p:childTnLst>
                                    <p:set>
                                      <p:cBhvr>
                                        <p:cTn id="168" dur="1" fill="hold">
                                          <p:stCondLst>
                                            <p:cond delay="0"/>
                                          </p:stCondLst>
                                        </p:cTn>
                                        <p:tgtEl>
                                          <p:spTgt spid="2"/>
                                        </p:tgtEl>
                                        <p:attrNameLst>
                                          <p:attrName>style.visibility</p:attrName>
                                        </p:attrNameLst>
                                      </p:cBhvr>
                                      <p:to>
                                        <p:strVal val="visible"/>
                                      </p:to>
                                    </p:set>
                                    <p:anim calcmode="lin" valueType="num">
                                      <p:cBhvr>
                                        <p:cTn id="169" dur="500" fill="hold"/>
                                        <p:tgtEl>
                                          <p:spTgt spid="2"/>
                                        </p:tgtEl>
                                        <p:attrNameLst>
                                          <p:attrName>ppt_w</p:attrName>
                                        </p:attrNameLst>
                                      </p:cBhvr>
                                      <p:tavLst>
                                        <p:tav tm="0">
                                          <p:val>
                                            <p:fltVal val="0"/>
                                          </p:val>
                                        </p:tav>
                                        <p:tav tm="100000">
                                          <p:val>
                                            <p:strVal val="#ppt_w"/>
                                          </p:val>
                                        </p:tav>
                                      </p:tavLst>
                                    </p:anim>
                                    <p:anim calcmode="lin" valueType="num">
                                      <p:cBhvr>
                                        <p:cTn id="170" dur="500" fill="hold"/>
                                        <p:tgtEl>
                                          <p:spTgt spid="2"/>
                                        </p:tgtEl>
                                        <p:attrNameLst>
                                          <p:attrName>ppt_h</p:attrName>
                                        </p:attrNameLst>
                                      </p:cBhvr>
                                      <p:tavLst>
                                        <p:tav tm="0">
                                          <p:val>
                                            <p:fltVal val="0"/>
                                          </p:val>
                                        </p:tav>
                                        <p:tav tm="100000">
                                          <p:val>
                                            <p:strVal val="#ppt_h"/>
                                          </p:val>
                                        </p:tav>
                                      </p:tavLst>
                                    </p:anim>
                                    <p:anim calcmode="lin" valueType="num">
                                      <p:cBhvr>
                                        <p:cTn id="171" dur="500" fill="hold"/>
                                        <p:tgtEl>
                                          <p:spTgt spid="2"/>
                                        </p:tgtEl>
                                        <p:attrNameLst>
                                          <p:attrName>style.rotation</p:attrName>
                                        </p:attrNameLst>
                                      </p:cBhvr>
                                      <p:tavLst>
                                        <p:tav tm="0">
                                          <p:val>
                                            <p:fltVal val="360"/>
                                          </p:val>
                                        </p:tav>
                                        <p:tav tm="100000">
                                          <p:val>
                                            <p:fltVal val="0"/>
                                          </p:val>
                                        </p:tav>
                                      </p:tavLst>
                                    </p:anim>
                                    <p:animEffect transition="in" filter="fade">
                                      <p:cBhvr>
                                        <p:cTn id="172" dur="500"/>
                                        <p:tgtEl>
                                          <p:spTgt spid="2"/>
                                        </p:tgtEl>
                                      </p:cBhvr>
                                    </p:animEffect>
                                  </p:childTnLst>
                                </p:cTn>
                              </p:par>
                              <p:par>
                                <p:cTn id="173" presetID="49" presetClass="entr" presetSubtype="0" decel="100000" fill="hold" nodeType="withEffect">
                                  <p:stCondLst>
                                    <p:cond delay="0"/>
                                  </p:stCondLst>
                                  <p:childTnLst>
                                    <p:set>
                                      <p:cBhvr>
                                        <p:cTn id="174" dur="1" fill="hold">
                                          <p:stCondLst>
                                            <p:cond delay="0"/>
                                          </p:stCondLst>
                                        </p:cTn>
                                        <p:tgtEl>
                                          <p:spTgt spid="3"/>
                                        </p:tgtEl>
                                        <p:attrNameLst>
                                          <p:attrName>style.visibility</p:attrName>
                                        </p:attrNameLst>
                                      </p:cBhvr>
                                      <p:to>
                                        <p:strVal val="visible"/>
                                      </p:to>
                                    </p:set>
                                    <p:anim calcmode="lin" valueType="num">
                                      <p:cBhvr>
                                        <p:cTn id="175" dur="500" fill="hold"/>
                                        <p:tgtEl>
                                          <p:spTgt spid="3"/>
                                        </p:tgtEl>
                                        <p:attrNameLst>
                                          <p:attrName>ppt_w</p:attrName>
                                        </p:attrNameLst>
                                      </p:cBhvr>
                                      <p:tavLst>
                                        <p:tav tm="0">
                                          <p:val>
                                            <p:fltVal val="0"/>
                                          </p:val>
                                        </p:tav>
                                        <p:tav tm="100000">
                                          <p:val>
                                            <p:strVal val="#ppt_w"/>
                                          </p:val>
                                        </p:tav>
                                      </p:tavLst>
                                    </p:anim>
                                    <p:anim calcmode="lin" valueType="num">
                                      <p:cBhvr>
                                        <p:cTn id="176" dur="500" fill="hold"/>
                                        <p:tgtEl>
                                          <p:spTgt spid="3"/>
                                        </p:tgtEl>
                                        <p:attrNameLst>
                                          <p:attrName>ppt_h</p:attrName>
                                        </p:attrNameLst>
                                      </p:cBhvr>
                                      <p:tavLst>
                                        <p:tav tm="0">
                                          <p:val>
                                            <p:fltVal val="0"/>
                                          </p:val>
                                        </p:tav>
                                        <p:tav tm="100000">
                                          <p:val>
                                            <p:strVal val="#ppt_h"/>
                                          </p:val>
                                        </p:tav>
                                      </p:tavLst>
                                    </p:anim>
                                    <p:anim calcmode="lin" valueType="num">
                                      <p:cBhvr>
                                        <p:cTn id="177" dur="500" fill="hold"/>
                                        <p:tgtEl>
                                          <p:spTgt spid="3"/>
                                        </p:tgtEl>
                                        <p:attrNameLst>
                                          <p:attrName>style.rotation</p:attrName>
                                        </p:attrNameLst>
                                      </p:cBhvr>
                                      <p:tavLst>
                                        <p:tav tm="0">
                                          <p:val>
                                            <p:fltVal val="360"/>
                                          </p:val>
                                        </p:tav>
                                        <p:tav tm="100000">
                                          <p:val>
                                            <p:fltVal val="0"/>
                                          </p:val>
                                        </p:tav>
                                      </p:tavLst>
                                    </p:anim>
                                    <p:animEffect transition="in" filter="fade">
                                      <p:cBhvr>
                                        <p:cTn id="178" dur="500"/>
                                        <p:tgtEl>
                                          <p:spTgt spid="3"/>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411690"/>
                                        </p:tgtEl>
                                        <p:attrNameLst>
                                          <p:attrName>style.visibility</p:attrName>
                                        </p:attrNameLst>
                                      </p:cBhvr>
                                      <p:to>
                                        <p:strVal val="visible"/>
                                      </p:to>
                                    </p:set>
                                    <p:anim calcmode="lin" valueType="num">
                                      <p:cBhvr>
                                        <p:cTn id="181" dur="500" fill="hold"/>
                                        <p:tgtEl>
                                          <p:spTgt spid="411690"/>
                                        </p:tgtEl>
                                        <p:attrNameLst>
                                          <p:attrName>ppt_w</p:attrName>
                                        </p:attrNameLst>
                                      </p:cBhvr>
                                      <p:tavLst>
                                        <p:tav tm="0">
                                          <p:val>
                                            <p:fltVal val="0"/>
                                          </p:val>
                                        </p:tav>
                                        <p:tav tm="100000">
                                          <p:val>
                                            <p:strVal val="#ppt_w"/>
                                          </p:val>
                                        </p:tav>
                                      </p:tavLst>
                                    </p:anim>
                                    <p:anim calcmode="lin" valueType="num">
                                      <p:cBhvr>
                                        <p:cTn id="182" dur="500" fill="hold"/>
                                        <p:tgtEl>
                                          <p:spTgt spid="411690"/>
                                        </p:tgtEl>
                                        <p:attrNameLst>
                                          <p:attrName>ppt_h</p:attrName>
                                        </p:attrNameLst>
                                      </p:cBhvr>
                                      <p:tavLst>
                                        <p:tav tm="0">
                                          <p:val>
                                            <p:fltVal val="0"/>
                                          </p:val>
                                        </p:tav>
                                        <p:tav tm="100000">
                                          <p:val>
                                            <p:strVal val="#ppt_h"/>
                                          </p:val>
                                        </p:tav>
                                      </p:tavLst>
                                    </p:anim>
                                    <p:anim calcmode="lin" valueType="num">
                                      <p:cBhvr>
                                        <p:cTn id="183" dur="500" fill="hold"/>
                                        <p:tgtEl>
                                          <p:spTgt spid="411690"/>
                                        </p:tgtEl>
                                        <p:attrNameLst>
                                          <p:attrName>style.rotation</p:attrName>
                                        </p:attrNameLst>
                                      </p:cBhvr>
                                      <p:tavLst>
                                        <p:tav tm="0">
                                          <p:val>
                                            <p:fltVal val="360"/>
                                          </p:val>
                                        </p:tav>
                                        <p:tav tm="100000">
                                          <p:val>
                                            <p:fltVal val="0"/>
                                          </p:val>
                                        </p:tav>
                                      </p:tavLst>
                                    </p:anim>
                                    <p:animEffect transition="in" filter="fade">
                                      <p:cBhvr>
                                        <p:cTn id="184" dur="500"/>
                                        <p:tgtEl>
                                          <p:spTgt spid="411690"/>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411691"/>
                                        </p:tgtEl>
                                        <p:attrNameLst>
                                          <p:attrName>style.visibility</p:attrName>
                                        </p:attrNameLst>
                                      </p:cBhvr>
                                      <p:to>
                                        <p:strVal val="visible"/>
                                      </p:to>
                                    </p:set>
                                    <p:anim calcmode="lin" valueType="num">
                                      <p:cBhvr>
                                        <p:cTn id="187" dur="500" fill="hold"/>
                                        <p:tgtEl>
                                          <p:spTgt spid="411691"/>
                                        </p:tgtEl>
                                        <p:attrNameLst>
                                          <p:attrName>ppt_w</p:attrName>
                                        </p:attrNameLst>
                                      </p:cBhvr>
                                      <p:tavLst>
                                        <p:tav tm="0">
                                          <p:val>
                                            <p:fltVal val="0"/>
                                          </p:val>
                                        </p:tav>
                                        <p:tav tm="100000">
                                          <p:val>
                                            <p:strVal val="#ppt_w"/>
                                          </p:val>
                                        </p:tav>
                                      </p:tavLst>
                                    </p:anim>
                                    <p:anim calcmode="lin" valueType="num">
                                      <p:cBhvr>
                                        <p:cTn id="188" dur="500" fill="hold"/>
                                        <p:tgtEl>
                                          <p:spTgt spid="411691"/>
                                        </p:tgtEl>
                                        <p:attrNameLst>
                                          <p:attrName>ppt_h</p:attrName>
                                        </p:attrNameLst>
                                      </p:cBhvr>
                                      <p:tavLst>
                                        <p:tav tm="0">
                                          <p:val>
                                            <p:fltVal val="0"/>
                                          </p:val>
                                        </p:tav>
                                        <p:tav tm="100000">
                                          <p:val>
                                            <p:strVal val="#ppt_h"/>
                                          </p:val>
                                        </p:tav>
                                      </p:tavLst>
                                    </p:anim>
                                    <p:anim calcmode="lin" valueType="num">
                                      <p:cBhvr>
                                        <p:cTn id="189" dur="500" fill="hold"/>
                                        <p:tgtEl>
                                          <p:spTgt spid="411691"/>
                                        </p:tgtEl>
                                        <p:attrNameLst>
                                          <p:attrName>style.rotation</p:attrName>
                                        </p:attrNameLst>
                                      </p:cBhvr>
                                      <p:tavLst>
                                        <p:tav tm="0">
                                          <p:val>
                                            <p:fltVal val="360"/>
                                          </p:val>
                                        </p:tav>
                                        <p:tav tm="100000">
                                          <p:val>
                                            <p:fltVal val="0"/>
                                          </p:val>
                                        </p:tav>
                                      </p:tavLst>
                                    </p:anim>
                                    <p:animEffect transition="in" filter="fade">
                                      <p:cBhvr>
                                        <p:cTn id="190" dur="500"/>
                                        <p:tgtEl>
                                          <p:spTgt spid="411691"/>
                                        </p:tgtEl>
                                      </p:cBhvr>
                                    </p:animEffect>
                                  </p:childTnLst>
                                </p:cTn>
                              </p:par>
                            </p:childTnLst>
                          </p:cTn>
                        </p:par>
                      </p:childTnLst>
                    </p:cTn>
                  </p:par>
                  <p:par>
                    <p:cTn id="191" fill="hold">
                      <p:stCondLst>
                        <p:cond delay="indefinite"/>
                      </p:stCondLst>
                      <p:childTnLst>
                        <p:par>
                          <p:cTn id="192" fill="hold">
                            <p:stCondLst>
                              <p:cond delay="0"/>
                            </p:stCondLst>
                            <p:childTnLst>
                              <p:par>
                                <p:cTn id="193" presetID="29" presetClass="entr" presetSubtype="0" fill="hold" grpId="0" nodeType="clickEffect">
                                  <p:stCondLst>
                                    <p:cond delay="0"/>
                                  </p:stCondLst>
                                  <p:childTnLst>
                                    <p:set>
                                      <p:cBhvr>
                                        <p:cTn id="194" dur="1" fill="hold">
                                          <p:stCondLst>
                                            <p:cond delay="0"/>
                                          </p:stCondLst>
                                        </p:cTn>
                                        <p:tgtEl>
                                          <p:spTgt spid="411695"/>
                                        </p:tgtEl>
                                        <p:attrNameLst>
                                          <p:attrName>style.visibility</p:attrName>
                                        </p:attrNameLst>
                                      </p:cBhvr>
                                      <p:to>
                                        <p:strVal val="visible"/>
                                      </p:to>
                                    </p:set>
                                    <p:anim calcmode="lin" valueType="num">
                                      <p:cBhvr>
                                        <p:cTn id="195" dur="1000" fill="hold"/>
                                        <p:tgtEl>
                                          <p:spTgt spid="411695"/>
                                        </p:tgtEl>
                                        <p:attrNameLst>
                                          <p:attrName>ppt_x</p:attrName>
                                        </p:attrNameLst>
                                      </p:cBhvr>
                                      <p:tavLst>
                                        <p:tav tm="0">
                                          <p:val>
                                            <p:strVal val="#ppt_x-.2"/>
                                          </p:val>
                                        </p:tav>
                                        <p:tav tm="100000">
                                          <p:val>
                                            <p:strVal val="#ppt_x"/>
                                          </p:val>
                                        </p:tav>
                                      </p:tavLst>
                                    </p:anim>
                                    <p:anim calcmode="lin" valueType="num">
                                      <p:cBhvr>
                                        <p:cTn id="196" dur="1000" fill="hold"/>
                                        <p:tgtEl>
                                          <p:spTgt spid="411695"/>
                                        </p:tgtEl>
                                        <p:attrNameLst>
                                          <p:attrName>ppt_y</p:attrName>
                                        </p:attrNameLst>
                                      </p:cBhvr>
                                      <p:tavLst>
                                        <p:tav tm="0">
                                          <p:val>
                                            <p:strVal val="#ppt_y"/>
                                          </p:val>
                                        </p:tav>
                                        <p:tav tm="100000">
                                          <p:val>
                                            <p:strVal val="#ppt_y"/>
                                          </p:val>
                                        </p:tav>
                                      </p:tavLst>
                                    </p:anim>
                                    <p:animEffect transition="in" filter="wipe(right)" prLst="gradientSize: 0.1">
                                      <p:cBhvr>
                                        <p:cTn id="197" dur="1000"/>
                                        <p:tgtEl>
                                          <p:spTgt spid="411695"/>
                                        </p:tgtEl>
                                      </p:cBhvr>
                                    </p:animEffect>
                                  </p:childTnLst>
                                </p:cTn>
                              </p:par>
                            </p:childTnLst>
                          </p:cTn>
                        </p:par>
                        <p:par>
                          <p:cTn id="198" fill="hold">
                            <p:stCondLst>
                              <p:cond delay="1000"/>
                            </p:stCondLst>
                            <p:childTnLst>
                              <p:par>
                                <p:cTn id="199" presetID="9" presetClass="entr" presetSubtype="0" fill="hold" grpId="0" nodeType="afterEffect">
                                  <p:stCondLst>
                                    <p:cond delay="0"/>
                                  </p:stCondLst>
                                  <p:childTnLst>
                                    <p:set>
                                      <p:cBhvr>
                                        <p:cTn id="200" dur="1" fill="hold">
                                          <p:stCondLst>
                                            <p:cond delay="0"/>
                                          </p:stCondLst>
                                        </p:cTn>
                                        <p:tgtEl>
                                          <p:spTgt spid="411676"/>
                                        </p:tgtEl>
                                        <p:attrNameLst>
                                          <p:attrName>style.visibility</p:attrName>
                                        </p:attrNameLst>
                                      </p:cBhvr>
                                      <p:to>
                                        <p:strVal val="visible"/>
                                      </p:to>
                                    </p:set>
                                    <p:animEffect transition="in" filter="dissolve">
                                      <p:cBhvr>
                                        <p:cTn id="201" dur="500"/>
                                        <p:tgtEl>
                                          <p:spTgt spid="411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75" grpId="0" animBg="1"/>
      <p:bldP spid="411676" grpId="0" animBg="1"/>
      <p:bldP spid="411656" grpId="0"/>
      <p:bldP spid="411672" grpId="0"/>
      <p:bldP spid="411678" grpId="0" animBg="1"/>
      <p:bldP spid="411679" grpId="0" animBg="1"/>
      <p:bldP spid="411680" grpId="0" animBg="1"/>
      <p:bldP spid="411681" grpId="0" animBg="1"/>
      <p:bldP spid="411688" grpId="0" animBg="1"/>
      <p:bldP spid="411689" grpId="0" animBg="1"/>
      <p:bldP spid="411690" grpId="0" animBg="1"/>
      <p:bldP spid="411691" grpId="0" animBg="1"/>
      <p:bldP spid="411695" grpId="0"/>
      <p:bldP spid="59" grpId="0" animBg="1"/>
      <p:bldP spid="60" grpId="0"/>
      <p:bldP spid="61" grpId="0"/>
      <p:bldP spid="62" grpId="0"/>
      <p:bldP spid="63" grpId="0"/>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9939" name="Text Box 6"/>
          <p:cNvSpPr txBox="1">
            <a:spLocks noChangeArrowheads="1"/>
          </p:cNvSpPr>
          <p:nvPr/>
        </p:nvSpPr>
        <p:spPr bwMode="auto">
          <a:xfrm>
            <a:off x="1786871" y="243583"/>
            <a:ext cx="5680075" cy="3728387"/>
          </a:xfrm>
          <a:prstGeom prst="rect">
            <a:avLst/>
          </a:prstGeom>
          <a:noFill/>
          <a:ln w="50800">
            <a:solidFill>
              <a:srgbClr val="FF0000"/>
            </a:solidFill>
            <a:miter lim="800000"/>
            <a:headEnd/>
            <a:tailEnd/>
          </a:ln>
        </p:spPr>
        <p:txBody>
          <a:bodyPr/>
          <a:lstStyle/>
          <a:p>
            <a:r>
              <a:rPr lang="en-US" sz="3600" b="0" dirty="0" smtClean="0">
                <a:solidFill>
                  <a:srgbClr val="FF0000"/>
                </a:solidFill>
              </a:rPr>
              <a:t>Sign Conventions </a:t>
            </a:r>
            <a:r>
              <a:rPr lang="en-US" sz="3600" b="0" dirty="0">
                <a:solidFill>
                  <a:srgbClr val="FF0000"/>
                </a:solidFill>
              </a:rPr>
              <a:t>for</a:t>
            </a:r>
          </a:p>
          <a:p>
            <a:r>
              <a:rPr lang="en-US" sz="3600" dirty="0" err="1" smtClean="0">
                <a:solidFill>
                  <a:srgbClr val="FF0000"/>
                </a:solidFill>
                <a:latin typeface="Symbol" pitchFamily="18" charset="2"/>
              </a:rPr>
              <a:t>Dq</a:t>
            </a:r>
            <a:r>
              <a:rPr lang="en-US" sz="3600" dirty="0" smtClean="0">
                <a:solidFill>
                  <a:srgbClr val="FF0000"/>
                </a:solidFill>
              </a:rPr>
              <a:t>, </a:t>
            </a:r>
            <a:r>
              <a:rPr lang="en-US" sz="3600" dirty="0">
                <a:solidFill>
                  <a:srgbClr val="FF0000"/>
                </a:solidFill>
                <a:latin typeface="Symbol" pitchFamily="18" charset="2"/>
              </a:rPr>
              <a:t>w</a:t>
            </a:r>
            <a:r>
              <a:rPr lang="en-US" sz="3600" dirty="0">
                <a:solidFill>
                  <a:srgbClr val="FF0000"/>
                </a:solidFill>
              </a:rPr>
              <a:t>,</a:t>
            </a:r>
            <a:r>
              <a:rPr lang="en-US" sz="3600" b="0" dirty="0">
                <a:solidFill>
                  <a:srgbClr val="FF0000"/>
                </a:solidFill>
              </a:rPr>
              <a:t> and </a:t>
            </a:r>
            <a:r>
              <a:rPr lang="en-US" sz="3600" dirty="0">
                <a:solidFill>
                  <a:srgbClr val="FF0000"/>
                </a:solidFill>
                <a:latin typeface="Symbol" pitchFamily="18" charset="2"/>
              </a:rPr>
              <a:t>a</a:t>
            </a:r>
            <a:r>
              <a:rPr lang="en-US" sz="3600" dirty="0">
                <a:solidFill>
                  <a:srgbClr val="FF0000"/>
                </a:solidFill>
              </a:rPr>
              <a:t>...</a:t>
            </a:r>
          </a:p>
        </p:txBody>
      </p:sp>
      <p:grpSp>
        <p:nvGrpSpPr>
          <p:cNvPr id="4" name="Group 3"/>
          <p:cNvGrpSpPr/>
          <p:nvPr/>
        </p:nvGrpSpPr>
        <p:grpSpPr>
          <a:xfrm>
            <a:off x="253455" y="4066998"/>
            <a:ext cx="8529140" cy="1863725"/>
            <a:chOff x="300753" y="3531894"/>
            <a:chExt cx="8529140" cy="1863725"/>
          </a:xfrm>
        </p:grpSpPr>
        <p:sp>
          <p:nvSpPr>
            <p:cNvPr id="413698" name="Rectangle 2"/>
            <p:cNvSpPr>
              <a:spLocks noChangeArrowheads="1"/>
            </p:cNvSpPr>
            <p:nvPr/>
          </p:nvSpPr>
          <p:spPr bwMode="auto">
            <a:xfrm>
              <a:off x="1979820" y="3609137"/>
              <a:ext cx="5218113" cy="1754326"/>
            </a:xfrm>
            <a:prstGeom prst="rect">
              <a:avLst/>
            </a:prstGeom>
            <a:noFill/>
            <a:ln w="9525" algn="ctr">
              <a:noFill/>
              <a:miter lim="800000"/>
              <a:headEnd/>
              <a:tailEnd/>
            </a:ln>
          </p:spPr>
          <p:txBody>
            <a:bodyPr anchor="ctr">
              <a:spAutoFit/>
            </a:bodyPr>
            <a:lstStyle/>
            <a:p>
              <a:r>
                <a:rPr lang="en-US" sz="3600" b="0" dirty="0">
                  <a:solidFill>
                    <a:srgbClr val="000000"/>
                  </a:solidFill>
                </a:rPr>
                <a:t>These </a:t>
              </a:r>
              <a:r>
                <a:rPr lang="en-US" sz="3600" b="0" dirty="0" smtClean="0">
                  <a:solidFill>
                    <a:srgbClr val="000000"/>
                  </a:solidFill>
                </a:rPr>
                <a:t>conventions</a:t>
              </a:r>
            </a:p>
            <a:p>
              <a:r>
                <a:rPr lang="en-US" sz="3600" b="0" dirty="0" smtClean="0">
                  <a:solidFill>
                    <a:srgbClr val="000000"/>
                  </a:solidFill>
                </a:rPr>
                <a:t>have </a:t>
              </a:r>
              <a:r>
                <a:rPr lang="en-US" sz="3600" b="0" dirty="0">
                  <a:solidFill>
                    <a:srgbClr val="000000"/>
                  </a:solidFill>
                </a:rPr>
                <a:t>their </a:t>
              </a:r>
              <a:r>
                <a:rPr lang="en-US" sz="3600" b="0" dirty="0" smtClean="0">
                  <a:solidFill>
                    <a:srgbClr val="000000"/>
                  </a:solidFill>
                </a:rPr>
                <a:t>origin</a:t>
              </a:r>
            </a:p>
            <a:p>
              <a:r>
                <a:rPr lang="en-US" sz="3600" b="0" dirty="0" smtClean="0">
                  <a:solidFill>
                    <a:srgbClr val="000000"/>
                  </a:solidFill>
                </a:rPr>
                <a:t>in </a:t>
              </a:r>
              <a:r>
                <a:rPr lang="en-US" sz="3600" b="0" dirty="0">
                  <a:solidFill>
                    <a:srgbClr val="000000"/>
                  </a:solidFill>
                </a:rPr>
                <a:t>the “right-hand rule</a:t>
              </a:r>
              <a:r>
                <a:rPr lang="en-US" sz="3600" b="0" dirty="0" smtClean="0">
                  <a:solidFill>
                    <a:srgbClr val="000000"/>
                  </a:solidFill>
                </a:rPr>
                <a:t>.”</a:t>
              </a:r>
              <a:endParaRPr lang="en-US" sz="3600" b="0" dirty="0">
                <a:solidFill>
                  <a:srgbClr val="000000"/>
                </a:solidFill>
              </a:endParaRPr>
            </a:p>
          </p:txBody>
        </p:sp>
        <p:pic>
          <p:nvPicPr>
            <p:cNvPr id="413707" name="Picture 11" descr="j04244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0753" y="3577932"/>
              <a:ext cx="1974850" cy="1698625"/>
            </a:xfrm>
            <a:prstGeom prst="rect">
              <a:avLst/>
            </a:prstGeom>
            <a:noFill/>
            <a:ln w="9525">
              <a:noFill/>
              <a:miter lim="800000"/>
              <a:headEnd/>
              <a:tailEnd/>
            </a:ln>
          </p:spPr>
        </p:pic>
        <p:pic>
          <p:nvPicPr>
            <p:cNvPr id="413708" name="Picture 12" descr="j04244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693" y="3531894"/>
              <a:ext cx="1981200" cy="1863725"/>
            </a:xfrm>
            <a:prstGeom prst="rect">
              <a:avLst/>
            </a:prstGeom>
            <a:noFill/>
            <a:ln w="9525">
              <a:noFill/>
              <a:miter lim="800000"/>
              <a:headEnd/>
              <a:tailEnd/>
            </a:ln>
          </p:spPr>
        </p:pic>
      </p:grpSp>
      <p:grpSp>
        <p:nvGrpSpPr>
          <p:cNvPr id="2" name="Group 1"/>
          <p:cNvGrpSpPr/>
          <p:nvPr/>
        </p:nvGrpSpPr>
        <p:grpSpPr>
          <a:xfrm>
            <a:off x="2466953" y="1584802"/>
            <a:ext cx="1744961" cy="2095285"/>
            <a:chOff x="1820564" y="1333500"/>
            <a:chExt cx="1744961" cy="2095285"/>
          </a:xfrm>
        </p:grpSpPr>
        <p:sp>
          <p:nvSpPr>
            <p:cNvPr id="413703" name="AutoShape 7"/>
            <p:cNvSpPr>
              <a:spLocks noChangeArrowheads="1"/>
            </p:cNvSpPr>
            <p:nvPr/>
          </p:nvSpPr>
          <p:spPr bwMode="auto">
            <a:xfrm rot="-5388351">
              <a:off x="2220119" y="2007394"/>
              <a:ext cx="2019300" cy="671512"/>
            </a:xfrm>
            <a:prstGeom prst="curvedUpArrow">
              <a:avLst>
                <a:gd name="adj1" fmla="val 60142"/>
                <a:gd name="adj2" fmla="val 120284"/>
                <a:gd name="adj3" fmla="val 33333"/>
              </a:avLst>
            </a:prstGeom>
            <a:solidFill>
              <a:srgbClr val="FFFF00"/>
            </a:solidFill>
            <a:ln w="9525">
              <a:solidFill>
                <a:srgbClr val="000000"/>
              </a:solidFill>
              <a:miter lim="800000"/>
              <a:headEnd/>
              <a:tailEnd/>
            </a:ln>
          </p:spPr>
          <p:txBody>
            <a:bodyPr/>
            <a:lstStyle/>
            <a:p>
              <a:endParaRPr lang="en-US">
                <a:solidFill>
                  <a:srgbClr val="000000"/>
                </a:solidFill>
              </a:endParaRPr>
            </a:p>
          </p:txBody>
        </p:sp>
        <p:sp>
          <p:nvSpPr>
            <p:cNvPr id="413705" name="Rectangle 9"/>
            <p:cNvSpPr>
              <a:spLocks noChangeArrowheads="1"/>
            </p:cNvSpPr>
            <p:nvPr/>
          </p:nvSpPr>
          <p:spPr bwMode="auto">
            <a:xfrm>
              <a:off x="2702048" y="2012594"/>
              <a:ext cx="588623" cy="923330"/>
            </a:xfrm>
            <a:prstGeom prst="rect">
              <a:avLst/>
            </a:prstGeom>
            <a:noFill/>
            <a:ln w="9525" algn="ctr">
              <a:noFill/>
              <a:miter lim="800000"/>
              <a:headEnd/>
              <a:tailEnd/>
            </a:ln>
          </p:spPr>
          <p:txBody>
            <a:bodyPr wrap="none" anchor="ctr">
              <a:spAutoFit/>
            </a:bodyPr>
            <a:lstStyle/>
            <a:p>
              <a:pPr algn="l"/>
              <a:r>
                <a:rPr lang="en-US" sz="5400" b="0" dirty="0" smtClean="0">
                  <a:solidFill>
                    <a:srgbClr val="000000"/>
                  </a:solidFill>
                </a:rPr>
                <a:t>+</a:t>
              </a:r>
              <a:endParaRPr lang="en-US" sz="5400" b="0" dirty="0">
                <a:solidFill>
                  <a:srgbClr val="000000"/>
                </a:solidFill>
              </a:endParaRPr>
            </a:p>
          </p:txBody>
        </p:sp>
        <p:sp>
          <p:nvSpPr>
            <p:cNvPr id="9" name="Rectangle 2"/>
            <p:cNvSpPr>
              <a:spLocks noChangeArrowheads="1"/>
            </p:cNvSpPr>
            <p:nvPr/>
          </p:nvSpPr>
          <p:spPr bwMode="auto">
            <a:xfrm>
              <a:off x="1820564" y="2905565"/>
              <a:ext cx="1042273" cy="523220"/>
            </a:xfrm>
            <a:prstGeom prst="rect">
              <a:avLst/>
            </a:prstGeom>
            <a:noFill/>
            <a:ln w="9525" algn="ctr">
              <a:noFill/>
              <a:miter lim="800000"/>
              <a:headEnd/>
              <a:tailEnd/>
            </a:ln>
          </p:spPr>
          <p:txBody>
            <a:bodyPr wrap="none" anchor="ctr">
              <a:spAutoFit/>
            </a:bodyPr>
            <a:lstStyle/>
            <a:p>
              <a:r>
                <a:rPr lang="en-US" dirty="0" err="1" smtClean="0">
                  <a:solidFill>
                    <a:srgbClr val="000000"/>
                  </a:solidFill>
                </a:rPr>
                <a:t>CCW</a:t>
              </a:r>
              <a:endParaRPr lang="en-US" dirty="0">
                <a:solidFill>
                  <a:srgbClr val="000000"/>
                </a:solidFill>
              </a:endParaRPr>
            </a:p>
          </p:txBody>
        </p:sp>
      </p:grpSp>
      <p:grpSp>
        <p:nvGrpSpPr>
          <p:cNvPr id="3" name="Group 2"/>
          <p:cNvGrpSpPr/>
          <p:nvPr/>
        </p:nvGrpSpPr>
        <p:grpSpPr>
          <a:xfrm>
            <a:off x="4898566" y="1643376"/>
            <a:ext cx="1513388" cy="2114714"/>
            <a:chOff x="5229639" y="1392074"/>
            <a:chExt cx="1513388" cy="2114714"/>
          </a:xfrm>
        </p:grpSpPr>
        <p:sp>
          <p:nvSpPr>
            <p:cNvPr id="413704" name="AutoShape 8"/>
            <p:cNvSpPr>
              <a:spLocks noChangeArrowheads="1"/>
            </p:cNvSpPr>
            <p:nvPr/>
          </p:nvSpPr>
          <p:spPr bwMode="auto">
            <a:xfrm rot="5476381">
              <a:off x="5385594" y="2161382"/>
              <a:ext cx="2019300" cy="671512"/>
            </a:xfrm>
            <a:prstGeom prst="curvedDownArrow">
              <a:avLst>
                <a:gd name="adj1" fmla="val 60142"/>
                <a:gd name="adj2" fmla="val 120284"/>
                <a:gd name="adj3" fmla="val 33333"/>
              </a:avLst>
            </a:prstGeom>
            <a:solidFill>
              <a:srgbClr val="FFFF00"/>
            </a:solidFill>
            <a:ln w="9525">
              <a:solidFill>
                <a:srgbClr val="000000"/>
              </a:solidFill>
              <a:miter lim="800000"/>
              <a:headEnd/>
              <a:tailEnd/>
            </a:ln>
          </p:spPr>
          <p:txBody>
            <a:bodyPr/>
            <a:lstStyle/>
            <a:p>
              <a:endParaRPr lang="en-US">
                <a:solidFill>
                  <a:srgbClr val="000000"/>
                </a:solidFill>
              </a:endParaRPr>
            </a:p>
          </p:txBody>
        </p:sp>
        <p:sp>
          <p:nvSpPr>
            <p:cNvPr id="10" name="Rectangle 2"/>
            <p:cNvSpPr>
              <a:spLocks noChangeArrowheads="1"/>
            </p:cNvSpPr>
            <p:nvPr/>
          </p:nvSpPr>
          <p:spPr bwMode="auto">
            <a:xfrm>
              <a:off x="5229639" y="1392074"/>
              <a:ext cx="782587" cy="523220"/>
            </a:xfrm>
            <a:prstGeom prst="rect">
              <a:avLst/>
            </a:prstGeom>
            <a:noFill/>
            <a:ln w="9525" algn="ctr">
              <a:noFill/>
              <a:miter lim="800000"/>
              <a:headEnd/>
              <a:tailEnd/>
            </a:ln>
          </p:spPr>
          <p:txBody>
            <a:bodyPr wrap="none" anchor="ctr">
              <a:spAutoFit/>
            </a:bodyPr>
            <a:lstStyle/>
            <a:p>
              <a:r>
                <a:rPr lang="en-US" dirty="0" err="1" smtClean="0">
                  <a:solidFill>
                    <a:srgbClr val="000000"/>
                  </a:solidFill>
                </a:rPr>
                <a:t>CW</a:t>
              </a:r>
              <a:endParaRPr lang="en-US" dirty="0">
                <a:solidFill>
                  <a:srgbClr val="000000"/>
                </a:solidFill>
              </a:endParaRPr>
            </a:p>
          </p:txBody>
        </p:sp>
        <p:sp>
          <p:nvSpPr>
            <p:cNvPr id="11" name="Rectangle 9"/>
            <p:cNvSpPr>
              <a:spLocks noChangeArrowheads="1"/>
            </p:cNvSpPr>
            <p:nvPr/>
          </p:nvSpPr>
          <p:spPr bwMode="auto">
            <a:xfrm>
              <a:off x="5981280" y="1839173"/>
              <a:ext cx="761747" cy="923330"/>
            </a:xfrm>
            <a:prstGeom prst="rect">
              <a:avLst/>
            </a:prstGeom>
            <a:noFill/>
            <a:ln w="9525" algn="ctr">
              <a:noFill/>
              <a:miter lim="800000"/>
              <a:headEnd/>
              <a:tailEnd/>
            </a:ln>
          </p:spPr>
          <p:txBody>
            <a:bodyPr wrap="none" anchor="ctr">
              <a:spAutoFit/>
            </a:bodyPr>
            <a:lstStyle/>
            <a:p>
              <a:pPr algn="l"/>
              <a:r>
                <a:rPr lang="en-US" sz="5400" b="0" dirty="0" smtClean="0">
                  <a:solidFill>
                    <a:srgbClr val="000000"/>
                  </a:solidFill>
                </a:rPr>
                <a:t>– </a:t>
              </a:r>
              <a:endParaRPr lang="en-US" sz="5400" b="0" dirty="0">
                <a:solidFill>
                  <a:srgbClr val="000000"/>
                </a:solidFill>
              </a:endParaRPr>
            </a:p>
          </p:txBody>
        </p:sp>
      </p:grpSp>
    </p:spTree>
    <p:extLst>
      <p:ext uri="{BB962C8B-B14F-4D97-AF65-F5344CB8AC3E}">
        <p14:creationId xmlns:p14="http://schemas.microsoft.com/office/powerpoint/2010/main" val="3444288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25"/>
          <p:cNvSpPr>
            <a:spLocks noChangeArrowheads="1"/>
          </p:cNvSpPr>
          <p:nvPr/>
        </p:nvSpPr>
        <p:spPr bwMode="auto">
          <a:xfrm>
            <a:off x="370196" y="4864683"/>
            <a:ext cx="3666006" cy="718041"/>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10" name="Rectangle 25"/>
          <p:cNvSpPr>
            <a:spLocks noChangeArrowheads="1"/>
          </p:cNvSpPr>
          <p:nvPr/>
        </p:nvSpPr>
        <p:spPr bwMode="auto">
          <a:xfrm>
            <a:off x="368553" y="2534418"/>
            <a:ext cx="3066916" cy="768341"/>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5138" name="Rectangle 6"/>
          <p:cNvSpPr>
            <a:spLocks noChangeArrowheads="1"/>
          </p:cNvSpPr>
          <p:nvPr/>
        </p:nvSpPr>
        <p:spPr bwMode="auto">
          <a:xfrm>
            <a:off x="1092318" y="211645"/>
            <a:ext cx="6878806" cy="646331"/>
          </a:xfrm>
          <a:prstGeom prst="rect">
            <a:avLst/>
          </a:prstGeom>
          <a:solidFill>
            <a:schemeClr val="tx2">
              <a:lumMod val="65000"/>
              <a:lumOff val="35000"/>
            </a:schemeClr>
          </a:solidFill>
          <a:ln w="9525" algn="ctr">
            <a:noFill/>
            <a:miter lim="800000"/>
            <a:headEnd/>
            <a:tailEnd/>
          </a:ln>
        </p:spPr>
        <p:txBody>
          <a:bodyPr wrap="none" anchor="ctr">
            <a:spAutoFit/>
          </a:bodyPr>
          <a:lstStyle/>
          <a:p>
            <a:r>
              <a:rPr lang="en-US" sz="3600" u="sng" dirty="0" smtClean="0">
                <a:solidFill>
                  <a:srgbClr val="FFFF00"/>
                </a:solidFill>
              </a:rPr>
              <a:t>Angular Kinematics Equations</a:t>
            </a:r>
            <a:endParaRPr lang="en-US" sz="3600" dirty="0">
              <a:solidFill>
                <a:srgbClr val="FFFF00"/>
              </a:solidFill>
            </a:endParaRPr>
          </a:p>
        </p:txBody>
      </p:sp>
      <p:sp>
        <p:nvSpPr>
          <p:cNvPr id="38" name="Rectangle 21"/>
          <p:cNvSpPr>
            <a:spLocks noChangeArrowheads="1"/>
          </p:cNvSpPr>
          <p:nvPr/>
        </p:nvSpPr>
        <p:spPr bwMode="auto">
          <a:xfrm>
            <a:off x="380365" y="3550515"/>
            <a:ext cx="3918677" cy="1072712"/>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55" name="Rectangle 18"/>
          <p:cNvSpPr>
            <a:spLocks noChangeArrowheads="1"/>
          </p:cNvSpPr>
          <p:nvPr/>
        </p:nvSpPr>
        <p:spPr bwMode="auto">
          <a:xfrm>
            <a:off x="370076" y="1167675"/>
            <a:ext cx="3327547" cy="1075193"/>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58" name="Rectangle 25"/>
          <p:cNvSpPr>
            <a:spLocks noChangeArrowheads="1"/>
          </p:cNvSpPr>
          <p:nvPr/>
        </p:nvSpPr>
        <p:spPr bwMode="auto">
          <a:xfrm>
            <a:off x="375181" y="5804267"/>
            <a:ext cx="1844675" cy="724119"/>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4" name="Group 3"/>
          <p:cNvGrpSpPr/>
          <p:nvPr/>
        </p:nvGrpSpPr>
        <p:grpSpPr>
          <a:xfrm>
            <a:off x="480673" y="5960965"/>
            <a:ext cx="1724046" cy="599658"/>
            <a:chOff x="6813237" y="4059958"/>
            <a:chExt cx="1724046" cy="599658"/>
          </a:xfrm>
        </p:grpSpPr>
        <p:sp>
          <p:nvSpPr>
            <p:cNvPr id="59" name="Rectangle 24"/>
            <p:cNvSpPr>
              <a:spLocks noChangeArrowheads="1"/>
            </p:cNvSpPr>
            <p:nvPr/>
          </p:nvSpPr>
          <p:spPr bwMode="auto">
            <a:xfrm>
              <a:off x="6818543" y="4059958"/>
              <a:ext cx="1718740" cy="523220"/>
            </a:xfrm>
            <a:prstGeom prst="rect">
              <a:avLst/>
            </a:prstGeom>
            <a:noFill/>
            <a:ln w="9525" algn="ctr">
              <a:noFill/>
              <a:miter lim="800000"/>
              <a:headEnd/>
              <a:tailEnd/>
            </a:ln>
          </p:spPr>
          <p:txBody>
            <a:bodyPr wrap="none" anchor="ctr">
              <a:spAutoFit/>
            </a:bodyPr>
            <a:lstStyle/>
            <a:p>
              <a:pPr algn="l"/>
              <a:r>
                <a:rPr lang="en-US" b="0" dirty="0">
                  <a:solidFill>
                    <a:srgbClr val="000000"/>
                  </a:solidFill>
                  <a:latin typeface="Symbol" pitchFamily="18" charset="2"/>
                </a:rPr>
                <a:t>D</a:t>
              </a:r>
              <a:r>
                <a:rPr lang="en-US" b="0" dirty="0">
                  <a:solidFill>
                    <a:srgbClr val="000000"/>
                  </a:solidFill>
                </a:rPr>
                <a:t>s = </a:t>
              </a:r>
              <a:r>
                <a:rPr lang="en-US" b="0"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71" name="Arc 70"/>
            <p:cNvSpPr/>
            <p:nvPr/>
          </p:nvSpPr>
          <p:spPr bwMode="auto">
            <a:xfrm rot="18579899">
              <a:off x="7680573" y="404167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73" name="Arc 72"/>
            <p:cNvSpPr/>
            <p:nvPr/>
          </p:nvSpPr>
          <p:spPr bwMode="auto">
            <a:xfrm rot="18579899">
              <a:off x="6860953" y="4059761"/>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112" name="Group 111"/>
          <p:cNvGrpSpPr/>
          <p:nvPr/>
        </p:nvGrpSpPr>
        <p:grpSpPr>
          <a:xfrm>
            <a:off x="454285" y="3692695"/>
            <a:ext cx="3839884" cy="926982"/>
            <a:chOff x="-103325" y="3309893"/>
            <a:chExt cx="3839884" cy="926982"/>
          </a:xfrm>
        </p:grpSpPr>
        <p:sp>
          <p:nvSpPr>
            <p:cNvPr id="113" name="Arc 112"/>
            <p:cNvSpPr/>
            <p:nvPr/>
          </p:nvSpPr>
          <p:spPr bwMode="auto">
            <a:xfrm rot="18579899">
              <a:off x="37049" y="3551593"/>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14" name="Rectangle 22"/>
            <p:cNvSpPr>
              <a:spLocks noChangeArrowheads="1"/>
            </p:cNvSpPr>
            <p:nvPr/>
          </p:nvSpPr>
          <p:spPr bwMode="auto">
            <a:xfrm>
              <a:off x="-103325" y="3540765"/>
              <a:ext cx="1140056"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Symbol" panose="05050102010706020507" pitchFamily="18" charset="2"/>
                </a:rPr>
                <a:t>w</a:t>
              </a:r>
              <a:r>
                <a:rPr lang="en-US" b="0" baseline="-25000" dirty="0" err="1" smtClean="0">
                  <a:solidFill>
                    <a:srgbClr val="000000"/>
                  </a:solidFill>
                </a:rPr>
                <a:t>avg</a:t>
              </a:r>
              <a:r>
                <a:rPr lang="en-US" b="0" dirty="0" smtClean="0">
                  <a:solidFill>
                    <a:srgbClr val="000000"/>
                  </a:solidFill>
                </a:rPr>
                <a:t> =</a:t>
              </a:r>
              <a:endParaRPr lang="en-US" b="0" dirty="0">
                <a:solidFill>
                  <a:srgbClr val="000000"/>
                </a:solidFill>
              </a:endParaRPr>
            </a:p>
          </p:txBody>
        </p:sp>
        <p:sp>
          <p:nvSpPr>
            <p:cNvPr id="115" name="Rectangle 22"/>
            <p:cNvSpPr>
              <a:spLocks noChangeArrowheads="1"/>
            </p:cNvSpPr>
            <p:nvPr/>
          </p:nvSpPr>
          <p:spPr bwMode="auto">
            <a:xfrm>
              <a:off x="1581803" y="3540764"/>
              <a:ext cx="2154756"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a:t>
              </a:r>
              <a:endParaRPr lang="en-US" b="0" dirty="0">
                <a:solidFill>
                  <a:srgbClr val="000000"/>
                </a:solidFill>
              </a:endParaRPr>
            </a:p>
          </p:txBody>
        </p:sp>
        <p:sp>
          <p:nvSpPr>
            <p:cNvPr id="116" name="Rectangle 115"/>
            <p:cNvSpPr/>
            <p:nvPr/>
          </p:nvSpPr>
          <p:spPr>
            <a:xfrm>
              <a:off x="992087" y="3309893"/>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Dq</a:t>
              </a:r>
              <a:endParaRPr lang="en-US" dirty="0">
                <a:solidFill>
                  <a:srgbClr val="000000"/>
                </a:solidFill>
              </a:endParaRPr>
            </a:p>
          </p:txBody>
        </p:sp>
        <p:cxnSp>
          <p:nvCxnSpPr>
            <p:cNvPr id="117" name="Straight Connector 116"/>
            <p:cNvCxnSpPr/>
            <p:nvPr/>
          </p:nvCxnSpPr>
          <p:spPr bwMode="auto">
            <a:xfrm>
              <a:off x="985651" y="3800104"/>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18" name="Rectangle 117"/>
            <p:cNvSpPr/>
            <p:nvPr/>
          </p:nvSpPr>
          <p:spPr>
            <a:xfrm>
              <a:off x="1018829" y="371365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119" name="Arc 118"/>
            <p:cNvSpPr/>
            <p:nvPr/>
          </p:nvSpPr>
          <p:spPr bwMode="auto">
            <a:xfrm rot="18579899">
              <a:off x="1034575" y="327845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20" name="Arc 119"/>
            <p:cNvSpPr/>
            <p:nvPr/>
          </p:nvSpPr>
          <p:spPr bwMode="auto">
            <a:xfrm rot="18579899">
              <a:off x="2376488" y="3515966"/>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21" name="Arc 120"/>
            <p:cNvSpPr/>
            <p:nvPr/>
          </p:nvSpPr>
          <p:spPr bwMode="auto">
            <a:xfrm rot="18579899">
              <a:off x="3077132" y="350409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122" name="Group 121"/>
          <p:cNvGrpSpPr/>
          <p:nvPr/>
        </p:nvGrpSpPr>
        <p:grpSpPr>
          <a:xfrm>
            <a:off x="433066" y="1272267"/>
            <a:ext cx="3170828" cy="958500"/>
            <a:chOff x="4956051" y="2537095"/>
            <a:chExt cx="3170828" cy="958500"/>
          </a:xfrm>
        </p:grpSpPr>
        <p:sp>
          <p:nvSpPr>
            <p:cNvPr id="123" name="Arc 122"/>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24" name="Rectangle 22"/>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125"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126" name="Rectangle 125"/>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127" name="Straight Connector 126"/>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28" name="Rectangle 127"/>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129" name="Arc 128"/>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30" name="Arc 129"/>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31" name="Arc 130"/>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32"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133" name="Straight Connector 132"/>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134" name="Rectangle 133"/>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grpSp>
        <p:nvGrpSpPr>
          <p:cNvPr id="2" name="Group 1"/>
          <p:cNvGrpSpPr/>
          <p:nvPr/>
        </p:nvGrpSpPr>
        <p:grpSpPr>
          <a:xfrm>
            <a:off x="433066" y="5030769"/>
            <a:ext cx="3544560" cy="606732"/>
            <a:chOff x="651434" y="5889787"/>
            <a:chExt cx="3544560" cy="606732"/>
          </a:xfrm>
        </p:grpSpPr>
        <p:sp>
          <p:nvSpPr>
            <p:cNvPr id="72" name="Rectangle 22"/>
            <p:cNvSpPr>
              <a:spLocks noChangeArrowheads="1"/>
            </p:cNvSpPr>
            <p:nvPr/>
          </p:nvSpPr>
          <p:spPr bwMode="auto">
            <a:xfrm>
              <a:off x="651434" y="5892901"/>
              <a:ext cx="35445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 </a:t>
              </a:r>
              <a:r>
                <a:rPr lang="en-US" b="0" dirty="0">
                  <a:solidFill>
                    <a:srgbClr val="000000"/>
                  </a:solidFill>
                  <a:latin typeface="Symbol" panose="05050102010706020507" pitchFamily="18" charset="2"/>
                </a:rPr>
                <a:t>D</a:t>
              </a:r>
              <a:r>
                <a:rPr lang="en-US" b="0" dirty="0" smtClean="0">
                  <a:solidFill>
                    <a:srgbClr val="000000"/>
                  </a:solidFill>
                </a:rPr>
                <a:t>t + ½ </a:t>
              </a:r>
              <a:r>
                <a:rPr lang="en-US" b="0" dirty="0" smtClean="0">
                  <a:solidFill>
                    <a:srgbClr val="000000"/>
                  </a:solidFill>
                  <a:latin typeface="Symbol" panose="05050102010706020507" pitchFamily="18" charset="2"/>
                </a:rPr>
                <a:t>a</a:t>
              </a:r>
              <a:r>
                <a:rPr lang="en-US" b="0" dirty="0" smtClean="0">
                  <a:solidFill>
                    <a:srgbClr val="000000"/>
                  </a:solidFill>
                </a:rPr>
                <a:t> (</a:t>
              </a:r>
              <a:r>
                <a:rPr lang="en-US" b="0" dirty="0" smtClean="0">
                  <a:solidFill>
                    <a:srgbClr val="000000"/>
                  </a:solidFill>
                  <a:latin typeface="Symbol" panose="05050102010706020507" pitchFamily="18" charset="2"/>
                </a:rPr>
                <a:t>D</a:t>
              </a:r>
              <a:r>
                <a:rPr lang="en-US" b="0" dirty="0" smtClean="0">
                  <a:solidFill>
                    <a:srgbClr val="000000"/>
                  </a:solidFill>
                </a:rPr>
                <a:t>t)</a:t>
              </a:r>
              <a:r>
                <a:rPr lang="en-US" b="0" baseline="30000" dirty="0" smtClean="0">
                  <a:solidFill>
                    <a:srgbClr val="000000"/>
                  </a:solidFill>
                </a:rPr>
                <a:t>2</a:t>
              </a:r>
              <a:endParaRPr lang="en-US" b="0" baseline="30000" dirty="0">
                <a:solidFill>
                  <a:srgbClr val="000000"/>
                </a:solidFill>
              </a:endParaRPr>
            </a:p>
          </p:txBody>
        </p:sp>
        <p:sp>
          <p:nvSpPr>
            <p:cNvPr id="75" name="Arc 74"/>
            <p:cNvSpPr/>
            <p:nvPr/>
          </p:nvSpPr>
          <p:spPr bwMode="auto">
            <a:xfrm rot="18579899">
              <a:off x="743742" y="5842071"/>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6" name="Arc 155"/>
            <p:cNvSpPr/>
            <p:nvPr/>
          </p:nvSpPr>
          <p:spPr bwMode="auto">
            <a:xfrm rot="18579899">
              <a:off x="1412482" y="589666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7" name="Arc 156"/>
            <p:cNvSpPr/>
            <p:nvPr/>
          </p:nvSpPr>
          <p:spPr bwMode="auto">
            <a:xfrm rot="18579899">
              <a:off x="2927384" y="589666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3" name="Group 2"/>
          <p:cNvGrpSpPr/>
          <p:nvPr/>
        </p:nvGrpSpPr>
        <p:grpSpPr>
          <a:xfrm>
            <a:off x="410578" y="2680841"/>
            <a:ext cx="3035931" cy="620381"/>
            <a:chOff x="5596729" y="5888063"/>
            <a:chExt cx="3035931" cy="620381"/>
          </a:xfrm>
        </p:grpSpPr>
        <p:sp>
          <p:nvSpPr>
            <p:cNvPr id="97" name="Rectangle 22"/>
            <p:cNvSpPr>
              <a:spLocks noChangeArrowheads="1"/>
            </p:cNvSpPr>
            <p:nvPr/>
          </p:nvSpPr>
          <p:spPr bwMode="auto">
            <a:xfrm>
              <a:off x="5606896" y="5897284"/>
              <a:ext cx="2925801"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baseline="30000" dirty="0" err="1" smtClean="0">
                  <a:solidFill>
                    <a:srgbClr val="000000"/>
                  </a:solidFill>
                </a:rPr>
                <a:t>2</a:t>
              </a:r>
              <a:r>
                <a:rPr lang="en-US" b="0" dirty="0" smtClean="0">
                  <a:solidFill>
                    <a:srgbClr val="000000"/>
                  </a:solidFill>
                </a:rPr>
                <a:t> </a:t>
              </a:r>
              <a:r>
                <a:rPr lang="en-US" b="0" dirty="0">
                  <a:solidFill>
                    <a:srgbClr val="000000"/>
                  </a:solidFill>
                </a:rPr>
                <a:t>=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baseline="30000" dirty="0" err="1" smtClean="0">
                  <a:solidFill>
                    <a:srgbClr val="000000"/>
                  </a:solidFill>
                </a:rPr>
                <a:t>2</a:t>
              </a:r>
              <a:r>
                <a:rPr lang="en-US" b="0" dirty="0" smtClean="0">
                  <a:solidFill>
                    <a:srgbClr val="000000"/>
                  </a:solidFill>
                </a:rPr>
                <a:t> + 2 </a:t>
              </a:r>
              <a:r>
                <a:rPr lang="en-US" b="0" dirty="0" smtClean="0">
                  <a:solidFill>
                    <a:srgbClr val="000000"/>
                  </a:solidFill>
                  <a:latin typeface="Symbol" panose="05050102010706020507" pitchFamily="18" charset="2"/>
                </a:rPr>
                <a:t>a</a:t>
              </a:r>
              <a:r>
                <a:rPr lang="en-US" b="0" dirty="0" smtClean="0">
                  <a:solidFill>
                    <a:srgbClr val="000000"/>
                  </a:solidFill>
                </a:rPr>
                <a:t> </a:t>
              </a:r>
              <a:r>
                <a:rPr lang="en-US" b="0" dirty="0" err="1" smtClean="0">
                  <a:solidFill>
                    <a:srgbClr val="000000"/>
                  </a:solidFill>
                  <a:latin typeface="Symbol" panose="05050102010706020507" pitchFamily="18" charset="2"/>
                </a:rPr>
                <a:t>Dq</a:t>
              </a:r>
              <a:endParaRPr lang="en-US" b="0" baseline="30000" dirty="0">
                <a:solidFill>
                  <a:srgbClr val="000000"/>
                </a:solidFill>
                <a:latin typeface="Symbol" panose="05050102010706020507" pitchFamily="18" charset="2"/>
              </a:endParaRPr>
            </a:p>
          </p:txBody>
        </p:sp>
        <p:sp>
          <p:nvSpPr>
            <p:cNvPr id="74" name="Arc 73"/>
            <p:cNvSpPr/>
            <p:nvPr/>
          </p:nvSpPr>
          <p:spPr bwMode="auto">
            <a:xfrm rot="18579899">
              <a:off x="5644445" y="5840347"/>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8" name="Arc 157"/>
            <p:cNvSpPr/>
            <p:nvPr/>
          </p:nvSpPr>
          <p:spPr bwMode="auto">
            <a:xfrm rot="18579899">
              <a:off x="6449663" y="584034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9" name="Arc 158"/>
            <p:cNvSpPr/>
            <p:nvPr/>
          </p:nvSpPr>
          <p:spPr bwMode="auto">
            <a:xfrm rot="18579899">
              <a:off x="7582428" y="590858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60" name="Arc 159"/>
            <p:cNvSpPr/>
            <p:nvPr/>
          </p:nvSpPr>
          <p:spPr bwMode="auto">
            <a:xfrm rot="18579899">
              <a:off x="8032805" y="5867647"/>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849" y="1733296"/>
            <a:ext cx="4077991" cy="407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16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6" name="Rectangle 26"/>
          <p:cNvSpPr>
            <a:spLocks noChangeArrowheads="1"/>
          </p:cNvSpPr>
          <p:nvPr/>
        </p:nvSpPr>
        <p:spPr bwMode="auto">
          <a:xfrm>
            <a:off x="6975541" y="3074754"/>
            <a:ext cx="1827423" cy="1014412"/>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6155" name="Rectangle 6"/>
          <p:cNvSpPr>
            <a:spLocks noChangeArrowheads="1"/>
          </p:cNvSpPr>
          <p:nvPr/>
        </p:nvSpPr>
        <p:spPr bwMode="auto">
          <a:xfrm>
            <a:off x="155378" y="121697"/>
            <a:ext cx="3820277" cy="2246769"/>
          </a:xfrm>
          <a:prstGeom prst="rect">
            <a:avLst/>
          </a:prstGeom>
          <a:noFill/>
          <a:ln w="9525" algn="ctr">
            <a:noFill/>
            <a:miter lim="800000"/>
            <a:headEnd/>
            <a:tailEnd/>
          </a:ln>
        </p:spPr>
        <p:txBody>
          <a:bodyPr wrap="none" anchor="ctr">
            <a:spAutoFit/>
          </a:bodyPr>
          <a:lstStyle/>
          <a:p>
            <a:pPr algn="l"/>
            <a:r>
              <a:rPr lang="en-US" b="0" dirty="0">
                <a:solidFill>
                  <a:srgbClr val="FF0000"/>
                </a:solidFill>
              </a:rPr>
              <a:t>Car wheel initially </a:t>
            </a:r>
            <a:endParaRPr lang="en-US" b="0" dirty="0" smtClean="0">
              <a:solidFill>
                <a:srgbClr val="FF0000"/>
              </a:solidFill>
            </a:endParaRPr>
          </a:p>
          <a:p>
            <a:pPr algn="l"/>
            <a:r>
              <a:rPr lang="en-US" b="0" dirty="0" smtClean="0">
                <a:solidFill>
                  <a:srgbClr val="FF0000"/>
                </a:solidFill>
              </a:rPr>
              <a:t>rotates </a:t>
            </a:r>
            <a:r>
              <a:rPr lang="en-US" b="0" dirty="0">
                <a:solidFill>
                  <a:srgbClr val="FF0000"/>
                </a:solidFill>
              </a:rPr>
              <a:t>at 52 rad/s.</a:t>
            </a:r>
          </a:p>
          <a:p>
            <a:pPr algn="l"/>
            <a:r>
              <a:rPr lang="en-US" b="0" dirty="0">
                <a:solidFill>
                  <a:srgbClr val="FF0000"/>
                </a:solidFill>
              </a:rPr>
              <a:t>After braking </a:t>
            </a:r>
            <a:r>
              <a:rPr lang="en-US" b="0" dirty="0" smtClean="0">
                <a:solidFill>
                  <a:srgbClr val="FF0000"/>
                </a:solidFill>
              </a:rPr>
              <a:t>for 7.3 </a:t>
            </a:r>
            <a:r>
              <a:rPr lang="en-US" b="0" dirty="0">
                <a:solidFill>
                  <a:srgbClr val="FF0000"/>
                </a:solidFill>
              </a:rPr>
              <a:t>s, </a:t>
            </a:r>
            <a:endParaRPr lang="en-US" b="0" dirty="0" smtClean="0">
              <a:solidFill>
                <a:srgbClr val="FF0000"/>
              </a:solidFill>
            </a:endParaRPr>
          </a:p>
          <a:p>
            <a:pPr algn="l"/>
            <a:r>
              <a:rPr lang="en-US" b="0" dirty="0" smtClean="0">
                <a:solidFill>
                  <a:srgbClr val="FF0000"/>
                </a:solidFill>
              </a:rPr>
              <a:t>wheel </a:t>
            </a:r>
            <a:r>
              <a:rPr lang="en-US" b="0" dirty="0">
                <a:solidFill>
                  <a:srgbClr val="FF0000"/>
                </a:solidFill>
              </a:rPr>
              <a:t>is at rest.</a:t>
            </a:r>
          </a:p>
          <a:p>
            <a:pPr algn="l"/>
            <a:r>
              <a:rPr lang="en-US" b="0" dirty="0">
                <a:solidFill>
                  <a:srgbClr val="FF0000"/>
                </a:solidFill>
              </a:rPr>
              <a:t>Find… </a:t>
            </a:r>
          </a:p>
        </p:txBody>
      </p:sp>
      <p:sp>
        <p:nvSpPr>
          <p:cNvPr id="414728" name="Rectangle 8"/>
          <p:cNvSpPr>
            <a:spLocks noChangeArrowheads="1"/>
          </p:cNvSpPr>
          <p:nvPr/>
        </p:nvSpPr>
        <p:spPr bwMode="auto">
          <a:xfrm>
            <a:off x="935900" y="2311577"/>
            <a:ext cx="4854149"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a. </a:t>
            </a:r>
            <a:r>
              <a:rPr lang="en-US" b="0" dirty="0" smtClean="0">
                <a:solidFill>
                  <a:srgbClr val="FF0000"/>
                </a:solidFill>
              </a:rPr>
              <a:t>…wheel’s </a:t>
            </a:r>
            <a:r>
              <a:rPr lang="en-US" b="0" dirty="0">
                <a:solidFill>
                  <a:srgbClr val="FF0000"/>
                </a:solidFill>
              </a:rPr>
              <a:t>avg. </a:t>
            </a:r>
            <a:r>
              <a:rPr lang="en-US" b="0" dirty="0" err="1">
                <a:solidFill>
                  <a:srgbClr val="FF0000"/>
                </a:solidFill>
              </a:rPr>
              <a:t>ang.</a:t>
            </a:r>
            <a:r>
              <a:rPr lang="en-US" b="0" dirty="0">
                <a:solidFill>
                  <a:srgbClr val="FF0000"/>
                </a:solidFill>
              </a:rPr>
              <a:t> </a:t>
            </a:r>
            <a:r>
              <a:rPr lang="en-US" b="0" dirty="0" err="1">
                <a:solidFill>
                  <a:srgbClr val="FF0000"/>
                </a:solidFill>
              </a:rPr>
              <a:t>accel</a:t>
            </a:r>
            <a:r>
              <a:rPr lang="en-US" b="0" dirty="0">
                <a:solidFill>
                  <a:srgbClr val="FF0000"/>
                </a:solidFill>
              </a:rPr>
              <a:t>. </a:t>
            </a:r>
          </a:p>
        </p:txBody>
      </p:sp>
      <p:sp>
        <p:nvSpPr>
          <p:cNvPr id="414729" name="Rectangle 9"/>
          <p:cNvSpPr>
            <a:spLocks noChangeArrowheads="1"/>
          </p:cNvSpPr>
          <p:nvPr/>
        </p:nvSpPr>
        <p:spPr bwMode="auto">
          <a:xfrm>
            <a:off x="815975" y="4371042"/>
            <a:ext cx="3975704"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b. </a:t>
            </a:r>
            <a:r>
              <a:rPr lang="en-US" b="0" dirty="0" smtClean="0">
                <a:solidFill>
                  <a:srgbClr val="FF0000"/>
                </a:solidFill>
              </a:rPr>
              <a:t>…wheel’s </a:t>
            </a:r>
            <a:r>
              <a:rPr lang="en-US" b="0" dirty="0" err="1">
                <a:solidFill>
                  <a:srgbClr val="FF0000"/>
                </a:solidFill>
              </a:rPr>
              <a:t>ang.</a:t>
            </a:r>
            <a:r>
              <a:rPr lang="en-US" b="0" dirty="0">
                <a:solidFill>
                  <a:srgbClr val="FF0000"/>
                </a:solidFill>
              </a:rPr>
              <a:t> </a:t>
            </a:r>
            <a:r>
              <a:rPr lang="en-US" b="0" dirty="0" err="1">
                <a:solidFill>
                  <a:srgbClr val="FF0000"/>
                </a:solidFill>
              </a:rPr>
              <a:t>displ</a:t>
            </a:r>
            <a:r>
              <a:rPr lang="en-US" b="0" dirty="0">
                <a:solidFill>
                  <a:srgbClr val="FF0000"/>
                </a:solidFill>
              </a:rPr>
              <a:t>. </a:t>
            </a:r>
          </a:p>
        </p:txBody>
      </p:sp>
      <p:graphicFrame>
        <p:nvGraphicFramePr>
          <p:cNvPr id="414734" name="Object 14"/>
          <p:cNvGraphicFramePr>
            <a:graphicFrameLocks noChangeAspect="1"/>
          </p:cNvGraphicFramePr>
          <p:nvPr>
            <p:extLst/>
          </p:nvPr>
        </p:nvGraphicFramePr>
        <p:xfrm>
          <a:off x="3536032" y="3154022"/>
          <a:ext cx="2997200" cy="838200"/>
        </p:xfrm>
        <a:graphic>
          <a:graphicData uri="http://schemas.openxmlformats.org/presentationml/2006/ole">
            <mc:AlternateContent xmlns:mc="http://schemas.openxmlformats.org/markup-compatibility/2006">
              <mc:Choice xmlns:v="urn:schemas-microsoft-com:vml" Requires="v">
                <p:oleObj spid="_x0000_s34853" name="Equation" r:id="rId3" imgW="2997000" imgH="838080" progId="Equation.3">
                  <p:embed/>
                </p:oleObj>
              </mc:Choice>
              <mc:Fallback>
                <p:oleObj name="Equation" r:id="rId3" imgW="29970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032" y="3154022"/>
                        <a:ext cx="299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8" name="Picture 2" descr="http://www.lakeshorewheelandtire.com/wheels/yokohama-avid-h4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6737" y="121697"/>
            <a:ext cx="1214623" cy="1420526"/>
          </a:xfrm>
          <a:prstGeom prst="rect">
            <a:avLst/>
          </a:prstGeom>
          <a:noFill/>
          <a:ln w="9525">
            <a:noFill/>
            <a:miter lim="800000"/>
            <a:headEnd/>
            <a:tailEnd/>
          </a:ln>
        </p:spPr>
      </p:pic>
      <p:cxnSp>
        <p:nvCxnSpPr>
          <p:cNvPr id="17" name="Straight Connector 16"/>
          <p:cNvCxnSpPr/>
          <p:nvPr/>
        </p:nvCxnSpPr>
        <p:spPr bwMode="auto">
          <a:xfrm>
            <a:off x="3836492" y="2834797"/>
            <a:ext cx="1682063" cy="0"/>
          </a:xfrm>
          <a:prstGeom prst="line">
            <a:avLst/>
          </a:prstGeom>
          <a:noFill/>
          <a:ln w="571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925194" y="4878272"/>
            <a:ext cx="1682063" cy="0"/>
          </a:xfrm>
          <a:prstGeom prst="line">
            <a:avLst/>
          </a:prstGeom>
          <a:noFill/>
          <a:ln w="57150" cap="flat" cmpd="sng" algn="ctr">
            <a:solidFill>
              <a:schemeClr val="tx1"/>
            </a:solidFill>
            <a:prstDash val="solid"/>
            <a:round/>
            <a:headEnd type="none" w="med" len="med"/>
            <a:tailEnd type="none" w="med" len="med"/>
          </a:ln>
          <a:effectLst/>
        </p:spPr>
      </p:cxnSp>
      <p:grpSp>
        <p:nvGrpSpPr>
          <p:cNvPr id="4" name="Group 3"/>
          <p:cNvGrpSpPr/>
          <p:nvPr/>
        </p:nvGrpSpPr>
        <p:grpSpPr>
          <a:xfrm>
            <a:off x="6547893" y="3029375"/>
            <a:ext cx="2081645" cy="1079022"/>
            <a:chOff x="-2696500" y="3770360"/>
            <a:chExt cx="2081645" cy="1079022"/>
          </a:xfrm>
        </p:grpSpPr>
        <p:sp>
          <p:nvSpPr>
            <p:cNvPr id="33" name="Rectangle 22"/>
            <p:cNvSpPr>
              <a:spLocks noChangeArrowheads="1"/>
            </p:cNvSpPr>
            <p:nvPr/>
          </p:nvSpPr>
          <p:spPr bwMode="auto">
            <a:xfrm>
              <a:off x="-1321125" y="3770360"/>
              <a:ext cx="705642"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Arial"/>
                </a:rPr>
                <a:t>rad</a:t>
              </a:r>
              <a:endParaRPr lang="en-US" b="0" dirty="0">
                <a:solidFill>
                  <a:srgbClr val="000000"/>
                </a:solidFill>
                <a:latin typeface="Arial"/>
              </a:endParaRPr>
            </a:p>
          </p:txBody>
        </p:sp>
        <p:sp>
          <p:nvSpPr>
            <p:cNvPr id="34" name="Rectangle 22"/>
            <p:cNvSpPr>
              <a:spLocks noChangeArrowheads="1"/>
            </p:cNvSpPr>
            <p:nvPr/>
          </p:nvSpPr>
          <p:spPr bwMode="auto">
            <a:xfrm>
              <a:off x="-2696500" y="4049335"/>
              <a:ext cx="1492716"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Arial"/>
                </a:rPr>
                <a:t>=   –7.1 </a:t>
              </a:r>
              <a:endParaRPr lang="en-US" b="0" dirty="0">
                <a:solidFill>
                  <a:srgbClr val="000000"/>
                </a:solidFill>
                <a:latin typeface="Arial"/>
              </a:endParaRPr>
            </a:p>
          </p:txBody>
        </p:sp>
        <p:sp>
          <p:nvSpPr>
            <p:cNvPr id="35" name="Rectangle 22"/>
            <p:cNvSpPr>
              <a:spLocks noChangeArrowheads="1"/>
            </p:cNvSpPr>
            <p:nvPr/>
          </p:nvSpPr>
          <p:spPr bwMode="auto">
            <a:xfrm>
              <a:off x="-1241392" y="4326162"/>
              <a:ext cx="497252"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Arial"/>
                </a:rPr>
                <a:t>s</a:t>
              </a:r>
              <a:r>
                <a:rPr lang="en-US" b="0" baseline="30000" dirty="0" err="1" smtClean="0">
                  <a:solidFill>
                    <a:srgbClr val="000000"/>
                  </a:solidFill>
                  <a:latin typeface="Arial"/>
                </a:rPr>
                <a:t>2</a:t>
              </a:r>
              <a:endParaRPr lang="en-US" b="0" baseline="30000" dirty="0">
                <a:solidFill>
                  <a:srgbClr val="000000"/>
                </a:solidFill>
                <a:latin typeface="Arial"/>
              </a:endParaRPr>
            </a:p>
          </p:txBody>
        </p:sp>
        <p:cxnSp>
          <p:nvCxnSpPr>
            <p:cNvPr id="36" name="Straight Connector 35"/>
            <p:cNvCxnSpPr/>
            <p:nvPr/>
          </p:nvCxnSpPr>
          <p:spPr bwMode="auto">
            <a:xfrm>
              <a:off x="-1297469" y="4320560"/>
              <a:ext cx="682614" cy="0"/>
            </a:xfrm>
            <a:prstGeom prst="line">
              <a:avLst/>
            </a:prstGeom>
            <a:noFill/>
            <a:ln w="28575" cap="flat" cmpd="sng" algn="ctr">
              <a:solidFill>
                <a:schemeClr val="tx1"/>
              </a:solidFill>
              <a:prstDash val="solid"/>
              <a:round/>
              <a:headEnd type="none" w="med" len="med"/>
              <a:tailEnd type="none" w="med" len="med"/>
            </a:ln>
            <a:effectLst/>
          </p:spPr>
        </p:cxnSp>
      </p:grpSp>
      <p:grpSp>
        <p:nvGrpSpPr>
          <p:cNvPr id="37" name="Group 36"/>
          <p:cNvGrpSpPr/>
          <p:nvPr/>
        </p:nvGrpSpPr>
        <p:grpSpPr>
          <a:xfrm>
            <a:off x="265541" y="3075495"/>
            <a:ext cx="3170828" cy="958500"/>
            <a:chOff x="4956051" y="2537095"/>
            <a:chExt cx="3170828" cy="958500"/>
          </a:xfrm>
        </p:grpSpPr>
        <p:sp>
          <p:nvSpPr>
            <p:cNvPr id="38" name="Arc 37"/>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41" name="Rectangle 22"/>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43"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44" name="Rectangle 43"/>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45" name="Straight Connector 44"/>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6" name="Rectangle 45"/>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47" name="Arc 46"/>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48" name="Arc 47"/>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49" name="Arc 48"/>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0"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51" name="Straight Connector 50"/>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52" name="Rectangle 51"/>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sp>
        <p:nvSpPr>
          <p:cNvPr id="39" name="Rectangle 38"/>
          <p:cNvSpPr/>
          <p:nvPr/>
        </p:nvSpPr>
        <p:spPr>
          <a:xfrm>
            <a:off x="883962" y="2823634"/>
            <a:ext cx="938078" cy="1446550"/>
          </a:xfrm>
          <a:prstGeom prst="rect">
            <a:avLst/>
          </a:prstGeom>
        </p:spPr>
        <p:txBody>
          <a:bodyPr wrap="none">
            <a:spAutoFit/>
          </a:bodyPr>
          <a:lstStyle/>
          <a:p>
            <a:r>
              <a:rPr lang="en-US" sz="8800" b="0" dirty="0" smtClean="0">
                <a:solidFill>
                  <a:srgbClr val="FF0000"/>
                </a:solidFill>
              </a:rPr>
              <a:t>X</a:t>
            </a:r>
            <a:endParaRPr lang="en-US" sz="8800" dirty="0">
              <a:solidFill>
                <a:srgbClr val="FF0000"/>
              </a:solidFill>
            </a:endParaRPr>
          </a:p>
        </p:txBody>
      </p:sp>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9270" y="7535"/>
            <a:ext cx="3077617" cy="3101352"/>
          </a:xfrm>
          <a:prstGeom prst="rect">
            <a:avLst/>
          </a:prstGeom>
        </p:spPr>
      </p:pic>
      <p:sp>
        <p:nvSpPr>
          <p:cNvPr id="65" name="Oval 64"/>
          <p:cNvSpPr/>
          <p:nvPr/>
        </p:nvSpPr>
        <p:spPr>
          <a:xfrm>
            <a:off x="8284419" y="368020"/>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6" name="Rectangle 65"/>
          <p:cNvSpPr/>
          <p:nvPr/>
        </p:nvSpPr>
        <p:spPr>
          <a:xfrm>
            <a:off x="6096689" y="508312"/>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7" name="Rectangle 66"/>
          <p:cNvSpPr/>
          <p:nvPr/>
        </p:nvSpPr>
        <p:spPr>
          <a:xfrm>
            <a:off x="6096689" y="1729003"/>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8" name="Rectangle 67"/>
          <p:cNvSpPr/>
          <p:nvPr/>
        </p:nvSpPr>
        <p:spPr>
          <a:xfrm>
            <a:off x="6096689" y="2297325"/>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9" name="Rectangle 68"/>
          <p:cNvSpPr/>
          <p:nvPr/>
        </p:nvSpPr>
        <p:spPr>
          <a:xfrm>
            <a:off x="6096689" y="1123337"/>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70" name="Oval 69"/>
          <p:cNvSpPr/>
          <p:nvPr/>
        </p:nvSpPr>
        <p:spPr>
          <a:xfrm>
            <a:off x="8067216" y="78380"/>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grpSp>
        <p:nvGrpSpPr>
          <p:cNvPr id="12" name="Group 11"/>
          <p:cNvGrpSpPr/>
          <p:nvPr/>
        </p:nvGrpSpPr>
        <p:grpSpPr>
          <a:xfrm>
            <a:off x="3112583" y="27159"/>
            <a:ext cx="1037037" cy="717358"/>
            <a:chOff x="3112583" y="27159"/>
            <a:chExt cx="1037037" cy="717358"/>
          </a:xfrm>
        </p:grpSpPr>
        <p:sp>
          <p:nvSpPr>
            <p:cNvPr id="21" name="Rectangle 22"/>
            <p:cNvSpPr>
              <a:spLocks noChangeArrowheads="1"/>
            </p:cNvSpPr>
            <p:nvPr/>
          </p:nvSpPr>
          <p:spPr bwMode="auto">
            <a:xfrm>
              <a:off x="3665192" y="27159"/>
              <a:ext cx="484428"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baseline="-25000" dirty="0">
                <a:solidFill>
                  <a:srgbClr val="000000"/>
                </a:solidFill>
              </a:endParaRPr>
            </a:p>
          </p:txBody>
        </p:sp>
        <p:cxnSp>
          <p:nvCxnSpPr>
            <p:cNvPr id="5" name="Straight Connector 4"/>
            <p:cNvCxnSpPr/>
            <p:nvPr/>
          </p:nvCxnSpPr>
          <p:spPr bwMode="auto">
            <a:xfrm flipV="1">
              <a:off x="3112583" y="420950"/>
              <a:ext cx="571042" cy="323567"/>
            </a:xfrm>
            <a:prstGeom prst="line">
              <a:avLst/>
            </a:prstGeom>
            <a:noFill/>
            <a:ln w="28575" cap="flat" cmpd="sng" algn="ctr">
              <a:solidFill>
                <a:schemeClr val="tx1"/>
              </a:solidFill>
              <a:prstDash val="solid"/>
              <a:round/>
              <a:headEnd type="none" w="med" len="med"/>
              <a:tailEnd type="none" w="med" len="med"/>
            </a:ln>
            <a:effectLst/>
          </p:spPr>
        </p:cxnSp>
      </p:grpSp>
      <p:grpSp>
        <p:nvGrpSpPr>
          <p:cNvPr id="13" name="Group 12"/>
          <p:cNvGrpSpPr/>
          <p:nvPr/>
        </p:nvGrpSpPr>
        <p:grpSpPr>
          <a:xfrm>
            <a:off x="3630351" y="413465"/>
            <a:ext cx="1052397" cy="709872"/>
            <a:chOff x="3630351" y="413465"/>
            <a:chExt cx="1052397" cy="709872"/>
          </a:xfrm>
        </p:grpSpPr>
        <p:sp>
          <p:nvSpPr>
            <p:cNvPr id="15" name="Rectangle 22"/>
            <p:cNvSpPr>
              <a:spLocks noChangeArrowheads="1"/>
            </p:cNvSpPr>
            <p:nvPr/>
          </p:nvSpPr>
          <p:spPr bwMode="auto">
            <a:xfrm>
              <a:off x="4179084" y="413465"/>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cxnSp>
          <p:nvCxnSpPr>
            <p:cNvPr id="71" name="Straight Connector 70"/>
            <p:cNvCxnSpPr/>
            <p:nvPr/>
          </p:nvCxnSpPr>
          <p:spPr bwMode="auto">
            <a:xfrm flipV="1">
              <a:off x="3630351" y="799770"/>
              <a:ext cx="571042" cy="323567"/>
            </a:xfrm>
            <a:prstGeom prst="line">
              <a:avLst/>
            </a:prstGeom>
            <a:noFill/>
            <a:ln w="28575" cap="flat" cmpd="sng" algn="ctr">
              <a:solidFill>
                <a:schemeClr val="tx1"/>
              </a:solidFill>
              <a:prstDash val="solid"/>
              <a:round/>
              <a:headEnd type="none" w="med" len="med"/>
              <a:tailEnd type="none" w="med" len="med"/>
            </a:ln>
            <a:effectLst/>
          </p:spPr>
        </p:cxnSp>
      </p:grpSp>
      <p:grpSp>
        <p:nvGrpSpPr>
          <p:cNvPr id="14" name="Group 13"/>
          <p:cNvGrpSpPr/>
          <p:nvPr/>
        </p:nvGrpSpPr>
        <p:grpSpPr>
          <a:xfrm>
            <a:off x="2754998" y="1520692"/>
            <a:ext cx="1098501" cy="523220"/>
            <a:chOff x="2754998" y="1520692"/>
            <a:chExt cx="1098501" cy="523220"/>
          </a:xfrm>
        </p:grpSpPr>
        <p:sp>
          <p:nvSpPr>
            <p:cNvPr id="20" name="Rectangle 22"/>
            <p:cNvSpPr>
              <a:spLocks noChangeArrowheads="1"/>
            </p:cNvSpPr>
            <p:nvPr/>
          </p:nvSpPr>
          <p:spPr bwMode="auto">
            <a:xfrm>
              <a:off x="3356247" y="1520692"/>
              <a:ext cx="497252"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endParaRPr lang="en-US" b="0" baseline="-25000" dirty="0">
                <a:solidFill>
                  <a:srgbClr val="000000"/>
                </a:solidFill>
              </a:endParaRPr>
            </a:p>
          </p:txBody>
        </p:sp>
        <p:cxnSp>
          <p:nvCxnSpPr>
            <p:cNvPr id="72" name="Straight Connector 71"/>
            <p:cNvCxnSpPr/>
            <p:nvPr/>
          </p:nvCxnSpPr>
          <p:spPr bwMode="auto">
            <a:xfrm>
              <a:off x="2754998" y="1713136"/>
              <a:ext cx="595600" cy="98343"/>
            </a:xfrm>
            <a:prstGeom prst="line">
              <a:avLst/>
            </a:prstGeom>
            <a:noFill/>
            <a:ln w="28575" cap="flat" cmpd="sng" algn="ctr">
              <a:solidFill>
                <a:schemeClr val="tx1"/>
              </a:solidFill>
              <a:prstDash val="solid"/>
              <a:round/>
              <a:headEnd type="none" w="med" len="med"/>
              <a:tailEnd type="none" w="med" len="med"/>
            </a:ln>
            <a:effectLst/>
          </p:spPr>
        </p:cxnSp>
      </p:grpSp>
      <p:cxnSp>
        <p:nvCxnSpPr>
          <p:cNvPr id="73" name="Straight Connector 72"/>
          <p:cNvCxnSpPr/>
          <p:nvPr/>
        </p:nvCxnSpPr>
        <p:spPr bwMode="auto">
          <a:xfrm>
            <a:off x="1846090" y="1022372"/>
            <a:ext cx="1266493" cy="0"/>
          </a:xfrm>
          <a:prstGeom prst="line">
            <a:avLst/>
          </a:prstGeom>
          <a:noFill/>
          <a:ln w="5715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2889868" y="1443949"/>
            <a:ext cx="775324" cy="0"/>
          </a:xfrm>
          <a:prstGeom prst="line">
            <a:avLst/>
          </a:prstGeom>
          <a:noFill/>
          <a:ln w="571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638304" y="1887172"/>
            <a:ext cx="1048818" cy="0"/>
          </a:xfrm>
          <a:prstGeom prst="line">
            <a:avLst/>
          </a:prstGeom>
          <a:noFill/>
          <a:ln w="57150" cap="flat" cmpd="sng" algn="ctr">
            <a:solidFill>
              <a:schemeClr val="tx1"/>
            </a:solidFill>
            <a:prstDash val="solid"/>
            <a:round/>
            <a:headEnd type="none" w="med" len="med"/>
            <a:tailEnd type="none" w="med" len="med"/>
          </a:ln>
          <a:effectLst/>
        </p:spPr>
      </p:cxnSp>
      <p:grpSp>
        <p:nvGrpSpPr>
          <p:cNvPr id="26" name="Group 25"/>
          <p:cNvGrpSpPr/>
          <p:nvPr/>
        </p:nvGrpSpPr>
        <p:grpSpPr>
          <a:xfrm>
            <a:off x="4614249" y="1483353"/>
            <a:ext cx="410689" cy="919231"/>
            <a:chOff x="4614249" y="1483353"/>
            <a:chExt cx="410689" cy="919231"/>
          </a:xfrm>
        </p:grpSpPr>
        <p:sp>
          <p:nvSpPr>
            <p:cNvPr id="22" name="Rectangle 22"/>
            <p:cNvSpPr>
              <a:spLocks noChangeArrowheads="1"/>
            </p:cNvSpPr>
            <p:nvPr/>
          </p:nvSpPr>
          <p:spPr bwMode="auto">
            <a:xfrm>
              <a:off x="4614249" y="1483353"/>
              <a:ext cx="410689"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a</a:t>
              </a:r>
              <a:endParaRPr lang="en-US" b="0" baseline="-25000" dirty="0">
                <a:solidFill>
                  <a:srgbClr val="000000"/>
                </a:solidFill>
              </a:endParaRPr>
            </a:p>
          </p:txBody>
        </p:sp>
        <p:cxnSp>
          <p:nvCxnSpPr>
            <p:cNvPr id="76" name="Straight Connector 75"/>
            <p:cNvCxnSpPr/>
            <p:nvPr/>
          </p:nvCxnSpPr>
          <p:spPr bwMode="auto">
            <a:xfrm flipV="1">
              <a:off x="4660697" y="1944455"/>
              <a:ext cx="122156" cy="458129"/>
            </a:xfrm>
            <a:prstGeom prst="line">
              <a:avLst/>
            </a:prstGeom>
            <a:noFill/>
            <a:ln w="28575" cap="flat" cmpd="sng" algn="ctr">
              <a:solidFill>
                <a:schemeClr val="tx1"/>
              </a:solidFill>
              <a:prstDash val="solid"/>
              <a:round/>
              <a:headEnd type="none" w="med" len="med"/>
              <a:tailEnd type="none" w="med" len="med"/>
            </a:ln>
            <a:effectLst/>
          </p:spPr>
        </p:cxnSp>
      </p:grpSp>
      <p:sp>
        <p:nvSpPr>
          <p:cNvPr id="77" name="Oval 76"/>
          <p:cNvSpPr/>
          <p:nvPr/>
        </p:nvSpPr>
        <p:spPr>
          <a:xfrm>
            <a:off x="8524416" y="78380"/>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9" name="Rectangle 78"/>
          <p:cNvSpPr/>
          <p:nvPr/>
        </p:nvSpPr>
        <p:spPr>
          <a:xfrm>
            <a:off x="6096688" y="-69489"/>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grpSp>
        <p:nvGrpSpPr>
          <p:cNvPr id="28" name="Group 27"/>
          <p:cNvGrpSpPr/>
          <p:nvPr/>
        </p:nvGrpSpPr>
        <p:grpSpPr>
          <a:xfrm>
            <a:off x="4591373" y="4081105"/>
            <a:ext cx="756655" cy="523220"/>
            <a:chOff x="4591373" y="4081105"/>
            <a:chExt cx="756655" cy="523220"/>
          </a:xfrm>
        </p:grpSpPr>
        <p:sp>
          <p:nvSpPr>
            <p:cNvPr id="25" name="Rectangle 22"/>
            <p:cNvSpPr>
              <a:spLocks noChangeArrowheads="1"/>
            </p:cNvSpPr>
            <p:nvPr/>
          </p:nvSpPr>
          <p:spPr bwMode="auto">
            <a:xfrm>
              <a:off x="4756199" y="4081105"/>
              <a:ext cx="59182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endParaRPr lang="en-US" b="0" dirty="0">
                <a:solidFill>
                  <a:srgbClr val="000000"/>
                </a:solidFill>
              </a:endParaRPr>
            </a:p>
          </p:txBody>
        </p:sp>
        <p:cxnSp>
          <p:nvCxnSpPr>
            <p:cNvPr id="80" name="Straight Connector 79"/>
            <p:cNvCxnSpPr/>
            <p:nvPr/>
          </p:nvCxnSpPr>
          <p:spPr bwMode="auto">
            <a:xfrm flipV="1">
              <a:off x="4591373" y="4459798"/>
              <a:ext cx="228220" cy="133845"/>
            </a:xfrm>
            <a:prstGeom prst="line">
              <a:avLst/>
            </a:prstGeom>
            <a:noFill/>
            <a:ln w="28575" cap="flat" cmpd="sng" algn="ctr">
              <a:solidFill>
                <a:schemeClr val="tx1"/>
              </a:solidFill>
              <a:prstDash val="solid"/>
              <a:round/>
              <a:headEnd type="none" w="med" len="med"/>
              <a:tailEnd type="none" w="med" len="med"/>
            </a:ln>
            <a:effectLst/>
          </p:spPr>
        </p:cxnSp>
      </p:grpSp>
      <p:sp>
        <p:nvSpPr>
          <p:cNvPr id="85" name="Oval 84"/>
          <p:cNvSpPr/>
          <p:nvPr/>
        </p:nvSpPr>
        <p:spPr>
          <a:xfrm>
            <a:off x="7301697" y="822055"/>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6" name="Oval 85"/>
          <p:cNvSpPr/>
          <p:nvPr/>
        </p:nvSpPr>
        <p:spPr>
          <a:xfrm>
            <a:off x="7301697" y="2043078"/>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7" name="Oval 86"/>
          <p:cNvSpPr/>
          <p:nvPr/>
        </p:nvSpPr>
        <p:spPr>
          <a:xfrm>
            <a:off x="8582737" y="2043078"/>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8" name="Oval 87"/>
          <p:cNvSpPr/>
          <p:nvPr/>
        </p:nvSpPr>
        <p:spPr>
          <a:xfrm>
            <a:off x="6772279" y="788101"/>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8" name="Oval 77"/>
          <p:cNvSpPr/>
          <p:nvPr/>
        </p:nvSpPr>
        <p:spPr>
          <a:xfrm>
            <a:off x="7370363" y="368020"/>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Tree>
    <p:extLst>
      <p:ext uri="{BB962C8B-B14F-4D97-AF65-F5344CB8AC3E}">
        <p14:creationId xmlns:p14="http://schemas.microsoft.com/office/powerpoint/2010/main" val="1421663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circle(in)">
                                      <p:cBhvr>
                                        <p:cTn id="21" dur="2000"/>
                                        <p:tgtEl>
                                          <p:spTgt spid="6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circle(in)">
                                      <p:cBhvr>
                                        <p:cTn id="24" dur="20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2000"/>
                                        <p:tgtEl>
                                          <p:spTgt spid="73"/>
                                        </p:tgtEl>
                                      </p:cBhvr>
                                    </p:animEffect>
                                    <p:anim calcmode="lin" valueType="num">
                                      <p:cBhvr>
                                        <p:cTn id="30" dur="2000" fill="hold"/>
                                        <p:tgtEl>
                                          <p:spTgt spid="73"/>
                                        </p:tgtEl>
                                        <p:attrNameLst>
                                          <p:attrName>ppt_w</p:attrName>
                                        </p:attrNameLst>
                                      </p:cBhvr>
                                      <p:tavLst>
                                        <p:tav tm="0" fmla="#ppt_w*sin(2.5*pi*$)">
                                          <p:val>
                                            <p:fltVal val="0"/>
                                          </p:val>
                                        </p:tav>
                                        <p:tav tm="100000">
                                          <p:val>
                                            <p:fltVal val="1"/>
                                          </p:val>
                                        </p:tav>
                                      </p:tavLst>
                                    </p:anim>
                                    <p:anim calcmode="lin" valueType="num">
                                      <p:cBhvr>
                                        <p:cTn id="31" dur="2000" fill="hold"/>
                                        <p:tgtEl>
                                          <p:spTgt spid="73"/>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2000"/>
                                        <p:tgtEl>
                                          <p:spTgt spid="74"/>
                                        </p:tgtEl>
                                      </p:cBhvr>
                                    </p:animEffect>
                                    <p:anim calcmode="lin" valueType="num">
                                      <p:cBhvr>
                                        <p:cTn id="35" dur="2000" fill="hold"/>
                                        <p:tgtEl>
                                          <p:spTgt spid="74"/>
                                        </p:tgtEl>
                                        <p:attrNameLst>
                                          <p:attrName>ppt_w</p:attrName>
                                        </p:attrNameLst>
                                      </p:cBhvr>
                                      <p:tavLst>
                                        <p:tav tm="0" fmla="#ppt_w*sin(2.5*pi*$)">
                                          <p:val>
                                            <p:fltVal val="0"/>
                                          </p:val>
                                        </p:tav>
                                        <p:tav tm="100000">
                                          <p:val>
                                            <p:fltVal val="1"/>
                                          </p:val>
                                        </p:tav>
                                      </p:tavLst>
                                    </p:anim>
                                    <p:anim calcmode="lin" valueType="num">
                                      <p:cBhvr>
                                        <p:cTn id="36"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2000"/>
                                        <p:tgtEl>
                                          <p:spTgt spid="77"/>
                                        </p:tgtEl>
                                      </p:cBhvr>
                                    </p:animEffect>
                                    <p:anim calcmode="lin" valueType="num">
                                      <p:cBhvr>
                                        <p:cTn id="49" dur="2000" fill="hold"/>
                                        <p:tgtEl>
                                          <p:spTgt spid="77"/>
                                        </p:tgtEl>
                                        <p:attrNameLst>
                                          <p:attrName>ppt_w</p:attrName>
                                        </p:attrNameLst>
                                      </p:cBhvr>
                                      <p:tavLst>
                                        <p:tav tm="0" fmla="#ppt_w*sin(2.5*pi*$)">
                                          <p:val>
                                            <p:fltVal val="0"/>
                                          </p:val>
                                        </p:tav>
                                        <p:tav tm="100000">
                                          <p:val>
                                            <p:fltVal val="1"/>
                                          </p:val>
                                        </p:tav>
                                      </p:tavLst>
                                    </p:anim>
                                    <p:anim calcmode="lin" valueType="num">
                                      <p:cBhvr>
                                        <p:cTn id="50" dur="2000" fill="hold"/>
                                        <p:tgtEl>
                                          <p:spTgt spid="77"/>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2000"/>
                                        <p:tgtEl>
                                          <p:spTgt spid="85"/>
                                        </p:tgtEl>
                                      </p:cBhvr>
                                    </p:animEffect>
                                    <p:anim calcmode="lin" valueType="num">
                                      <p:cBhvr>
                                        <p:cTn id="54" dur="2000" fill="hold"/>
                                        <p:tgtEl>
                                          <p:spTgt spid="85"/>
                                        </p:tgtEl>
                                        <p:attrNameLst>
                                          <p:attrName>ppt_w</p:attrName>
                                        </p:attrNameLst>
                                      </p:cBhvr>
                                      <p:tavLst>
                                        <p:tav tm="0" fmla="#ppt_w*sin(2.5*pi*$)">
                                          <p:val>
                                            <p:fltVal val="0"/>
                                          </p:val>
                                        </p:tav>
                                        <p:tav tm="100000">
                                          <p:val>
                                            <p:fltVal val="1"/>
                                          </p:val>
                                        </p:tav>
                                      </p:tavLst>
                                    </p:anim>
                                    <p:anim calcmode="lin" valueType="num">
                                      <p:cBhvr>
                                        <p:cTn id="55" dur="2000" fill="hold"/>
                                        <p:tgtEl>
                                          <p:spTgt spid="85"/>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2000"/>
                                        <p:tgtEl>
                                          <p:spTgt spid="86"/>
                                        </p:tgtEl>
                                      </p:cBhvr>
                                    </p:animEffect>
                                    <p:anim calcmode="lin" valueType="num">
                                      <p:cBhvr>
                                        <p:cTn id="59" dur="2000" fill="hold"/>
                                        <p:tgtEl>
                                          <p:spTgt spid="86"/>
                                        </p:tgtEl>
                                        <p:attrNameLst>
                                          <p:attrName>ppt_w</p:attrName>
                                        </p:attrNameLst>
                                      </p:cBhvr>
                                      <p:tavLst>
                                        <p:tav tm="0" fmla="#ppt_w*sin(2.5*pi*$)">
                                          <p:val>
                                            <p:fltVal val="0"/>
                                          </p:val>
                                        </p:tav>
                                        <p:tav tm="100000">
                                          <p:val>
                                            <p:fltVal val="1"/>
                                          </p:val>
                                        </p:tav>
                                      </p:tavLst>
                                    </p:anim>
                                    <p:anim calcmode="lin" valueType="num">
                                      <p:cBhvr>
                                        <p:cTn id="60" dur="20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2000"/>
                                        <p:tgtEl>
                                          <p:spTgt spid="65"/>
                                        </p:tgtEl>
                                      </p:cBhvr>
                                    </p:animEffect>
                                    <p:anim calcmode="lin" valueType="num">
                                      <p:cBhvr>
                                        <p:cTn id="73" dur="2000" fill="hold"/>
                                        <p:tgtEl>
                                          <p:spTgt spid="65"/>
                                        </p:tgtEl>
                                        <p:attrNameLst>
                                          <p:attrName>ppt_w</p:attrName>
                                        </p:attrNameLst>
                                      </p:cBhvr>
                                      <p:tavLst>
                                        <p:tav tm="0" fmla="#ppt_w*sin(2.5*pi*$)">
                                          <p:val>
                                            <p:fltVal val="0"/>
                                          </p:val>
                                        </p:tav>
                                        <p:tav tm="100000">
                                          <p:val>
                                            <p:fltVal val="1"/>
                                          </p:val>
                                        </p:tav>
                                      </p:tavLst>
                                    </p:anim>
                                    <p:anim calcmode="lin" valueType="num">
                                      <p:cBhvr>
                                        <p:cTn id="74" dur="2000" fill="hold"/>
                                        <p:tgtEl>
                                          <p:spTgt spid="65"/>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2000"/>
                                        <p:tgtEl>
                                          <p:spTgt spid="78"/>
                                        </p:tgtEl>
                                      </p:cBhvr>
                                    </p:animEffect>
                                    <p:anim calcmode="lin" valueType="num">
                                      <p:cBhvr>
                                        <p:cTn id="78" dur="2000" fill="hold"/>
                                        <p:tgtEl>
                                          <p:spTgt spid="78"/>
                                        </p:tgtEl>
                                        <p:attrNameLst>
                                          <p:attrName>ppt_w</p:attrName>
                                        </p:attrNameLst>
                                      </p:cBhvr>
                                      <p:tavLst>
                                        <p:tav tm="0" fmla="#ppt_w*sin(2.5*pi*$)">
                                          <p:val>
                                            <p:fltVal val="0"/>
                                          </p:val>
                                        </p:tav>
                                        <p:tav tm="100000">
                                          <p:val>
                                            <p:fltVal val="1"/>
                                          </p:val>
                                        </p:tav>
                                      </p:tavLst>
                                    </p:anim>
                                    <p:anim calcmode="lin" valueType="num">
                                      <p:cBhvr>
                                        <p:cTn id="79" dur="2000" fill="hold"/>
                                        <p:tgtEl>
                                          <p:spTgt spid="78"/>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2000"/>
                                        <p:tgtEl>
                                          <p:spTgt spid="87"/>
                                        </p:tgtEl>
                                      </p:cBhvr>
                                    </p:animEffect>
                                    <p:anim calcmode="lin" valueType="num">
                                      <p:cBhvr>
                                        <p:cTn id="83" dur="2000" fill="hold"/>
                                        <p:tgtEl>
                                          <p:spTgt spid="87"/>
                                        </p:tgtEl>
                                        <p:attrNameLst>
                                          <p:attrName>ppt_w</p:attrName>
                                        </p:attrNameLst>
                                      </p:cBhvr>
                                      <p:tavLst>
                                        <p:tav tm="0" fmla="#ppt_w*sin(2.5*pi*$)">
                                          <p:val>
                                            <p:fltVal val="0"/>
                                          </p:val>
                                        </p:tav>
                                        <p:tav tm="100000">
                                          <p:val>
                                            <p:fltVal val="1"/>
                                          </p:val>
                                        </p:tav>
                                      </p:tavLst>
                                    </p:anim>
                                    <p:anim calcmode="lin" valueType="num">
                                      <p:cBhvr>
                                        <p:cTn id="84" dur="20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2000"/>
                                        <p:tgtEl>
                                          <p:spTgt spid="75"/>
                                        </p:tgtEl>
                                      </p:cBhvr>
                                    </p:animEffect>
                                    <p:anim calcmode="lin" valueType="num">
                                      <p:cBhvr>
                                        <p:cTn id="90" dur="2000" fill="hold"/>
                                        <p:tgtEl>
                                          <p:spTgt spid="75"/>
                                        </p:tgtEl>
                                        <p:attrNameLst>
                                          <p:attrName>ppt_w</p:attrName>
                                        </p:attrNameLst>
                                      </p:cBhvr>
                                      <p:tavLst>
                                        <p:tav tm="0" fmla="#ppt_w*sin(2.5*pi*$)">
                                          <p:val>
                                            <p:fltVal val="0"/>
                                          </p:val>
                                        </p:tav>
                                        <p:tav tm="100000">
                                          <p:val>
                                            <p:fltVal val="1"/>
                                          </p:val>
                                        </p:tav>
                                      </p:tavLst>
                                    </p:anim>
                                    <p:anim calcmode="lin" valueType="num">
                                      <p:cBhvr>
                                        <p:cTn id="91"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down)">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fade">
                                      <p:cBhvr>
                                        <p:cTn id="101" dur="2000"/>
                                        <p:tgtEl>
                                          <p:spTgt spid="88"/>
                                        </p:tgtEl>
                                      </p:cBhvr>
                                    </p:animEffect>
                                    <p:anim calcmode="lin" valueType="num">
                                      <p:cBhvr>
                                        <p:cTn id="102" dur="2000" fill="hold"/>
                                        <p:tgtEl>
                                          <p:spTgt spid="88"/>
                                        </p:tgtEl>
                                        <p:attrNameLst>
                                          <p:attrName>ppt_w</p:attrName>
                                        </p:attrNameLst>
                                      </p:cBhvr>
                                      <p:tavLst>
                                        <p:tav tm="0" fmla="#ppt_w*sin(2.5*pi*$)">
                                          <p:val>
                                            <p:fltVal val="0"/>
                                          </p:val>
                                        </p:tav>
                                        <p:tav tm="100000">
                                          <p:val>
                                            <p:fltVal val="1"/>
                                          </p:val>
                                        </p:tav>
                                      </p:tavLst>
                                    </p:anim>
                                    <p:anim calcmode="lin" valueType="num">
                                      <p:cBhvr>
                                        <p:cTn id="103" dur="2000" fill="hold"/>
                                        <p:tgtEl>
                                          <p:spTgt spid="88"/>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2000"/>
                                        <p:tgtEl>
                                          <p:spTgt spid="70"/>
                                        </p:tgtEl>
                                      </p:cBhvr>
                                    </p:animEffect>
                                    <p:anim calcmode="lin" valueType="num">
                                      <p:cBhvr>
                                        <p:cTn id="107" dur="2000" fill="hold"/>
                                        <p:tgtEl>
                                          <p:spTgt spid="70"/>
                                        </p:tgtEl>
                                        <p:attrNameLst>
                                          <p:attrName>ppt_w</p:attrName>
                                        </p:attrNameLst>
                                      </p:cBhvr>
                                      <p:tavLst>
                                        <p:tav tm="0" fmla="#ppt_w*sin(2.5*pi*$)">
                                          <p:val>
                                            <p:fltVal val="0"/>
                                          </p:val>
                                        </p:tav>
                                        <p:tav tm="100000">
                                          <p:val>
                                            <p:fltVal val="1"/>
                                          </p:val>
                                        </p:tav>
                                      </p:tavLst>
                                    </p:anim>
                                    <p:anim calcmode="lin" valueType="num">
                                      <p:cBhvr>
                                        <p:cTn id="108" dur="20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circle(in)">
                                      <p:cBhvr>
                                        <p:cTn id="113" dur="2000"/>
                                        <p:tgtEl>
                                          <p:spTgt spid="66"/>
                                        </p:tgtEl>
                                      </p:cBhvr>
                                    </p:animEffect>
                                  </p:childTnLst>
                                </p:cTn>
                              </p:par>
                              <p:par>
                                <p:cTn id="114" presetID="6" presetClass="entr" presetSubtype="16"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circle(in)">
                                      <p:cBhvr>
                                        <p:cTn id="116" dur="2000"/>
                                        <p:tgtEl>
                                          <p:spTgt spid="67"/>
                                        </p:tgtEl>
                                      </p:cBhvr>
                                    </p:animEffect>
                                  </p:childTnLst>
                                </p:cTn>
                              </p:par>
                            </p:childTnLst>
                          </p:cTn>
                        </p:par>
                      </p:childTnLst>
                    </p:cTn>
                  </p:par>
                  <p:par>
                    <p:cTn id="117" fill="hold">
                      <p:stCondLst>
                        <p:cond delay="indefinite"/>
                      </p:stCondLst>
                      <p:childTnLst>
                        <p:par>
                          <p:cTn id="118" fill="hold">
                            <p:stCondLst>
                              <p:cond delay="0"/>
                            </p:stCondLst>
                            <p:childTnLst>
                              <p:par>
                                <p:cTn id="119" presetID="35" presetClass="entr" presetSubtype="0" fill="hold"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2000"/>
                                        <p:tgtEl>
                                          <p:spTgt spid="37"/>
                                        </p:tgtEl>
                                      </p:cBhvr>
                                    </p:animEffect>
                                    <p:anim calcmode="lin" valueType="num">
                                      <p:cBhvr>
                                        <p:cTn id="122" dur="2000" fill="hold"/>
                                        <p:tgtEl>
                                          <p:spTgt spid="37"/>
                                        </p:tgtEl>
                                        <p:attrNameLst>
                                          <p:attrName>style.rotation</p:attrName>
                                        </p:attrNameLst>
                                      </p:cBhvr>
                                      <p:tavLst>
                                        <p:tav tm="0">
                                          <p:val>
                                            <p:fltVal val="720"/>
                                          </p:val>
                                        </p:tav>
                                        <p:tav tm="100000">
                                          <p:val>
                                            <p:fltVal val="0"/>
                                          </p:val>
                                        </p:tav>
                                      </p:tavLst>
                                    </p:anim>
                                    <p:anim calcmode="lin" valueType="num">
                                      <p:cBhvr>
                                        <p:cTn id="123" dur="2000" fill="hold"/>
                                        <p:tgtEl>
                                          <p:spTgt spid="37"/>
                                        </p:tgtEl>
                                        <p:attrNameLst>
                                          <p:attrName>ppt_h</p:attrName>
                                        </p:attrNameLst>
                                      </p:cBhvr>
                                      <p:tavLst>
                                        <p:tav tm="0">
                                          <p:val>
                                            <p:fltVal val="0"/>
                                          </p:val>
                                        </p:tav>
                                        <p:tav tm="100000">
                                          <p:val>
                                            <p:strVal val="#ppt_h"/>
                                          </p:val>
                                        </p:tav>
                                      </p:tavLst>
                                    </p:anim>
                                    <p:anim calcmode="lin" valueType="num">
                                      <p:cBhvr>
                                        <p:cTn id="124"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down)">
                                      <p:cBhvr>
                                        <p:cTn id="129" dur="580">
                                          <p:stCondLst>
                                            <p:cond delay="0"/>
                                          </p:stCondLst>
                                        </p:cTn>
                                        <p:tgtEl>
                                          <p:spTgt spid="39"/>
                                        </p:tgtEl>
                                      </p:cBhvr>
                                    </p:animEffect>
                                    <p:anim calcmode="lin" valueType="num">
                                      <p:cBhvr>
                                        <p:cTn id="13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5" dur="26">
                                          <p:stCondLst>
                                            <p:cond delay="650"/>
                                          </p:stCondLst>
                                        </p:cTn>
                                        <p:tgtEl>
                                          <p:spTgt spid="39"/>
                                        </p:tgtEl>
                                      </p:cBhvr>
                                      <p:to x="100000" y="60000"/>
                                    </p:animScale>
                                    <p:animScale>
                                      <p:cBhvr>
                                        <p:cTn id="136" dur="166" decel="50000">
                                          <p:stCondLst>
                                            <p:cond delay="676"/>
                                          </p:stCondLst>
                                        </p:cTn>
                                        <p:tgtEl>
                                          <p:spTgt spid="39"/>
                                        </p:tgtEl>
                                      </p:cBhvr>
                                      <p:to x="100000" y="100000"/>
                                    </p:animScale>
                                    <p:animScale>
                                      <p:cBhvr>
                                        <p:cTn id="137" dur="26">
                                          <p:stCondLst>
                                            <p:cond delay="1312"/>
                                          </p:stCondLst>
                                        </p:cTn>
                                        <p:tgtEl>
                                          <p:spTgt spid="39"/>
                                        </p:tgtEl>
                                      </p:cBhvr>
                                      <p:to x="100000" y="80000"/>
                                    </p:animScale>
                                    <p:animScale>
                                      <p:cBhvr>
                                        <p:cTn id="138" dur="166" decel="50000">
                                          <p:stCondLst>
                                            <p:cond delay="1338"/>
                                          </p:stCondLst>
                                        </p:cTn>
                                        <p:tgtEl>
                                          <p:spTgt spid="39"/>
                                        </p:tgtEl>
                                      </p:cBhvr>
                                      <p:to x="100000" y="100000"/>
                                    </p:animScale>
                                    <p:animScale>
                                      <p:cBhvr>
                                        <p:cTn id="139" dur="26">
                                          <p:stCondLst>
                                            <p:cond delay="1642"/>
                                          </p:stCondLst>
                                        </p:cTn>
                                        <p:tgtEl>
                                          <p:spTgt spid="39"/>
                                        </p:tgtEl>
                                      </p:cBhvr>
                                      <p:to x="100000" y="90000"/>
                                    </p:animScale>
                                    <p:animScale>
                                      <p:cBhvr>
                                        <p:cTn id="140" dur="166" decel="50000">
                                          <p:stCondLst>
                                            <p:cond delay="1668"/>
                                          </p:stCondLst>
                                        </p:cTn>
                                        <p:tgtEl>
                                          <p:spTgt spid="39"/>
                                        </p:tgtEl>
                                      </p:cBhvr>
                                      <p:to x="100000" y="100000"/>
                                    </p:animScale>
                                    <p:animScale>
                                      <p:cBhvr>
                                        <p:cTn id="141" dur="26">
                                          <p:stCondLst>
                                            <p:cond delay="1808"/>
                                          </p:stCondLst>
                                        </p:cTn>
                                        <p:tgtEl>
                                          <p:spTgt spid="39"/>
                                        </p:tgtEl>
                                      </p:cBhvr>
                                      <p:to x="100000" y="95000"/>
                                    </p:animScale>
                                    <p:animScale>
                                      <p:cBhvr>
                                        <p:cTn id="142" dur="166" decel="50000">
                                          <p:stCondLst>
                                            <p:cond delay="1834"/>
                                          </p:stCondLst>
                                        </p:cTn>
                                        <p:tgtEl>
                                          <p:spTgt spid="39"/>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nodeType="clickEffect">
                                  <p:stCondLst>
                                    <p:cond delay="0"/>
                                  </p:stCondLst>
                                  <p:childTnLst>
                                    <p:set>
                                      <p:cBhvr>
                                        <p:cTn id="146" dur="1" fill="hold">
                                          <p:stCondLst>
                                            <p:cond delay="0"/>
                                          </p:stCondLst>
                                        </p:cTn>
                                        <p:tgtEl>
                                          <p:spTgt spid="414734"/>
                                        </p:tgtEl>
                                        <p:attrNameLst>
                                          <p:attrName>style.visibility</p:attrName>
                                        </p:attrNameLst>
                                      </p:cBhvr>
                                      <p:to>
                                        <p:strVal val="visible"/>
                                      </p:to>
                                    </p:set>
                                    <p:anim calcmode="lin" valueType="num">
                                      <p:cBhvr>
                                        <p:cTn id="147" dur="1000" fill="hold"/>
                                        <p:tgtEl>
                                          <p:spTgt spid="414734"/>
                                        </p:tgtEl>
                                        <p:attrNameLst>
                                          <p:attrName>ppt_x</p:attrName>
                                        </p:attrNameLst>
                                      </p:cBhvr>
                                      <p:tavLst>
                                        <p:tav tm="0">
                                          <p:val>
                                            <p:strVal val="#ppt_x-.2"/>
                                          </p:val>
                                        </p:tav>
                                        <p:tav tm="100000">
                                          <p:val>
                                            <p:strVal val="#ppt_x"/>
                                          </p:val>
                                        </p:tav>
                                      </p:tavLst>
                                    </p:anim>
                                    <p:anim calcmode="lin" valueType="num">
                                      <p:cBhvr>
                                        <p:cTn id="148" dur="1000" fill="hold"/>
                                        <p:tgtEl>
                                          <p:spTgt spid="414734"/>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414734"/>
                                        </p:tgtEl>
                                      </p:cBhvr>
                                    </p:animEffect>
                                  </p:child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nodeType="clickEffect">
                                  <p:stCondLst>
                                    <p:cond delay="0"/>
                                  </p:stCondLst>
                                  <p:childTnLst>
                                    <p:set>
                                      <p:cBhvr>
                                        <p:cTn id="153" dur="1" fill="hold">
                                          <p:stCondLst>
                                            <p:cond delay="0"/>
                                          </p:stCondLst>
                                        </p:cTn>
                                        <p:tgtEl>
                                          <p:spTgt spid="4"/>
                                        </p:tgtEl>
                                        <p:attrNameLst>
                                          <p:attrName>style.visibility</p:attrName>
                                        </p:attrNameLst>
                                      </p:cBhvr>
                                      <p:to>
                                        <p:strVal val="visible"/>
                                      </p:to>
                                    </p:set>
                                    <p:animEffect transition="in" filter="circle(in)">
                                      <p:cBhvr>
                                        <p:cTn id="154" dur="2000"/>
                                        <p:tgtEl>
                                          <p:spTgt spid="4"/>
                                        </p:tgtEl>
                                      </p:cBhvr>
                                    </p:animEffect>
                                  </p:childTnLst>
                                </p:cTn>
                              </p:par>
                            </p:childTnLst>
                          </p:cTn>
                        </p:par>
                        <p:par>
                          <p:cTn id="155" fill="hold">
                            <p:stCondLst>
                              <p:cond delay="2000"/>
                            </p:stCondLst>
                            <p:childTnLst>
                              <p:par>
                                <p:cTn id="156" presetID="9" presetClass="entr" presetSubtype="0" fill="hold" grpId="0" nodeType="afterEffect">
                                  <p:stCondLst>
                                    <p:cond delay="0"/>
                                  </p:stCondLst>
                                  <p:childTnLst>
                                    <p:set>
                                      <p:cBhvr>
                                        <p:cTn id="157" dur="1" fill="hold">
                                          <p:stCondLst>
                                            <p:cond delay="0"/>
                                          </p:stCondLst>
                                        </p:cTn>
                                        <p:tgtEl>
                                          <p:spTgt spid="414746"/>
                                        </p:tgtEl>
                                        <p:attrNameLst>
                                          <p:attrName>style.visibility</p:attrName>
                                        </p:attrNameLst>
                                      </p:cBhvr>
                                      <p:to>
                                        <p:strVal val="visible"/>
                                      </p:to>
                                    </p:set>
                                    <p:animEffect transition="in" filter="dissolve">
                                      <p:cBhvr>
                                        <p:cTn id="158" dur="500"/>
                                        <p:tgtEl>
                                          <p:spTgt spid="414746"/>
                                        </p:tgtEl>
                                      </p:cBhvr>
                                    </p:animEffect>
                                  </p:childTnLst>
                                </p:cTn>
                              </p:par>
                            </p:childTnLst>
                          </p:cTn>
                        </p:par>
                      </p:childTnLst>
                    </p:cTn>
                  </p:par>
                  <p:par>
                    <p:cTn id="159" fill="hold">
                      <p:stCondLst>
                        <p:cond delay="indefinite"/>
                      </p:stCondLst>
                      <p:childTnLst>
                        <p:par>
                          <p:cTn id="160" fill="hold">
                            <p:stCondLst>
                              <p:cond delay="0"/>
                            </p:stCondLst>
                            <p:childTnLst>
                              <p:par>
                                <p:cTn id="161" presetID="34" presetClass="entr" presetSubtype="0" fill="hold" grpId="0" nodeType="clickEffect">
                                  <p:stCondLst>
                                    <p:cond delay="0"/>
                                  </p:stCondLst>
                                  <p:childTnLst>
                                    <p:set>
                                      <p:cBhvr>
                                        <p:cTn id="162" dur="1" fill="hold">
                                          <p:stCondLst>
                                            <p:cond delay="0"/>
                                          </p:stCondLst>
                                        </p:cTn>
                                        <p:tgtEl>
                                          <p:spTgt spid="414729"/>
                                        </p:tgtEl>
                                        <p:attrNameLst>
                                          <p:attrName>style.visibility</p:attrName>
                                        </p:attrNameLst>
                                      </p:cBhvr>
                                      <p:to>
                                        <p:strVal val="visible"/>
                                      </p:to>
                                    </p:set>
                                    <p:anim from="(-#ppt_w/2)" to="(#ppt_x)" calcmode="lin" valueType="num">
                                      <p:cBhvr>
                                        <p:cTn id="163" dur="600" fill="hold">
                                          <p:stCondLst>
                                            <p:cond delay="0"/>
                                          </p:stCondLst>
                                        </p:cTn>
                                        <p:tgtEl>
                                          <p:spTgt spid="414729"/>
                                        </p:tgtEl>
                                        <p:attrNameLst>
                                          <p:attrName>ppt_x</p:attrName>
                                        </p:attrNameLst>
                                      </p:cBhvr>
                                    </p:anim>
                                    <p:anim from="0" to="-1.0" calcmode="lin" valueType="num">
                                      <p:cBhvr>
                                        <p:cTn id="164" dur="200" decel="50000" autoRev="1" fill="hold">
                                          <p:stCondLst>
                                            <p:cond delay="600"/>
                                          </p:stCondLst>
                                        </p:cTn>
                                        <p:tgtEl>
                                          <p:spTgt spid="414729"/>
                                        </p:tgtEl>
                                        <p:attrNameLst>
                                          <p:attrName>xshear</p:attrName>
                                        </p:attrNameLst>
                                      </p:cBhvr>
                                    </p:anim>
                                    <p:animScale>
                                      <p:cBhvr>
                                        <p:cTn id="165" dur="200" decel="100000" autoRev="1" fill="hold">
                                          <p:stCondLst>
                                            <p:cond delay="600"/>
                                          </p:stCondLst>
                                        </p:cTn>
                                        <p:tgtEl>
                                          <p:spTgt spid="414729"/>
                                        </p:tgtEl>
                                      </p:cBhvr>
                                      <p:from x="100000" y="100000"/>
                                      <p:to x="80000" y="100000"/>
                                    </p:animScale>
                                    <p:anim by="(#ppt_h/3+#ppt_w*0.1)" calcmode="lin" valueType="num">
                                      <p:cBhvr additive="sum">
                                        <p:cTn id="166" dur="200" decel="100000" autoRev="1" fill="hold">
                                          <p:stCondLst>
                                            <p:cond delay="600"/>
                                          </p:stCondLst>
                                        </p:cTn>
                                        <p:tgtEl>
                                          <p:spTgt spid="414729"/>
                                        </p:tgtEl>
                                        <p:attrNameLst>
                                          <p:attrName>ppt_x</p:attrName>
                                        </p:attrNameLst>
                                      </p:cBhvr>
                                    </p:anim>
                                  </p:childTnLst>
                                </p:cTn>
                              </p:par>
                            </p:childTnLst>
                          </p:cTn>
                        </p:par>
                      </p:childTnLst>
                    </p:cTn>
                  </p:par>
                  <p:par>
                    <p:cTn id="167" fill="hold">
                      <p:stCondLst>
                        <p:cond delay="indefinite"/>
                      </p:stCondLst>
                      <p:childTnLst>
                        <p:par>
                          <p:cTn id="168" fill="hold">
                            <p:stCondLst>
                              <p:cond delay="0"/>
                            </p:stCondLst>
                            <p:childTnLst>
                              <p:par>
                                <p:cTn id="169" presetID="45" presetClass="exit" presetSubtype="0" fill="hold" grpId="1" nodeType="clickEffect">
                                  <p:stCondLst>
                                    <p:cond delay="0"/>
                                  </p:stCondLst>
                                  <p:childTnLst>
                                    <p:animEffect transition="out" filter="fade">
                                      <p:cBhvr>
                                        <p:cTn id="170" dur="2000"/>
                                        <p:tgtEl>
                                          <p:spTgt spid="69"/>
                                        </p:tgtEl>
                                      </p:cBhvr>
                                    </p:animEffect>
                                    <p:anim calcmode="lin" valueType="num">
                                      <p:cBhvr>
                                        <p:cTn id="171" dur="2000"/>
                                        <p:tgtEl>
                                          <p:spTgt spid="6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2" dur="2000"/>
                                        <p:tgtEl>
                                          <p:spTgt spid="69"/>
                                        </p:tgtEl>
                                        <p:attrNameLst>
                                          <p:attrName>ppt_h</p:attrName>
                                        </p:attrNameLst>
                                      </p:cBhvr>
                                      <p:tavLst>
                                        <p:tav tm="0">
                                          <p:val>
                                            <p:strVal val="ppt_h"/>
                                          </p:val>
                                        </p:tav>
                                        <p:tav tm="100000">
                                          <p:val>
                                            <p:strVal val="ppt_h"/>
                                          </p:val>
                                        </p:tav>
                                      </p:tavLst>
                                    </p:anim>
                                    <p:set>
                                      <p:cBhvr>
                                        <p:cTn id="173" dur="1" fill="hold">
                                          <p:stCondLst>
                                            <p:cond delay="1999"/>
                                          </p:stCondLst>
                                        </p:cTn>
                                        <p:tgtEl>
                                          <p:spTgt spid="69"/>
                                        </p:tgtEl>
                                        <p:attrNameLst>
                                          <p:attrName>style.visibility</p:attrName>
                                        </p:attrNameLst>
                                      </p:cBhvr>
                                      <p:to>
                                        <p:strVal val="hidden"/>
                                      </p:to>
                                    </p:set>
                                  </p:childTnLst>
                                </p:cTn>
                              </p:par>
                              <p:par>
                                <p:cTn id="174" presetID="45" presetClass="exit" presetSubtype="0" fill="hold" grpId="1" nodeType="withEffect">
                                  <p:stCondLst>
                                    <p:cond delay="0"/>
                                  </p:stCondLst>
                                  <p:childTnLst>
                                    <p:animEffect transition="out" filter="fade">
                                      <p:cBhvr>
                                        <p:cTn id="175" dur="2000"/>
                                        <p:tgtEl>
                                          <p:spTgt spid="68"/>
                                        </p:tgtEl>
                                      </p:cBhvr>
                                    </p:animEffect>
                                    <p:anim calcmode="lin" valueType="num">
                                      <p:cBhvr>
                                        <p:cTn id="176" dur="2000"/>
                                        <p:tgtEl>
                                          <p:spTgt spid="6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7" dur="2000"/>
                                        <p:tgtEl>
                                          <p:spTgt spid="68"/>
                                        </p:tgtEl>
                                        <p:attrNameLst>
                                          <p:attrName>ppt_h</p:attrName>
                                        </p:attrNameLst>
                                      </p:cBhvr>
                                      <p:tavLst>
                                        <p:tav tm="0">
                                          <p:val>
                                            <p:strVal val="ppt_h"/>
                                          </p:val>
                                        </p:tav>
                                        <p:tav tm="100000">
                                          <p:val>
                                            <p:strVal val="ppt_h"/>
                                          </p:val>
                                        </p:tav>
                                      </p:tavLst>
                                    </p:anim>
                                    <p:set>
                                      <p:cBhvr>
                                        <p:cTn id="178" dur="1" fill="hold">
                                          <p:stCondLst>
                                            <p:cond delay="1999"/>
                                          </p:stCondLst>
                                        </p:cTn>
                                        <p:tgtEl>
                                          <p:spTgt spid="68"/>
                                        </p:tgtEl>
                                        <p:attrNameLst>
                                          <p:attrName>style.visibility</p:attrName>
                                        </p:attrNameLst>
                                      </p:cBhvr>
                                      <p:to>
                                        <p:strVal val="hidden"/>
                                      </p:to>
                                    </p:set>
                                  </p:childTnLst>
                                </p:cTn>
                              </p:par>
                              <p:par>
                                <p:cTn id="179" presetID="45" presetClass="exit" presetSubtype="0" fill="hold" grpId="1" nodeType="withEffect">
                                  <p:stCondLst>
                                    <p:cond delay="0"/>
                                  </p:stCondLst>
                                  <p:childTnLst>
                                    <p:animEffect transition="out" filter="fade">
                                      <p:cBhvr>
                                        <p:cTn id="180" dur="2000"/>
                                        <p:tgtEl>
                                          <p:spTgt spid="65"/>
                                        </p:tgtEl>
                                      </p:cBhvr>
                                    </p:animEffect>
                                    <p:anim calcmode="lin" valueType="num">
                                      <p:cBhvr>
                                        <p:cTn id="181" dur="2000"/>
                                        <p:tgtEl>
                                          <p:spTgt spid="6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2" dur="2000"/>
                                        <p:tgtEl>
                                          <p:spTgt spid="65"/>
                                        </p:tgtEl>
                                        <p:attrNameLst>
                                          <p:attrName>ppt_h</p:attrName>
                                        </p:attrNameLst>
                                      </p:cBhvr>
                                      <p:tavLst>
                                        <p:tav tm="0">
                                          <p:val>
                                            <p:strVal val="ppt_h"/>
                                          </p:val>
                                        </p:tav>
                                        <p:tav tm="100000">
                                          <p:val>
                                            <p:strVal val="ppt_h"/>
                                          </p:val>
                                        </p:tav>
                                      </p:tavLst>
                                    </p:anim>
                                    <p:set>
                                      <p:cBhvr>
                                        <p:cTn id="183" dur="1" fill="hold">
                                          <p:stCondLst>
                                            <p:cond delay="1999"/>
                                          </p:stCondLst>
                                        </p:cTn>
                                        <p:tgtEl>
                                          <p:spTgt spid="65"/>
                                        </p:tgtEl>
                                        <p:attrNameLst>
                                          <p:attrName>style.visibility</p:attrName>
                                        </p:attrNameLst>
                                      </p:cBhvr>
                                      <p:to>
                                        <p:strVal val="hidden"/>
                                      </p:to>
                                    </p:set>
                                  </p:childTnLst>
                                </p:cTn>
                              </p:par>
                              <p:par>
                                <p:cTn id="184" presetID="45" presetClass="exit" presetSubtype="0" fill="hold" grpId="1" nodeType="withEffect">
                                  <p:stCondLst>
                                    <p:cond delay="0"/>
                                  </p:stCondLst>
                                  <p:childTnLst>
                                    <p:animEffect transition="out" filter="fade">
                                      <p:cBhvr>
                                        <p:cTn id="185" dur="2000"/>
                                        <p:tgtEl>
                                          <p:spTgt spid="77"/>
                                        </p:tgtEl>
                                      </p:cBhvr>
                                    </p:animEffect>
                                    <p:anim calcmode="lin" valueType="num">
                                      <p:cBhvr>
                                        <p:cTn id="186" dur="2000"/>
                                        <p:tgtEl>
                                          <p:spTgt spid="7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7" dur="2000"/>
                                        <p:tgtEl>
                                          <p:spTgt spid="77"/>
                                        </p:tgtEl>
                                        <p:attrNameLst>
                                          <p:attrName>ppt_h</p:attrName>
                                        </p:attrNameLst>
                                      </p:cBhvr>
                                      <p:tavLst>
                                        <p:tav tm="0">
                                          <p:val>
                                            <p:strVal val="ppt_h"/>
                                          </p:val>
                                        </p:tav>
                                        <p:tav tm="100000">
                                          <p:val>
                                            <p:strVal val="ppt_h"/>
                                          </p:val>
                                        </p:tav>
                                      </p:tavLst>
                                    </p:anim>
                                    <p:set>
                                      <p:cBhvr>
                                        <p:cTn id="188" dur="1" fill="hold">
                                          <p:stCondLst>
                                            <p:cond delay="1999"/>
                                          </p:stCondLst>
                                        </p:cTn>
                                        <p:tgtEl>
                                          <p:spTgt spid="77"/>
                                        </p:tgtEl>
                                        <p:attrNameLst>
                                          <p:attrName>style.visibility</p:attrName>
                                        </p:attrNameLst>
                                      </p:cBhvr>
                                      <p:to>
                                        <p:strVal val="hidden"/>
                                      </p:to>
                                    </p:set>
                                  </p:childTnLst>
                                </p:cTn>
                              </p:par>
                              <p:par>
                                <p:cTn id="189" presetID="45" presetClass="exit" presetSubtype="0" fill="hold" grpId="1" nodeType="withEffect">
                                  <p:stCondLst>
                                    <p:cond delay="0"/>
                                  </p:stCondLst>
                                  <p:childTnLst>
                                    <p:animEffect transition="out" filter="fade">
                                      <p:cBhvr>
                                        <p:cTn id="190" dur="2000"/>
                                        <p:tgtEl>
                                          <p:spTgt spid="70"/>
                                        </p:tgtEl>
                                      </p:cBhvr>
                                    </p:animEffect>
                                    <p:anim calcmode="lin" valueType="num">
                                      <p:cBhvr>
                                        <p:cTn id="191" dur="2000"/>
                                        <p:tgtEl>
                                          <p:spTgt spid="7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2" dur="2000"/>
                                        <p:tgtEl>
                                          <p:spTgt spid="70"/>
                                        </p:tgtEl>
                                        <p:attrNameLst>
                                          <p:attrName>ppt_h</p:attrName>
                                        </p:attrNameLst>
                                      </p:cBhvr>
                                      <p:tavLst>
                                        <p:tav tm="0">
                                          <p:val>
                                            <p:strVal val="ppt_h"/>
                                          </p:val>
                                        </p:tav>
                                        <p:tav tm="100000">
                                          <p:val>
                                            <p:strVal val="ppt_h"/>
                                          </p:val>
                                        </p:tav>
                                      </p:tavLst>
                                    </p:anim>
                                    <p:set>
                                      <p:cBhvr>
                                        <p:cTn id="193" dur="1" fill="hold">
                                          <p:stCondLst>
                                            <p:cond delay="1999"/>
                                          </p:stCondLst>
                                        </p:cTn>
                                        <p:tgtEl>
                                          <p:spTgt spid="70"/>
                                        </p:tgtEl>
                                        <p:attrNameLst>
                                          <p:attrName>style.visibility</p:attrName>
                                        </p:attrNameLst>
                                      </p:cBhvr>
                                      <p:to>
                                        <p:strVal val="hidden"/>
                                      </p:to>
                                    </p:set>
                                  </p:childTnLst>
                                </p:cTn>
                              </p:par>
                              <p:par>
                                <p:cTn id="194" presetID="45" presetClass="exit" presetSubtype="0" fill="hold" grpId="1" nodeType="withEffect">
                                  <p:stCondLst>
                                    <p:cond delay="0"/>
                                  </p:stCondLst>
                                  <p:childTnLst>
                                    <p:animEffect transition="out" filter="fade">
                                      <p:cBhvr>
                                        <p:cTn id="195" dur="2000"/>
                                        <p:tgtEl>
                                          <p:spTgt spid="66"/>
                                        </p:tgtEl>
                                      </p:cBhvr>
                                    </p:animEffect>
                                    <p:anim calcmode="lin" valueType="num">
                                      <p:cBhvr>
                                        <p:cTn id="196" dur="2000"/>
                                        <p:tgtEl>
                                          <p:spTgt spid="6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7" dur="2000"/>
                                        <p:tgtEl>
                                          <p:spTgt spid="66"/>
                                        </p:tgtEl>
                                        <p:attrNameLst>
                                          <p:attrName>ppt_h</p:attrName>
                                        </p:attrNameLst>
                                      </p:cBhvr>
                                      <p:tavLst>
                                        <p:tav tm="0">
                                          <p:val>
                                            <p:strVal val="ppt_h"/>
                                          </p:val>
                                        </p:tav>
                                        <p:tav tm="100000">
                                          <p:val>
                                            <p:strVal val="ppt_h"/>
                                          </p:val>
                                        </p:tav>
                                      </p:tavLst>
                                    </p:anim>
                                    <p:set>
                                      <p:cBhvr>
                                        <p:cTn id="198" dur="1" fill="hold">
                                          <p:stCondLst>
                                            <p:cond delay="1999"/>
                                          </p:stCondLst>
                                        </p:cTn>
                                        <p:tgtEl>
                                          <p:spTgt spid="66"/>
                                        </p:tgtEl>
                                        <p:attrNameLst>
                                          <p:attrName>style.visibility</p:attrName>
                                        </p:attrNameLst>
                                      </p:cBhvr>
                                      <p:to>
                                        <p:strVal val="hidden"/>
                                      </p:to>
                                    </p:set>
                                  </p:childTnLst>
                                </p:cTn>
                              </p:par>
                              <p:par>
                                <p:cTn id="199" presetID="45" presetClass="exit" presetSubtype="0" fill="hold" grpId="1" nodeType="withEffect">
                                  <p:stCondLst>
                                    <p:cond delay="0"/>
                                  </p:stCondLst>
                                  <p:childTnLst>
                                    <p:animEffect transition="out" filter="fade">
                                      <p:cBhvr>
                                        <p:cTn id="200" dur="2000"/>
                                        <p:tgtEl>
                                          <p:spTgt spid="67"/>
                                        </p:tgtEl>
                                      </p:cBhvr>
                                    </p:animEffect>
                                    <p:anim calcmode="lin" valueType="num">
                                      <p:cBhvr>
                                        <p:cTn id="201" dur="2000"/>
                                        <p:tgtEl>
                                          <p:spTgt spid="6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2" dur="2000"/>
                                        <p:tgtEl>
                                          <p:spTgt spid="67"/>
                                        </p:tgtEl>
                                        <p:attrNameLst>
                                          <p:attrName>ppt_h</p:attrName>
                                        </p:attrNameLst>
                                      </p:cBhvr>
                                      <p:tavLst>
                                        <p:tav tm="0">
                                          <p:val>
                                            <p:strVal val="ppt_h"/>
                                          </p:val>
                                        </p:tav>
                                        <p:tav tm="100000">
                                          <p:val>
                                            <p:strVal val="ppt_h"/>
                                          </p:val>
                                        </p:tav>
                                      </p:tavLst>
                                    </p:anim>
                                    <p:set>
                                      <p:cBhvr>
                                        <p:cTn id="203" dur="1" fill="hold">
                                          <p:stCondLst>
                                            <p:cond delay="1999"/>
                                          </p:stCondLst>
                                        </p:cTn>
                                        <p:tgtEl>
                                          <p:spTgt spid="67"/>
                                        </p:tgtEl>
                                        <p:attrNameLst>
                                          <p:attrName>style.visibility</p:attrName>
                                        </p:attrNameLst>
                                      </p:cBhvr>
                                      <p:to>
                                        <p:strVal val="hidden"/>
                                      </p:to>
                                    </p:set>
                                  </p:childTnLst>
                                </p:cTn>
                              </p:par>
                              <p:par>
                                <p:cTn id="204" presetID="45" presetClass="exit" presetSubtype="0" fill="hold" grpId="1" nodeType="withEffect">
                                  <p:stCondLst>
                                    <p:cond delay="0"/>
                                  </p:stCondLst>
                                  <p:childTnLst>
                                    <p:animEffect transition="out" filter="fade">
                                      <p:cBhvr>
                                        <p:cTn id="205" dur="2000"/>
                                        <p:tgtEl>
                                          <p:spTgt spid="85"/>
                                        </p:tgtEl>
                                      </p:cBhvr>
                                    </p:animEffect>
                                    <p:anim calcmode="lin" valueType="num">
                                      <p:cBhvr>
                                        <p:cTn id="206" dur="2000"/>
                                        <p:tgtEl>
                                          <p:spTgt spid="8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7" dur="2000"/>
                                        <p:tgtEl>
                                          <p:spTgt spid="85"/>
                                        </p:tgtEl>
                                        <p:attrNameLst>
                                          <p:attrName>ppt_h</p:attrName>
                                        </p:attrNameLst>
                                      </p:cBhvr>
                                      <p:tavLst>
                                        <p:tav tm="0">
                                          <p:val>
                                            <p:strVal val="ppt_h"/>
                                          </p:val>
                                        </p:tav>
                                        <p:tav tm="100000">
                                          <p:val>
                                            <p:strVal val="ppt_h"/>
                                          </p:val>
                                        </p:tav>
                                      </p:tavLst>
                                    </p:anim>
                                    <p:set>
                                      <p:cBhvr>
                                        <p:cTn id="208" dur="1" fill="hold">
                                          <p:stCondLst>
                                            <p:cond delay="1999"/>
                                          </p:stCondLst>
                                        </p:cTn>
                                        <p:tgtEl>
                                          <p:spTgt spid="85"/>
                                        </p:tgtEl>
                                        <p:attrNameLst>
                                          <p:attrName>style.visibility</p:attrName>
                                        </p:attrNameLst>
                                      </p:cBhvr>
                                      <p:to>
                                        <p:strVal val="hidden"/>
                                      </p:to>
                                    </p:set>
                                  </p:childTnLst>
                                </p:cTn>
                              </p:par>
                              <p:par>
                                <p:cTn id="209" presetID="45" presetClass="exit" presetSubtype="0" fill="hold" grpId="1" nodeType="withEffect">
                                  <p:stCondLst>
                                    <p:cond delay="0"/>
                                  </p:stCondLst>
                                  <p:childTnLst>
                                    <p:animEffect transition="out" filter="fade">
                                      <p:cBhvr>
                                        <p:cTn id="210" dur="2000"/>
                                        <p:tgtEl>
                                          <p:spTgt spid="86"/>
                                        </p:tgtEl>
                                      </p:cBhvr>
                                    </p:animEffect>
                                    <p:anim calcmode="lin" valueType="num">
                                      <p:cBhvr>
                                        <p:cTn id="211" dur="2000"/>
                                        <p:tgtEl>
                                          <p:spTgt spid="8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2" dur="2000"/>
                                        <p:tgtEl>
                                          <p:spTgt spid="86"/>
                                        </p:tgtEl>
                                        <p:attrNameLst>
                                          <p:attrName>ppt_h</p:attrName>
                                        </p:attrNameLst>
                                      </p:cBhvr>
                                      <p:tavLst>
                                        <p:tav tm="0">
                                          <p:val>
                                            <p:strVal val="ppt_h"/>
                                          </p:val>
                                        </p:tav>
                                        <p:tav tm="100000">
                                          <p:val>
                                            <p:strVal val="ppt_h"/>
                                          </p:val>
                                        </p:tav>
                                      </p:tavLst>
                                    </p:anim>
                                    <p:set>
                                      <p:cBhvr>
                                        <p:cTn id="213" dur="1" fill="hold">
                                          <p:stCondLst>
                                            <p:cond delay="1999"/>
                                          </p:stCondLst>
                                        </p:cTn>
                                        <p:tgtEl>
                                          <p:spTgt spid="86"/>
                                        </p:tgtEl>
                                        <p:attrNameLst>
                                          <p:attrName>style.visibility</p:attrName>
                                        </p:attrNameLst>
                                      </p:cBhvr>
                                      <p:to>
                                        <p:strVal val="hidden"/>
                                      </p:to>
                                    </p:set>
                                  </p:childTnLst>
                                </p:cTn>
                              </p:par>
                              <p:par>
                                <p:cTn id="214" presetID="45" presetClass="exit" presetSubtype="0" fill="hold" grpId="1" nodeType="withEffect">
                                  <p:stCondLst>
                                    <p:cond delay="0"/>
                                  </p:stCondLst>
                                  <p:childTnLst>
                                    <p:animEffect transition="out" filter="fade">
                                      <p:cBhvr>
                                        <p:cTn id="215" dur="2000"/>
                                        <p:tgtEl>
                                          <p:spTgt spid="87"/>
                                        </p:tgtEl>
                                      </p:cBhvr>
                                    </p:animEffect>
                                    <p:anim calcmode="lin" valueType="num">
                                      <p:cBhvr>
                                        <p:cTn id="216" dur="2000"/>
                                        <p:tgtEl>
                                          <p:spTgt spid="8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7" dur="2000"/>
                                        <p:tgtEl>
                                          <p:spTgt spid="87"/>
                                        </p:tgtEl>
                                        <p:attrNameLst>
                                          <p:attrName>ppt_h</p:attrName>
                                        </p:attrNameLst>
                                      </p:cBhvr>
                                      <p:tavLst>
                                        <p:tav tm="0">
                                          <p:val>
                                            <p:strVal val="ppt_h"/>
                                          </p:val>
                                        </p:tav>
                                        <p:tav tm="100000">
                                          <p:val>
                                            <p:strVal val="ppt_h"/>
                                          </p:val>
                                        </p:tav>
                                      </p:tavLst>
                                    </p:anim>
                                    <p:set>
                                      <p:cBhvr>
                                        <p:cTn id="218" dur="1" fill="hold">
                                          <p:stCondLst>
                                            <p:cond delay="1999"/>
                                          </p:stCondLst>
                                        </p:cTn>
                                        <p:tgtEl>
                                          <p:spTgt spid="87"/>
                                        </p:tgtEl>
                                        <p:attrNameLst>
                                          <p:attrName>style.visibility</p:attrName>
                                        </p:attrNameLst>
                                      </p:cBhvr>
                                      <p:to>
                                        <p:strVal val="hidden"/>
                                      </p:to>
                                    </p:set>
                                  </p:childTnLst>
                                </p:cTn>
                              </p:par>
                              <p:par>
                                <p:cTn id="219" presetID="45" presetClass="exit" presetSubtype="0" fill="hold" grpId="1" nodeType="withEffect">
                                  <p:stCondLst>
                                    <p:cond delay="0"/>
                                  </p:stCondLst>
                                  <p:childTnLst>
                                    <p:animEffect transition="out" filter="fade">
                                      <p:cBhvr>
                                        <p:cTn id="220" dur="2000"/>
                                        <p:tgtEl>
                                          <p:spTgt spid="88"/>
                                        </p:tgtEl>
                                      </p:cBhvr>
                                    </p:animEffect>
                                    <p:anim calcmode="lin" valueType="num">
                                      <p:cBhvr>
                                        <p:cTn id="221" dur="2000"/>
                                        <p:tgtEl>
                                          <p:spTgt spid="8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2" dur="2000"/>
                                        <p:tgtEl>
                                          <p:spTgt spid="88"/>
                                        </p:tgtEl>
                                        <p:attrNameLst>
                                          <p:attrName>ppt_h</p:attrName>
                                        </p:attrNameLst>
                                      </p:cBhvr>
                                      <p:tavLst>
                                        <p:tav tm="0">
                                          <p:val>
                                            <p:strVal val="ppt_h"/>
                                          </p:val>
                                        </p:tav>
                                        <p:tav tm="100000">
                                          <p:val>
                                            <p:strVal val="ppt_h"/>
                                          </p:val>
                                        </p:tav>
                                      </p:tavLst>
                                    </p:anim>
                                    <p:set>
                                      <p:cBhvr>
                                        <p:cTn id="223" dur="1" fill="hold">
                                          <p:stCondLst>
                                            <p:cond delay="1999"/>
                                          </p:stCondLst>
                                        </p:cTn>
                                        <p:tgtEl>
                                          <p:spTgt spid="88"/>
                                        </p:tgtEl>
                                        <p:attrNameLst>
                                          <p:attrName>style.visibility</p:attrName>
                                        </p:attrNameLst>
                                      </p:cBhvr>
                                      <p:to>
                                        <p:strVal val="hidden"/>
                                      </p:to>
                                    </p:set>
                                  </p:childTnLst>
                                </p:cTn>
                              </p:par>
                              <p:par>
                                <p:cTn id="224" presetID="45" presetClass="exit" presetSubtype="0" fill="hold" grpId="1" nodeType="withEffect">
                                  <p:stCondLst>
                                    <p:cond delay="0"/>
                                  </p:stCondLst>
                                  <p:childTnLst>
                                    <p:animEffect transition="out" filter="fade">
                                      <p:cBhvr>
                                        <p:cTn id="225" dur="2000"/>
                                        <p:tgtEl>
                                          <p:spTgt spid="78"/>
                                        </p:tgtEl>
                                      </p:cBhvr>
                                    </p:animEffect>
                                    <p:anim calcmode="lin" valueType="num">
                                      <p:cBhvr>
                                        <p:cTn id="226" dur="2000"/>
                                        <p:tgtEl>
                                          <p:spTgt spid="7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7" dur="2000"/>
                                        <p:tgtEl>
                                          <p:spTgt spid="78"/>
                                        </p:tgtEl>
                                        <p:attrNameLst>
                                          <p:attrName>ppt_h</p:attrName>
                                        </p:attrNameLst>
                                      </p:cBhvr>
                                      <p:tavLst>
                                        <p:tav tm="0">
                                          <p:val>
                                            <p:strVal val="ppt_h"/>
                                          </p:val>
                                        </p:tav>
                                        <p:tav tm="100000">
                                          <p:val>
                                            <p:strVal val="ppt_h"/>
                                          </p:val>
                                        </p:tav>
                                      </p:tavLst>
                                    </p:anim>
                                    <p:set>
                                      <p:cBhvr>
                                        <p:cTn id="228" dur="1" fill="hold">
                                          <p:stCondLst>
                                            <p:cond delay="1999"/>
                                          </p:stCondLst>
                                        </p:cTn>
                                        <p:tgtEl>
                                          <p:spTgt spid="78"/>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45" presetClass="entr" presetSubtype="0" fill="hold" nodeType="clickEffect">
                                  <p:stCondLst>
                                    <p:cond delay="0"/>
                                  </p:stCondLst>
                                  <p:childTnLst>
                                    <p:set>
                                      <p:cBhvr>
                                        <p:cTn id="232" dur="1" fill="hold">
                                          <p:stCondLst>
                                            <p:cond delay="0"/>
                                          </p:stCondLst>
                                        </p:cTn>
                                        <p:tgtEl>
                                          <p:spTgt spid="24"/>
                                        </p:tgtEl>
                                        <p:attrNameLst>
                                          <p:attrName>style.visibility</p:attrName>
                                        </p:attrNameLst>
                                      </p:cBhvr>
                                      <p:to>
                                        <p:strVal val="visible"/>
                                      </p:to>
                                    </p:set>
                                    <p:animEffect transition="in" filter="fade">
                                      <p:cBhvr>
                                        <p:cTn id="233" dur="2000"/>
                                        <p:tgtEl>
                                          <p:spTgt spid="24"/>
                                        </p:tgtEl>
                                      </p:cBhvr>
                                    </p:animEffect>
                                    <p:anim calcmode="lin" valueType="num">
                                      <p:cBhvr>
                                        <p:cTn id="234" dur="2000" fill="hold"/>
                                        <p:tgtEl>
                                          <p:spTgt spid="24"/>
                                        </p:tgtEl>
                                        <p:attrNameLst>
                                          <p:attrName>ppt_w</p:attrName>
                                        </p:attrNameLst>
                                      </p:cBhvr>
                                      <p:tavLst>
                                        <p:tav tm="0" fmla="#ppt_w*sin(2.5*pi*$)">
                                          <p:val>
                                            <p:fltVal val="0"/>
                                          </p:val>
                                        </p:tav>
                                        <p:tav tm="100000">
                                          <p:val>
                                            <p:fltVal val="1"/>
                                          </p:val>
                                        </p:tav>
                                      </p:tavLst>
                                    </p:anim>
                                    <p:anim calcmode="lin" valueType="num">
                                      <p:cBhvr>
                                        <p:cTn id="235"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36" fill="hold">
                      <p:stCondLst>
                        <p:cond delay="indefinite"/>
                      </p:stCondLst>
                      <p:childTnLst>
                        <p:par>
                          <p:cTn id="237" fill="hold">
                            <p:stCondLst>
                              <p:cond delay="0"/>
                            </p:stCondLst>
                            <p:childTnLst>
                              <p:par>
                                <p:cTn id="238" presetID="42" presetClass="entr" presetSubtype="0" fill="hold" nodeType="clickEffect">
                                  <p:stCondLst>
                                    <p:cond delay="0"/>
                                  </p:stCondLst>
                                  <p:childTnLst>
                                    <p:set>
                                      <p:cBhvr>
                                        <p:cTn id="239" dur="1" fill="hold">
                                          <p:stCondLst>
                                            <p:cond delay="0"/>
                                          </p:stCondLst>
                                        </p:cTn>
                                        <p:tgtEl>
                                          <p:spTgt spid="28"/>
                                        </p:tgtEl>
                                        <p:attrNameLst>
                                          <p:attrName>style.visibility</p:attrName>
                                        </p:attrNameLst>
                                      </p:cBhvr>
                                      <p:to>
                                        <p:strVal val="visible"/>
                                      </p:to>
                                    </p:set>
                                    <p:animEffect transition="in" filter="fade">
                                      <p:cBhvr>
                                        <p:cTn id="240" dur="1000"/>
                                        <p:tgtEl>
                                          <p:spTgt spid="28"/>
                                        </p:tgtEl>
                                      </p:cBhvr>
                                    </p:animEffect>
                                    <p:anim calcmode="lin" valueType="num">
                                      <p:cBhvr>
                                        <p:cTn id="241" dur="1000" fill="hold"/>
                                        <p:tgtEl>
                                          <p:spTgt spid="28"/>
                                        </p:tgtEl>
                                        <p:attrNameLst>
                                          <p:attrName>ppt_x</p:attrName>
                                        </p:attrNameLst>
                                      </p:cBhvr>
                                      <p:tavLst>
                                        <p:tav tm="0">
                                          <p:val>
                                            <p:strVal val="#ppt_x"/>
                                          </p:val>
                                        </p:tav>
                                        <p:tav tm="100000">
                                          <p:val>
                                            <p:strVal val="#ppt_x"/>
                                          </p:val>
                                        </p:tav>
                                      </p:tavLst>
                                    </p:anim>
                                    <p:anim calcmode="lin" valueType="num">
                                      <p:cBhvr>
                                        <p:cTn id="2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6" presetClass="entr" presetSubtype="16" fill="hold" grpId="0" nodeType="clickEffect">
                                  <p:stCondLst>
                                    <p:cond delay="0"/>
                                  </p:stCondLst>
                                  <p:childTnLst>
                                    <p:set>
                                      <p:cBhvr>
                                        <p:cTn id="246" dur="1" fill="hold">
                                          <p:stCondLst>
                                            <p:cond delay="0"/>
                                          </p:stCondLst>
                                        </p:cTn>
                                        <p:tgtEl>
                                          <p:spTgt spid="79"/>
                                        </p:tgtEl>
                                        <p:attrNameLst>
                                          <p:attrName>style.visibility</p:attrName>
                                        </p:attrNameLst>
                                      </p:cBhvr>
                                      <p:to>
                                        <p:strVal val="visible"/>
                                      </p:to>
                                    </p:set>
                                    <p:animEffect transition="in" filter="circle(in)">
                                      <p:cBhvr>
                                        <p:cTn id="247"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46" grpId="0" animBg="1"/>
      <p:bldP spid="414729" grpId="0"/>
      <p:bldP spid="39" grpId="0"/>
      <p:bldP spid="65" grpId="0" animBg="1"/>
      <p:bldP spid="65" grpId="1" animBg="1"/>
      <p:bldP spid="66" grpId="0"/>
      <p:bldP spid="66" grpId="1"/>
      <p:bldP spid="67" grpId="0"/>
      <p:bldP spid="67" grpId="1"/>
      <p:bldP spid="68" grpId="0"/>
      <p:bldP spid="68" grpId="1"/>
      <p:bldP spid="69" grpId="0"/>
      <p:bldP spid="69" grpId="1"/>
      <p:bldP spid="70" grpId="0" animBg="1"/>
      <p:bldP spid="70" grpId="1" animBg="1"/>
      <p:bldP spid="77" grpId="0" animBg="1"/>
      <p:bldP spid="77" grpId="1" animBg="1"/>
      <p:bldP spid="79" grpId="0"/>
      <p:bldP spid="85" grpId="0" animBg="1"/>
      <p:bldP spid="85" grpId="1" animBg="1"/>
      <p:bldP spid="86" grpId="0" animBg="1"/>
      <p:bldP spid="86" grpId="1" animBg="1"/>
      <p:bldP spid="87" grpId="0" animBg="1"/>
      <p:bldP spid="87" grpId="1" animBg="1"/>
      <p:bldP spid="88" grpId="0" animBg="1"/>
      <p:bldP spid="88" grpId="1" animBg="1"/>
      <p:bldP spid="78" grpId="0" animBg="1"/>
      <p:bldP spid="7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5" name="Rectangle 25"/>
          <p:cNvSpPr>
            <a:spLocks noChangeArrowheads="1"/>
          </p:cNvSpPr>
          <p:nvPr/>
        </p:nvSpPr>
        <p:spPr bwMode="auto">
          <a:xfrm>
            <a:off x="6975675" y="6036210"/>
            <a:ext cx="1422400" cy="5937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14746" name="Rectangle 26"/>
          <p:cNvSpPr>
            <a:spLocks noChangeArrowheads="1"/>
          </p:cNvSpPr>
          <p:nvPr/>
        </p:nvSpPr>
        <p:spPr bwMode="auto">
          <a:xfrm>
            <a:off x="6975541" y="3074754"/>
            <a:ext cx="1827423" cy="1014412"/>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6155" name="Rectangle 6"/>
          <p:cNvSpPr>
            <a:spLocks noChangeArrowheads="1"/>
          </p:cNvSpPr>
          <p:nvPr/>
        </p:nvSpPr>
        <p:spPr bwMode="auto">
          <a:xfrm>
            <a:off x="155378" y="121697"/>
            <a:ext cx="3820277" cy="2246769"/>
          </a:xfrm>
          <a:prstGeom prst="rect">
            <a:avLst/>
          </a:prstGeom>
          <a:noFill/>
          <a:ln w="9525" algn="ctr">
            <a:noFill/>
            <a:miter lim="800000"/>
            <a:headEnd/>
            <a:tailEnd/>
          </a:ln>
        </p:spPr>
        <p:txBody>
          <a:bodyPr wrap="none" anchor="ctr">
            <a:spAutoFit/>
          </a:bodyPr>
          <a:lstStyle/>
          <a:p>
            <a:pPr algn="l"/>
            <a:r>
              <a:rPr lang="en-US" b="0" dirty="0">
                <a:solidFill>
                  <a:srgbClr val="FF0000"/>
                </a:solidFill>
              </a:rPr>
              <a:t>Car wheel initially </a:t>
            </a:r>
            <a:endParaRPr lang="en-US" b="0" dirty="0" smtClean="0">
              <a:solidFill>
                <a:srgbClr val="FF0000"/>
              </a:solidFill>
            </a:endParaRPr>
          </a:p>
          <a:p>
            <a:pPr algn="l"/>
            <a:r>
              <a:rPr lang="en-US" b="0" dirty="0" smtClean="0">
                <a:solidFill>
                  <a:srgbClr val="FF0000"/>
                </a:solidFill>
              </a:rPr>
              <a:t>rotates </a:t>
            </a:r>
            <a:r>
              <a:rPr lang="en-US" b="0" dirty="0">
                <a:solidFill>
                  <a:srgbClr val="FF0000"/>
                </a:solidFill>
              </a:rPr>
              <a:t>at 52 rad/s.</a:t>
            </a:r>
          </a:p>
          <a:p>
            <a:pPr algn="l"/>
            <a:r>
              <a:rPr lang="en-US" b="0" dirty="0">
                <a:solidFill>
                  <a:srgbClr val="FF0000"/>
                </a:solidFill>
              </a:rPr>
              <a:t>After braking </a:t>
            </a:r>
            <a:r>
              <a:rPr lang="en-US" b="0" dirty="0" smtClean="0">
                <a:solidFill>
                  <a:srgbClr val="FF0000"/>
                </a:solidFill>
              </a:rPr>
              <a:t>for 7.3 </a:t>
            </a:r>
            <a:r>
              <a:rPr lang="en-US" b="0" dirty="0">
                <a:solidFill>
                  <a:srgbClr val="FF0000"/>
                </a:solidFill>
              </a:rPr>
              <a:t>s, </a:t>
            </a:r>
            <a:endParaRPr lang="en-US" b="0" dirty="0" smtClean="0">
              <a:solidFill>
                <a:srgbClr val="FF0000"/>
              </a:solidFill>
            </a:endParaRPr>
          </a:p>
          <a:p>
            <a:pPr algn="l"/>
            <a:r>
              <a:rPr lang="en-US" b="0" dirty="0" smtClean="0">
                <a:solidFill>
                  <a:srgbClr val="FF0000"/>
                </a:solidFill>
              </a:rPr>
              <a:t>wheel </a:t>
            </a:r>
            <a:r>
              <a:rPr lang="en-US" b="0" dirty="0">
                <a:solidFill>
                  <a:srgbClr val="FF0000"/>
                </a:solidFill>
              </a:rPr>
              <a:t>is at rest.</a:t>
            </a:r>
          </a:p>
          <a:p>
            <a:pPr algn="l"/>
            <a:r>
              <a:rPr lang="en-US" b="0" dirty="0">
                <a:solidFill>
                  <a:srgbClr val="FF0000"/>
                </a:solidFill>
              </a:rPr>
              <a:t>Find… </a:t>
            </a:r>
          </a:p>
        </p:txBody>
      </p:sp>
      <p:sp>
        <p:nvSpPr>
          <p:cNvPr id="414728" name="Rectangle 8"/>
          <p:cNvSpPr>
            <a:spLocks noChangeArrowheads="1"/>
          </p:cNvSpPr>
          <p:nvPr/>
        </p:nvSpPr>
        <p:spPr bwMode="auto">
          <a:xfrm>
            <a:off x="935900" y="2311577"/>
            <a:ext cx="4854149"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a. </a:t>
            </a:r>
            <a:r>
              <a:rPr lang="en-US" b="0" dirty="0" smtClean="0">
                <a:solidFill>
                  <a:srgbClr val="FF0000"/>
                </a:solidFill>
              </a:rPr>
              <a:t>…wheel’s </a:t>
            </a:r>
            <a:r>
              <a:rPr lang="en-US" b="0" dirty="0">
                <a:solidFill>
                  <a:srgbClr val="FF0000"/>
                </a:solidFill>
              </a:rPr>
              <a:t>avg. </a:t>
            </a:r>
            <a:r>
              <a:rPr lang="en-US" b="0" dirty="0" err="1">
                <a:solidFill>
                  <a:srgbClr val="FF0000"/>
                </a:solidFill>
              </a:rPr>
              <a:t>ang.</a:t>
            </a:r>
            <a:r>
              <a:rPr lang="en-US" b="0" dirty="0">
                <a:solidFill>
                  <a:srgbClr val="FF0000"/>
                </a:solidFill>
              </a:rPr>
              <a:t> </a:t>
            </a:r>
            <a:r>
              <a:rPr lang="en-US" b="0" dirty="0" err="1">
                <a:solidFill>
                  <a:srgbClr val="FF0000"/>
                </a:solidFill>
              </a:rPr>
              <a:t>accel</a:t>
            </a:r>
            <a:r>
              <a:rPr lang="en-US" b="0" dirty="0">
                <a:solidFill>
                  <a:srgbClr val="FF0000"/>
                </a:solidFill>
              </a:rPr>
              <a:t>. </a:t>
            </a:r>
          </a:p>
        </p:txBody>
      </p:sp>
      <p:sp>
        <p:nvSpPr>
          <p:cNvPr id="414729" name="Rectangle 9"/>
          <p:cNvSpPr>
            <a:spLocks noChangeArrowheads="1"/>
          </p:cNvSpPr>
          <p:nvPr/>
        </p:nvSpPr>
        <p:spPr bwMode="auto">
          <a:xfrm>
            <a:off x="815975" y="4371042"/>
            <a:ext cx="3975704"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b. </a:t>
            </a:r>
            <a:r>
              <a:rPr lang="en-US" b="0" dirty="0" smtClean="0">
                <a:solidFill>
                  <a:srgbClr val="FF0000"/>
                </a:solidFill>
              </a:rPr>
              <a:t>…wheel’s </a:t>
            </a:r>
            <a:r>
              <a:rPr lang="en-US" b="0" dirty="0" err="1">
                <a:solidFill>
                  <a:srgbClr val="FF0000"/>
                </a:solidFill>
              </a:rPr>
              <a:t>ang.</a:t>
            </a:r>
            <a:r>
              <a:rPr lang="en-US" b="0" dirty="0">
                <a:solidFill>
                  <a:srgbClr val="FF0000"/>
                </a:solidFill>
              </a:rPr>
              <a:t> </a:t>
            </a:r>
            <a:r>
              <a:rPr lang="en-US" b="0" dirty="0" err="1">
                <a:solidFill>
                  <a:srgbClr val="FF0000"/>
                </a:solidFill>
              </a:rPr>
              <a:t>displ</a:t>
            </a:r>
            <a:r>
              <a:rPr lang="en-US" b="0" dirty="0">
                <a:solidFill>
                  <a:srgbClr val="FF0000"/>
                </a:solidFill>
              </a:rPr>
              <a:t>. </a:t>
            </a:r>
          </a:p>
        </p:txBody>
      </p:sp>
      <p:graphicFrame>
        <p:nvGraphicFramePr>
          <p:cNvPr id="414734" name="Object 14"/>
          <p:cNvGraphicFramePr>
            <a:graphicFrameLocks noChangeAspect="1"/>
          </p:cNvGraphicFramePr>
          <p:nvPr>
            <p:extLst/>
          </p:nvPr>
        </p:nvGraphicFramePr>
        <p:xfrm>
          <a:off x="3536032" y="3154022"/>
          <a:ext cx="2997200" cy="838200"/>
        </p:xfrm>
        <a:graphic>
          <a:graphicData uri="http://schemas.openxmlformats.org/presentationml/2006/ole">
            <mc:AlternateContent xmlns:mc="http://schemas.openxmlformats.org/markup-compatibility/2006">
              <mc:Choice xmlns:v="urn:schemas-microsoft-com:vml" Requires="v">
                <p:oleObj spid="_x0000_s35914" name="Equation" r:id="rId3" imgW="2997000" imgH="838080" progId="Equation.3">
                  <p:embed/>
                </p:oleObj>
              </mc:Choice>
              <mc:Fallback>
                <p:oleObj name="Equation" r:id="rId3" imgW="29970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032" y="3154022"/>
                        <a:ext cx="299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742" name="Object 22"/>
          <p:cNvGraphicFramePr>
            <a:graphicFrameLocks noChangeAspect="1"/>
          </p:cNvGraphicFramePr>
          <p:nvPr>
            <p:extLst>
              <p:ext uri="{D42A27DB-BD31-4B8C-83A1-F6EECF244321}">
                <p14:modId xmlns:p14="http://schemas.microsoft.com/office/powerpoint/2010/main" val="2050750532"/>
              </p:ext>
            </p:extLst>
          </p:nvPr>
        </p:nvGraphicFramePr>
        <p:xfrm>
          <a:off x="6607375" y="6177498"/>
          <a:ext cx="1841500" cy="328612"/>
        </p:xfrm>
        <a:graphic>
          <a:graphicData uri="http://schemas.openxmlformats.org/presentationml/2006/ole">
            <mc:AlternateContent xmlns:mc="http://schemas.openxmlformats.org/markup-compatibility/2006">
              <mc:Choice xmlns:v="urn:schemas-microsoft-com:vml" Requires="v">
                <p:oleObj spid="_x0000_s35915" name="Equation" r:id="rId5" imgW="1841400" imgH="330120" progId="Equation.3">
                  <p:embed/>
                </p:oleObj>
              </mc:Choice>
              <mc:Fallback>
                <p:oleObj name="Equation" r:id="rId5" imgW="184140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375" y="6177498"/>
                        <a:ext cx="18415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8" name="Picture 2" descr="http://www.lakeshorewheelandtire.com/wheels/yokohama-avid-h4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6737" y="121697"/>
            <a:ext cx="1214623" cy="1420526"/>
          </a:xfrm>
          <a:prstGeom prst="rect">
            <a:avLst/>
          </a:prstGeom>
          <a:noFill/>
          <a:ln w="9525">
            <a:noFill/>
            <a:miter lim="800000"/>
            <a:headEnd/>
            <a:tailEnd/>
          </a:ln>
        </p:spPr>
      </p:pic>
      <p:cxnSp>
        <p:nvCxnSpPr>
          <p:cNvPr id="17" name="Straight Connector 16"/>
          <p:cNvCxnSpPr/>
          <p:nvPr/>
        </p:nvCxnSpPr>
        <p:spPr bwMode="auto">
          <a:xfrm>
            <a:off x="3836492" y="2834797"/>
            <a:ext cx="1682063" cy="0"/>
          </a:xfrm>
          <a:prstGeom prst="line">
            <a:avLst/>
          </a:prstGeom>
          <a:noFill/>
          <a:ln w="57150" cap="flat" cmpd="sng" algn="ctr">
            <a:solidFill>
              <a:schemeClr val="tx1"/>
            </a:solidFill>
            <a:prstDash val="solid"/>
            <a:round/>
            <a:headEnd type="none" w="med" len="med"/>
            <a:tailEnd type="none" w="med" len="med"/>
          </a:ln>
          <a:effectLst/>
        </p:spPr>
      </p:cxnSp>
      <p:grpSp>
        <p:nvGrpSpPr>
          <p:cNvPr id="4" name="Group 3"/>
          <p:cNvGrpSpPr/>
          <p:nvPr/>
        </p:nvGrpSpPr>
        <p:grpSpPr>
          <a:xfrm>
            <a:off x="6547893" y="3029375"/>
            <a:ext cx="2081645" cy="1079022"/>
            <a:chOff x="-2696500" y="3770360"/>
            <a:chExt cx="2081645" cy="1079022"/>
          </a:xfrm>
        </p:grpSpPr>
        <p:sp>
          <p:nvSpPr>
            <p:cNvPr id="33" name="Rectangle 22"/>
            <p:cNvSpPr>
              <a:spLocks noChangeArrowheads="1"/>
            </p:cNvSpPr>
            <p:nvPr/>
          </p:nvSpPr>
          <p:spPr bwMode="auto">
            <a:xfrm>
              <a:off x="-1321125" y="3770360"/>
              <a:ext cx="705642"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Arial"/>
                </a:rPr>
                <a:t>rad</a:t>
              </a:r>
              <a:endParaRPr lang="en-US" b="0" dirty="0">
                <a:solidFill>
                  <a:srgbClr val="000000"/>
                </a:solidFill>
                <a:latin typeface="Arial"/>
              </a:endParaRPr>
            </a:p>
          </p:txBody>
        </p:sp>
        <p:sp>
          <p:nvSpPr>
            <p:cNvPr id="34" name="Rectangle 22"/>
            <p:cNvSpPr>
              <a:spLocks noChangeArrowheads="1"/>
            </p:cNvSpPr>
            <p:nvPr/>
          </p:nvSpPr>
          <p:spPr bwMode="auto">
            <a:xfrm>
              <a:off x="-2696500" y="4049335"/>
              <a:ext cx="1492716"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Arial"/>
                </a:rPr>
                <a:t>=   –7.1 </a:t>
              </a:r>
              <a:endParaRPr lang="en-US" b="0" dirty="0">
                <a:solidFill>
                  <a:srgbClr val="000000"/>
                </a:solidFill>
                <a:latin typeface="Arial"/>
              </a:endParaRPr>
            </a:p>
          </p:txBody>
        </p:sp>
        <p:sp>
          <p:nvSpPr>
            <p:cNvPr id="35" name="Rectangle 22"/>
            <p:cNvSpPr>
              <a:spLocks noChangeArrowheads="1"/>
            </p:cNvSpPr>
            <p:nvPr/>
          </p:nvSpPr>
          <p:spPr bwMode="auto">
            <a:xfrm>
              <a:off x="-1241392" y="4326162"/>
              <a:ext cx="497252"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Arial"/>
                </a:rPr>
                <a:t>s</a:t>
              </a:r>
              <a:r>
                <a:rPr lang="en-US" b="0" baseline="30000" dirty="0" err="1" smtClean="0">
                  <a:solidFill>
                    <a:srgbClr val="000000"/>
                  </a:solidFill>
                  <a:latin typeface="Arial"/>
                </a:rPr>
                <a:t>2</a:t>
              </a:r>
              <a:endParaRPr lang="en-US" b="0" baseline="30000" dirty="0">
                <a:solidFill>
                  <a:srgbClr val="000000"/>
                </a:solidFill>
                <a:latin typeface="Arial"/>
              </a:endParaRPr>
            </a:p>
          </p:txBody>
        </p:sp>
        <p:cxnSp>
          <p:nvCxnSpPr>
            <p:cNvPr id="36" name="Straight Connector 35"/>
            <p:cNvCxnSpPr/>
            <p:nvPr/>
          </p:nvCxnSpPr>
          <p:spPr bwMode="auto">
            <a:xfrm>
              <a:off x="-1297469" y="4320560"/>
              <a:ext cx="682614" cy="0"/>
            </a:xfrm>
            <a:prstGeom prst="line">
              <a:avLst/>
            </a:prstGeom>
            <a:noFill/>
            <a:ln w="28575" cap="flat" cmpd="sng" algn="ctr">
              <a:solidFill>
                <a:schemeClr val="tx1"/>
              </a:solidFill>
              <a:prstDash val="solid"/>
              <a:round/>
              <a:headEnd type="none" w="med" len="med"/>
              <a:tailEnd type="none" w="med" len="med"/>
            </a:ln>
            <a:effectLst/>
          </p:spPr>
        </p:cxnSp>
      </p:grpSp>
      <p:grpSp>
        <p:nvGrpSpPr>
          <p:cNvPr id="37" name="Group 36"/>
          <p:cNvGrpSpPr/>
          <p:nvPr/>
        </p:nvGrpSpPr>
        <p:grpSpPr>
          <a:xfrm>
            <a:off x="265541" y="3075495"/>
            <a:ext cx="3170828" cy="958500"/>
            <a:chOff x="4956051" y="2537095"/>
            <a:chExt cx="3170828" cy="958500"/>
          </a:xfrm>
        </p:grpSpPr>
        <p:sp>
          <p:nvSpPr>
            <p:cNvPr id="38" name="Arc 37"/>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41" name="Rectangle 22"/>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43"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44" name="Rectangle 43"/>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45" name="Straight Connector 44"/>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6" name="Rectangle 45"/>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47" name="Arc 46"/>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48" name="Arc 47"/>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49" name="Arc 48"/>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0"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51" name="Straight Connector 50"/>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52" name="Rectangle 51"/>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sp>
        <p:nvSpPr>
          <p:cNvPr id="39" name="Rectangle 38"/>
          <p:cNvSpPr/>
          <p:nvPr/>
        </p:nvSpPr>
        <p:spPr>
          <a:xfrm>
            <a:off x="883962" y="2823634"/>
            <a:ext cx="938078" cy="1446550"/>
          </a:xfrm>
          <a:prstGeom prst="rect">
            <a:avLst/>
          </a:prstGeom>
        </p:spPr>
        <p:txBody>
          <a:bodyPr wrap="none">
            <a:spAutoFit/>
          </a:bodyPr>
          <a:lstStyle/>
          <a:p>
            <a:r>
              <a:rPr lang="en-US" sz="8800" b="0" dirty="0" smtClean="0">
                <a:solidFill>
                  <a:srgbClr val="FF0000"/>
                </a:solidFill>
              </a:rPr>
              <a:t>X</a:t>
            </a:r>
            <a:endParaRPr lang="en-US" sz="8800" dirty="0">
              <a:solidFill>
                <a:srgbClr val="FF0000"/>
              </a:solidFill>
            </a:endParaRPr>
          </a:p>
        </p:txBody>
      </p:sp>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9270" y="7535"/>
            <a:ext cx="3077617" cy="3101352"/>
          </a:xfrm>
          <a:prstGeom prst="rect">
            <a:avLst/>
          </a:prstGeom>
        </p:spPr>
      </p:pic>
      <p:sp>
        <p:nvSpPr>
          <p:cNvPr id="65" name="Oval 64"/>
          <p:cNvSpPr/>
          <p:nvPr/>
        </p:nvSpPr>
        <p:spPr>
          <a:xfrm>
            <a:off x="8276089" y="1458716"/>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8" name="Rectangle 67"/>
          <p:cNvSpPr/>
          <p:nvPr/>
        </p:nvSpPr>
        <p:spPr>
          <a:xfrm>
            <a:off x="6096689" y="2297325"/>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70" name="Oval 69"/>
          <p:cNvSpPr/>
          <p:nvPr/>
        </p:nvSpPr>
        <p:spPr>
          <a:xfrm>
            <a:off x="7293855" y="2055681"/>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grpSp>
        <p:nvGrpSpPr>
          <p:cNvPr id="12" name="Group 11"/>
          <p:cNvGrpSpPr/>
          <p:nvPr/>
        </p:nvGrpSpPr>
        <p:grpSpPr>
          <a:xfrm>
            <a:off x="3112583" y="27159"/>
            <a:ext cx="1037037" cy="717358"/>
            <a:chOff x="3112583" y="27159"/>
            <a:chExt cx="1037037" cy="717358"/>
          </a:xfrm>
        </p:grpSpPr>
        <p:sp>
          <p:nvSpPr>
            <p:cNvPr id="21" name="Rectangle 22"/>
            <p:cNvSpPr>
              <a:spLocks noChangeArrowheads="1"/>
            </p:cNvSpPr>
            <p:nvPr/>
          </p:nvSpPr>
          <p:spPr bwMode="auto">
            <a:xfrm>
              <a:off x="3665192" y="27159"/>
              <a:ext cx="484428"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baseline="-25000" dirty="0">
                <a:solidFill>
                  <a:srgbClr val="000000"/>
                </a:solidFill>
              </a:endParaRPr>
            </a:p>
          </p:txBody>
        </p:sp>
        <p:cxnSp>
          <p:nvCxnSpPr>
            <p:cNvPr id="5" name="Straight Connector 4"/>
            <p:cNvCxnSpPr/>
            <p:nvPr/>
          </p:nvCxnSpPr>
          <p:spPr bwMode="auto">
            <a:xfrm flipV="1">
              <a:off x="3112583" y="420950"/>
              <a:ext cx="571042" cy="323567"/>
            </a:xfrm>
            <a:prstGeom prst="line">
              <a:avLst/>
            </a:prstGeom>
            <a:noFill/>
            <a:ln w="28575" cap="flat" cmpd="sng" algn="ctr">
              <a:solidFill>
                <a:schemeClr val="tx1"/>
              </a:solidFill>
              <a:prstDash val="solid"/>
              <a:round/>
              <a:headEnd type="none" w="med" len="med"/>
              <a:tailEnd type="none" w="med" len="med"/>
            </a:ln>
            <a:effectLst/>
          </p:spPr>
        </p:cxnSp>
      </p:grpSp>
      <p:grpSp>
        <p:nvGrpSpPr>
          <p:cNvPr id="13" name="Group 12"/>
          <p:cNvGrpSpPr/>
          <p:nvPr/>
        </p:nvGrpSpPr>
        <p:grpSpPr>
          <a:xfrm>
            <a:off x="3630351" y="413465"/>
            <a:ext cx="1052397" cy="709872"/>
            <a:chOff x="3630351" y="413465"/>
            <a:chExt cx="1052397" cy="709872"/>
          </a:xfrm>
        </p:grpSpPr>
        <p:sp>
          <p:nvSpPr>
            <p:cNvPr id="15" name="Rectangle 22"/>
            <p:cNvSpPr>
              <a:spLocks noChangeArrowheads="1"/>
            </p:cNvSpPr>
            <p:nvPr/>
          </p:nvSpPr>
          <p:spPr bwMode="auto">
            <a:xfrm>
              <a:off x="4179084" y="413465"/>
              <a:ext cx="503664"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b="0" dirty="0">
                <a:solidFill>
                  <a:srgbClr val="000000"/>
                </a:solidFill>
              </a:endParaRPr>
            </a:p>
          </p:txBody>
        </p:sp>
        <p:cxnSp>
          <p:nvCxnSpPr>
            <p:cNvPr id="71" name="Straight Connector 70"/>
            <p:cNvCxnSpPr/>
            <p:nvPr/>
          </p:nvCxnSpPr>
          <p:spPr bwMode="auto">
            <a:xfrm flipV="1">
              <a:off x="3630351" y="799770"/>
              <a:ext cx="571042" cy="323567"/>
            </a:xfrm>
            <a:prstGeom prst="line">
              <a:avLst/>
            </a:prstGeom>
            <a:noFill/>
            <a:ln w="28575" cap="flat" cmpd="sng" algn="ctr">
              <a:solidFill>
                <a:schemeClr val="tx1"/>
              </a:solidFill>
              <a:prstDash val="solid"/>
              <a:round/>
              <a:headEnd type="none" w="med" len="med"/>
              <a:tailEnd type="none" w="med" len="med"/>
            </a:ln>
            <a:effectLst/>
          </p:spPr>
        </p:cxnSp>
      </p:grpSp>
      <p:grpSp>
        <p:nvGrpSpPr>
          <p:cNvPr id="14" name="Group 13"/>
          <p:cNvGrpSpPr/>
          <p:nvPr/>
        </p:nvGrpSpPr>
        <p:grpSpPr>
          <a:xfrm>
            <a:off x="2754998" y="1520692"/>
            <a:ext cx="1098501" cy="523220"/>
            <a:chOff x="2754998" y="1520692"/>
            <a:chExt cx="1098501" cy="523220"/>
          </a:xfrm>
        </p:grpSpPr>
        <p:sp>
          <p:nvSpPr>
            <p:cNvPr id="20" name="Rectangle 22"/>
            <p:cNvSpPr>
              <a:spLocks noChangeArrowheads="1"/>
            </p:cNvSpPr>
            <p:nvPr/>
          </p:nvSpPr>
          <p:spPr bwMode="auto">
            <a:xfrm>
              <a:off x="3356247" y="1520692"/>
              <a:ext cx="497252"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endParaRPr lang="en-US" b="0" baseline="-25000" dirty="0">
                <a:solidFill>
                  <a:srgbClr val="000000"/>
                </a:solidFill>
              </a:endParaRPr>
            </a:p>
          </p:txBody>
        </p:sp>
        <p:cxnSp>
          <p:nvCxnSpPr>
            <p:cNvPr id="72" name="Straight Connector 71"/>
            <p:cNvCxnSpPr/>
            <p:nvPr/>
          </p:nvCxnSpPr>
          <p:spPr bwMode="auto">
            <a:xfrm>
              <a:off x="2754998" y="1713136"/>
              <a:ext cx="595600" cy="98343"/>
            </a:xfrm>
            <a:prstGeom prst="line">
              <a:avLst/>
            </a:prstGeom>
            <a:noFill/>
            <a:ln w="28575" cap="flat" cmpd="sng" algn="ctr">
              <a:solidFill>
                <a:schemeClr val="tx1"/>
              </a:solidFill>
              <a:prstDash val="solid"/>
              <a:round/>
              <a:headEnd type="none" w="med" len="med"/>
              <a:tailEnd type="none" w="med" len="med"/>
            </a:ln>
            <a:effectLst/>
          </p:spPr>
        </p:cxnSp>
      </p:grpSp>
      <p:cxnSp>
        <p:nvCxnSpPr>
          <p:cNvPr id="73" name="Straight Connector 72"/>
          <p:cNvCxnSpPr/>
          <p:nvPr/>
        </p:nvCxnSpPr>
        <p:spPr bwMode="auto">
          <a:xfrm>
            <a:off x="1846090" y="1022372"/>
            <a:ext cx="1266493" cy="0"/>
          </a:xfrm>
          <a:prstGeom prst="line">
            <a:avLst/>
          </a:prstGeom>
          <a:noFill/>
          <a:ln w="5715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2889868" y="1443949"/>
            <a:ext cx="775324" cy="0"/>
          </a:xfrm>
          <a:prstGeom prst="line">
            <a:avLst/>
          </a:prstGeom>
          <a:noFill/>
          <a:ln w="5715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638304" y="1887172"/>
            <a:ext cx="1048818" cy="0"/>
          </a:xfrm>
          <a:prstGeom prst="line">
            <a:avLst/>
          </a:prstGeom>
          <a:noFill/>
          <a:ln w="57150" cap="flat" cmpd="sng" algn="ctr">
            <a:solidFill>
              <a:schemeClr val="tx1"/>
            </a:solidFill>
            <a:prstDash val="solid"/>
            <a:round/>
            <a:headEnd type="none" w="med" len="med"/>
            <a:tailEnd type="none" w="med" len="med"/>
          </a:ln>
          <a:effectLst/>
        </p:spPr>
      </p:cxnSp>
      <p:grpSp>
        <p:nvGrpSpPr>
          <p:cNvPr id="26" name="Group 25"/>
          <p:cNvGrpSpPr/>
          <p:nvPr/>
        </p:nvGrpSpPr>
        <p:grpSpPr>
          <a:xfrm>
            <a:off x="4614249" y="1483353"/>
            <a:ext cx="410689" cy="919231"/>
            <a:chOff x="4614249" y="1483353"/>
            <a:chExt cx="410689" cy="919231"/>
          </a:xfrm>
        </p:grpSpPr>
        <p:sp>
          <p:nvSpPr>
            <p:cNvPr id="22" name="Rectangle 22"/>
            <p:cNvSpPr>
              <a:spLocks noChangeArrowheads="1"/>
            </p:cNvSpPr>
            <p:nvPr/>
          </p:nvSpPr>
          <p:spPr bwMode="auto">
            <a:xfrm>
              <a:off x="4614249" y="1483353"/>
              <a:ext cx="410689"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a</a:t>
              </a:r>
              <a:endParaRPr lang="en-US" b="0" baseline="-25000" dirty="0">
                <a:solidFill>
                  <a:srgbClr val="000000"/>
                </a:solidFill>
              </a:endParaRPr>
            </a:p>
          </p:txBody>
        </p:sp>
        <p:cxnSp>
          <p:nvCxnSpPr>
            <p:cNvPr id="76" name="Straight Connector 75"/>
            <p:cNvCxnSpPr/>
            <p:nvPr/>
          </p:nvCxnSpPr>
          <p:spPr bwMode="auto">
            <a:xfrm flipV="1">
              <a:off x="4660697" y="1944455"/>
              <a:ext cx="122156" cy="458129"/>
            </a:xfrm>
            <a:prstGeom prst="line">
              <a:avLst/>
            </a:prstGeom>
            <a:noFill/>
            <a:ln w="28575" cap="flat" cmpd="sng" algn="ctr">
              <a:solidFill>
                <a:schemeClr val="tx1"/>
              </a:solidFill>
              <a:prstDash val="solid"/>
              <a:round/>
              <a:headEnd type="none" w="med" len="med"/>
              <a:tailEnd type="none" w="med" len="med"/>
            </a:ln>
            <a:effectLst/>
          </p:spPr>
        </p:cxnSp>
      </p:grpSp>
      <p:sp>
        <p:nvSpPr>
          <p:cNvPr id="77" name="Oval 76"/>
          <p:cNvSpPr/>
          <p:nvPr/>
        </p:nvSpPr>
        <p:spPr>
          <a:xfrm>
            <a:off x="8003001" y="814534"/>
            <a:ext cx="332020" cy="346903"/>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9" name="Rectangle 78"/>
          <p:cNvSpPr/>
          <p:nvPr/>
        </p:nvSpPr>
        <p:spPr>
          <a:xfrm>
            <a:off x="6096688" y="-69489"/>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grpSp>
        <p:nvGrpSpPr>
          <p:cNvPr id="28" name="Group 27"/>
          <p:cNvGrpSpPr/>
          <p:nvPr/>
        </p:nvGrpSpPr>
        <p:grpSpPr>
          <a:xfrm>
            <a:off x="4591373" y="4081105"/>
            <a:ext cx="756655" cy="523220"/>
            <a:chOff x="4591373" y="4081105"/>
            <a:chExt cx="756655" cy="523220"/>
          </a:xfrm>
        </p:grpSpPr>
        <p:sp>
          <p:nvSpPr>
            <p:cNvPr id="25" name="Rectangle 22"/>
            <p:cNvSpPr>
              <a:spLocks noChangeArrowheads="1"/>
            </p:cNvSpPr>
            <p:nvPr/>
          </p:nvSpPr>
          <p:spPr bwMode="auto">
            <a:xfrm>
              <a:off x="4756199" y="4081105"/>
              <a:ext cx="59182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endParaRPr lang="en-US" b="0" dirty="0">
                <a:solidFill>
                  <a:srgbClr val="000000"/>
                </a:solidFill>
              </a:endParaRPr>
            </a:p>
          </p:txBody>
        </p:sp>
        <p:cxnSp>
          <p:nvCxnSpPr>
            <p:cNvPr id="80" name="Straight Connector 79"/>
            <p:cNvCxnSpPr/>
            <p:nvPr/>
          </p:nvCxnSpPr>
          <p:spPr bwMode="auto">
            <a:xfrm flipV="1">
              <a:off x="4591373" y="4459798"/>
              <a:ext cx="228220" cy="133845"/>
            </a:xfrm>
            <a:prstGeom prst="line">
              <a:avLst/>
            </a:prstGeom>
            <a:noFill/>
            <a:ln w="28575" cap="flat" cmpd="sng" algn="ctr">
              <a:solidFill>
                <a:schemeClr val="tx1"/>
              </a:solidFill>
              <a:prstDash val="solid"/>
              <a:round/>
              <a:headEnd type="none" w="med" len="med"/>
              <a:tailEnd type="none" w="med" len="med"/>
            </a:ln>
            <a:effectLst/>
          </p:spPr>
        </p:cxnSp>
      </p:grpSp>
      <p:sp>
        <p:nvSpPr>
          <p:cNvPr id="84" name="Rectangle 83"/>
          <p:cNvSpPr/>
          <p:nvPr/>
        </p:nvSpPr>
        <p:spPr>
          <a:xfrm>
            <a:off x="5774762" y="4024298"/>
            <a:ext cx="1737975" cy="1107996"/>
          </a:xfrm>
          <a:prstGeom prst="rect">
            <a:avLst/>
          </a:prstGeom>
        </p:spPr>
        <p:txBody>
          <a:bodyPr wrap="none">
            <a:spAutoFit/>
          </a:bodyPr>
          <a:lstStyle/>
          <a:p>
            <a:r>
              <a:rPr lang="en-US" sz="6600" dirty="0" smtClean="0">
                <a:solidFill>
                  <a:srgbClr val="FF0000"/>
                </a:solidFill>
              </a:rPr>
              <a:t>???</a:t>
            </a:r>
            <a:endParaRPr lang="en-US" sz="6600" dirty="0">
              <a:solidFill>
                <a:srgbClr val="FF0000"/>
              </a:solidFill>
            </a:endParaRPr>
          </a:p>
        </p:txBody>
      </p:sp>
      <p:sp>
        <p:nvSpPr>
          <p:cNvPr id="85" name="Oval 84"/>
          <p:cNvSpPr/>
          <p:nvPr/>
        </p:nvSpPr>
        <p:spPr>
          <a:xfrm>
            <a:off x="7367249" y="1520692"/>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6" name="Oval 85"/>
          <p:cNvSpPr/>
          <p:nvPr/>
        </p:nvSpPr>
        <p:spPr>
          <a:xfrm>
            <a:off x="7293855" y="814534"/>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7" name="Oval 86"/>
          <p:cNvSpPr/>
          <p:nvPr/>
        </p:nvSpPr>
        <p:spPr>
          <a:xfrm>
            <a:off x="8708296" y="1443949"/>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8" name="Oval 87"/>
          <p:cNvSpPr/>
          <p:nvPr/>
        </p:nvSpPr>
        <p:spPr>
          <a:xfrm>
            <a:off x="6775535" y="814534"/>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8" name="Oval 77"/>
          <p:cNvSpPr/>
          <p:nvPr/>
        </p:nvSpPr>
        <p:spPr>
          <a:xfrm>
            <a:off x="7600621" y="2034360"/>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1" name="Oval 80"/>
          <p:cNvSpPr/>
          <p:nvPr/>
        </p:nvSpPr>
        <p:spPr>
          <a:xfrm>
            <a:off x="8564197" y="2021563"/>
            <a:ext cx="332020"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82" name="Oval 81"/>
          <p:cNvSpPr/>
          <p:nvPr/>
        </p:nvSpPr>
        <p:spPr>
          <a:xfrm>
            <a:off x="8282865" y="2015962"/>
            <a:ext cx="332020" cy="346903"/>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grpSp>
        <p:nvGrpSpPr>
          <p:cNvPr id="83" name="Group 82"/>
          <p:cNvGrpSpPr/>
          <p:nvPr/>
        </p:nvGrpSpPr>
        <p:grpSpPr>
          <a:xfrm>
            <a:off x="951795" y="5079990"/>
            <a:ext cx="3839884" cy="926982"/>
            <a:chOff x="-103325" y="3309893"/>
            <a:chExt cx="3839884" cy="926982"/>
          </a:xfrm>
        </p:grpSpPr>
        <p:sp>
          <p:nvSpPr>
            <p:cNvPr id="89" name="Arc 88"/>
            <p:cNvSpPr/>
            <p:nvPr/>
          </p:nvSpPr>
          <p:spPr bwMode="auto">
            <a:xfrm rot="18579899">
              <a:off x="37049" y="3551593"/>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90" name="Rectangle 22"/>
            <p:cNvSpPr>
              <a:spLocks noChangeArrowheads="1"/>
            </p:cNvSpPr>
            <p:nvPr/>
          </p:nvSpPr>
          <p:spPr bwMode="auto">
            <a:xfrm>
              <a:off x="-103325" y="3540765"/>
              <a:ext cx="1140056"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Symbol" panose="05050102010706020507" pitchFamily="18" charset="2"/>
                </a:rPr>
                <a:t>w</a:t>
              </a:r>
              <a:r>
                <a:rPr lang="en-US" b="0" baseline="-25000" dirty="0" err="1" smtClean="0">
                  <a:solidFill>
                    <a:srgbClr val="000000"/>
                  </a:solidFill>
                </a:rPr>
                <a:t>avg</a:t>
              </a:r>
              <a:r>
                <a:rPr lang="en-US" b="0" dirty="0" smtClean="0">
                  <a:solidFill>
                    <a:srgbClr val="000000"/>
                  </a:solidFill>
                </a:rPr>
                <a:t> =</a:t>
              </a:r>
              <a:endParaRPr lang="en-US" b="0" dirty="0">
                <a:solidFill>
                  <a:srgbClr val="000000"/>
                </a:solidFill>
              </a:endParaRPr>
            </a:p>
          </p:txBody>
        </p:sp>
        <p:sp>
          <p:nvSpPr>
            <p:cNvPr id="91" name="Rectangle 22"/>
            <p:cNvSpPr>
              <a:spLocks noChangeArrowheads="1"/>
            </p:cNvSpPr>
            <p:nvPr/>
          </p:nvSpPr>
          <p:spPr bwMode="auto">
            <a:xfrm>
              <a:off x="1581803" y="3540764"/>
              <a:ext cx="2154756"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a:t>
              </a:r>
              <a:endParaRPr lang="en-US" b="0" dirty="0">
                <a:solidFill>
                  <a:srgbClr val="000000"/>
                </a:solidFill>
              </a:endParaRPr>
            </a:p>
          </p:txBody>
        </p:sp>
        <p:sp>
          <p:nvSpPr>
            <p:cNvPr id="92" name="Rectangle 91"/>
            <p:cNvSpPr/>
            <p:nvPr/>
          </p:nvSpPr>
          <p:spPr>
            <a:xfrm>
              <a:off x="992087" y="3309893"/>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Dq</a:t>
              </a:r>
              <a:endParaRPr lang="en-US" dirty="0">
                <a:solidFill>
                  <a:srgbClr val="000000"/>
                </a:solidFill>
              </a:endParaRPr>
            </a:p>
          </p:txBody>
        </p:sp>
        <p:cxnSp>
          <p:nvCxnSpPr>
            <p:cNvPr id="93" name="Straight Connector 92"/>
            <p:cNvCxnSpPr/>
            <p:nvPr/>
          </p:nvCxnSpPr>
          <p:spPr bwMode="auto">
            <a:xfrm>
              <a:off x="985651" y="3800104"/>
              <a:ext cx="653144" cy="0"/>
            </a:xfrm>
            <a:prstGeom prst="line">
              <a:avLst/>
            </a:prstGeom>
            <a:noFill/>
            <a:ln w="28575" cap="flat" cmpd="sng" algn="ctr">
              <a:solidFill>
                <a:schemeClr val="tx1"/>
              </a:solidFill>
              <a:prstDash val="solid"/>
              <a:round/>
              <a:headEnd type="none" w="med" len="med"/>
              <a:tailEnd type="none" w="med" len="med"/>
            </a:ln>
            <a:effectLst/>
          </p:spPr>
        </p:cxnSp>
        <p:sp>
          <p:nvSpPr>
            <p:cNvPr id="94" name="Rectangle 93"/>
            <p:cNvSpPr/>
            <p:nvPr/>
          </p:nvSpPr>
          <p:spPr>
            <a:xfrm>
              <a:off x="1018829" y="371365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95" name="Arc 94"/>
            <p:cNvSpPr/>
            <p:nvPr/>
          </p:nvSpPr>
          <p:spPr bwMode="auto">
            <a:xfrm rot="18579899">
              <a:off x="1034575" y="327845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96" name="Arc 95"/>
            <p:cNvSpPr/>
            <p:nvPr/>
          </p:nvSpPr>
          <p:spPr bwMode="auto">
            <a:xfrm rot="18579899">
              <a:off x="2376488" y="3515966"/>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97" name="Arc 96"/>
            <p:cNvSpPr/>
            <p:nvPr/>
          </p:nvSpPr>
          <p:spPr bwMode="auto">
            <a:xfrm rot="18579899">
              <a:off x="3077132" y="350409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sp>
        <p:nvSpPr>
          <p:cNvPr id="100" name="Rectangle 22"/>
          <p:cNvSpPr>
            <a:spLocks noChangeArrowheads="1"/>
          </p:cNvSpPr>
          <p:nvPr/>
        </p:nvSpPr>
        <p:spPr bwMode="auto">
          <a:xfrm>
            <a:off x="1124457" y="6073672"/>
            <a:ext cx="5521063"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r>
              <a:rPr lang="en-US" b="0" dirty="0" smtClean="0">
                <a:solidFill>
                  <a:srgbClr val="000000"/>
                </a:solidFill>
                <a:latin typeface="+mj-lt"/>
              </a:rPr>
              <a:t> = ½ (0 rad/s + 52 rad/s)(7.3 s)</a:t>
            </a:r>
            <a:endParaRPr lang="en-US" b="0" dirty="0">
              <a:solidFill>
                <a:srgbClr val="000000"/>
              </a:solidFill>
              <a:latin typeface="+mj-lt"/>
            </a:endParaRPr>
          </a:p>
        </p:txBody>
      </p:sp>
      <p:grpSp>
        <p:nvGrpSpPr>
          <p:cNvPr id="3" name="Group 2"/>
          <p:cNvGrpSpPr/>
          <p:nvPr/>
        </p:nvGrpSpPr>
        <p:grpSpPr>
          <a:xfrm>
            <a:off x="4763627" y="5308975"/>
            <a:ext cx="3540724" cy="545612"/>
            <a:chOff x="2344304" y="7213985"/>
            <a:chExt cx="3540724" cy="545612"/>
          </a:xfrm>
        </p:grpSpPr>
        <p:grpSp>
          <p:nvGrpSpPr>
            <p:cNvPr id="2" name="Group 1"/>
            <p:cNvGrpSpPr/>
            <p:nvPr/>
          </p:nvGrpSpPr>
          <p:grpSpPr>
            <a:xfrm>
              <a:off x="2837408" y="7213985"/>
              <a:ext cx="3047620" cy="545612"/>
              <a:chOff x="1476180" y="6051033"/>
              <a:chExt cx="3047620" cy="545612"/>
            </a:xfrm>
          </p:grpSpPr>
          <p:sp>
            <p:nvSpPr>
              <p:cNvPr id="98" name="Rectangle 97"/>
              <p:cNvSpPr/>
              <p:nvPr/>
            </p:nvSpPr>
            <p:spPr>
              <a:xfrm>
                <a:off x="1476180" y="6051033"/>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Dq</a:t>
                </a:r>
                <a:endParaRPr lang="en-US" dirty="0">
                  <a:solidFill>
                    <a:srgbClr val="000000"/>
                  </a:solidFill>
                </a:endParaRPr>
              </a:p>
            </p:txBody>
          </p:sp>
          <p:sp>
            <p:nvSpPr>
              <p:cNvPr id="99" name="Rectangle 22"/>
              <p:cNvSpPr>
                <a:spLocks noChangeArrowheads="1"/>
              </p:cNvSpPr>
              <p:nvPr/>
            </p:nvSpPr>
            <p:spPr bwMode="auto">
              <a:xfrm>
                <a:off x="1910584" y="6073425"/>
                <a:ext cx="2613216"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 </a:t>
                </a:r>
                <a:r>
                  <a:rPr lang="en-US" b="0" dirty="0" err="1" smtClean="0">
                    <a:solidFill>
                      <a:srgbClr val="000000"/>
                    </a:solidFill>
                    <a:latin typeface="Symbol" panose="05050102010706020507" pitchFamily="18" charset="2"/>
                  </a:rPr>
                  <a:t>D</a:t>
                </a:r>
                <a:r>
                  <a:rPr lang="en-US" b="0" dirty="0" err="1" smtClean="0">
                    <a:solidFill>
                      <a:srgbClr val="000000"/>
                    </a:solidFill>
                  </a:rPr>
                  <a:t>t</a:t>
                </a:r>
                <a:endParaRPr lang="en-US" b="0" dirty="0">
                  <a:solidFill>
                    <a:srgbClr val="000000"/>
                  </a:solidFill>
                </a:endParaRPr>
              </a:p>
            </p:txBody>
          </p:sp>
        </p:grpSp>
        <p:sp>
          <p:nvSpPr>
            <p:cNvPr id="101" name="Rectangle 22"/>
            <p:cNvSpPr>
              <a:spLocks noChangeArrowheads="1"/>
            </p:cNvSpPr>
            <p:nvPr/>
          </p:nvSpPr>
          <p:spPr bwMode="auto">
            <a:xfrm>
              <a:off x="2344304" y="7236377"/>
              <a:ext cx="535723"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mj-lt"/>
                  <a:sym typeface="Wingdings" panose="05000000000000000000" pitchFamily="2" charset="2"/>
                </a:rPr>
                <a:t></a:t>
              </a:r>
              <a:endParaRPr lang="en-US" b="0" dirty="0">
                <a:solidFill>
                  <a:srgbClr val="000000"/>
                </a:solidFill>
                <a:latin typeface="+mj-lt"/>
              </a:endParaRPr>
            </a:p>
          </p:txBody>
        </p:sp>
      </p:grpSp>
      <p:sp>
        <p:nvSpPr>
          <p:cNvPr id="102" name="Oval 101"/>
          <p:cNvSpPr/>
          <p:nvPr/>
        </p:nvSpPr>
        <p:spPr>
          <a:xfrm>
            <a:off x="6632887" y="1443949"/>
            <a:ext cx="557157"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cxnSp>
        <p:nvCxnSpPr>
          <p:cNvPr id="103" name="Straight Connector 102"/>
          <p:cNvCxnSpPr/>
          <p:nvPr/>
        </p:nvCxnSpPr>
        <p:spPr bwMode="auto">
          <a:xfrm>
            <a:off x="2925194" y="4878272"/>
            <a:ext cx="1682063" cy="0"/>
          </a:xfrm>
          <a:prstGeom prst="line">
            <a:avLst/>
          </a:prstGeom>
          <a:no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3583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0"/>
                                        <p:tgtEl>
                                          <p:spTgt spid="70"/>
                                        </p:tgtEl>
                                      </p:cBhvr>
                                    </p:animEffect>
                                    <p:anim calcmode="lin" valueType="num">
                                      <p:cBhvr>
                                        <p:cTn id="8" dur="2000" fill="hold"/>
                                        <p:tgtEl>
                                          <p:spTgt spid="70"/>
                                        </p:tgtEl>
                                        <p:attrNameLst>
                                          <p:attrName>ppt_w</p:attrName>
                                        </p:attrNameLst>
                                      </p:cBhvr>
                                      <p:tavLst>
                                        <p:tav tm="0" fmla="#ppt_w*sin(2.5*pi*$)">
                                          <p:val>
                                            <p:fltVal val="0"/>
                                          </p:val>
                                        </p:tav>
                                        <p:tav tm="100000">
                                          <p:val>
                                            <p:fltVal val="1"/>
                                          </p:val>
                                        </p:tav>
                                      </p:tavLst>
                                    </p:anim>
                                    <p:anim calcmode="lin" valueType="num">
                                      <p:cBhvr>
                                        <p:cTn id="9" dur="2000" fill="hold"/>
                                        <p:tgtEl>
                                          <p:spTgt spid="7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2000"/>
                                        <p:tgtEl>
                                          <p:spTgt spid="86"/>
                                        </p:tgtEl>
                                      </p:cBhvr>
                                    </p:animEffect>
                                    <p:anim calcmode="lin" valueType="num">
                                      <p:cBhvr>
                                        <p:cTn id="13" dur="2000" fill="hold"/>
                                        <p:tgtEl>
                                          <p:spTgt spid="86"/>
                                        </p:tgtEl>
                                        <p:attrNameLst>
                                          <p:attrName>ppt_w</p:attrName>
                                        </p:attrNameLst>
                                      </p:cBhvr>
                                      <p:tavLst>
                                        <p:tav tm="0" fmla="#ppt_w*sin(2.5*pi*$)">
                                          <p:val>
                                            <p:fltVal val="0"/>
                                          </p:val>
                                        </p:tav>
                                        <p:tav tm="100000">
                                          <p:val>
                                            <p:fltVal val="1"/>
                                          </p:val>
                                        </p:tav>
                                      </p:tavLst>
                                    </p:anim>
                                    <p:anim calcmode="lin" valueType="num">
                                      <p:cBhvr>
                                        <p:cTn id="14" dur="2000" fill="hold"/>
                                        <p:tgtEl>
                                          <p:spTgt spid="8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2000"/>
                                        <p:tgtEl>
                                          <p:spTgt spid="87"/>
                                        </p:tgtEl>
                                      </p:cBhvr>
                                    </p:animEffect>
                                    <p:anim calcmode="lin" valueType="num">
                                      <p:cBhvr>
                                        <p:cTn id="18" dur="2000" fill="hold"/>
                                        <p:tgtEl>
                                          <p:spTgt spid="87"/>
                                        </p:tgtEl>
                                        <p:attrNameLst>
                                          <p:attrName>ppt_w</p:attrName>
                                        </p:attrNameLst>
                                      </p:cBhvr>
                                      <p:tavLst>
                                        <p:tav tm="0" fmla="#ppt_w*sin(2.5*pi*$)">
                                          <p:val>
                                            <p:fltVal val="0"/>
                                          </p:val>
                                        </p:tav>
                                        <p:tav tm="100000">
                                          <p:val>
                                            <p:fltVal val="1"/>
                                          </p:val>
                                        </p:tav>
                                      </p:tavLst>
                                    </p:anim>
                                    <p:anim calcmode="lin" valueType="num">
                                      <p:cBhvr>
                                        <p:cTn id="19" dur="200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2000"/>
                                        <p:tgtEl>
                                          <p:spTgt spid="85"/>
                                        </p:tgtEl>
                                      </p:cBhvr>
                                    </p:animEffect>
                                    <p:anim calcmode="lin" valueType="num">
                                      <p:cBhvr>
                                        <p:cTn id="25" dur="2000" fill="hold"/>
                                        <p:tgtEl>
                                          <p:spTgt spid="85"/>
                                        </p:tgtEl>
                                        <p:attrNameLst>
                                          <p:attrName>ppt_w</p:attrName>
                                        </p:attrNameLst>
                                      </p:cBhvr>
                                      <p:tavLst>
                                        <p:tav tm="0" fmla="#ppt_w*sin(2.5*pi*$)">
                                          <p:val>
                                            <p:fltVal val="0"/>
                                          </p:val>
                                        </p:tav>
                                        <p:tav tm="100000">
                                          <p:val>
                                            <p:fltVal val="1"/>
                                          </p:val>
                                        </p:tav>
                                      </p:tavLst>
                                    </p:anim>
                                    <p:anim calcmode="lin" valueType="num">
                                      <p:cBhvr>
                                        <p:cTn id="26" dur="2000" fill="hold"/>
                                        <p:tgtEl>
                                          <p:spTgt spid="85"/>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2000"/>
                                        <p:tgtEl>
                                          <p:spTgt spid="78"/>
                                        </p:tgtEl>
                                      </p:cBhvr>
                                    </p:animEffect>
                                    <p:anim calcmode="lin" valueType="num">
                                      <p:cBhvr>
                                        <p:cTn id="30" dur="2000" fill="hold"/>
                                        <p:tgtEl>
                                          <p:spTgt spid="78"/>
                                        </p:tgtEl>
                                        <p:attrNameLst>
                                          <p:attrName>ppt_w</p:attrName>
                                        </p:attrNameLst>
                                      </p:cBhvr>
                                      <p:tavLst>
                                        <p:tav tm="0" fmla="#ppt_w*sin(2.5*pi*$)">
                                          <p:val>
                                            <p:fltVal val="0"/>
                                          </p:val>
                                        </p:tav>
                                        <p:tav tm="100000">
                                          <p:val>
                                            <p:fltVal val="1"/>
                                          </p:val>
                                        </p:tav>
                                      </p:tavLst>
                                    </p:anim>
                                    <p:anim calcmode="lin" valueType="num">
                                      <p:cBhvr>
                                        <p:cTn id="31" dur="2000" fill="hold"/>
                                        <p:tgtEl>
                                          <p:spTgt spid="78"/>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2000"/>
                                        <p:tgtEl>
                                          <p:spTgt spid="81"/>
                                        </p:tgtEl>
                                      </p:cBhvr>
                                    </p:animEffect>
                                    <p:anim calcmode="lin" valueType="num">
                                      <p:cBhvr>
                                        <p:cTn id="35" dur="2000" fill="hold"/>
                                        <p:tgtEl>
                                          <p:spTgt spid="81"/>
                                        </p:tgtEl>
                                        <p:attrNameLst>
                                          <p:attrName>ppt_w</p:attrName>
                                        </p:attrNameLst>
                                      </p:cBhvr>
                                      <p:tavLst>
                                        <p:tav tm="0" fmla="#ppt_w*sin(2.5*pi*$)">
                                          <p:val>
                                            <p:fltVal val="0"/>
                                          </p:val>
                                        </p:tav>
                                        <p:tav tm="100000">
                                          <p:val>
                                            <p:fltVal val="1"/>
                                          </p:val>
                                        </p:tav>
                                      </p:tavLst>
                                    </p:anim>
                                    <p:anim calcmode="lin" valueType="num">
                                      <p:cBhvr>
                                        <p:cTn id="36" dur="2000" fill="hold"/>
                                        <p:tgtEl>
                                          <p:spTgt spid="8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2000"/>
                                        <p:tgtEl>
                                          <p:spTgt spid="65"/>
                                        </p:tgtEl>
                                      </p:cBhvr>
                                    </p:animEffect>
                                    <p:anim calcmode="lin" valueType="num">
                                      <p:cBhvr>
                                        <p:cTn id="42" dur="2000" fill="hold"/>
                                        <p:tgtEl>
                                          <p:spTgt spid="65"/>
                                        </p:tgtEl>
                                        <p:attrNameLst>
                                          <p:attrName>ppt_w</p:attrName>
                                        </p:attrNameLst>
                                      </p:cBhvr>
                                      <p:tavLst>
                                        <p:tav tm="0" fmla="#ppt_w*sin(2.5*pi*$)">
                                          <p:val>
                                            <p:fltVal val="0"/>
                                          </p:val>
                                        </p:tav>
                                        <p:tav tm="100000">
                                          <p:val>
                                            <p:fltVal val="1"/>
                                          </p:val>
                                        </p:tav>
                                      </p:tavLst>
                                    </p:anim>
                                    <p:anim calcmode="lin" valueType="num">
                                      <p:cBhvr>
                                        <p:cTn id="43" dur="2000" fill="hold"/>
                                        <p:tgtEl>
                                          <p:spTgt spid="65"/>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2000"/>
                                        <p:tgtEl>
                                          <p:spTgt spid="88"/>
                                        </p:tgtEl>
                                      </p:cBhvr>
                                    </p:animEffect>
                                    <p:anim calcmode="lin" valueType="num">
                                      <p:cBhvr>
                                        <p:cTn id="47" dur="2000" fill="hold"/>
                                        <p:tgtEl>
                                          <p:spTgt spid="88"/>
                                        </p:tgtEl>
                                        <p:attrNameLst>
                                          <p:attrName>ppt_w</p:attrName>
                                        </p:attrNameLst>
                                      </p:cBhvr>
                                      <p:tavLst>
                                        <p:tav tm="0" fmla="#ppt_w*sin(2.5*pi*$)">
                                          <p:val>
                                            <p:fltVal val="0"/>
                                          </p:val>
                                        </p:tav>
                                        <p:tav tm="100000">
                                          <p:val>
                                            <p:fltVal val="1"/>
                                          </p:val>
                                        </p:tav>
                                      </p:tavLst>
                                    </p:anim>
                                    <p:anim calcmode="lin" valueType="num">
                                      <p:cBhvr>
                                        <p:cTn id="48" dur="20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down)">
                                      <p:cBhvr>
                                        <p:cTn id="53" dur="580">
                                          <p:stCondLst>
                                            <p:cond delay="0"/>
                                          </p:stCondLst>
                                        </p:cTn>
                                        <p:tgtEl>
                                          <p:spTgt spid="102"/>
                                        </p:tgtEl>
                                      </p:cBhvr>
                                    </p:animEffect>
                                    <p:anim calcmode="lin" valueType="num">
                                      <p:cBhvr>
                                        <p:cTn id="54"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59" dur="26">
                                          <p:stCondLst>
                                            <p:cond delay="650"/>
                                          </p:stCondLst>
                                        </p:cTn>
                                        <p:tgtEl>
                                          <p:spTgt spid="102"/>
                                        </p:tgtEl>
                                      </p:cBhvr>
                                      <p:to x="100000" y="60000"/>
                                    </p:animScale>
                                    <p:animScale>
                                      <p:cBhvr>
                                        <p:cTn id="60" dur="166" decel="50000">
                                          <p:stCondLst>
                                            <p:cond delay="676"/>
                                          </p:stCondLst>
                                        </p:cTn>
                                        <p:tgtEl>
                                          <p:spTgt spid="102"/>
                                        </p:tgtEl>
                                      </p:cBhvr>
                                      <p:to x="100000" y="100000"/>
                                    </p:animScale>
                                    <p:animScale>
                                      <p:cBhvr>
                                        <p:cTn id="61" dur="26">
                                          <p:stCondLst>
                                            <p:cond delay="1312"/>
                                          </p:stCondLst>
                                        </p:cTn>
                                        <p:tgtEl>
                                          <p:spTgt spid="102"/>
                                        </p:tgtEl>
                                      </p:cBhvr>
                                      <p:to x="100000" y="80000"/>
                                    </p:animScale>
                                    <p:animScale>
                                      <p:cBhvr>
                                        <p:cTn id="62" dur="166" decel="50000">
                                          <p:stCondLst>
                                            <p:cond delay="1338"/>
                                          </p:stCondLst>
                                        </p:cTn>
                                        <p:tgtEl>
                                          <p:spTgt spid="102"/>
                                        </p:tgtEl>
                                      </p:cBhvr>
                                      <p:to x="100000" y="100000"/>
                                    </p:animScale>
                                    <p:animScale>
                                      <p:cBhvr>
                                        <p:cTn id="63" dur="26">
                                          <p:stCondLst>
                                            <p:cond delay="1642"/>
                                          </p:stCondLst>
                                        </p:cTn>
                                        <p:tgtEl>
                                          <p:spTgt spid="102"/>
                                        </p:tgtEl>
                                      </p:cBhvr>
                                      <p:to x="100000" y="90000"/>
                                    </p:animScale>
                                    <p:animScale>
                                      <p:cBhvr>
                                        <p:cTn id="64" dur="166" decel="50000">
                                          <p:stCondLst>
                                            <p:cond delay="1668"/>
                                          </p:stCondLst>
                                        </p:cTn>
                                        <p:tgtEl>
                                          <p:spTgt spid="102"/>
                                        </p:tgtEl>
                                      </p:cBhvr>
                                      <p:to x="100000" y="100000"/>
                                    </p:animScale>
                                    <p:animScale>
                                      <p:cBhvr>
                                        <p:cTn id="65" dur="26">
                                          <p:stCondLst>
                                            <p:cond delay="1808"/>
                                          </p:stCondLst>
                                        </p:cTn>
                                        <p:tgtEl>
                                          <p:spTgt spid="102"/>
                                        </p:tgtEl>
                                      </p:cBhvr>
                                      <p:to x="100000" y="95000"/>
                                    </p:animScale>
                                    <p:animScale>
                                      <p:cBhvr>
                                        <p:cTn id="66" dur="166" decel="50000">
                                          <p:stCondLst>
                                            <p:cond delay="1834"/>
                                          </p:stCondLst>
                                        </p:cTn>
                                        <p:tgtEl>
                                          <p:spTgt spid="10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2000"/>
                                        <p:tgtEl>
                                          <p:spTgt spid="77"/>
                                        </p:tgtEl>
                                      </p:cBhvr>
                                    </p:animEffect>
                                    <p:anim calcmode="lin" valueType="num">
                                      <p:cBhvr>
                                        <p:cTn id="72" dur="2000" fill="hold"/>
                                        <p:tgtEl>
                                          <p:spTgt spid="77"/>
                                        </p:tgtEl>
                                        <p:attrNameLst>
                                          <p:attrName>ppt_w</p:attrName>
                                        </p:attrNameLst>
                                      </p:cBhvr>
                                      <p:tavLst>
                                        <p:tav tm="0" fmla="#ppt_w*sin(2.5*pi*$)">
                                          <p:val>
                                            <p:fltVal val="0"/>
                                          </p:val>
                                        </p:tav>
                                        <p:tav tm="100000">
                                          <p:val>
                                            <p:fltVal val="1"/>
                                          </p:val>
                                        </p:tav>
                                      </p:tavLst>
                                    </p:anim>
                                    <p:anim calcmode="lin" valueType="num">
                                      <p:cBhvr>
                                        <p:cTn id="73" dur="2000" fill="hold"/>
                                        <p:tgtEl>
                                          <p:spTgt spid="77"/>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2000"/>
                                        <p:tgtEl>
                                          <p:spTgt spid="82"/>
                                        </p:tgtEl>
                                      </p:cBhvr>
                                    </p:animEffect>
                                    <p:anim calcmode="lin" valueType="num">
                                      <p:cBhvr>
                                        <p:cTn id="77" dur="2000" fill="hold"/>
                                        <p:tgtEl>
                                          <p:spTgt spid="82"/>
                                        </p:tgtEl>
                                        <p:attrNameLst>
                                          <p:attrName>ppt_w</p:attrName>
                                        </p:attrNameLst>
                                      </p:cBhvr>
                                      <p:tavLst>
                                        <p:tav tm="0" fmla="#ppt_w*sin(2.5*pi*$)">
                                          <p:val>
                                            <p:fltVal val="0"/>
                                          </p:val>
                                        </p:tav>
                                        <p:tav tm="100000">
                                          <p:val>
                                            <p:fltVal val="1"/>
                                          </p:val>
                                        </p:tav>
                                      </p:tavLst>
                                    </p:anim>
                                    <p:anim calcmode="lin" valueType="num">
                                      <p:cBhvr>
                                        <p:cTn id="78" dur="2000" fill="hold"/>
                                        <p:tgtEl>
                                          <p:spTgt spid="82"/>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2"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circle(in)">
                                      <p:cBhvr>
                                        <p:cTn id="83" dur="2000"/>
                                        <p:tgtEl>
                                          <p:spTgt spid="68"/>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wipe(down)">
                                      <p:cBhvr>
                                        <p:cTn id="88" dur="580">
                                          <p:stCondLst>
                                            <p:cond delay="0"/>
                                          </p:stCondLst>
                                        </p:cTn>
                                        <p:tgtEl>
                                          <p:spTgt spid="84"/>
                                        </p:tgtEl>
                                      </p:cBhvr>
                                    </p:animEffect>
                                    <p:anim calcmode="lin" valueType="num">
                                      <p:cBhvr>
                                        <p:cTn id="89"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94" dur="26">
                                          <p:stCondLst>
                                            <p:cond delay="650"/>
                                          </p:stCondLst>
                                        </p:cTn>
                                        <p:tgtEl>
                                          <p:spTgt spid="84"/>
                                        </p:tgtEl>
                                      </p:cBhvr>
                                      <p:to x="100000" y="60000"/>
                                    </p:animScale>
                                    <p:animScale>
                                      <p:cBhvr>
                                        <p:cTn id="95" dur="166" decel="50000">
                                          <p:stCondLst>
                                            <p:cond delay="676"/>
                                          </p:stCondLst>
                                        </p:cTn>
                                        <p:tgtEl>
                                          <p:spTgt spid="84"/>
                                        </p:tgtEl>
                                      </p:cBhvr>
                                      <p:to x="100000" y="100000"/>
                                    </p:animScale>
                                    <p:animScale>
                                      <p:cBhvr>
                                        <p:cTn id="96" dur="26">
                                          <p:stCondLst>
                                            <p:cond delay="1312"/>
                                          </p:stCondLst>
                                        </p:cTn>
                                        <p:tgtEl>
                                          <p:spTgt spid="84"/>
                                        </p:tgtEl>
                                      </p:cBhvr>
                                      <p:to x="100000" y="80000"/>
                                    </p:animScale>
                                    <p:animScale>
                                      <p:cBhvr>
                                        <p:cTn id="97" dur="166" decel="50000">
                                          <p:stCondLst>
                                            <p:cond delay="1338"/>
                                          </p:stCondLst>
                                        </p:cTn>
                                        <p:tgtEl>
                                          <p:spTgt spid="84"/>
                                        </p:tgtEl>
                                      </p:cBhvr>
                                      <p:to x="100000" y="100000"/>
                                    </p:animScale>
                                    <p:animScale>
                                      <p:cBhvr>
                                        <p:cTn id="98" dur="26">
                                          <p:stCondLst>
                                            <p:cond delay="1642"/>
                                          </p:stCondLst>
                                        </p:cTn>
                                        <p:tgtEl>
                                          <p:spTgt spid="84"/>
                                        </p:tgtEl>
                                      </p:cBhvr>
                                      <p:to x="100000" y="90000"/>
                                    </p:animScale>
                                    <p:animScale>
                                      <p:cBhvr>
                                        <p:cTn id="99" dur="166" decel="50000">
                                          <p:stCondLst>
                                            <p:cond delay="1668"/>
                                          </p:stCondLst>
                                        </p:cTn>
                                        <p:tgtEl>
                                          <p:spTgt spid="84"/>
                                        </p:tgtEl>
                                      </p:cBhvr>
                                      <p:to x="100000" y="100000"/>
                                    </p:animScale>
                                    <p:animScale>
                                      <p:cBhvr>
                                        <p:cTn id="100" dur="26">
                                          <p:stCondLst>
                                            <p:cond delay="1808"/>
                                          </p:stCondLst>
                                        </p:cTn>
                                        <p:tgtEl>
                                          <p:spTgt spid="84"/>
                                        </p:tgtEl>
                                      </p:cBhvr>
                                      <p:to x="100000" y="95000"/>
                                    </p:animScale>
                                    <p:animScale>
                                      <p:cBhvr>
                                        <p:cTn id="101" dur="166" decel="50000">
                                          <p:stCondLst>
                                            <p:cond delay="1834"/>
                                          </p:stCondLst>
                                        </p:cTn>
                                        <p:tgtEl>
                                          <p:spTgt spid="84"/>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nodeType="click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2000"/>
                                        <p:tgtEl>
                                          <p:spTgt spid="83"/>
                                        </p:tgtEl>
                                      </p:cBhvr>
                                    </p:animEffect>
                                    <p:anim calcmode="lin" valueType="num">
                                      <p:cBhvr>
                                        <p:cTn id="107" dur="2000" fill="hold"/>
                                        <p:tgtEl>
                                          <p:spTgt spid="83"/>
                                        </p:tgtEl>
                                        <p:attrNameLst>
                                          <p:attrName>style.rotation</p:attrName>
                                        </p:attrNameLst>
                                      </p:cBhvr>
                                      <p:tavLst>
                                        <p:tav tm="0">
                                          <p:val>
                                            <p:fltVal val="720"/>
                                          </p:val>
                                        </p:tav>
                                        <p:tav tm="100000">
                                          <p:val>
                                            <p:fltVal val="0"/>
                                          </p:val>
                                        </p:tav>
                                      </p:tavLst>
                                    </p:anim>
                                    <p:anim calcmode="lin" valueType="num">
                                      <p:cBhvr>
                                        <p:cTn id="108" dur="2000" fill="hold"/>
                                        <p:tgtEl>
                                          <p:spTgt spid="83"/>
                                        </p:tgtEl>
                                        <p:attrNameLst>
                                          <p:attrName>ppt_h</p:attrName>
                                        </p:attrNameLst>
                                      </p:cBhvr>
                                      <p:tavLst>
                                        <p:tav tm="0">
                                          <p:val>
                                            <p:fltVal val="0"/>
                                          </p:val>
                                        </p:tav>
                                        <p:tav tm="100000">
                                          <p:val>
                                            <p:strVal val="#ppt_h"/>
                                          </p:val>
                                        </p:tav>
                                      </p:tavLst>
                                    </p:anim>
                                    <p:anim calcmode="lin" valueType="num">
                                      <p:cBhvr>
                                        <p:cTn id="109" dur="2000" fill="hold"/>
                                        <p:tgtEl>
                                          <p:spTgt spid="83"/>
                                        </p:tgtEl>
                                        <p:attrNameLst>
                                          <p:attrName>ppt_w</p:attrName>
                                        </p:attrNameLst>
                                      </p:cBhvr>
                                      <p:tavLst>
                                        <p:tav tm="0">
                                          <p:val>
                                            <p:fltVal val="0"/>
                                          </p:val>
                                        </p:tav>
                                        <p:tav tm="100000">
                                          <p:val>
                                            <p:strVal val="#ppt_w"/>
                                          </p:val>
                                        </p:tav>
                                      </p:tavLst>
                                    </p:anim>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circle(in)">
                                      <p:cBhvr>
                                        <p:cTn id="114" dur="20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circle(in)">
                                      <p:cBhvr>
                                        <p:cTn id="119" dur="2000"/>
                                        <p:tgtEl>
                                          <p:spTgt spid="100"/>
                                        </p:tgtEl>
                                      </p:cBhvr>
                                    </p:animEffect>
                                  </p:childTnLst>
                                </p:cTn>
                              </p:par>
                            </p:childTnLst>
                          </p:cTn>
                        </p:par>
                      </p:childTnLst>
                    </p:cTn>
                  </p:par>
                  <p:par>
                    <p:cTn id="120" fill="hold">
                      <p:stCondLst>
                        <p:cond delay="indefinite"/>
                      </p:stCondLst>
                      <p:childTnLst>
                        <p:par>
                          <p:cTn id="121" fill="hold">
                            <p:stCondLst>
                              <p:cond delay="0"/>
                            </p:stCondLst>
                            <p:childTnLst>
                              <p:par>
                                <p:cTn id="122" presetID="29" presetClass="entr" presetSubtype="0" fill="hold" nodeType="clickEffect">
                                  <p:stCondLst>
                                    <p:cond delay="0"/>
                                  </p:stCondLst>
                                  <p:childTnLst>
                                    <p:set>
                                      <p:cBhvr>
                                        <p:cTn id="123" dur="1" fill="hold">
                                          <p:stCondLst>
                                            <p:cond delay="0"/>
                                          </p:stCondLst>
                                        </p:cTn>
                                        <p:tgtEl>
                                          <p:spTgt spid="414742"/>
                                        </p:tgtEl>
                                        <p:attrNameLst>
                                          <p:attrName>style.visibility</p:attrName>
                                        </p:attrNameLst>
                                      </p:cBhvr>
                                      <p:to>
                                        <p:strVal val="visible"/>
                                      </p:to>
                                    </p:set>
                                    <p:anim calcmode="lin" valueType="num">
                                      <p:cBhvr>
                                        <p:cTn id="124" dur="1000" fill="hold"/>
                                        <p:tgtEl>
                                          <p:spTgt spid="414742"/>
                                        </p:tgtEl>
                                        <p:attrNameLst>
                                          <p:attrName>ppt_x</p:attrName>
                                        </p:attrNameLst>
                                      </p:cBhvr>
                                      <p:tavLst>
                                        <p:tav tm="0">
                                          <p:val>
                                            <p:strVal val="#ppt_x-.2"/>
                                          </p:val>
                                        </p:tav>
                                        <p:tav tm="100000">
                                          <p:val>
                                            <p:strVal val="#ppt_x"/>
                                          </p:val>
                                        </p:tav>
                                      </p:tavLst>
                                    </p:anim>
                                    <p:anim calcmode="lin" valueType="num">
                                      <p:cBhvr>
                                        <p:cTn id="125" dur="1000" fill="hold"/>
                                        <p:tgtEl>
                                          <p:spTgt spid="414742"/>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414742"/>
                                        </p:tgtEl>
                                      </p:cBhvr>
                                    </p:animEffect>
                                  </p:childTnLst>
                                </p:cTn>
                              </p:par>
                            </p:childTnLst>
                          </p:cTn>
                        </p:par>
                        <p:par>
                          <p:cTn id="127" fill="hold">
                            <p:stCondLst>
                              <p:cond delay="1000"/>
                            </p:stCondLst>
                            <p:childTnLst>
                              <p:par>
                                <p:cTn id="128" presetID="9" presetClass="entr" presetSubtype="0" fill="hold" grpId="0" nodeType="afterEffect">
                                  <p:stCondLst>
                                    <p:cond delay="0"/>
                                  </p:stCondLst>
                                  <p:childTnLst>
                                    <p:set>
                                      <p:cBhvr>
                                        <p:cTn id="129" dur="1" fill="hold">
                                          <p:stCondLst>
                                            <p:cond delay="0"/>
                                          </p:stCondLst>
                                        </p:cTn>
                                        <p:tgtEl>
                                          <p:spTgt spid="414745"/>
                                        </p:tgtEl>
                                        <p:attrNameLst>
                                          <p:attrName>style.visibility</p:attrName>
                                        </p:attrNameLst>
                                      </p:cBhvr>
                                      <p:to>
                                        <p:strVal val="visible"/>
                                      </p:to>
                                    </p:set>
                                    <p:animEffect transition="in" filter="dissolve">
                                      <p:cBhvr>
                                        <p:cTn id="130" dur="500"/>
                                        <p:tgtEl>
                                          <p:spTgt spid="414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45" grpId="0" animBg="1"/>
      <p:bldP spid="65" grpId="0" animBg="1"/>
      <p:bldP spid="68" grpId="2"/>
      <p:bldP spid="70" grpId="0" animBg="1"/>
      <p:bldP spid="77" grpId="0" animBg="1"/>
      <p:bldP spid="84" grpId="0"/>
      <p:bldP spid="85" grpId="0" animBg="1"/>
      <p:bldP spid="86" grpId="0" animBg="1"/>
      <p:bldP spid="87" grpId="0" animBg="1"/>
      <p:bldP spid="88" grpId="0" animBg="1"/>
      <p:bldP spid="78" grpId="0" animBg="1"/>
      <p:bldP spid="81" grpId="0" animBg="1"/>
      <p:bldP spid="82" grpId="0" animBg="1"/>
      <p:bldP spid="100" grpId="0"/>
      <p:bldP spid="1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6"/>
          <p:cNvSpPr>
            <a:spLocks noChangeArrowheads="1"/>
          </p:cNvSpPr>
          <p:nvPr/>
        </p:nvSpPr>
        <p:spPr bwMode="auto">
          <a:xfrm>
            <a:off x="385763" y="171450"/>
            <a:ext cx="7134225" cy="519113"/>
          </a:xfrm>
          <a:prstGeom prst="rect">
            <a:avLst/>
          </a:prstGeom>
          <a:noFill/>
          <a:ln w="9525" algn="ctr">
            <a:noFill/>
            <a:miter lim="800000"/>
            <a:headEnd/>
            <a:tailEnd/>
          </a:ln>
        </p:spPr>
        <p:txBody>
          <a:bodyPr wrap="none" anchor="ctr">
            <a:spAutoFit/>
          </a:bodyPr>
          <a:lstStyle/>
          <a:p>
            <a:pPr algn="l"/>
            <a:r>
              <a:rPr lang="en-US" b="0" u="sng" dirty="0">
                <a:solidFill>
                  <a:srgbClr val="FF0000"/>
                </a:solidFill>
              </a:rPr>
              <a:t>axis</a:t>
            </a:r>
            <a:r>
              <a:rPr lang="en-US" b="0" dirty="0">
                <a:solidFill>
                  <a:srgbClr val="FF0000"/>
                </a:solidFill>
              </a:rPr>
              <a:t>: line about which circular motion occurs</a:t>
            </a:r>
          </a:p>
        </p:txBody>
      </p:sp>
      <p:sp>
        <p:nvSpPr>
          <p:cNvPr id="37893" name="Rectangle 7"/>
          <p:cNvSpPr>
            <a:spLocks noChangeArrowheads="1"/>
          </p:cNvSpPr>
          <p:nvPr/>
        </p:nvSpPr>
        <p:spPr bwMode="auto">
          <a:xfrm>
            <a:off x="395288" y="725488"/>
            <a:ext cx="1570037" cy="519112"/>
          </a:xfrm>
          <a:prstGeom prst="rect">
            <a:avLst/>
          </a:prstGeom>
          <a:noFill/>
          <a:ln w="9525" algn="ctr">
            <a:noFill/>
            <a:miter lim="800000"/>
            <a:headEnd/>
            <a:tailEnd/>
          </a:ln>
        </p:spPr>
        <p:txBody>
          <a:bodyPr wrap="none" anchor="ctr">
            <a:spAutoFit/>
          </a:bodyPr>
          <a:lstStyle/>
          <a:p>
            <a:pPr algn="l"/>
            <a:r>
              <a:rPr lang="en-US" b="0" u="sng">
                <a:solidFill>
                  <a:srgbClr val="FF0000"/>
                </a:solidFill>
              </a:rPr>
              <a:t>rotation</a:t>
            </a:r>
            <a:r>
              <a:rPr lang="en-US" b="0">
                <a:solidFill>
                  <a:srgbClr val="FF0000"/>
                </a:solidFill>
              </a:rPr>
              <a:t>: </a:t>
            </a:r>
          </a:p>
        </p:txBody>
      </p:sp>
      <p:sp>
        <p:nvSpPr>
          <p:cNvPr id="37894" name="Rectangle 8"/>
          <p:cNvSpPr>
            <a:spLocks noChangeArrowheads="1"/>
          </p:cNvSpPr>
          <p:nvPr/>
        </p:nvSpPr>
        <p:spPr bwMode="auto">
          <a:xfrm>
            <a:off x="376238" y="1252538"/>
            <a:ext cx="1927225" cy="519112"/>
          </a:xfrm>
          <a:prstGeom prst="rect">
            <a:avLst/>
          </a:prstGeom>
          <a:noFill/>
          <a:ln w="9525" algn="ctr">
            <a:noFill/>
            <a:miter lim="800000"/>
            <a:headEnd/>
            <a:tailEnd/>
          </a:ln>
        </p:spPr>
        <p:txBody>
          <a:bodyPr wrap="none" anchor="ctr">
            <a:spAutoFit/>
          </a:bodyPr>
          <a:lstStyle/>
          <a:p>
            <a:pPr algn="l"/>
            <a:r>
              <a:rPr lang="en-US" b="0" u="sng">
                <a:solidFill>
                  <a:srgbClr val="FF0000"/>
                </a:solidFill>
              </a:rPr>
              <a:t>revolution</a:t>
            </a:r>
            <a:r>
              <a:rPr lang="en-US" b="0">
                <a:solidFill>
                  <a:srgbClr val="FF0000"/>
                </a:solidFill>
              </a:rPr>
              <a:t>: </a:t>
            </a:r>
          </a:p>
        </p:txBody>
      </p:sp>
      <p:sp>
        <p:nvSpPr>
          <p:cNvPr id="406548" name="Rectangle 20"/>
          <p:cNvSpPr>
            <a:spLocks noChangeArrowheads="1"/>
          </p:cNvSpPr>
          <p:nvPr/>
        </p:nvSpPr>
        <p:spPr bwMode="auto">
          <a:xfrm>
            <a:off x="1811338" y="725488"/>
            <a:ext cx="5094287" cy="519112"/>
          </a:xfrm>
          <a:prstGeom prst="rect">
            <a:avLst/>
          </a:prstGeom>
          <a:noFill/>
          <a:ln w="9525" algn="ctr">
            <a:noFill/>
            <a:miter lim="800000"/>
            <a:headEnd/>
            <a:tailEnd/>
          </a:ln>
        </p:spPr>
        <p:txBody>
          <a:bodyPr wrap="none" anchor="ctr">
            <a:spAutoFit/>
          </a:bodyPr>
          <a:lstStyle/>
          <a:p>
            <a:pPr algn="l"/>
            <a:r>
              <a:rPr lang="en-US" b="0"/>
              <a:t>axis is within object; “spinning” </a:t>
            </a:r>
          </a:p>
        </p:txBody>
      </p:sp>
      <p:sp>
        <p:nvSpPr>
          <p:cNvPr id="406549" name="Rectangle 21"/>
          <p:cNvSpPr>
            <a:spLocks noChangeArrowheads="1"/>
          </p:cNvSpPr>
          <p:nvPr/>
        </p:nvSpPr>
        <p:spPr bwMode="auto">
          <a:xfrm>
            <a:off x="2182813" y="1255713"/>
            <a:ext cx="3568700" cy="519112"/>
          </a:xfrm>
          <a:prstGeom prst="rect">
            <a:avLst/>
          </a:prstGeom>
          <a:noFill/>
          <a:ln w="9525" algn="ctr">
            <a:noFill/>
            <a:miter lim="800000"/>
            <a:headEnd/>
            <a:tailEnd/>
          </a:ln>
        </p:spPr>
        <p:txBody>
          <a:bodyPr wrap="none" anchor="ctr">
            <a:spAutoFit/>
          </a:bodyPr>
          <a:lstStyle/>
          <a:p>
            <a:pPr algn="l"/>
            <a:r>
              <a:rPr lang="en-US" b="0"/>
              <a:t>axis is outside object </a:t>
            </a:r>
          </a:p>
        </p:txBody>
      </p:sp>
      <p:sp>
        <p:nvSpPr>
          <p:cNvPr id="406550" name="Rectangle 22"/>
          <p:cNvSpPr>
            <a:spLocks noChangeArrowheads="1"/>
          </p:cNvSpPr>
          <p:nvPr/>
        </p:nvSpPr>
        <p:spPr bwMode="auto">
          <a:xfrm>
            <a:off x="736845" y="4391131"/>
            <a:ext cx="5578475" cy="2246769"/>
          </a:xfrm>
          <a:prstGeom prst="rect">
            <a:avLst/>
          </a:prstGeom>
          <a:solidFill>
            <a:srgbClr val="3399FF"/>
          </a:solidFill>
          <a:ln w="25400" algn="ctr">
            <a:solidFill>
              <a:schemeClr val="tx1"/>
            </a:solidFill>
            <a:miter lim="800000"/>
            <a:headEnd/>
            <a:tailEnd/>
          </a:ln>
        </p:spPr>
        <p:txBody>
          <a:bodyPr anchor="ctr">
            <a:spAutoFit/>
          </a:bodyPr>
          <a:lstStyle/>
          <a:p>
            <a:r>
              <a:rPr lang="en-US" b="0" dirty="0"/>
              <a:t>Earth </a:t>
            </a:r>
            <a:r>
              <a:rPr lang="en-US" b="0" i="1" dirty="0"/>
              <a:t>rotates</a:t>
            </a:r>
            <a:r>
              <a:rPr lang="en-US" b="0" dirty="0"/>
              <a:t> on its axis (this causes day and night) and </a:t>
            </a:r>
            <a:r>
              <a:rPr lang="en-US" b="0" i="1" dirty="0"/>
              <a:t>revolves</a:t>
            </a:r>
            <a:r>
              <a:rPr lang="en-US" b="0" dirty="0"/>
              <a:t> around the Sun (this, coupled with the tilt of Earth’s axis, causes the seasons)</a:t>
            </a:r>
          </a:p>
        </p:txBody>
      </p:sp>
      <p:pic>
        <p:nvPicPr>
          <p:cNvPr id="25" name="Picture 2" descr="http://scrapetv.com/News/News%20Pages/Science/images-4/planet-ear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822" y="4398579"/>
            <a:ext cx="2045555" cy="2260437"/>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042"/>
          <a:stretch/>
        </p:blipFill>
        <p:spPr bwMode="auto">
          <a:xfrm>
            <a:off x="2413825" y="1930932"/>
            <a:ext cx="4366388" cy="229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2088836"/>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81" y="2066829"/>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48"/>
                                        </p:tgtEl>
                                        <p:attrNameLst>
                                          <p:attrName>style.visibility</p:attrName>
                                        </p:attrNameLst>
                                      </p:cBhvr>
                                      <p:to>
                                        <p:strVal val="visible"/>
                                      </p:to>
                                    </p:set>
                                    <p:animEffect transition="in" filter="dissolve">
                                      <p:cBhvr>
                                        <p:cTn id="7" dur="500"/>
                                        <p:tgtEl>
                                          <p:spTgt spid="4065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49"/>
                                        </p:tgtEl>
                                        <p:attrNameLst>
                                          <p:attrName>style.visibility</p:attrName>
                                        </p:attrNameLst>
                                      </p:cBhvr>
                                      <p:to>
                                        <p:strVal val="visible"/>
                                      </p:to>
                                    </p:set>
                                    <p:animEffect transition="in" filter="dissolve">
                                      <p:cBhvr>
                                        <p:cTn id="12" dur="500"/>
                                        <p:tgtEl>
                                          <p:spTgt spid="40654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06550"/>
                                        </p:tgtEl>
                                        <p:attrNameLst>
                                          <p:attrName>style.visibility</p:attrName>
                                        </p:attrNameLst>
                                      </p:cBhvr>
                                      <p:to>
                                        <p:strVal val="visible"/>
                                      </p:to>
                                    </p:set>
                                    <p:anim calcmode="discrete" valueType="clr">
                                      <p:cBhvr override="childStyle">
                                        <p:cTn id="17" dur="80"/>
                                        <p:tgtEl>
                                          <p:spTgt spid="40655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06550"/>
                                        </p:tgtEl>
                                        <p:attrNameLst>
                                          <p:attrName>fillcolor</p:attrName>
                                        </p:attrNameLst>
                                      </p:cBhvr>
                                      <p:tavLst>
                                        <p:tav tm="0">
                                          <p:val>
                                            <p:clrVal>
                                              <a:schemeClr val="accent2"/>
                                            </p:clrVal>
                                          </p:val>
                                        </p:tav>
                                        <p:tav tm="50000">
                                          <p:val>
                                            <p:clrVal>
                                              <a:schemeClr val="hlink"/>
                                            </p:clrVal>
                                          </p:val>
                                        </p:tav>
                                      </p:tavLst>
                                    </p:anim>
                                    <p:set>
                                      <p:cBhvr>
                                        <p:cTn id="19" dur="80"/>
                                        <p:tgtEl>
                                          <p:spTgt spid="406550"/>
                                        </p:tgtEl>
                                        <p:attrNameLst>
                                          <p:attrName>fill.type</p:attrName>
                                        </p:attrNameLst>
                                      </p:cBhvr>
                                      <p:to>
                                        <p:strVal val="solid"/>
                                      </p:to>
                                    </p:se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8" grpId="0"/>
      <p:bldP spid="406549" grpId="0"/>
      <p:bldP spid="4065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6" name="Rectangle 12"/>
          <p:cNvSpPr>
            <a:spLocks noChangeArrowheads="1"/>
          </p:cNvSpPr>
          <p:nvPr/>
        </p:nvSpPr>
        <p:spPr bwMode="auto">
          <a:xfrm>
            <a:off x="5157072" y="964594"/>
            <a:ext cx="1697038" cy="1017587"/>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7178" name="Rectangle 6"/>
          <p:cNvSpPr>
            <a:spLocks noChangeArrowheads="1"/>
          </p:cNvSpPr>
          <p:nvPr/>
        </p:nvSpPr>
        <p:spPr bwMode="auto">
          <a:xfrm>
            <a:off x="708897" y="239106"/>
            <a:ext cx="5738813" cy="1138238"/>
          </a:xfrm>
          <a:prstGeom prst="rect">
            <a:avLst/>
          </a:prstGeom>
          <a:noFill/>
          <a:ln w="9525" algn="ctr">
            <a:noFill/>
            <a:miter lim="800000"/>
            <a:headEnd/>
            <a:tailEnd/>
          </a:ln>
        </p:spPr>
        <p:txBody>
          <a:bodyPr wrap="none" anchor="ctr">
            <a:spAutoFit/>
          </a:bodyPr>
          <a:lstStyle/>
          <a:p>
            <a:pPr algn="l"/>
            <a:r>
              <a:rPr lang="en-US" b="0">
                <a:solidFill>
                  <a:srgbClr val="FF0000"/>
                </a:solidFill>
              </a:rPr>
              <a:t>Find mag. of ang. accel. of Earth…</a:t>
            </a:r>
          </a:p>
          <a:p>
            <a:pPr algn="l"/>
            <a:endParaRPr lang="en-US" sz="1200" b="0">
              <a:solidFill>
                <a:srgbClr val="FF0000"/>
              </a:solidFill>
            </a:endParaRPr>
          </a:p>
          <a:p>
            <a:pPr algn="l"/>
            <a:r>
              <a:rPr lang="en-US" b="0">
                <a:solidFill>
                  <a:srgbClr val="FF0000"/>
                </a:solidFill>
              </a:rPr>
              <a:t>…spinning on its axis. </a:t>
            </a:r>
          </a:p>
        </p:txBody>
      </p:sp>
      <p:sp>
        <p:nvSpPr>
          <p:cNvPr id="7179" name="Rectangle 7"/>
          <p:cNvSpPr>
            <a:spLocks noChangeArrowheads="1"/>
          </p:cNvSpPr>
          <p:nvPr/>
        </p:nvSpPr>
        <p:spPr bwMode="auto">
          <a:xfrm>
            <a:off x="696197" y="1556731"/>
            <a:ext cx="4105275" cy="519113"/>
          </a:xfrm>
          <a:prstGeom prst="rect">
            <a:avLst/>
          </a:prstGeom>
          <a:noFill/>
          <a:ln w="9525" algn="ctr">
            <a:noFill/>
            <a:miter lim="800000"/>
            <a:headEnd/>
            <a:tailEnd/>
          </a:ln>
        </p:spPr>
        <p:txBody>
          <a:bodyPr wrap="none" anchor="ctr">
            <a:spAutoFit/>
          </a:bodyPr>
          <a:lstStyle/>
          <a:p>
            <a:pPr algn="l"/>
            <a:r>
              <a:rPr lang="en-US" b="0">
                <a:solidFill>
                  <a:srgbClr val="FF0000"/>
                </a:solidFill>
              </a:rPr>
              <a:t>…revolving around Sun. </a:t>
            </a:r>
          </a:p>
        </p:txBody>
      </p:sp>
      <p:grpSp>
        <p:nvGrpSpPr>
          <p:cNvPr id="2" name="Group 28"/>
          <p:cNvGrpSpPr>
            <a:grpSpLocks/>
          </p:cNvGrpSpPr>
          <p:nvPr/>
        </p:nvGrpSpPr>
        <p:grpSpPr bwMode="auto">
          <a:xfrm>
            <a:off x="4634785" y="850294"/>
            <a:ext cx="2098675" cy="1262062"/>
            <a:chOff x="2999" y="716"/>
            <a:chExt cx="1322" cy="795"/>
          </a:xfrm>
        </p:grpSpPr>
        <p:graphicFrame>
          <p:nvGraphicFramePr>
            <p:cNvPr id="7174" name="Object 8"/>
            <p:cNvGraphicFramePr>
              <a:graphicFrameLocks noChangeAspect="1"/>
            </p:cNvGraphicFramePr>
            <p:nvPr/>
          </p:nvGraphicFramePr>
          <p:xfrm>
            <a:off x="3430" y="830"/>
            <a:ext cx="891" cy="528"/>
          </p:xfrm>
          <a:graphic>
            <a:graphicData uri="http://schemas.openxmlformats.org/presentationml/2006/ole">
              <mc:AlternateContent xmlns:mc="http://schemas.openxmlformats.org/markup-compatibility/2006">
                <mc:Choice xmlns:v="urn:schemas-microsoft-com:vml" Requires="v">
                  <p:oleObj spid="_x0000_s6202" name="Equation" r:id="rId3" imgW="1409400" imgH="838080" progId="Equation.3">
                    <p:embed/>
                  </p:oleObj>
                </mc:Choice>
                <mc:Fallback>
                  <p:oleObj name="Equation" r:id="rId3" imgW="14094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 y="830"/>
                          <a:ext cx="891"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4" name="AutoShape 11"/>
            <p:cNvSpPr>
              <a:spLocks/>
            </p:cNvSpPr>
            <p:nvPr/>
          </p:nvSpPr>
          <p:spPr bwMode="auto">
            <a:xfrm>
              <a:off x="2999" y="716"/>
              <a:ext cx="228" cy="795"/>
            </a:xfrm>
            <a:prstGeom prst="rightBrace">
              <a:avLst>
                <a:gd name="adj1" fmla="val 29057"/>
                <a:gd name="adj2" fmla="val 50000"/>
              </a:avLst>
            </a:prstGeom>
            <a:noFill/>
            <a:ln w="25400">
              <a:solidFill>
                <a:schemeClr val="tx1"/>
              </a:solidFill>
              <a:round/>
              <a:headEnd/>
              <a:tailEnd/>
            </a:ln>
          </p:spPr>
          <p:txBody>
            <a:bodyPr wrap="none" anchor="ctr"/>
            <a:lstStyle/>
            <a:p>
              <a:endParaRPr lang="en-US">
                <a:solidFill>
                  <a:srgbClr val="000000"/>
                </a:solidFill>
              </a:endParaRPr>
            </a:p>
          </p:txBody>
        </p:sp>
      </p:grpSp>
      <p:grpSp>
        <p:nvGrpSpPr>
          <p:cNvPr id="3" name="Group 2"/>
          <p:cNvGrpSpPr/>
          <p:nvPr/>
        </p:nvGrpSpPr>
        <p:grpSpPr>
          <a:xfrm>
            <a:off x="6385038" y="2306471"/>
            <a:ext cx="2427897" cy="4196924"/>
            <a:chOff x="6085482" y="2397543"/>
            <a:chExt cx="2427897" cy="4196924"/>
          </a:xfrm>
        </p:grpSpPr>
        <p:sp>
          <p:nvSpPr>
            <p:cNvPr id="18" name="Rectangle 10"/>
            <p:cNvSpPr>
              <a:spLocks noChangeArrowheads="1"/>
            </p:cNvSpPr>
            <p:nvPr/>
          </p:nvSpPr>
          <p:spPr bwMode="auto">
            <a:xfrm>
              <a:off x="6549497" y="5672533"/>
              <a:ext cx="1801963" cy="921934"/>
            </a:xfrm>
            <a:prstGeom prst="rect">
              <a:avLst/>
            </a:prstGeom>
            <a:noFill/>
            <a:ln w="9525" algn="ctr">
              <a:noFill/>
              <a:miter lim="800000"/>
              <a:headEnd/>
              <a:tailEnd/>
            </a:ln>
          </p:spPr>
          <p:txBody>
            <a:bodyPr wrap="none" anchor="ctr">
              <a:spAutoFit/>
            </a:bodyPr>
            <a:lstStyle/>
            <a:p>
              <a:pPr algn="l"/>
              <a:r>
                <a:rPr lang="en-US" sz="5400" b="0" dirty="0">
                  <a:solidFill>
                    <a:srgbClr val="000000"/>
                  </a:solidFill>
                </a:rPr>
                <a:t>“HA</a:t>
              </a:r>
              <a:r>
                <a:rPr lang="en-US" sz="5400" b="0" dirty="0" smtClean="0">
                  <a:solidFill>
                    <a:srgbClr val="000000"/>
                  </a:solidFill>
                </a:rPr>
                <a:t>!”</a:t>
              </a:r>
              <a:endParaRPr lang="en-US" sz="5400" b="0" dirty="0">
                <a:solidFill>
                  <a:srgbClr val="000000"/>
                </a:solidFill>
              </a:endParaRPr>
            </a:p>
          </p:txBody>
        </p:sp>
        <p:pic>
          <p:nvPicPr>
            <p:cNvPr id="19" name="Picture 19" descr="bd09359_[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239" r="3012" b="7272"/>
            <a:stretch/>
          </p:blipFill>
          <p:spPr bwMode="auto">
            <a:xfrm>
              <a:off x="6448097" y="2397543"/>
              <a:ext cx="2065282" cy="3293809"/>
            </a:xfrm>
            <a:prstGeom prst="rect">
              <a:avLst/>
            </a:prstGeom>
            <a:noFill/>
            <a:ln w="9525">
              <a:noFill/>
              <a:miter lim="800000"/>
              <a:headEnd/>
              <a:tailEnd/>
            </a:ln>
          </p:spPr>
        </p:pic>
        <p:sp>
          <p:nvSpPr>
            <p:cNvPr id="20" name="Rectangle 20"/>
            <p:cNvSpPr>
              <a:spLocks noChangeArrowheads="1"/>
            </p:cNvSpPr>
            <p:nvPr/>
          </p:nvSpPr>
          <p:spPr bwMode="auto">
            <a:xfrm>
              <a:off x="6085482" y="2789439"/>
              <a:ext cx="346969" cy="3012272"/>
            </a:xfrm>
            <a:prstGeom prst="rect">
              <a:avLst/>
            </a:prstGeom>
            <a:solidFill>
              <a:schemeClr val="bg1"/>
            </a:solidFill>
            <a:ln w="9525" algn="ctr">
              <a:solidFill>
                <a:schemeClr val="bg1"/>
              </a:solidFill>
              <a:miter lim="800000"/>
              <a:headEnd/>
              <a:tailEnd/>
            </a:ln>
          </p:spPr>
          <p:txBody>
            <a:bodyPr wrap="none" anchor="ctr"/>
            <a:lstStyle/>
            <a:p>
              <a:endParaRPr lang="en-US" b="0">
                <a:solidFill>
                  <a:srgbClr val="000000"/>
                </a:solidFill>
              </a:endParaRPr>
            </a:p>
          </p:txBody>
        </p:sp>
      </p:grpSp>
      <p:grpSp>
        <p:nvGrpSpPr>
          <p:cNvPr id="21" name="Group 20"/>
          <p:cNvGrpSpPr/>
          <p:nvPr/>
        </p:nvGrpSpPr>
        <p:grpSpPr>
          <a:xfrm>
            <a:off x="980361" y="2233642"/>
            <a:ext cx="3170828" cy="958500"/>
            <a:chOff x="4956051" y="2537095"/>
            <a:chExt cx="3170828" cy="958500"/>
          </a:xfrm>
        </p:grpSpPr>
        <p:sp>
          <p:nvSpPr>
            <p:cNvPr id="22" name="Arc 21"/>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23" name="Rectangle 22"/>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24"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25" name="Rectangle 24"/>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26" name="Straight Connector 25"/>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27" name="Rectangle 26"/>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28" name="Arc 27"/>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29" name="Arc 28"/>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30" name="Arc 29"/>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31"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32" name="Straight Connector 31"/>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33" name="Rectangle 32"/>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pic>
        <p:nvPicPr>
          <p:cNvPr id="7318" name="Picture 15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9153"/>
          <a:stretch/>
        </p:blipFill>
        <p:spPr bwMode="auto">
          <a:xfrm>
            <a:off x="-8480" y="3220872"/>
            <a:ext cx="6415246" cy="363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05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style.rotation</p:attrName>
                                        </p:attrNameLst>
                                      </p:cBhvr>
                                      <p:tavLst>
                                        <p:tav tm="0">
                                          <p:val>
                                            <p:fltVal val="720"/>
                                          </p:val>
                                        </p:tav>
                                        <p:tav tm="100000">
                                          <p:val>
                                            <p:fltVal val="0"/>
                                          </p:val>
                                        </p:tav>
                                      </p:tavLst>
                                    </p:anim>
                                    <p:anim calcmode="lin" valueType="num">
                                      <p:cBhvr>
                                        <p:cTn id="9" dur="2000" fill="hold"/>
                                        <p:tgtEl>
                                          <p:spTgt spid="21"/>
                                        </p:tgtEl>
                                        <p:attrNameLst>
                                          <p:attrName>ppt_h</p:attrName>
                                        </p:attrNameLst>
                                      </p:cBhvr>
                                      <p:tavLst>
                                        <p:tav tm="0">
                                          <p:val>
                                            <p:fltVal val="0"/>
                                          </p:val>
                                        </p:tav>
                                        <p:tav tm="100000">
                                          <p:val>
                                            <p:strVal val="#ppt_h"/>
                                          </p:val>
                                        </p:tav>
                                      </p:tavLst>
                                    </p:anim>
                                    <p:anim calcmode="lin" valueType="num">
                                      <p:cBhvr>
                                        <p:cTn id="10"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0"/>
                                        <p:tgtEl>
                                          <p:spTgt spid="2"/>
                                        </p:tgtEl>
                                      </p:cBhvr>
                                    </p:animEffect>
                                  </p:childTnLst>
                                </p:cTn>
                              </p:par>
                            </p:childTnLst>
                          </p:cTn>
                        </p:par>
                        <p:par>
                          <p:cTn id="21" fill="hold">
                            <p:stCondLst>
                              <p:cond delay="5000"/>
                            </p:stCondLst>
                            <p:childTnLst>
                              <p:par>
                                <p:cTn id="22" presetID="9" presetClass="entr" presetSubtype="0" fill="hold" grpId="0" nodeType="afterEffect">
                                  <p:stCondLst>
                                    <p:cond delay="0"/>
                                  </p:stCondLst>
                                  <p:childTnLst>
                                    <p:set>
                                      <p:cBhvr>
                                        <p:cTn id="23" dur="1" fill="hold">
                                          <p:stCondLst>
                                            <p:cond delay="0"/>
                                          </p:stCondLst>
                                        </p:cTn>
                                        <p:tgtEl>
                                          <p:spTgt spid="415756"/>
                                        </p:tgtEl>
                                        <p:attrNameLst>
                                          <p:attrName>style.visibility</p:attrName>
                                        </p:attrNameLst>
                                      </p:cBhvr>
                                      <p:to>
                                        <p:strVal val="visible"/>
                                      </p:to>
                                    </p:set>
                                    <p:animEffect transition="in" filter="dissolve">
                                      <p:cBhvr>
                                        <p:cTn id="24" dur="500"/>
                                        <p:tgtEl>
                                          <p:spTgt spid="415756"/>
                                        </p:tgtEl>
                                      </p:cBhvr>
                                    </p:animEffect>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7318"/>
                                        </p:tgtEl>
                                        <p:attrNameLst>
                                          <p:attrName>style.visibility</p:attrName>
                                        </p:attrNameLst>
                                      </p:cBhvr>
                                      <p:to>
                                        <p:strVal val="visible"/>
                                      </p:to>
                                    </p:set>
                                    <p:animEffect transition="in" filter="fade">
                                      <p:cBhvr>
                                        <p:cTn id="28" dur="500"/>
                                        <p:tgtEl>
                                          <p:spTgt spid="7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194174" y="3050908"/>
            <a:ext cx="1813317"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Arial" charset="0"/>
              </a:rPr>
              <a:t>r = 0.36 m</a:t>
            </a:r>
            <a:endParaRPr lang="en-US" b="0" dirty="0">
              <a:solidFill>
                <a:srgbClr val="000000"/>
              </a:solidFill>
              <a:latin typeface="Arial" charset="0"/>
            </a:endParaRPr>
          </a:p>
        </p:txBody>
      </p:sp>
      <p:sp>
        <p:nvSpPr>
          <p:cNvPr id="17" name="Rectangle 2"/>
          <p:cNvSpPr>
            <a:spLocks noChangeArrowheads="1"/>
          </p:cNvSpPr>
          <p:nvPr/>
        </p:nvSpPr>
        <p:spPr bwMode="auto">
          <a:xfrm>
            <a:off x="1178408" y="3624771"/>
            <a:ext cx="1143003"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Symbol" pitchFamily="18" charset="2"/>
              </a:rPr>
              <a:t>D</a:t>
            </a:r>
            <a:r>
              <a:rPr lang="en-US" b="0" dirty="0" err="1" smtClean="0">
                <a:solidFill>
                  <a:srgbClr val="000000"/>
                </a:solidFill>
                <a:latin typeface="Arial" charset="0"/>
              </a:rPr>
              <a:t>t</a:t>
            </a:r>
            <a:r>
              <a:rPr lang="en-US" b="0" dirty="0" smtClean="0">
                <a:solidFill>
                  <a:srgbClr val="000000"/>
                </a:solidFill>
                <a:latin typeface="Arial" charset="0"/>
              </a:rPr>
              <a:t> = ?</a:t>
            </a:r>
            <a:endParaRPr lang="en-US" b="0" dirty="0">
              <a:solidFill>
                <a:srgbClr val="000000"/>
              </a:solidFill>
              <a:latin typeface="Arial" charset="0"/>
            </a:endParaRPr>
          </a:p>
        </p:txBody>
      </p:sp>
      <p:grpSp>
        <p:nvGrpSpPr>
          <p:cNvPr id="5" name="Group 4"/>
          <p:cNvGrpSpPr/>
          <p:nvPr/>
        </p:nvGrpSpPr>
        <p:grpSpPr>
          <a:xfrm>
            <a:off x="264009" y="2982540"/>
            <a:ext cx="740313" cy="3548931"/>
            <a:chOff x="673925" y="2786994"/>
            <a:chExt cx="740313" cy="3548931"/>
          </a:xfrm>
        </p:grpSpPr>
        <p:sp>
          <p:nvSpPr>
            <p:cNvPr id="12" name="Rectangle 2"/>
            <p:cNvSpPr>
              <a:spLocks noChangeArrowheads="1"/>
            </p:cNvSpPr>
            <p:nvPr/>
          </p:nvSpPr>
          <p:spPr bwMode="auto">
            <a:xfrm>
              <a:off x="685800" y="2786994"/>
              <a:ext cx="728438" cy="609600"/>
            </a:xfrm>
            <a:prstGeom prst="rect">
              <a:avLst/>
            </a:prstGeom>
            <a:noFill/>
            <a:ln w="9525">
              <a:noFill/>
              <a:miter lim="800000"/>
              <a:headEnd/>
              <a:tailEnd/>
            </a:ln>
          </p:spPr>
          <p:txBody>
            <a:bodyPr anchor="ctr"/>
            <a:lstStyle/>
            <a:p>
              <a:pPr algn="l"/>
              <a:r>
                <a:rPr lang="en-US" b="0" dirty="0" smtClean="0">
                  <a:solidFill>
                    <a:srgbClr val="000000"/>
                  </a:solidFill>
                  <a:latin typeface="Arial" charset="0"/>
                </a:rPr>
                <a:t>G:</a:t>
              </a:r>
              <a:endParaRPr lang="en-US" b="0" dirty="0">
                <a:solidFill>
                  <a:srgbClr val="000000"/>
                </a:solidFill>
                <a:latin typeface="Arial" charset="0"/>
              </a:endParaRPr>
            </a:p>
          </p:txBody>
        </p:sp>
        <p:sp>
          <p:nvSpPr>
            <p:cNvPr id="13" name="Rectangle 2"/>
            <p:cNvSpPr>
              <a:spLocks noChangeArrowheads="1"/>
            </p:cNvSpPr>
            <p:nvPr/>
          </p:nvSpPr>
          <p:spPr bwMode="auto">
            <a:xfrm>
              <a:off x="685800" y="3416226"/>
              <a:ext cx="620486" cy="609600"/>
            </a:xfrm>
            <a:prstGeom prst="rect">
              <a:avLst/>
            </a:prstGeom>
            <a:noFill/>
            <a:ln w="9525">
              <a:noFill/>
              <a:miter lim="800000"/>
              <a:headEnd/>
              <a:tailEnd/>
            </a:ln>
          </p:spPr>
          <p:txBody>
            <a:bodyPr anchor="ctr"/>
            <a:lstStyle/>
            <a:p>
              <a:pPr algn="l"/>
              <a:r>
                <a:rPr lang="en-US" b="0" dirty="0" smtClean="0">
                  <a:solidFill>
                    <a:srgbClr val="000000"/>
                  </a:solidFill>
                  <a:latin typeface="Arial" charset="0"/>
                </a:rPr>
                <a:t>U:</a:t>
              </a:r>
              <a:endParaRPr lang="en-US" b="0" dirty="0">
                <a:solidFill>
                  <a:srgbClr val="000000"/>
                </a:solidFill>
                <a:latin typeface="Arial" charset="0"/>
              </a:endParaRPr>
            </a:p>
          </p:txBody>
        </p:sp>
        <p:sp>
          <p:nvSpPr>
            <p:cNvPr id="14" name="Rectangle 2"/>
            <p:cNvSpPr>
              <a:spLocks noChangeArrowheads="1"/>
            </p:cNvSpPr>
            <p:nvPr/>
          </p:nvSpPr>
          <p:spPr bwMode="auto">
            <a:xfrm>
              <a:off x="685800" y="4148658"/>
              <a:ext cx="620486" cy="609600"/>
            </a:xfrm>
            <a:prstGeom prst="rect">
              <a:avLst/>
            </a:prstGeom>
            <a:noFill/>
            <a:ln w="9525">
              <a:noFill/>
              <a:miter lim="800000"/>
              <a:headEnd/>
              <a:tailEnd/>
            </a:ln>
          </p:spPr>
          <p:txBody>
            <a:bodyPr anchor="ctr"/>
            <a:lstStyle/>
            <a:p>
              <a:pPr algn="l"/>
              <a:r>
                <a:rPr lang="en-US" b="0" dirty="0" smtClean="0">
                  <a:solidFill>
                    <a:srgbClr val="000000"/>
                  </a:solidFill>
                  <a:latin typeface="Arial" charset="0"/>
                </a:rPr>
                <a:t>E:</a:t>
              </a:r>
              <a:endParaRPr lang="en-US" b="0" dirty="0">
                <a:solidFill>
                  <a:srgbClr val="000000"/>
                </a:solidFill>
                <a:latin typeface="Arial" charset="0"/>
              </a:endParaRPr>
            </a:p>
          </p:txBody>
        </p:sp>
        <p:sp>
          <p:nvSpPr>
            <p:cNvPr id="18" name="Rectangle 2"/>
            <p:cNvSpPr>
              <a:spLocks noChangeArrowheads="1"/>
            </p:cNvSpPr>
            <p:nvPr/>
          </p:nvSpPr>
          <p:spPr bwMode="auto">
            <a:xfrm>
              <a:off x="685800" y="4906908"/>
              <a:ext cx="620486" cy="609600"/>
            </a:xfrm>
            <a:prstGeom prst="rect">
              <a:avLst/>
            </a:prstGeom>
            <a:noFill/>
            <a:ln w="9525">
              <a:noFill/>
              <a:miter lim="800000"/>
              <a:headEnd/>
              <a:tailEnd/>
            </a:ln>
          </p:spPr>
          <p:txBody>
            <a:bodyPr anchor="ctr"/>
            <a:lstStyle/>
            <a:p>
              <a:pPr algn="l"/>
              <a:r>
                <a:rPr lang="en-US" b="0" dirty="0">
                  <a:solidFill>
                    <a:srgbClr val="000000"/>
                  </a:solidFill>
                  <a:latin typeface="Arial" charset="0"/>
                </a:rPr>
                <a:t>S</a:t>
              </a:r>
              <a:r>
                <a:rPr lang="en-US" b="0" dirty="0" smtClean="0">
                  <a:solidFill>
                    <a:srgbClr val="000000"/>
                  </a:solidFill>
                  <a:latin typeface="Arial" charset="0"/>
                </a:rPr>
                <a:t>:</a:t>
              </a:r>
              <a:endParaRPr lang="en-US" b="0" dirty="0">
                <a:solidFill>
                  <a:srgbClr val="000000"/>
                </a:solidFill>
                <a:latin typeface="Arial" charset="0"/>
              </a:endParaRPr>
            </a:p>
          </p:txBody>
        </p:sp>
        <p:sp>
          <p:nvSpPr>
            <p:cNvPr id="23" name="Rectangle 2"/>
            <p:cNvSpPr>
              <a:spLocks noChangeArrowheads="1"/>
            </p:cNvSpPr>
            <p:nvPr/>
          </p:nvSpPr>
          <p:spPr bwMode="auto">
            <a:xfrm>
              <a:off x="673925" y="5726325"/>
              <a:ext cx="620486" cy="609600"/>
            </a:xfrm>
            <a:prstGeom prst="rect">
              <a:avLst/>
            </a:prstGeom>
            <a:noFill/>
            <a:ln w="9525">
              <a:noFill/>
              <a:miter lim="800000"/>
              <a:headEnd/>
              <a:tailEnd/>
            </a:ln>
          </p:spPr>
          <p:txBody>
            <a:bodyPr anchor="ctr"/>
            <a:lstStyle/>
            <a:p>
              <a:pPr algn="l"/>
              <a:r>
                <a:rPr lang="en-US" b="0" dirty="0">
                  <a:solidFill>
                    <a:srgbClr val="000000"/>
                  </a:solidFill>
                  <a:latin typeface="Arial" charset="0"/>
                </a:rPr>
                <a:t>S</a:t>
              </a:r>
              <a:r>
                <a:rPr lang="en-US" b="0" dirty="0" smtClean="0">
                  <a:solidFill>
                    <a:srgbClr val="000000"/>
                  </a:solidFill>
                  <a:latin typeface="Arial" charset="0"/>
                </a:rPr>
                <a:t>:</a:t>
              </a:r>
              <a:endParaRPr lang="en-US" b="0" dirty="0">
                <a:solidFill>
                  <a:srgbClr val="000000"/>
                </a:solidFill>
                <a:latin typeface="Arial" charset="0"/>
              </a:endParaRPr>
            </a:p>
          </p:txBody>
        </p:sp>
      </p:grpSp>
      <p:sp>
        <p:nvSpPr>
          <p:cNvPr id="32" name="Rectangle 2"/>
          <p:cNvSpPr>
            <a:spLocks noChangeArrowheads="1"/>
          </p:cNvSpPr>
          <p:nvPr/>
        </p:nvSpPr>
        <p:spPr bwMode="auto">
          <a:xfrm>
            <a:off x="2806043" y="3050908"/>
            <a:ext cx="2491388"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Arial" charset="0"/>
              </a:rPr>
              <a:t>, </a:t>
            </a:r>
            <a:r>
              <a:rPr lang="en-US" b="0" dirty="0" err="1" smtClean="0">
                <a:solidFill>
                  <a:srgbClr val="000000"/>
                </a:solidFill>
                <a:latin typeface="Symbol" panose="05050102010706020507" pitchFamily="18" charset="2"/>
              </a:rPr>
              <a:t>w</a:t>
            </a:r>
            <a:r>
              <a:rPr lang="en-US" b="0" baseline="-25000" dirty="0" err="1" smtClean="0">
                <a:solidFill>
                  <a:srgbClr val="000000"/>
                </a:solidFill>
                <a:latin typeface="Arial" charset="0"/>
              </a:rPr>
              <a:t>i</a:t>
            </a:r>
            <a:r>
              <a:rPr lang="en-US" b="0" dirty="0" smtClean="0">
                <a:solidFill>
                  <a:srgbClr val="000000"/>
                </a:solidFill>
                <a:latin typeface="Arial" charset="0"/>
              </a:rPr>
              <a:t> = 5.2 rad/s</a:t>
            </a:r>
            <a:endParaRPr lang="en-US" b="0" dirty="0">
              <a:solidFill>
                <a:srgbClr val="000000"/>
              </a:solidFill>
              <a:latin typeface="Arial" charset="0"/>
            </a:endParaRPr>
          </a:p>
        </p:txBody>
      </p:sp>
      <p:sp>
        <p:nvSpPr>
          <p:cNvPr id="33" name="Rectangle 2"/>
          <p:cNvSpPr>
            <a:spLocks noChangeArrowheads="1"/>
          </p:cNvSpPr>
          <p:nvPr/>
        </p:nvSpPr>
        <p:spPr bwMode="auto">
          <a:xfrm>
            <a:off x="5148121" y="3035157"/>
            <a:ext cx="2603598"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Arial"/>
              </a:rPr>
              <a:t>, </a:t>
            </a:r>
            <a:r>
              <a:rPr lang="en-US" b="0" dirty="0" err="1" smtClean="0">
                <a:solidFill>
                  <a:srgbClr val="000000"/>
                </a:solidFill>
                <a:latin typeface="Symbol" panose="05050102010706020507" pitchFamily="18" charset="2"/>
              </a:rPr>
              <a:t>w</a:t>
            </a:r>
            <a:r>
              <a:rPr lang="en-US" b="0" baseline="-25000" dirty="0" err="1" smtClean="0">
                <a:solidFill>
                  <a:srgbClr val="000000"/>
                </a:solidFill>
                <a:latin typeface="Arial" charset="0"/>
              </a:rPr>
              <a:t>f</a:t>
            </a:r>
            <a:r>
              <a:rPr lang="en-US" b="0" dirty="0" smtClean="0">
                <a:solidFill>
                  <a:srgbClr val="000000"/>
                </a:solidFill>
                <a:latin typeface="Arial" charset="0"/>
              </a:rPr>
              <a:t> = 9.8 rad/s,</a:t>
            </a:r>
            <a:endParaRPr lang="en-US" b="0" dirty="0">
              <a:solidFill>
                <a:srgbClr val="000000"/>
              </a:solidFill>
              <a:latin typeface="Arial" charset="0"/>
            </a:endParaRPr>
          </a:p>
        </p:txBody>
      </p:sp>
      <p:sp>
        <p:nvSpPr>
          <p:cNvPr id="21" name="Rectangle 13"/>
          <p:cNvSpPr>
            <a:spLocks noChangeArrowheads="1"/>
          </p:cNvSpPr>
          <p:nvPr/>
        </p:nvSpPr>
        <p:spPr bwMode="auto">
          <a:xfrm>
            <a:off x="115289" y="80781"/>
            <a:ext cx="5375189" cy="2246769"/>
          </a:xfrm>
          <a:prstGeom prst="rect">
            <a:avLst/>
          </a:prstGeom>
          <a:noFill/>
          <a:ln w="9525" algn="ctr">
            <a:noFill/>
            <a:miter lim="800000"/>
            <a:headEnd/>
            <a:tailEnd/>
          </a:ln>
        </p:spPr>
        <p:txBody>
          <a:bodyPr wrap="none" anchor="ctr">
            <a:spAutoFit/>
          </a:bodyPr>
          <a:lstStyle/>
          <a:p>
            <a:pPr algn="l"/>
            <a:r>
              <a:rPr lang="en-US" b="0" dirty="0">
                <a:solidFill>
                  <a:srgbClr val="FF0000"/>
                </a:solidFill>
              </a:rPr>
              <a:t>Bike wheel </a:t>
            </a:r>
            <a:r>
              <a:rPr lang="en-US" b="0" baseline="30000" dirty="0">
                <a:solidFill>
                  <a:srgbClr val="FF0000"/>
                </a:solidFill>
              </a:rPr>
              <a:t>w</a:t>
            </a:r>
            <a:r>
              <a:rPr lang="en-US" b="0" dirty="0">
                <a:solidFill>
                  <a:srgbClr val="FF0000"/>
                </a:solidFill>
              </a:rPr>
              <a:t>/outer radius 36 </a:t>
            </a:r>
            <a:r>
              <a:rPr lang="en-US" b="0" dirty="0" smtClean="0">
                <a:solidFill>
                  <a:srgbClr val="FF0000"/>
                </a:solidFill>
              </a:rPr>
              <a:t>cm </a:t>
            </a:r>
          </a:p>
          <a:p>
            <a:pPr algn="l"/>
            <a:r>
              <a:rPr lang="en-US" b="0" dirty="0" smtClean="0">
                <a:solidFill>
                  <a:srgbClr val="FF0000"/>
                </a:solidFill>
              </a:rPr>
              <a:t>has </a:t>
            </a:r>
            <a:r>
              <a:rPr lang="en-US" b="0" dirty="0" err="1" smtClean="0">
                <a:solidFill>
                  <a:srgbClr val="FF0000"/>
                </a:solidFill>
              </a:rPr>
              <a:t>init</a:t>
            </a:r>
            <a:r>
              <a:rPr lang="en-US" b="0" dirty="0" err="1">
                <a:solidFill>
                  <a:srgbClr val="FF0000"/>
                </a:solidFill>
              </a:rPr>
              <a:t>.</a:t>
            </a:r>
            <a:r>
              <a:rPr lang="en-US" b="0" dirty="0">
                <a:solidFill>
                  <a:srgbClr val="FF0000"/>
                </a:solidFill>
              </a:rPr>
              <a:t> </a:t>
            </a:r>
            <a:r>
              <a:rPr lang="en-US" b="0" dirty="0" err="1">
                <a:solidFill>
                  <a:srgbClr val="FF0000"/>
                </a:solidFill>
              </a:rPr>
              <a:t>ang.</a:t>
            </a:r>
            <a:r>
              <a:rPr lang="en-US" b="0" dirty="0">
                <a:solidFill>
                  <a:srgbClr val="FF0000"/>
                </a:solidFill>
              </a:rPr>
              <a:t> speed 5.2 rad/s. </a:t>
            </a:r>
            <a:endParaRPr lang="en-US" b="0" dirty="0" smtClean="0">
              <a:solidFill>
                <a:srgbClr val="FF0000"/>
              </a:solidFill>
            </a:endParaRPr>
          </a:p>
          <a:p>
            <a:pPr algn="l"/>
            <a:r>
              <a:rPr lang="en-US" b="0" dirty="0" smtClean="0">
                <a:solidFill>
                  <a:srgbClr val="FF0000"/>
                </a:solidFill>
              </a:rPr>
              <a:t>Wheel’s speed </a:t>
            </a:r>
            <a:r>
              <a:rPr lang="en-US" b="0" dirty="0">
                <a:solidFill>
                  <a:srgbClr val="FF0000"/>
                </a:solidFill>
              </a:rPr>
              <a:t>increases to </a:t>
            </a:r>
            <a:endParaRPr lang="en-US" b="0" dirty="0" smtClean="0">
              <a:solidFill>
                <a:srgbClr val="FF0000"/>
              </a:solidFill>
            </a:endParaRPr>
          </a:p>
          <a:p>
            <a:pPr algn="l"/>
            <a:r>
              <a:rPr lang="en-US" b="0" dirty="0" smtClean="0">
                <a:solidFill>
                  <a:srgbClr val="FF0000"/>
                </a:solidFill>
              </a:rPr>
              <a:t>9.8 rad/s</a:t>
            </a:r>
            <a:r>
              <a:rPr lang="en-US" b="0" dirty="0">
                <a:solidFill>
                  <a:srgbClr val="FF0000"/>
                </a:solidFill>
              </a:rPr>
              <a:t>. </a:t>
            </a:r>
            <a:r>
              <a:rPr lang="en-US" b="0" dirty="0" smtClean="0">
                <a:solidFill>
                  <a:srgbClr val="FF0000"/>
                </a:solidFill>
              </a:rPr>
              <a:t>The </a:t>
            </a:r>
            <a:r>
              <a:rPr lang="en-US" b="0" dirty="0" err="1" smtClean="0">
                <a:solidFill>
                  <a:srgbClr val="FF0000"/>
                </a:solidFill>
              </a:rPr>
              <a:t>ang</a:t>
            </a:r>
            <a:r>
              <a:rPr lang="en-US" b="0" dirty="0" err="1">
                <a:solidFill>
                  <a:srgbClr val="FF0000"/>
                </a:solidFill>
              </a:rPr>
              <a:t>.</a:t>
            </a:r>
            <a:r>
              <a:rPr lang="en-US" b="0" dirty="0">
                <a:solidFill>
                  <a:srgbClr val="FF0000"/>
                </a:solidFill>
              </a:rPr>
              <a:t> </a:t>
            </a:r>
            <a:r>
              <a:rPr lang="en-US" b="0" dirty="0" err="1">
                <a:solidFill>
                  <a:srgbClr val="FF0000"/>
                </a:solidFill>
              </a:rPr>
              <a:t>accel</a:t>
            </a:r>
            <a:r>
              <a:rPr lang="en-US" b="0" dirty="0">
                <a:solidFill>
                  <a:srgbClr val="FF0000"/>
                </a:solidFill>
              </a:rPr>
              <a:t>. </a:t>
            </a:r>
            <a:endParaRPr lang="en-US" b="0" dirty="0" smtClean="0">
              <a:solidFill>
                <a:srgbClr val="FF0000"/>
              </a:solidFill>
            </a:endParaRPr>
          </a:p>
          <a:p>
            <a:pPr algn="l"/>
            <a:r>
              <a:rPr lang="en-US" b="0" dirty="0" smtClean="0">
                <a:solidFill>
                  <a:srgbClr val="FF0000"/>
                </a:solidFill>
              </a:rPr>
              <a:t>has mag. 0.68 rad/</a:t>
            </a:r>
            <a:r>
              <a:rPr lang="en-US" b="0" dirty="0" err="1" smtClean="0">
                <a:solidFill>
                  <a:srgbClr val="FF0000"/>
                </a:solidFill>
              </a:rPr>
              <a:t>s</a:t>
            </a:r>
            <a:r>
              <a:rPr lang="en-US" b="0" baseline="30000" dirty="0" err="1" smtClean="0">
                <a:solidFill>
                  <a:srgbClr val="FF0000"/>
                </a:solidFill>
              </a:rPr>
              <a:t>2</a:t>
            </a:r>
            <a:r>
              <a:rPr lang="en-US" b="0" dirty="0" smtClean="0">
                <a:solidFill>
                  <a:srgbClr val="FF0000"/>
                </a:solidFill>
              </a:rPr>
              <a:t>. </a:t>
            </a:r>
            <a:endParaRPr lang="en-US" b="0" dirty="0">
              <a:solidFill>
                <a:srgbClr val="FF0000"/>
              </a:solidFill>
            </a:endParaRPr>
          </a:p>
        </p:txBody>
      </p:sp>
      <p:sp>
        <p:nvSpPr>
          <p:cNvPr id="22" name="Rectangle 2"/>
          <p:cNvSpPr>
            <a:spLocks noChangeArrowheads="1"/>
          </p:cNvSpPr>
          <p:nvPr/>
        </p:nvSpPr>
        <p:spPr bwMode="auto">
          <a:xfrm>
            <a:off x="5431895" y="3539655"/>
            <a:ext cx="2651688"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latin typeface="Arial" charset="0"/>
              </a:rPr>
              <a:t> = 0.68 rad/</a:t>
            </a:r>
            <a:r>
              <a:rPr lang="en-US" b="0" dirty="0" err="1" smtClean="0">
                <a:solidFill>
                  <a:srgbClr val="000000"/>
                </a:solidFill>
                <a:latin typeface="Arial" charset="0"/>
              </a:rPr>
              <a:t>s</a:t>
            </a:r>
            <a:r>
              <a:rPr lang="en-US" b="0" baseline="30000" dirty="0" err="1" smtClean="0">
                <a:solidFill>
                  <a:srgbClr val="000000"/>
                </a:solidFill>
                <a:latin typeface="Arial" charset="0"/>
              </a:rPr>
              <a:t>2</a:t>
            </a:r>
            <a:endParaRPr lang="en-US" b="0" baseline="30000" dirty="0">
              <a:solidFill>
                <a:srgbClr val="000000"/>
              </a:solidFill>
              <a:latin typeface="Arial" charset="0"/>
            </a:endParaRPr>
          </a:p>
        </p:txBody>
      </p:sp>
      <p:grpSp>
        <p:nvGrpSpPr>
          <p:cNvPr id="29" name="Group 28"/>
          <p:cNvGrpSpPr/>
          <p:nvPr/>
        </p:nvGrpSpPr>
        <p:grpSpPr>
          <a:xfrm>
            <a:off x="1126170" y="4881242"/>
            <a:ext cx="1908964" cy="1000192"/>
            <a:chOff x="5837796" y="5023216"/>
            <a:chExt cx="1908964" cy="1000192"/>
          </a:xfrm>
        </p:grpSpPr>
        <p:sp>
          <p:nvSpPr>
            <p:cNvPr id="35" name="Rectangle 22"/>
            <p:cNvSpPr>
              <a:spLocks noChangeArrowheads="1"/>
            </p:cNvSpPr>
            <p:nvPr/>
          </p:nvSpPr>
          <p:spPr bwMode="auto">
            <a:xfrm>
              <a:off x="6550600" y="5023216"/>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sp>
          <p:nvSpPr>
            <p:cNvPr id="36" name="Rectangle 22"/>
            <p:cNvSpPr>
              <a:spLocks noChangeArrowheads="1"/>
            </p:cNvSpPr>
            <p:nvPr/>
          </p:nvSpPr>
          <p:spPr bwMode="auto">
            <a:xfrm>
              <a:off x="5837796" y="5286425"/>
              <a:ext cx="878767"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latin typeface="Arial"/>
                </a:rPr>
                <a:t>t</a:t>
              </a:r>
              <a:r>
                <a:rPr lang="en-US" b="0" baseline="-25000" dirty="0" smtClean="0">
                  <a:solidFill>
                    <a:srgbClr val="000000"/>
                  </a:solidFill>
                </a:rPr>
                <a:t> </a:t>
              </a:r>
              <a:r>
                <a:rPr lang="en-US" b="0" dirty="0" smtClean="0">
                  <a:solidFill>
                    <a:srgbClr val="000000"/>
                  </a:solidFill>
                </a:rPr>
                <a:t>= </a:t>
              </a:r>
              <a:endParaRPr lang="en-US" b="0" dirty="0">
                <a:solidFill>
                  <a:srgbClr val="000000"/>
                </a:solidFill>
              </a:endParaRPr>
            </a:p>
          </p:txBody>
        </p:sp>
        <p:sp>
          <p:nvSpPr>
            <p:cNvPr id="37" name="Rectangle 22"/>
            <p:cNvSpPr>
              <a:spLocks noChangeArrowheads="1"/>
            </p:cNvSpPr>
            <p:nvPr/>
          </p:nvSpPr>
          <p:spPr bwMode="auto">
            <a:xfrm>
              <a:off x="6934637" y="5500188"/>
              <a:ext cx="410690"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a</a:t>
              </a:r>
              <a:endParaRPr lang="en-US" b="0" dirty="0">
                <a:solidFill>
                  <a:srgbClr val="000000"/>
                </a:solidFill>
              </a:endParaRPr>
            </a:p>
          </p:txBody>
        </p:sp>
        <p:cxnSp>
          <p:nvCxnSpPr>
            <p:cNvPr id="38" name="Straight Connector 37"/>
            <p:cNvCxnSpPr/>
            <p:nvPr/>
          </p:nvCxnSpPr>
          <p:spPr bwMode="auto">
            <a:xfrm>
              <a:off x="6614556" y="5557650"/>
              <a:ext cx="1128156" cy="0"/>
            </a:xfrm>
            <a:prstGeom prst="line">
              <a:avLst/>
            </a:prstGeom>
            <a:noFill/>
            <a:ln w="28575" cap="flat" cmpd="sng" algn="ctr">
              <a:solidFill>
                <a:schemeClr val="tx1"/>
              </a:solidFill>
              <a:prstDash val="solid"/>
              <a:round/>
              <a:headEnd type="none" w="med" len="med"/>
              <a:tailEnd type="none" w="med" len="med"/>
            </a:ln>
            <a:effectLst/>
          </p:spPr>
        </p:cxnSp>
      </p:grpSp>
      <p:grpSp>
        <p:nvGrpSpPr>
          <p:cNvPr id="7" name="Group 6"/>
          <p:cNvGrpSpPr/>
          <p:nvPr/>
        </p:nvGrpSpPr>
        <p:grpSpPr>
          <a:xfrm>
            <a:off x="1084015" y="5841077"/>
            <a:ext cx="3305258" cy="838200"/>
            <a:chOff x="1084015" y="5841077"/>
            <a:chExt cx="3305258" cy="838200"/>
          </a:xfrm>
        </p:grpSpPr>
        <p:graphicFrame>
          <p:nvGraphicFramePr>
            <p:cNvPr id="6" name="Object 5"/>
            <p:cNvGraphicFramePr>
              <a:graphicFrameLocks noChangeAspect="1"/>
            </p:cNvGraphicFramePr>
            <p:nvPr>
              <p:extLst>
                <p:ext uri="{D42A27DB-BD31-4B8C-83A1-F6EECF244321}">
                  <p14:modId xmlns:p14="http://schemas.microsoft.com/office/powerpoint/2010/main" val="3391792490"/>
                </p:ext>
              </p:extLst>
            </p:nvPr>
          </p:nvGraphicFramePr>
          <p:xfrm>
            <a:off x="1619086" y="5841077"/>
            <a:ext cx="2770187" cy="838200"/>
          </p:xfrm>
          <a:graphic>
            <a:graphicData uri="http://schemas.openxmlformats.org/presentationml/2006/ole">
              <mc:AlternateContent xmlns:mc="http://schemas.openxmlformats.org/markup-compatibility/2006">
                <mc:Choice xmlns:v="urn:schemas-microsoft-com:vml" Requires="v">
                  <p:oleObj spid="_x0000_s7226" name="Equation" r:id="rId3" imgW="2768600" imgH="838200" progId="Equation.3">
                    <p:embed/>
                  </p:oleObj>
                </mc:Choice>
                <mc:Fallback>
                  <p:oleObj name="Equation" r:id="rId3" imgW="27686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086" y="5841077"/>
                          <a:ext cx="27701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Rectangle 22"/>
            <p:cNvSpPr>
              <a:spLocks noChangeArrowheads="1"/>
            </p:cNvSpPr>
            <p:nvPr/>
          </p:nvSpPr>
          <p:spPr bwMode="auto">
            <a:xfrm>
              <a:off x="1084015" y="5999003"/>
              <a:ext cx="668773"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D</a:t>
              </a:r>
              <a:r>
                <a:rPr lang="en-US" b="0" dirty="0" smtClean="0">
                  <a:solidFill>
                    <a:srgbClr val="000000"/>
                  </a:solidFill>
                  <a:latin typeface="Arial"/>
                </a:rPr>
                <a:t>t</a:t>
              </a:r>
              <a:r>
                <a:rPr lang="en-US" b="0" baseline="-25000" dirty="0" smtClean="0">
                  <a:solidFill>
                    <a:srgbClr val="000000"/>
                  </a:solidFill>
                </a:rPr>
                <a:t> </a:t>
              </a:r>
              <a:r>
                <a:rPr lang="en-US" b="0" dirty="0" smtClean="0">
                  <a:solidFill>
                    <a:srgbClr val="000000"/>
                  </a:solidFill>
                </a:rPr>
                <a:t> </a:t>
              </a:r>
              <a:endParaRPr lang="en-US" b="0" dirty="0">
                <a:solidFill>
                  <a:srgbClr val="000000"/>
                </a:solidFill>
              </a:endParaRPr>
            </a:p>
          </p:txBody>
        </p:sp>
      </p:grpSp>
      <p:sp>
        <p:nvSpPr>
          <p:cNvPr id="40" name="Rectangle 27"/>
          <p:cNvSpPr>
            <a:spLocks noChangeArrowheads="1"/>
          </p:cNvSpPr>
          <p:nvPr/>
        </p:nvSpPr>
        <p:spPr bwMode="auto">
          <a:xfrm>
            <a:off x="4921523" y="5994144"/>
            <a:ext cx="1030287" cy="5683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1" name="Rectangle 2"/>
          <p:cNvSpPr>
            <a:spLocks noChangeArrowheads="1"/>
          </p:cNvSpPr>
          <p:nvPr/>
        </p:nvSpPr>
        <p:spPr bwMode="auto">
          <a:xfrm>
            <a:off x="4550048" y="6021131"/>
            <a:ext cx="1720850" cy="519113"/>
          </a:xfrm>
          <a:prstGeom prst="rect">
            <a:avLst/>
          </a:prstGeom>
          <a:noFill/>
          <a:ln w="9525" algn="ctr">
            <a:noFill/>
            <a:miter lim="800000"/>
            <a:headEnd/>
            <a:tailEnd/>
          </a:ln>
        </p:spPr>
        <p:txBody>
          <a:bodyPr anchor="ctr">
            <a:spAutoFit/>
          </a:bodyPr>
          <a:lstStyle/>
          <a:p>
            <a:pPr algn="l"/>
            <a:r>
              <a:rPr lang="en-US" b="0" dirty="0">
                <a:solidFill>
                  <a:srgbClr val="000000"/>
                </a:solidFill>
              </a:rPr>
              <a:t>=  6.8 s </a:t>
            </a:r>
          </a:p>
        </p:txBody>
      </p:sp>
      <p:sp>
        <p:nvSpPr>
          <p:cNvPr id="42" name="Rectangle 15"/>
          <p:cNvSpPr>
            <a:spLocks noChangeArrowheads="1"/>
          </p:cNvSpPr>
          <p:nvPr/>
        </p:nvSpPr>
        <p:spPr bwMode="auto">
          <a:xfrm>
            <a:off x="567083" y="2304090"/>
            <a:ext cx="4657725"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a. How much time elapses? </a:t>
            </a:r>
          </a:p>
        </p:txBody>
      </p:sp>
      <p:sp>
        <p:nvSpPr>
          <p:cNvPr id="43" name="Rectangle 42"/>
          <p:cNvSpPr/>
          <p:nvPr/>
        </p:nvSpPr>
        <p:spPr>
          <a:xfrm>
            <a:off x="1280661" y="2773831"/>
            <a:ext cx="612667" cy="1015663"/>
          </a:xfrm>
          <a:prstGeom prst="rect">
            <a:avLst/>
          </a:prstGeom>
        </p:spPr>
        <p:txBody>
          <a:bodyPr wrap="none">
            <a:spAutoFit/>
          </a:bodyPr>
          <a:lstStyle/>
          <a:p>
            <a:r>
              <a:rPr lang="en-US" sz="6000" b="0" dirty="0" smtClean="0">
                <a:solidFill>
                  <a:srgbClr val="FF0000"/>
                </a:solidFill>
              </a:rPr>
              <a:t>?</a:t>
            </a:r>
            <a:endParaRPr lang="en-US" sz="6000" dirty="0">
              <a:solidFill>
                <a:srgbClr val="FF0000"/>
              </a:solidFill>
            </a:endParaRPr>
          </a:p>
        </p:txBody>
      </p:sp>
      <p:pic>
        <p:nvPicPr>
          <p:cNvPr id="44" name="Picture 6" descr="Lance Armstrong of the USA and Astana in action on stage 18 of the 2009 Tour de France, a 40km Time Trial around Lake Annecy, on July 7, 2009 in Annecy, Fr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0937" y="4290578"/>
            <a:ext cx="2621177" cy="2409767"/>
          </a:xfrm>
          <a:prstGeom prst="rect">
            <a:avLst/>
          </a:prstGeom>
          <a:noFill/>
          <a:ln w="9525">
            <a:noFill/>
            <a:miter lim="800000"/>
            <a:headEnd/>
            <a:tailEnd/>
          </a:ln>
        </p:spPr>
      </p:pic>
      <p:sp>
        <p:nvSpPr>
          <p:cNvPr id="45" name="Rectangle 2"/>
          <p:cNvSpPr>
            <a:spLocks noChangeArrowheads="1"/>
          </p:cNvSpPr>
          <p:nvPr/>
        </p:nvSpPr>
        <p:spPr bwMode="auto">
          <a:xfrm>
            <a:off x="5624256" y="97604"/>
            <a:ext cx="3422732" cy="2677656"/>
          </a:xfrm>
          <a:prstGeom prst="rect">
            <a:avLst/>
          </a:prstGeom>
          <a:noFill/>
          <a:ln w="9525">
            <a:solidFill>
              <a:schemeClr val="tx1"/>
            </a:solidFill>
            <a:miter lim="800000"/>
            <a:headEnd/>
            <a:tailEnd/>
          </a:ln>
        </p:spPr>
        <p:txBody>
          <a:bodyPr wrap="none" anchor="ctr">
            <a:spAutoFit/>
          </a:bodyPr>
          <a:lstStyle/>
          <a:p>
            <a:pPr algn="l"/>
            <a:r>
              <a:rPr lang="en-US" b="0" dirty="0" smtClean="0">
                <a:solidFill>
                  <a:srgbClr val="000000"/>
                </a:solidFill>
                <a:latin typeface="Arial" charset="0"/>
              </a:rPr>
              <a:t>Try </a:t>
            </a:r>
            <a:r>
              <a:rPr lang="en-US" b="0" u="sng" dirty="0" err="1" smtClean="0">
                <a:solidFill>
                  <a:srgbClr val="000000"/>
                </a:solidFill>
                <a:latin typeface="Arial" charset="0"/>
              </a:rPr>
              <a:t>GUESS</a:t>
            </a:r>
            <a:r>
              <a:rPr lang="en-US" b="0" dirty="0" err="1" smtClean="0">
                <a:solidFill>
                  <a:srgbClr val="000000"/>
                </a:solidFill>
                <a:latin typeface="Arial" charset="0"/>
              </a:rPr>
              <a:t>ing</a:t>
            </a:r>
            <a:r>
              <a:rPr lang="en-US" b="0" dirty="0" smtClean="0">
                <a:solidFill>
                  <a:srgbClr val="000000"/>
                </a:solidFill>
                <a:latin typeface="Arial" charset="0"/>
              </a:rPr>
              <a:t>:</a:t>
            </a:r>
          </a:p>
          <a:p>
            <a:pPr algn="l"/>
            <a:r>
              <a:rPr lang="en-US" b="0" dirty="0" smtClean="0">
                <a:solidFill>
                  <a:srgbClr val="000000"/>
                </a:solidFill>
                <a:latin typeface="Arial" charset="0"/>
              </a:rPr>
              <a:t>Given</a:t>
            </a:r>
          </a:p>
          <a:p>
            <a:pPr algn="l"/>
            <a:r>
              <a:rPr lang="en-US" b="0" dirty="0" smtClean="0">
                <a:solidFill>
                  <a:srgbClr val="000000"/>
                </a:solidFill>
                <a:latin typeface="Arial" charset="0"/>
              </a:rPr>
              <a:t>Unknown</a:t>
            </a:r>
          </a:p>
          <a:p>
            <a:pPr algn="l"/>
            <a:r>
              <a:rPr lang="en-US" b="0" dirty="0" smtClean="0">
                <a:solidFill>
                  <a:srgbClr val="000000"/>
                </a:solidFill>
                <a:latin typeface="Arial" charset="0"/>
              </a:rPr>
              <a:t>Equation</a:t>
            </a:r>
          </a:p>
          <a:p>
            <a:pPr algn="l"/>
            <a:r>
              <a:rPr lang="en-US" b="0" dirty="0" smtClean="0">
                <a:solidFill>
                  <a:srgbClr val="000000"/>
                </a:solidFill>
                <a:latin typeface="Arial" charset="0"/>
              </a:rPr>
              <a:t>Solve for variable</a:t>
            </a:r>
          </a:p>
          <a:p>
            <a:pPr algn="l"/>
            <a:r>
              <a:rPr lang="en-US" b="0" dirty="0" smtClean="0">
                <a:solidFill>
                  <a:srgbClr val="000000"/>
                </a:solidFill>
                <a:latin typeface="Arial" charset="0"/>
              </a:rPr>
              <a:t>Substitute quantities</a:t>
            </a:r>
            <a:endParaRPr lang="en-US" b="0" dirty="0">
              <a:solidFill>
                <a:srgbClr val="000000"/>
              </a:solidFill>
              <a:latin typeface="Arial" charset="0"/>
            </a:endParaRPr>
          </a:p>
        </p:txBody>
      </p:sp>
      <p:grpSp>
        <p:nvGrpSpPr>
          <p:cNvPr id="30" name="Group 29"/>
          <p:cNvGrpSpPr/>
          <p:nvPr/>
        </p:nvGrpSpPr>
        <p:grpSpPr>
          <a:xfrm>
            <a:off x="1103191" y="4142096"/>
            <a:ext cx="3170828" cy="958500"/>
            <a:chOff x="4956051" y="2537095"/>
            <a:chExt cx="3170828" cy="958500"/>
          </a:xfrm>
        </p:grpSpPr>
        <p:sp>
          <p:nvSpPr>
            <p:cNvPr id="31" name="Arc 30"/>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34" name="Rectangle 33"/>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46"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47" name="Rectangle 46"/>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48" name="Straight Connector 47"/>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9" name="Rectangle 48"/>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50" name="Arc 49"/>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1" name="Arc 50"/>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2" name="Arc 51"/>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53"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54" name="Straight Connector 53"/>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55" name="Rectangle 54"/>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sp>
        <p:nvSpPr>
          <p:cNvPr id="28" name="Rectangle 27"/>
          <p:cNvSpPr/>
          <p:nvPr/>
        </p:nvSpPr>
        <p:spPr>
          <a:xfrm>
            <a:off x="1810585" y="3959552"/>
            <a:ext cx="869149" cy="1323439"/>
          </a:xfrm>
          <a:prstGeom prst="rect">
            <a:avLst/>
          </a:prstGeom>
        </p:spPr>
        <p:txBody>
          <a:bodyPr wrap="none">
            <a:spAutoFit/>
          </a:bodyPr>
          <a:lstStyle/>
          <a:p>
            <a:r>
              <a:rPr lang="en-US" sz="8000" b="0" dirty="0" smtClean="0">
                <a:solidFill>
                  <a:srgbClr val="FF0000"/>
                </a:solidFill>
              </a:rPr>
              <a:t>X</a:t>
            </a:r>
            <a:endParaRPr lang="en-US" sz="8000" dirty="0">
              <a:solidFill>
                <a:srgbClr val="FF0000"/>
              </a:solidFill>
            </a:endParaRPr>
          </a:p>
        </p:txBody>
      </p:sp>
    </p:spTree>
    <p:extLst>
      <p:ext uri="{BB962C8B-B14F-4D97-AF65-F5344CB8AC3E}">
        <p14:creationId xmlns:p14="http://schemas.microsoft.com/office/powerpoint/2010/main" val="1443671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ircle(in)">
                                      <p:cBhvr>
                                        <p:cTn id="24" dur="2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circle(in)">
                                      <p:cBhvr>
                                        <p:cTn id="29" dur="20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0"/>
                                        <p:tgtEl>
                                          <p:spTgt spid="30"/>
                                        </p:tgtEl>
                                      </p:cBhvr>
                                    </p:animEffect>
                                    <p:anim calcmode="lin" valueType="num">
                                      <p:cBhvr>
                                        <p:cTn id="58" dur="2000" fill="hold"/>
                                        <p:tgtEl>
                                          <p:spTgt spid="30"/>
                                        </p:tgtEl>
                                        <p:attrNameLst>
                                          <p:attrName>style.rotation</p:attrName>
                                        </p:attrNameLst>
                                      </p:cBhvr>
                                      <p:tavLst>
                                        <p:tav tm="0">
                                          <p:val>
                                            <p:fltVal val="720"/>
                                          </p:val>
                                        </p:tav>
                                        <p:tav tm="100000">
                                          <p:val>
                                            <p:fltVal val="0"/>
                                          </p:val>
                                        </p:tav>
                                      </p:tavLst>
                                    </p:anim>
                                    <p:anim calcmode="lin" valueType="num">
                                      <p:cBhvr>
                                        <p:cTn id="59" dur="2000" fill="hold"/>
                                        <p:tgtEl>
                                          <p:spTgt spid="30"/>
                                        </p:tgtEl>
                                        <p:attrNameLst>
                                          <p:attrName>ppt_h</p:attrName>
                                        </p:attrNameLst>
                                      </p:cBhvr>
                                      <p:tavLst>
                                        <p:tav tm="0">
                                          <p:val>
                                            <p:fltVal val="0"/>
                                          </p:val>
                                        </p:tav>
                                        <p:tav tm="100000">
                                          <p:val>
                                            <p:strVal val="#ppt_h"/>
                                          </p:val>
                                        </p:tav>
                                      </p:tavLst>
                                    </p:anim>
                                    <p:anim calcmode="lin" valueType="num">
                                      <p:cBhvr>
                                        <p:cTn id="60"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80">
                                          <p:stCondLst>
                                            <p:cond delay="0"/>
                                          </p:stCondLst>
                                        </p:cTn>
                                        <p:tgtEl>
                                          <p:spTgt spid="28"/>
                                        </p:tgtEl>
                                      </p:cBhvr>
                                    </p:animEffect>
                                    <p:anim calcmode="lin" valueType="num">
                                      <p:cBhvr>
                                        <p:cTn id="6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1" dur="26">
                                          <p:stCondLst>
                                            <p:cond delay="650"/>
                                          </p:stCondLst>
                                        </p:cTn>
                                        <p:tgtEl>
                                          <p:spTgt spid="28"/>
                                        </p:tgtEl>
                                      </p:cBhvr>
                                      <p:to x="100000" y="60000"/>
                                    </p:animScale>
                                    <p:animScale>
                                      <p:cBhvr>
                                        <p:cTn id="72" dur="166" decel="50000">
                                          <p:stCondLst>
                                            <p:cond delay="676"/>
                                          </p:stCondLst>
                                        </p:cTn>
                                        <p:tgtEl>
                                          <p:spTgt spid="28"/>
                                        </p:tgtEl>
                                      </p:cBhvr>
                                      <p:to x="100000" y="100000"/>
                                    </p:animScale>
                                    <p:animScale>
                                      <p:cBhvr>
                                        <p:cTn id="73" dur="26">
                                          <p:stCondLst>
                                            <p:cond delay="1312"/>
                                          </p:stCondLst>
                                        </p:cTn>
                                        <p:tgtEl>
                                          <p:spTgt spid="28"/>
                                        </p:tgtEl>
                                      </p:cBhvr>
                                      <p:to x="100000" y="80000"/>
                                    </p:animScale>
                                    <p:animScale>
                                      <p:cBhvr>
                                        <p:cTn id="74" dur="166" decel="50000">
                                          <p:stCondLst>
                                            <p:cond delay="1338"/>
                                          </p:stCondLst>
                                        </p:cTn>
                                        <p:tgtEl>
                                          <p:spTgt spid="28"/>
                                        </p:tgtEl>
                                      </p:cBhvr>
                                      <p:to x="100000" y="100000"/>
                                    </p:animScale>
                                    <p:animScale>
                                      <p:cBhvr>
                                        <p:cTn id="75" dur="26">
                                          <p:stCondLst>
                                            <p:cond delay="1642"/>
                                          </p:stCondLst>
                                        </p:cTn>
                                        <p:tgtEl>
                                          <p:spTgt spid="28"/>
                                        </p:tgtEl>
                                      </p:cBhvr>
                                      <p:to x="100000" y="90000"/>
                                    </p:animScale>
                                    <p:animScale>
                                      <p:cBhvr>
                                        <p:cTn id="76" dur="166" decel="50000">
                                          <p:stCondLst>
                                            <p:cond delay="1668"/>
                                          </p:stCondLst>
                                        </p:cTn>
                                        <p:tgtEl>
                                          <p:spTgt spid="28"/>
                                        </p:tgtEl>
                                      </p:cBhvr>
                                      <p:to x="100000" y="100000"/>
                                    </p:animScale>
                                    <p:animScale>
                                      <p:cBhvr>
                                        <p:cTn id="77" dur="26">
                                          <p:stCondLst>
                                            <p:cond delay="1808"/>
                                          </p:stCondLst>
                                        </p:cTn>
                                        <p:tgtEl>
                                          <p:spTgt spid="28"/>
                                        </p:tgtEl>
                                      </p:cBhvr>
                                      <p:to x="100000" y="95000"/>
                                    </p:animScale>
                                    <p:animScale>
                                      <p:cBhvr>
                                        <p:cTn id="78" dur="166" decel="50000">
                                          <p:stCondLst>
                                            <p:cond delay="1834"/>
                                          </p:stCondLst>
                                        </p:cTn>
                                        <p:tgtEl>
                                          <p:spTgt spid="28"/>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80">
                                          <p:stCondLst>
                                            <p:cond delay="0"/>
                                          </p:stCondLst>
                                        </p:cTn>
                                        <p:tgtEl>
                                          <p:spTgt spid="43"/>
                                        </p:tgtEl>
                                      </p:cBhvr>
                                    </p:animEffect>
                                    <p:anim calcmode="lin" valueType="num">
                                      <p:cBhvr>
                                        <p:cTn id="8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89" dur="26">
                                          <p:stCondLst>
                                            <p:cond delay="650"/>
                                          </p:stCondLst>
                                        </p:cTn>
                                        <p:tgtEl>
                                          <p:spTgt spid="43"/>
                                        </p:tgtEl>
                                      </p:cBhvr>
                                      <p:to x="100000" y="60000"/>
                                    </p:animScale>
                                    <p:animScale>
                                      <p:cBhvr>
                                        <p:cTn id="90" dur="166" decel="50000">
                                          <p:stCondLst>
                                            <p:cond delay="676"/>
                                          </p:stCondLst>
                                        </p:cTn>
                                        <p:tgtEl>
                                          <p:spTgt spid="43"/>
                                        </p:tgtEl>
                                      </p:cBhvr>
                                      <p:to x="100000" y="100000"/>
                                    </p:animScale>
                                    <p:animScale>
                                      <p:cBhvr>
                                        <p:cTn id="91" dur="26">
                                          <p:stCondLst>
                                            <p:cond delay="1312"/>
                                          </p:stCondLst>
                                        </p:cTn>
                                        <p:tgtEl>
                                          <p:spTgt spid="43"/>
                                        </p:tgtEl>
                                      </p:cBhvr>
                                      <p:to x="100000" y="80000"/>
                                    </p:animScale>
                                    <p:animScale>
                                      <p:cBhvr>
                                        <p:cTn id="92" dur="166" decel="50000">
                                          <p:stCondLst>
                                            <p:cond delay="1338"/>
                                          </p:stCondLst>
                                        </p:cTn>
                                        <p:tgtEl>
                                          <p:spTgt spid="43"/>
                                        </p:tgtEl>
                                      </p:cBhvr>
                                      <p:to x="100000" y="100000"/>
                                    </p:animScale>
                                    <p:animScale>
                                      <p:cBhvr>
                                        <p:cTn id="93" dur="26">
                                          <p:stCondLst>
                                            <p:cond delay="1642"/>
                                          </p:stCondLst>
                                        </p:cTn>
                                        <p:tgtEl>
                                          <p:spTgt spid="43"/>
                                        </p:tgtEl>
                                      </p:cBhvr>
                                      <p:to x="100000" y="90000"/>
                                    </p:animScale>
                                    <p:animScale>
                                      <p:cBhvr>
                                        <p:cTn id="94" dur="166" decel="50000">
                                          <p:stCondLst>
                                            <p:cond delay="1668"/>
                                          </p:stCondLst>
                                        </p:cTn>
                                        <p:tgtEl>
                                          <p:spTgt spid="43"/>
                                        </p:tgtEl>
                                      </p:cBhvr>
                                      <p:to x="100000" y="100000"/>
                                    </p:animScale>
                                    <p:animScale>
                                      <p:cBhvr>
                                        <p:cTn id="95" dur="26">
                                          <p:stCondLst>
                                            <p:cond delay="1808"/>
                                          </p:stCondLst>
                                        </p:cTn>
                                        <p:tgtEl>
                                          <p:spTgt spid="43"/>
                                        </p:tgtEl>
                                      </p:cBhvr>
                                      <p:to x="100000" y="95000"/>
                                    </p:animScale>
                                    <p:animScale>
                                      <p:cBhvr>
                                        <p:cTn id="96" dur="166" decel="50000">
                                          <p:stCondLst>
                                            <p:cond delay="1834"/>
                                          </p:stCondLst>
                                        </p:cTn>
                                        <p:tgtEl>
                                          <p:spTgt spid="43"/>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circle(in)">
                                      <p:cBhvr>
                                        <p:cTn id="101" dur="20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circle(in)">
                                      <p:cBhvr>
                                        <p:cTn id="106" dur="2000"/>
                                        <p:tgtEl>
                                          <p:spTgt spid="7"/>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1000" fill="hold"/>
                                        <p:tgtEl>
                                          <p:spTgt spid="41"/>
                                        </p:tgtEl>
                                        <p:attrNameLst>
                                          <p:attrName>ppt_x</p:attrName>
                                        </p:attrNameLst>
                                      </p:cBhvr>
                                      <p:tavLst>
                                        <p:tav tm="0">
                                          <p:val>
                                            <p:strVal val="#ppt_x-.2"/>
                                          </p:val>
                                        </p:tav>
                                        <p:tav tm="100000">
                                          <p:val>
                                            <p:strVal val="#ppt_x"/>
                                          </p:val>
                                        </p:tav>
                                      </p:tavLst>
                                    </p:anim>
                                    <p:anim calcmode="lin" valueType="num">
                                      <p:cBhvr>
                                        <p:cTn id="112"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41"/>
                                        </p:tgtEl>
                                      </p:cBhvr>
                                    </p:animEffect>
                                  </p:childTnLst>
                                </p:cTn>
                              </p:par>
                            </p:childTnLst>
                          </p:cTn>
                        </p:par>
                        <p:par>
                          <p:cTn id="114" fill="hold">
                            <p:stCondLst>
                              <p:cond delay="1000"/>
                            </p:stCondLst>
                            <p:childTnLst>
                              <p:par>
                                <p:cTn id="115" presetID="9"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dissolve">
                                      <p:cBhvr>
                                        <p:cTn id="117" dur="500"/>
                                        <p:tgtEl>
                                          <p:spTgt spid="40"/>
                                        </p:tgtEl>
                                      </p:cBhvr>
                                    </p:animEffect>
                                  </p:childTnLst>
                                </p:cTn>
                              </p:par>
                            </p:childTnLst>
                          </p:cTn>
                        </p:par>
                        <p:par>
                          <p:cTn id="118" fill="hold">
                            <p:stCondLst>
                              <p:cond delay="1500"/>
                            </p:stCondLst>
                            <p:childTnLst>
                              <p:par>
                                <p:cTn id="119" presetID="6" presetClass="entr" presetSubtype="16"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circle(in)">
                                      <p:cBhvr>
                                        <p:cTn id="121"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2" grpId="0"/>
      <p:bldP spid="33" grpId="0"/>
      <p:bldP spid="22" grpId="0"/>
      <p:bldP spid="40" grpId="0" animBg="1"/>
      <p:bldP spid="41" grpId="0"/>
      <p:bldP spid="43" grpId="0"/>
      <p:bldP spid="45"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91" name="Rectangle 23"/>
          <p:cNvSpPr>
            <a:spLocks noChangeArrowheads="1"/>
          </p:cNvSpPr>
          <p:nvPr/>
        </p:nvSpPr>
        <p:spPr bwMode="auto">
          <a:xfrm>
            <a:off x="1147625" y="2968057"/>
            <a:ext cx="1350962" cy="5937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16792" name="Rectangle 24"/>
          <p:cNvSpPr>
            <a:spLocks noChangeArrowheads="1"/>
          </p:cNvSpPr>
          <p:nvPr/>
        </p:nvSpPr>
        <p:spPr bwMode="auto">
          <a:xfrm>
            <a:off x="4564218" y="4453119"/>
            <a:ext cx="1509713" cy="5937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16793" name="Rectangle 25"/>
          <p:cNvSpPr>
            <a:spLocks noChangeArrowheads="1"/>
          </p:cNvSpPr>
          <p:nvPr/>
        </p:nvSpPr>
        <p:spPr bwMode="auto">
          <a:xfrm>
            <a:off x="5573052" y="6044257"/>
            <a:ext cx="1058862" cy="579437"/>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8200" name="Rectangle 6"/>
          <p:cNvSpPr>
            <a:spLocks noChangeArrowheads="1"/>
          </p:cNvSpPr>
          <p:nvPr/>
        </p:nvSpPr>
        <p:spPr bwMode="auto">
          <a:xfrm>
            <a:off x="166688" y="90045"/>
            <a:ext cx="5460149"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b. Find </a:t>
            </a:r>
            <a:r>
              <a:rPr lang="en-US" b="0" dirty="0" err="1" smtClean="0">
                <a:solidFill>
                  <a:srgbClr val="FF0000"/>
                </a:solidFill>
              </a:rPr>
              <a:t>ang</a:t>
            </a:r>
            <a:r>
              <a:rPr lang="en-US" b="0" dirty="0" err="1">
                <a:solidFill>
                  <a:srgbClr val="FF0000"/>
                </a:solidFill>
              </a:rPr>
              <a:t>.</a:t>
            </a:r>
            <a:r>
              <a:rPr lang="en-US" b="0" dirty="0">
                <a:solidFill>
                  <a:srgbClr val="FF0000"/>
                </a:solidFill>
              </a:rPr>
              <a:t> </a:t>
            </a:r>
            <a:r>
              <a:rPr lang="en-US" b="0" dirty="0" err="1">
                <a:solidFill>
                  <a:srgbClr val="FF0000"/>
                </a:solidFill>
              </a:rPr>
              <a:t>displ</a:t>
            </a:r>
            <a:r>
              <a:rPr lang="en-US" b="0" dirty="0" smtClean="0">
                <a:solidFill>
                  <a:srgbClr val="FF0000"/>
                </a:solidFill>
              </a:rPr>
              <a:t>. over this time. </a:t>
            </a:r>
          </a:p>
        </p:txBody>
      </p:sp>
      <p:sp>
        <p:nvSpPr>
          <p:cNvPr id="416775" name="Rectangle 7"/>
          <p:cNvSpPr>
            <a:spLocks noChangeArrowheads="1"/>
          </p:cNvSpPr>
          <p:nvPr/>
        </p:nvSpPr>
        <p:spPr bwMode="auto">
          <a:xfrm>
            <a:off x="182563" y="3633036"/>
            <a:ext cx="6618287"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c. Wheel goes around how many times? </a:t>
            </a:r>
          </a:p>
        </p:txBody>
      </p:sp>
      <p:sp>
        <p:nvSpPr>
          <p:cNvPr id="416776" name="Rectangle 8"/>
          <p:cNvSpPr>
            <a:spLocks noChangeArrowheads="1"/>
          </p:cNvSpPr>
          <p:nvPr/>
        </p:nvSpPr>
        <p:spPr bwMode="auto">
          <a:xfrm>
            <a:off x="174625" y="5360589"/>
            <a:ext cx="5826125" cy="519113"/>
          </a:xfrm>
          <a:prstGeom prst="rect">
            <a:avLst/>
          </a:prstGeom>
          <a:noFill/>
          <a:ln w="9525" algn="ctr">
            <a:noFill/>
            <a:miter lim="800000"/>
            <a:headEnd/>
            <a:tailEnd/>
          </a:ln>
        </p:spPr>
        <p:txBody>
          <a:bodyPr wrap="none" anchor="ctr">
            <a:spAutoFit/>
          </a:bodyPr>
          <a:lstStyle/>
          <a:p>
            <a:pPr algn="l"/>
            <a:r>
              <a:rPr lang="en-US" b="0">
                <a:solidFill>
                  <a:srgbClr val="FF0000"/>
                </a:solidFill>
              </a:rPr>
              <a:t>d. What linear distance is covered? </a:t>
            </a:r>
          </a:p>
        </p:txBody>
      </p:sp>
      <p:graphicFrame>
        <p:nvGraphicFramePr>
          <p:cNvPr id="416779" name="Object 11"/>
          <p:cNvGraphicFramePr>
            <a:graphicFrameLocks noChangeAspect="1"/>
          </p:cNvGraphicFramePr>
          <p:nvPr>
            <p:extLst>
              <p:ext uri="{D42A27DB-BD31-4B8C-83A1-F6EECF244321}">
                <p14:modId xmlns:p14="http://schemas.microsoft.com/office/powerpoint/2010/main" val="2558945238"/>
              </p:ext>
            </p:extLst>
          </p:nvPr>
        </p:nvGraphicFramePr>
        <p:xfrm>
          <a:off x="316068" y="4341994"/>
          <a:ext cx="3616325" cy="911225"/>
        </p:xfrm>
        <a:graphic>
          <a:graphicData uri="http://schemas.openxmlformats.org/presentationml/2006/ole">
            <mc:AlternateContent xmlns:mc="http://schemas.openxmlformats.org/markup-compatibility/2006">
              <mc:Choice xmlns:v="urn:schemas-microsoft-com:vml" Requires="v">
                <p:oleObj spid="_x0000_s8253" name="Equation" r:id="rId3" imgW="3619440" imgH="914400" progId="Equation.3">
                  <p:embed/>
                </p:oleObj>
              </mc:Choice>
              <mc:Fallback>
                <p:oleObj name="Equation" r:id="rId3" imgW="361944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68" y="4341994"/>
                        <a:ext cx="3616325"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781" name="Rectangle 13"/>
          <p:cNvSpPr>
            <a:spLocks noChangeArrowheads="1"/>
          </p:cNvSpPr>
          <p:nvPr/>
        </p:nvSpPr>
        <p:spPr bwMode="auto">
          <a:xfrm>
            <a:off x="1901164" y="6090294"/>
            <a:ext cx="3025775" cy="519113"/>
          </a:xfrm>
          <a:prstGeom prst="rect">
            <a:avLst/>
          </a:prstGeom>
          <a:noFill/>
          <a:ln w="9525" algn="ctr">
            <a:noFill/>
            <a:miter lim="800000"/>
            <a:headEnd/>
            <a:tailEnd/>
          </a:ln>
        </p:spPr>
        <p:txBody>
          <a:bodyPr wrap="none" anchor="ctr">
            <a:spAutoFit/>
          </a:bodyPr>
          <a:lstStyle/>
          <a:p>
            <a:pPr algn="l"/>
            <a:r>
              <a:rPr lang="en-US" b="0" dirty="0">
                <a:solidFill>
                  <a:srgbClr val="000000"/>
                </a:solidFill>
              </a:rPr>
              <a:t>=  51 rad (0.36 m)</a:t>
            </a:r>
          </a:p>
        </p:txBody>
      </p:sp>
      <p:sp>
        <p:nvSpPr>
          <p:cNvPr id="416782" name="Rectangle 14"/>
          <p:cNvSpPr>
            <a:spLocks noChangeArrowheads="1"/>
          </p:cNvSpPr>
          <p:nvPr/>
        </p:nvSpPr>
        <p:spPr bwMode="auto">
          <a:xfrm>
            <a:off x="4976152" y="6098232"/>
            <a:ext cx="1676400" cy="519112"/>
          </a:xfrm>
          <a:prstGeom prst="rect">
            <a:avLst/>
          </a:prstGeom>
          <a:noFill/>
          <a:ln w="9525" algn="ctr">
            <a:noFill/>
            <a:miter lim="800000"/>
            <a:headEnd/>
            <a:tailEnd/>
          </a:ln>
        </p:spPr>
        <p:txBody>
          <a:bodyPr wrap="none" anchor="ctr">
            <a:spAutoFit/>
          </a:bodyPr>
          <a:lstStyle/>
          <a:p>
            <a:pPr algn="l"/>
            <a:r>
              <a:rPr lang="en-US" b="0">
                <a:solidFill>
                  <a:srgbClr val="000000"/>
                </a:solidFill>
              </a:rPr>
              <a:t>=    18 m </a:t>
            </a:r>
          </a:p>
        </p:txBody>
      </p:sp>
      <p:sp>
        <p:nvSpPr>
          <p:cNvPr id="416784" name="Rectangle 16"/>
          <p:cNvSpPr>
            <a:spLocks noChangeArrowheads="1"/>
          </p:cNvSpPr>
          <p:nvPr/>
        </p:nvSpPr>
        <p:spPr bwMode="auto">
          <a:xfrm>
            <a:off x="4094318" y="4519794"/>
            <a:ext cx="1954213" cy="519113"/>
          </a:xfrm>
          <a:prstGeom prst="rect">
            <a:avLst/>
          </a:prstGeom>
          <a:noFill/>
          <a:ln w="9525" algn="ctr">
            <a:noFill/>
            <a:miter lim="800000"/>
            <a:headEnd/>
            <a:tailEnd/>
          </a:ln>
        </p:spPr>
        <p:txBody>
          <a:bodyPr wrap="none" anchor="ctr">
            <a:spAutoFit/>
          </a:bodyPr>
          <a:lstStyle/>
          <a:p>
            <a:pPr algn="l"/>
            <a:r>
              <a:rPr lang="en-US" b="0">
                <a:solidFill>
                  <a:srgbClr val="000000"/>
                </a:solidFill>
              </a:rPr>
              <a:t>=   8.1 revs</a:t>
            </a:r>
          </a:p>
        </p:txBody>
      </p:sp>
      <p:sp>
        <p:nvSpPr>
          <p:cNvPr id="416786" name="Rectangle 18"/>
          <p:cNvSpPr>
            <a:spLocks noChangeArrowheads="1"/>
          </p:cNvSpPr>
          <p:nvPr/>
        </p:nvSpPr>
        <p:spPr bwMode="auto">
          <a:xfrm>
            <a:off x="717412" y="2999807"/>
            <a:ext cx="1698625"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   51 rad</a:t>
            </a:r>
          </a:p>
        </p:txBody>
      </p:sp>
      <p:pic>
        <p:nvPicPr>
          <p:cNvPr id="8208" name="Picture 4" descr="http://assets.espn.go.com/media/motion/2009/0706/dm_090706_tourdefrance_brown_stage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75710" y="3550764"/>
            <a:ext cx="2248164" cy="3172225"/>
          </a:xfrm>
          <a:prstGeom prst="rect">
            <a:avLst/>
          </a:prstGeom>
          <a:noFill/>
          <a:ln w="9525">
            <a:noFill/>
            <a:miter lim="800000"/>
            <a:headEnd/>
            <a:tailEnd/>
          </a:ln>
        </p:spPr>
      </p:pic>
      <p:sp>
        <p:nvSpPr>
          <p:cNvPr id="19" name="Line 30"/>
          <p:cNvSpPr>
            <a:spLocks noChangeShapeType="1"/>
          </p:cNvSpPr>
          <p:nvPr/>
        </p:nvSpPr>
        <p:spPr bwMode="auto">
          <a:xfrm flipV="1">
            <a:off x="3178714" y="4834173"/>
            <a:ext cx="621862" cy="425067"/>
          </a:xfrm>
          <a:prstGeom prst="line">
            <a:avLst/>
          </a:prstGeom>
          <a:noFill/>
          <a:ln w="28575">
            <a:solidFill>
              <a:srgbClr val="1D5AA3"/>
            </a:solidFill>
            <a:round/>
            <a:headEnd/>
            <a:tailEnd/>
          </a:ln>
        </p:spPr>
        <p:txBody>
          <a:bodyPr wrap="none" anchor="ctr"/>
          <a:lstStyle/>
          <a:p>
            <a:endParaRPr lang="en-US">
              <a:solidFill>
                <a:srgbClr val="000000"/>
              </a:solidFill>
            </a:endParaRPr>
          </a:p>
        </p:txBody>
      </p:sp>
      <p:sp>
        <p:nvSpPr>
          <p:cNvPr id="20" name="Line 31"/>
          <p:cNvSpPr>
            <a:spLocks noChangeShapeType="1"/>
          </p:cNvSpPr>
          <p:nvPr/>
        </p:nvSpPr>
        <p:spPr bwMode="auto">
          <a:xfrm flipV="1">
            <a:off x="1822880" y="4569445"/>
            <a:ext cx="603416" cy="421782"/>
          </a:xfrm>
          <a:prstGeom prst="line">
            <a:avLst/>
          </a:prstGeom>
          <a:noFill/>
          <a:ln w="28575">
            <a:solidFill>
              <a:srgbClr val="1D5AA3"/>
            </a:solidFill>
            <a:round/>
            <a:headEnd/>
            <a:tailEnd/>
          </a:ln>
        </p:spPr>
        <p:txBody>
          <a:bodyPr wrap="none" anchor="ctr"/>
          <a:lstStyle/>
          <a:p>
            <a:endParaRPr lang="en-US">
              <a:solidFill>
                <a:srgbClr val="000000"/>
              </a:solidFill>
            </a:endParaRPr>
          </a:p>
        </p:txBody>
      </p:sp>
      <p:sp>
        <p:nvSpPr>
          <p:cNvPr id="2" name="Rectangle 1"/>
          <p:cNvSpPr/>
          <p:nvPr/>
        </p:nvSpPr>
        <p:spPr bwMode="auto">
          <a:xfrm>
            <a:off x="2469265" y="4218716"/>
            <a:ext cx="1560787" cy="1119352"/>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srgbClr val="000000"/>
              </a:solidFill>
              <a:latin typeface="Arial" charset="0"/>
            </a:endParaRPr>
          </a:p>
        </p:txBody>
      </p:sp>
      <p:grpSp>
        <p:nvGrpSpPr>
          <p:cNvPr id="21" name="Group 20"/>
          <p:cNvGrpSpPr/>
          <p:nvPr/>
        </p:nvGrpSpPr>
        <p:grpSpPr>
          <a:xfrm>
            <a:off x="311691" y="6076207"/>
            <a:ext cx="1724046" cy="599658"/>
            <a:chOff x="6813237" y="4059958"/>
            <a:chExt cx="1724046" cy="599658"/>
          </a:xfrm>
        </p:grpSpPr>
        <p:sp>
          <p:nvSpPr>
            <p:cNvPr id="22" name="Rectangle 24"/>
            <p:cNvSpPr>
              <a:spLocks noChangeArrowheads="1"/>
            </p:cNvSpPr>
            <p:nvPr/>
          </p:nvSpPr>
          <p:spPr bwMode="auto">
            <a:xfrm>
              <a:off x="6818543" y="4059958"/>
              <a:ext cx="1718740" cy="523220"/>
            </a:xfrm>
            <a:prstGeom prst="rect">
              <a:avLst/>
            </a:prstGeom>
            <a:noFill/>
            <a:ln w="9525" algn="ctr">
              <a:noFill/>
              <a:miter lim="800000"/>
              <a:headEnd/>
              <a:tailEnd/>
            </a:ln>
          </p:spPr>
          <p:txBody>
            <a:bodyPr wrap="none" anchor="ctr">
              <a:spAutoFit/>
            </a:bodyPr>
            <a:lstStyle/>
            <a:p>
              <a:pPr algn="l"/>
              <a:r>
                <a:rPr lang="en-US" b="0" dirty="0">
                  <a:solidFill>
                    <a:srgbClr val="000000"/>
                  </a:solidFill>
                  <a:latin typeface="Symbol" pitchFamily="18" charset="2"/>
                </a:rPr>
                <a:t>D</a:t>
              </a:r>
              <a:r>
                <a:rPr lang="en-US" b="0" dirty="0">
                  <a:solidFill>
                    <a:srgbClr val="000000"/>
                  </a:solidFill>
                </a:rPr>
                <a:t>s = </a:t>
              </a:r>
              <a:r>
                <a:rPr lang="en-US" b="0"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23" name="Arc 22"/>
            <p:cNvSpPr/>
            <p:nvPr/>
          </p:nvSpPr>
          <p:spPr bwMode="auto">
            <a:xfrm rot="18579899">
              <a:off x="7680573" y="404167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24" name="Arc 23"/>
            <p:cNvSpPr/>
            <p:nvPr/>
          </p:nvSpPr>
          <p:spPr bwMode="auto">
            <a:xfrm rot="18579899">
              <a:off x="6860953" y="4059761"/>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44" name="Group 43"/>
          <p:cNvGrpSpPr/>
          <p:nvPr/>
        </p:nvGrpSpPr>
        <p:grpSpPr>
          <a:xfrm>
            <a:off x="3097674" y="445139"/>
            <a:ext cx="1005110" cy="523220"/>
            <a:chOff x="2895678" y="1520692"/>
            <a:chExt cx="1005110" cy="523220"/>
          </a:xfrm>
        </p:grpSpPr>
        <p:sp>
          <p:nvSpPr>
            <p:cNvPr id="45" name="Rectangle 22"/>
            <p:cNvSpPr>
              <a:spLocks noChangeArrowheads="1"/>
            </p:cNvSpPr>
            <p:nvPr/>
          </p:nvSpPr>
          <p:spPr bwMode="auto">
            <a:xfrm>
              <a:off x="3308959" y="1520692"/>
              <a:ext cx="59182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endParaRPr lang="en-US" b="0" baseline="-25000" dirty="0">
                <a:solidFill>
                  <a:srgbClr val="000000"/>
                </a:solidFill>
              </a:endParaRPr>
            </a:p>
          </p:txBody>
        </p:sp>
        <p:cxnSp>
          <p:nvCxnSpPr>
            <p:cNvPr id="46" name="Straight Connector 45"/>
            <p:cNvCxnSpPr/>
            <p:nvPr/>
          </p:nvCxnSpPr>
          <p:spPr bwMode="auto">
            <a:xfrm>
              <a:off x="2895678" y="1593323"/>
              <a:ext cx="454920" cy="218156"/>
            </a:xfrm>
            <a:prstGeom prst="line">
              <a:avLst/>
            </a:prstGeom>
            <a:noFill/>
            <a:ln w="28575" cap="flat" cmpd="sng" algn="ctr">
              <a:solidFill>
                <a:schemeClr val="tx1"/>
              </a:solidFill>
              <a:prstDash val="solid"/>
              <a:round/>
              <a:headEnd type="none" w="med" len="med"/>
              <a:tailEnd type="none" w="med" len="med"/>
            </a:ln>
            <a:effectLst/>
          </p:spPr>
        </p:cxnSp>
      </p:gr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9270" y="7535"/>
            <a:ext cx="3077617" cy="3101352"/>
          </a:xfrm>
          <a:prstGeom prst="rect">
            <a:avLst/>
          </a:prstGeom>
        </p:spPr>
      </p:pic>
      <p:sp>
        <p:nvSpPr>
          <p:cNvPr id="48" name="Oval 47"/>
          <p:cNvSpPr/>
          <p:nvPr/>
        </p:nvSpPr>
        <p:spPr>
          <a:xfrm>
            <a:off x="7592912" y="2604415"/>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55" name="Rectangle 54"/>
          <p:cNvSpPr/>
          <p:nvPr/>
        </p:nvSpPr>
        <p:spPr>
          <a:xfrm>
            <a:off x="6097847" y="-98037"/>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61" name="Oval 60"/>
          <p:cNvSpPr/>
          <p:nvPr/>
        </p:nvSpPr>
        <p:spPr>
          <a:xfrm>
            <a:off x="7312091" y="2069179"/>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2" name="Oval 61"/>
          <p:cNvSpPr/>
          <p:nvPr/>
        </p:nvSpPr>
        <p:spPr>
          <a:xfrm>
            <a:off x="8721307" y="1448109"/>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3" name="Oval 62"/>
          <p:cNvSpPr/>
          <p:nvPr/>
        </p:nvSpPr>
        <p:spPr>
          <a:xfrm>
            <a:off x="7312091" y="831790"/>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5" name="Oval 64"/>
          <p:cNvSpPr/>
          <p:nvPr/>
        </p:nvSpPr>
        <p:spPr>
          <a:xfrm>
            <a:off x="8278911" y="1448109"/>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68" name="Oval 67"/>
          <p:cNvSpPr/>
          <p:nvPr/>
        </p:nvSpPr>
        <p:spPr>
          <a:xfrm>
            <a:off x="6781800" y="838170"/>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0" name="Oval 69"/>
          <p:cNvSpPr/>
          <p:nvPr/>
        </p:nvSpPr>
        <p:spPr>
          <a:xfrm>
            <a:off x="8025875" y="831790"/>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1" name="Oval 70"/>
          <p:cNvSpPr/>
          <p:nvPr/>
        </p:nvSpPr>
        <p:spPr>
          <a:xfrm>
            <a:off x="8259489" y="2038628"/>
            <a:ext cx="317368" cy="31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2" name="Oval 71"/>
          <p:cNvSpPr/>
          <p:nvPr/>
        </p:nvSpPr>
        <p:spPr>
          <a:xfrm>
            <a:off x="7572478" y="2051026"/>
            <a:ext cx="317368" cy="317368"/>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3" name="Oval 72"/>
          <p:cNvSpPr/>
          <p:nvPr/>
        </p:nvSpPr>
        <p:spPr>
          <a:xfrm>
            <a:off x="8603796" y="2038628"/>
            <a:ext cx="317368" cy="317368"/>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4" name="Oval 73"/>
          <p:cNvSpPr/>
          <p:nvPr/>
        </p:nvSpPr>
        <p:spPr>
          <a:xfrm>
            <a:off x="7379020" y="1522188"/>
            <a:ext cx="317368" cy="317368"/>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sp>
        <p:nvSpPr>
          <p:cNvPr id="75" name="Rectangle 74"/>
          <p:cNvSpPr/>
          <p:nvPr/>
        </p:nvSpPr>
        <p:spPr>
          <a:xfrm>
            <a:off x="6097847" y="2314231"/>
            <a:ext cx="646331" cy="923330"/>
          </a:xfrm>
          <a:prstGeom prst="rect">
            <a:avLst/>
          </a:prstGeom>
        </p:spPr>
        <p:txBody>
          <a:bodyPr wrap="none">
            <a:spAutoFit/>
          </a:bodyPr>
          <a:lstStyle/>
          <a:p>
            <a:pPr algn="l"/>
            <a:r>
              <a:rPr lang="en-US" sz="5400" dirty="0" smtClean="0">
                <a:solidFill>
                  <a:srgbClr val="0070C0"/>
                </a:solidFill>
                <a:latin typeface="Arial" charset="0"/>
              </a:rPr>
              <a:t>X</a:t>
            </a:r>
            <a:endParaRPr lang="en-US" sz="5400" dirty="0">
              <a:solidFill>
                <a:srgbClr val="0070C0"/>
              </a:solidFill>
              <a:latin typeface="Arial" charset="0"/>
            </a:endParaRPr>
          </a:p>
        </p:txBody>
      </p:sp>
      <p:sp>
        <p:nvSpPr>
          <p:cNvPr id="76" name="Oval 75"/>
          <p:cNvSpPr/>
          <p:nvPr/>
        </p:nvSpPr>
        <p:spPr>
          <a:xfrm>
            <a:off x="6632887" y="1443949"/>
            <a:ext cx="557157" cy="346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rgbClr val="FFFFFF"/>
              </a:solidFill>
            </a:endParaRPr>
          </a:p>
        </p:txBody>
      </p:sp>
      <p:grpSp>
        <p:nvGrpSpPr>
          <p:cNvPr id="79" name="Group 78"/>
          <p:cNvGrpSpPr/>
          <p:nvPr/>
        </p:nvGrpSpPr>
        <p:grpSpPr>
          <a:xfrm>
            <a:off x="139030" y="1107394"/>
            <a:ext cx="3035931" cy="620381"/>
            <a:chOff x="5596729" y="5888063"/>
            <a:chExt cx="3035931" cy="620381"/>
          </a:xfrm>
        </p:grpSpPr>
        <p:sp>
          <p:nvSpPr>
            <p:cNvPr id="80" name="Rectangle 22"/>
            <p:cNvSpPr>
              <a:spLocks noChangeArrowheads="1"/>
            </p:cNvSpPr>
            <p:nvPr/>
          </p:nvSpPr>
          <p:spPr bwMode="auto">
            <a:xfrm>
              <a:off x="5606896" y="5897284"/>
              <a:ext cx="2925801"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baseline="30000" dirty="0" err="1" smtClean="0">
                  <a:solidFill>
                    <a:srgbClr val="000000"/>
                  </a:solidFill>
                </a:rPr>
                <a:t>2</a:t>
              </a:r>
              <a:r>
                <a:rPr lang="en-US" b="0" dirty="0" smtClean="0">
                  <a:solidFill>
                    <a:srgbClr val="000000"/>
                  </a:solidFill>
                </a:rPr>
                <a:t> </a:t>
              </a:r>
              <a:r>
                <a:rPr lang="en-US" b="0" dirty="0">
                  <a:solidFill>
                    <a:srgbClr val="000000"/>
                  </a:solidFill>
                </a:rPr>
                <a:t>=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baseline="30000" dirty="0" err="1" smtClean="0">
                  <a:solidFill>
                    <a:srgbClr val="000000"/>
                  </a:solidFill>
                </a:rPr>
                <a:t>2</a:t>
              </a:r>
              <a:r>
                <a:rPr lang="en-US" b="0" dirty="0" smtClean="0">
                  <a:solidFill>
                    <a:srgbClr val="000000"/>
                  </a:solidFill>
                </a:rPr>
                <a:t> + 2 </a:t>
              </a:r>
              <a:r>
                <a:rPr lang="en-US" b="0" dirty="0" smtClean="0">
                  <a:solidFill>
                    <a:srgbClr val="000000"/>
                  </a:solidFill>
                  <a:latin typeface="Symbol" panose="05050102010706020507" pitchFamily="18" charset="2"/>
                </a:rPr>
                <a:t>a</a:t>
              </a:r>
              <a:r>
                <a:rPr lang="en-US" b="0" dirty="0" smtClean="0">
                  <a:solidFill>
                    <a:srgbClr val="000000"/>
                  </a:solidFill>
                </a:rPr>
                <a:t> </a:t>
              </a:r>
              <a:r>
                <a:rPr lang="en-US" b="0" dirty="0" err="1" smtClean="0">
                  <a:solidFill>
                    <a:srgbClr val="000000"/>
                  </a:solidFill>
                  <a:latin typeface="Symbol" panose="05050102010706020507" pitchFamily="18" charset="2"/>
                </a:rPr>
                <a:t>Dq</a:t>
              </a:r>
              <a:endParaRPr lang="en-US" b="0" baseline="30000" dirty="0">
                <a:solidFill>
                  <a:srgbClr val="000000"/>
                </a:solidFill>
                <a:latin typeface="Symbol" panose="05050102010706020507" pitchFamily="18" charset="2"/>
              </a:endParaRPr>
            </a:p>
          </p:txBody>
        </p:sp>
        <p:sp>
          <p:nvSpPr>
            <p:cNvPr id="81" name="Arc 80"/>
            <p:cNvSpPr/>
            <p:nvPr/>
          </p:nvSpPr>
          <p:spPr bwMode="auto">
            <a:xfrm rot="18579899">
              <a:off x="5644445" y="5840347"/>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82" name="Arc 81"/>
            <p:cNvSpPr/>
            <p:nvPr/>
          </p:nvSpPr>
          <p:spPr bwMode="auto">
            <a:xfrm rot="18579899">
              <a:off x="6449663" y="584034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83" name="Arc 82"/>
            <p:cNvSpPr/>
            <p:nvPr/>
          </p:nvSpPr>
          <p:spPr bwMode="auto">
            <a:xfrm rot="18579899">
              <a:off x="7582428" y="590858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84" name="Arc 83"/>
            <p:cNvSpPr/>
            <p:nvPr/>
          </p:nvSpPr>
          <p:spPr bwMode="auto">
            <a:xfrm rot="18579899">
              <a:off x="8032805" y="5867647"/>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9" name="Group 8"/>
          <p:cNvGrpSpPr/>
          <p:nvPr/>
        </p:nvGrpSpPr>
        <p:grpSpPr>
          <a:xfrm>
            <a:off x="3074998" y="866629"/>
            <a:ext cx="2751388" cy="1012038"/>
            <a:chOff x="-3988276" y="4445819"/>
            <a:chExt cx="2751388" cy="1012038"/>
          </a:xfrm>
        </p:grpSpPr>
        <p:grpSp>
          <p:nvGrpSpPr>
            <p:cNvPr id="6" name="Group 5"/>
            <p:cNvGrpSpPr/>
            <p:nvPr/>
          </p:nvGrpSpPr>
          <p:grpSpPr>
            <a:xfrm>
              <a:off x="-3568824" y="4445819"/>
              <a:ext cx="2331936" cy="1012038"/>
              <a:chOff x="-3568824" y="4445819"/>
              <a:chExt cx="2331936" cy="1012038"/>
            </a:xfrm>
          </p:grpSpPr>
          <p:sp>
            <p:nvSpPr>
              <p:cNvPr id="85" name="Rectangle 22"/>
              <p:cNvSpPr>
                <a:spLocks noChangeArrowheads="1"/>
              </p:cNvSpPr>
              <p:nvPr/>
            </p:nvSpPr>
            <p:spPr bwMode="auto">
              <a:xfrm>
                <a:off x="-2313392" y="4934637"/>
                <a:ext cx="710451" cy="523220"/>
              </a:xfrm>
              <a:prstGeom prst="rect">
                <a:avLst/>
              </a:prstGeom>
              <a:noFill/>
              <a:ln w="9525">
                <a:noFill/>
                <a:miter lim="800000"/>
                <a:headEnd/>
                <a:tailEnd/>
              </a:ln>
            </p:spPr>
            <p:txBody>
              <a:bodyPr wrap="none" anchor="ctr">
                <a:spAutoFit/>
              </a:bodyPr>
              <a:lstStyle/>
              <a:p>
                <a:r>
                  <a:rPr lang="en-US" b="0" dirty="0" smtClean="0">
                    <a:solidFill>
                      <a:srgbClr val="000000"/>
                    </a:solidFill>
                  </a:rPr>
                  <a:t>2 </a:t>
                </a:r>
                <a:r>
                  <a:rPr lang="en-US" b="0" dirty="0" smtClean="0">
                    <a:solidFill>
                      <a:srgbClr val="000000"/>
                    </a:solidFill>
                    <a:latin typeface="Symbol" panose="05050102010706020507" pitchFamily="18" charset="2"/>
                  </a:rPr>
                  <a:t>a</a:t>
                </a:r>
                <a:endParaRPr lang="en-US" b="0" baseline="30000" dirty="0">
                  <a:solidFill>
                    <a:srgbClr val="000000"/>
                  </a:solidFill>
                  <a:latin typeface="Symbol" panose="05050102010706020507" pitchFamily="18" charset="2"/>
                </a:endParaRPr>
              </a:p>
            </p:txBody>
          </p:sp>
          <p:sp>
            <p:nvSpPr>
              <p:cNvPr id="86" name="Rectangle 22"/>
              <p:cNvSpPr>
                <a:spLocks noChangeArrowheads="1"/>
              </p:cNvSpPr>
              <p:nvPr/>
            </p:nvSpPr>
            <p:spPr bwMode="auto">
              <a:xfrm>
                <a:off x="-3568824" y="4648524"/>
                <a:ext cx="901209"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r>
                  <a:rPr lang="en-US" b="0" dirty="0" smtClean="0">
                    <a:solidFill>
                      <a:srgbClr val="000000"/>
                    </a:solidFill>
                  </a:rPr>
                  <a:t> =</a:t>
                </a:r>
                <a:endParaRPr lang="en-US" b="0" baseline="30000" dirty="0">
                  <a:solidFill>
                    <a:srgbClr val="000000"/>
                  </a:solidFill>
                  <a:latin typeface="Symbol" panose="05050102010706020507" pitchFamily="18" charset="2"/>
                </a:endParaRPr>
              </a:p>
            </p:txBody>
          </p:sp>
          <p:sp>
            <p:nvSpPr>
              <p:cNvPr id="87" name="Rectangle 22"/>
              <p:cNvSpPr>
                <a:spLocks noChangeArrowheads="1"/>
              </p:cNvSpPr>
              <p:nvPr/>
            </p:nvSpPr>
            <p:spPr bwMode="auto">
              <a:xfrm>
                <a:off x="-2699147" y="4445819"/>
                <a:ext cx="1462259"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Symbol" panose="05050102010706020507" pitchFamily="18" charset="2"/>
                  </a:rPr>
                  <a:t>w</a:t>
                </a:r>
                <a:r>
                  <a:rPr lang="en-US" b="0" baseline="-25000" dirty="0" smtClean="0">
                    <a:solidFill>
                      <a:srgbClr val="000000"/>
                    </a:solidFill>
                  </a:rPr>
                  <a:t>f</a:t>
                </a:r>
                <a:r>
                  <a:rPr lang="en-US" b="0" baseline="30000" dirty="0" smtClean="0">
                    <a:solidFill>
                      <a:srgbClr val="000000"/>
                    </a:solidFill>
                  </a:rPr>
                  <a:t>2</a:t>
                </a:r>
                <a:r>
                  <a:rPr lang="en-US" b="0" dirty="0" smtClean="0">
                    <a:solidFill>
                      <a:srgbClr val="000000"/>
                    </a:solidFill>
                  </a:rPr>
                  <a:t> – </a:t>
                </a:r>
                <a:r>
                  <a:rPr lang="en-US" b="0" dirty="0" smtClean="0">
                    <a:solidFill>
                      <a:srgbClr val="000000"/>
                    </a:solidFill>
                    <a:latin typeface="Symbol" panose="05050102010706020507" pitchFamily="18" charset="2"/>
                  </a:rPr>
                  <a:t>w</a:t>
                </a:r>
                <a:r>
                  <a:rPr lang="en-US" b="0" baseline="-25000" dirty="0" smtClean="0">
                    <a:solidFill>
                      <a:srgbClr val="000000"/>
                    </a:solidFill>
                  </a:rPr>
                  <a:t>i</a:t>
                </a:r>
                <a:r>
                  <a:rPr lang="en-US" b="0" baseline="30000" dirty="0" smtClean="0">
                    <a:solidFill>
                      <a:srgbClr val="000000"/>
                    </a:solidFill>
                  </a:rPr>
                  <a:t>2</a:t>
                </a:r>
                <a:endParaRPr lang="en-US" b="0" baseline="30000" dirty="0">
                  <a:solidFill>
                    <a:srgbClr val="000000"/>
                  </a:solidFill>
                  <a:latin typeface="Symbol" panose="05050102010706020507" pitchFamily="18" charset="2"/>
                </a:endParaRPr>
              </a:p>
            </p:txBody>
          </p:sp>
          <p:cxnSp>
            <p:nvCxnSpPr>
              <p:cNvPr id="88" name="Straight Connector 87"/>
              <p:cNvCxnSpPr/>
              <p:nvPr/>
            </p:nvCxnSpPr>
            <p:spPr bwMode="auto">
              <a:xfrm>
                <a:off x="-2610088" y="4986722"/>
                <a:ext cx="1270019" cy="0"/>
              </a:xfrm>
              <a:prstGeom prst="line">
                <a:avLst/>
              </a:prstGeom>
              <a:noFill/>
              <a:ln w="28575" cap="flat" cmpd="sng" algn="ctr">
                <a:solidFill>
                  <a:schemeClr val="tx1"/>
                </a:solidFill>
                <a:prstDash val="solid"/>
                <a:round/>
                <a:headEnd type="none" w="med" len="med"/>
                <a:tailEnd type="none" w="med" len="med"/>
              </a:ln>
              <a:effectLst/>
            </p:spPr>
          </p:cxnSp>
        </p:grpSp>
        <p:sp>
          <p:nvSpPr>
            <p:cNvPr id="96" name="Rectangle 22"/>
            <p:cNvSpPr>
              <a:spLocks noChangeArrowheads="1"/>
            </p:cNvSpPr>
            <p:nvPr/>
          </p:nvSpPr>
          <p:spPr bwMode="auto">
            <a:xfrm>
              <a:off x="-3988276" y="4666207"/>
              <a:ext cx="535723"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mj-lt"/>
                  <a:sym typeface="Wingdings" panose="05000000000000000000" pitchFamily="2" charset="2"/>
                </a:rPr>
                <a:t></a:t>
              </a:r>
              <a:endParaRPr lang="en-US" b="0" baseline="30000" dirty="0">
                <a:solidFill>
                  <a:srgbClr val="000000"/>
                </a:solidFill>
                <a:latin typeface="+mj-lt"/>
              </a:endParaRPr>
            </a:p>
          </p:txBody>
        </p:sp>
      </p:grpSp>
      <p:grpSp>
        <p:nvGrpSpPr>
          <p:cNvPr id="10" name="Group 9"/>
          <p:cNvGrpSpPr/>
          <p:nvPr/>
        </p:nvGrpSpPr>
        <p:grpSpPr>
          <a:xfrm>
            <a:off x="195957" y="1869034"/>
            <a:ext cx="4963446" cy="1012038"/>
            <a:chOff x="-4300136" y="4801855"/>
            <a:chExt cx="4963446" cy="1012038"/>
          </a:xfrm>
        </p:grpSpPr>
        <p:grpSp>
          <p:nvGrpSpPr>
            <p:cNvPr id="89" name="Group 88"/>
            <p:cNvGrpSpPr/>
            <p:nvPr/>
          </p:nvGrpSpPr>
          <p:grpSpPr>
            <a:xfrm>
              <a:off x="-3519245" y="4801855"/>
              <a:ext cx="4182555" cy="1012038"/>
              <a:chOff x="-4059291" y="4445819"/>
              <a:chExt cx="4182555" cy="1012038"/>
            </a:xfrm>
          </p:grpSpPr>
          <p:sp>
            <p:nvSpPr>
              <p:cNvPr id="90" name="Rectangle 22"/>
              <p:cNvSpPr>
                <a:spLocks noChangeArrowheads="1"/>
              </p:cNvSpPr>
              <p:nvPr/>
            </p:nvSpPr>
            <p:spPr bwMode="auto">
              <a:xfrm>
                <a:off x="-3220688" y="4934637"/>
                <a:ext cx="2525050"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mj-lt"/>
                  </a:rPr>
                  <a:t>2 (0.68 rad/s</a:t>
                </a:r>
                <a:r>
                  <a:rPr lang="en-US" b="0" baseline="30000" dirty="0" smtClean="0">
                    <a:solidFill>
                      <a:srgbClr val="000000"/>
                    </a:solidFill>
                    <a:latin typeface="+mj-lt"/>
                  </a:rPr>
                  <a:t>2</a:t>
                </a:r>
                <a:r>
                  <a:rPr lang="en-US" b="0" dirty="0" smtClean="0">
                    <a:solidFill>
                      <a:srgbClr val="000000"/>
                    </a:solidFill>
                    <a:latin typeface="+mj-lt"/>
                  </a:rPr>
                  <a:t>)</a:t>
                </a:r>
                <a:endParaRPr lang="en-US" b="0" baseline="30000" dirty="0">
                  <a:solidFill>
                    <a:srgbClr val="000000"/>
                  </a:solidFill>
                  <a:latin typeface="+mj-lt"/>
                </a:endParaRPr>
              </a:p>
            </p:txBody>
          </p:sp>
          <p:sp>
            <p:nvSpPr>
              <p:cNvPr id="92" name="Rectangle 22"/>
              <p:cNvSpPr>
                <a:spLocks noChangeArrowheads="1"/>
              </p:cNvSpPr>
              <p:nvPr/>
            </p:nvSpPr>
            <p:spPr bwMode="auto">
              <a:xfrm>
                <a:off x="-4059291" y="4445819"/>
                <a:ext cx="4182555" cy="523220"/>
              </a:xfrm>
              <a:prstGeom prst="rect">
                <a:avLst/>
              </a:prstGeom>
              <a:noFill/>
              <a:ln w="9525">
                <a:noFill/>
                <a:miter lim="800000"/>
                <a:headEnd/>
                <a:tailEnd/>
              </a:ln>
            </p:spPr>
            <p:txBody>
              <a:bodyPr wrap="none" anchor="ctr">
                <a:spAutoFit/>
              </a:bodyPr>
              <a:lstStyle/>
              <a:p>
                <a:r>
                  <a:rPr lang="en-US" b="0" dirty="0" smtClean="0">
                    <a:solidFill>
                      <a:srgbClr val="000000"/>
                    </a:solidFill>
                    <a:latin typeface="+mj-lt"/>
                  </a:rPr>
                  <a:t>(9.8 rad/s)</a:t>
                </a:r>
                <a:r>
                  <a:rPr lang="en-US" b="0" baseline="30000" dirty="0" smtClean="0">
                    <a:solidFill>
                      <a:srgbClr val="000000"/>
                    </a:solidFill>
                    <a:latin typeface="+mj-lt"/>
                  </a:rPr>
                  <a:t>2</a:t>
                </a:r>
                <a:r>
                  <a:rPr lang="en-US" b="0" dirty="0" smtClean="0">
                    <a:solidFill>
                      <a:srgbClr val="000000"/>
                    </a:solidFill>
                    <a:latin typeface="+mj-lt"/>
                  </a:rPr>
                  <a:t> – (5.2 rad/s)</a:t>
                </a:r>
                <a:r>
                  <a:rPr lang="en-US" b="0" baseline="30000" dirty="0" smtClean="0">
                    <a:solidFill>
                      <a:srgbClr val="000000"/>
                    </a:solidFill>
                    <a:latin typeface="+mj-lt"/>
                  </a:rPr>
                  <a:t>2</a:t>
                </a:r>
                <a:endParaRPr lang="en-US" b="0" baseline="30000" dirty="0">
                  <a:solidFill>
                    <a:srgbClr val="000000"/>
                  </a:solidFill>
                  <a:latin typeface="+mj-lt"/>
                </a:endParaRPr>
              </a:p>
            </p:txBody>
          </p:sp>
          <p:cxnSp>
            <p:nvCxnSpPr>
              <p:cNvPr id="93" name="Straight Connector 92"/>
              <p:cNvCxnSpPr/>
              <p:nvPr/>
            </p:nvCxnSpPr>
            <p:spPr bwMode="auto">
              <a:xfrm>
                <a:off x="-3925614" y="4986722"/>
                <a:ext cx="3925614" cy="0"/>
              </a:xfrm>
              <a:prstGeom prst="line">
                <a:avLst/>
              </a:prstGeom>
              <a:noFill/>
              <a:ln w="28575" cap="flat" cmpd="sng" algn="ctr">
                <a:solidFill>
                  <a:schemeClr val="tx1"/>
                </a:solidFill>
                <a:prstDash val="solid"/>
                <a:round/>
                <a:headEnd type="none" w="med" len="med"/>
                <a:tailEnd type="none" w="med" len="med"/>
              </a:ln>
              <a:effectLst/>
            </p:spPr>
          </p:cxnSp>
        </p:grpSp>
        <p:sp>
          <p:nvSpPr>
            <p:cNvPr id="99" name="Rectangle 22"/>
            <p:cNvSpPr>
              <a:spLocks noChangeArrowheads="1"/>
            </p:cNvSpPr>
            <p:nvPr/>
          </p:nvSpPr>
          <p:spPr bwMode="auto">
            <a:xfrm>
              <a:off x="-4300136" y="5081148"/>
              <a:ext cx="901208"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r>
                <a:rPr lang="en-US" b="0" dirty="0" smtClean="0">
                  <a:solidFill>
                    <a:srgbClr val="000000"/>
                  </a:solidFill>
                  <a:latin typeface="+mj-lt"/>
                </a:rPr>
                <a:t> =</a:t>
              </a:r>
              <a:endParaRPr lang="en-US" b="0" baseline="30000" dirty="0">
                <a:solidFill>
                  <a:srgbClr val="000000"/>
                </a:solidFill>
                <a:latin typeface="+mj-lt"/>
              </a:endParaRPr>
            </a:p>
          </p:txBody>
        </p:sp>
      </p:grpSp>
    </p:spTree>
    <p:extLst>
      <p:ext uri="{BB962C8B-B14F-4D97-AF65-F5344CB8AC3E}">
        <p14:creationId xmlns:p14="http://schemas.microsoft.com/office/powerpoint/2010/main" val="3024023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ircle(in)">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000"/>
                                        <p:tgtEl>
                                          <p:spTgt spid="48"/>
                                        </p:tgtEl>
                                      </p:cBhvr>
                                    </p:animEffect>
                                    <p:anim calcmode="lin" valueType="num">
                                      <p:cBhvr>
                                        <p:cTn id="18" dur="2000" fill="hold"/>
                                        <p:tgtEl>
                                          <p:spTgt spid="48"/>
                                        </p:tgtEl>
                                        <p:attrNameLst>
                                          <p:attrName>ppt_w</p:attrName>
                                        </p:attrNameLst>
                                      </p:cBhvr>
                                      <p:tavLst>
                                        <p:tav tm="0" fmla="#ppt_w*sin(2.5*pi*$)">
                                          <p:val>
                                            <p:fltVal val="0"/>
                                          </p:val>
                                        </p:tav>
                                        <p:tav tm="100000">
                                          <p:val>
                                            <p:fltVal val="1"/>
                                          </p:val>
                                        </p:tav>
                                      </p:tavLst>
                                    </p:anim>
                                    <p:anim calcmode="lin" valueType="num">
                                      <p:cBhvr>
                                        <p:cTn id="19"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2000"/>
                                        <p:tgtEl>
                                          <p:spTgt spid="61"/>
                                        </p:tgtEl>
                                      </p:cBhvr>
                                    </p:animEffect>
                                    <p:anim calcmode="lin" valueType="num">
                                      <p:cBhvr>
                                        <p:cTn id="25" dur="2000" fill="hold"/>
                                        <p:tgtEl>
                                          <p:spTgt spid="61"/>
                                        </p:tgtEl>
                                        <p:attrNameLst>
                                          <p:attrName>ppt_w</p:attrName>
                                        </p:attrNameLst>
                                      </p:cBhvr>
                                      <p:tavLst>
                                        <p:tav tm="0" fmla="#ppt_w*sin(2.5*pi*$)">
                                          <p:val>
                                            <p:fltVal val="0"/>
                                          </p:val>
                                        </p:tav>
                                        <p:tav tm="100000">
                                          <p:val>
                                            <p:fltVal val="1"/>
                                          </p:val>
                                        </p:tav>
                                      </p:tavLst>
                                    </p:anim>
                                    <p:anim calcmode="lin" valueType="num">
                                      <p:cBhvr>
                                        <p:cTn id="26" dur="2000" fill="hold"/>
                                        <p:tgtEl>
                                          <p:spTgt spid="61"/>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2000"/>
                                        <p:tgtEl>
                                          <p:spTgt spid="62"/>
                                        </p:tgtEl>
                                      </p:cBhvr>
                                    </p:animEffect>
                                    <p:anim calcmode="lin" valueType="num">
                                      <p:cBhvr>
                                        <p:cTn id="30" dur="2000" fill="hold"/>
                                        <p:tgtEl>
                                          <p:spTgt spid="62"/>
                                        </p:tgtEl>
                                        <p:attrNameLst>
                                          <p:attrName>ppt_w</p:attrName>
                                        </p:attrNameLst>
                                      </p:cBhvr>
                                      <p:tavLst>
                                        <p:tav tm="0" fmla="#ppt_w*sin(2.5*pi*$)">
                                          <p:val>
                                            <p:fltVal val="0"/>
                                          </p:val>
                                        </p:tav>
                                        <p:tav tm="100000">
                                          <p:val>
                                            <p:fltVal val="1"/>
                                          </p:val>
                                        </p:tav>
                                      </p:tavLst>
                                    </p:anim>
                                    <p:anim calcmode="lin" valueType="num">
                                      <p:cBhvr>
                                        <p:cTn id="31" dur="2000" fill="hold"/>
                                        <p:tgtEl>
                                          <p:spTgt spid="6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000"/>
                                        <p:tgtEl>
                                          <p:spTgt spid="63"/>
                                        </p:tgtEl>
                                      </p:cBhvr>
                                    </p:animEffect>
                                    <p:anim calcmode="lin" valueType="num">
                                      <p:cBhvr>
                                        <p:cTn id="35" dur="2000" fill="hold"/>
                                        <p:tgtEl>
                                          <p:spTgt spid="63"/>
                                        </p:tgtEl>
                                        <p:attrNameLst>
                                          <p:attrName>ppt_w</p:attrName>
                                        </p:attrNameLst>
                                      </p:cBhvr>
                                      <p:tavLst>
                                        <p:tav tm="0" fmla="#ppt_w*sin(2.5*pi*$)">
                                          <p:val>
                                            <p:fltVal val="0"/>
                                          </p:val>
                                        </p:tav>
                                        <p:tav tm="100000">
                                          <p:val>
                                            <p:fltVal val="1"/>
                                          </p:val>
                                        </p:tav>
                                      </p:tavLst>
                                    </p:anim>
                                    <p:anim calcmode="lin" valueType="num">
                                      <p:cBhvr>
                                        <p:cTn id="36" dur="20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2000"/>
                                        <p:tgtEl>
                                          <p:spTgt spid="65"/>
                                        </p:tgtEl>
                                      </p:cBhvr>
                                    </p:animEffect>
                                    <p:anim calcmode="lin" valueType="num">
                                      <p:cBhvr>
                                        <p:cTn id="42" dur="2000" fill="hold"/>
                                        <p:tgtEl>
                                          <p:spTgt spid="65"/>
                                        </p:tgtEl>
                                        <p:attrNameLst>
                                          <p:attrName>ppt_w</p:attrName>
                                        </p:attrNameLst>
                                      </p:cBhvr>
                                      <p:tavLst>
                                        <p:tav tm="0" fmla="#ppt_w*sin(2.5*pi*$)">
                                          <p:val>
                                            <p:fltVal val="0"/>
                                          </p:val>
                                        </p:tav>
                                        <p:tav tm="100000">
                                          <p:val>
                                            <p:fltVal val="1"/>
                                          </p:val>
                                        </p:tav>
                                      </p:tavLst>
                                    </p:anim>
                                    <p:anim calcmode="lin" valueType="num">
                                      <p:cBhvr>
                                        <p:cTn id="43" dur="2000" fill="hold"/>
                                        <p:tgtEl>
                                          <p:spTgt spid="65"/>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2000"/>
                                        <p:tgtEl>
                                          <p:spTgt spid="68"/>
                                        </p:tgtEl>
                                      </p:cBhvr>
                                    </p:animEffect>
                                    <p:anim calcmode="lin" valueType="num">
                                      <p:cBhvr>
                                        <p:cTn id="47" dur="2000" fill="hold"/>
                                        <p:tgtEl>
                                          <p:spTgt spid="68"/>
                                        </p:tgtEl>
                                        <p:attrNameLst>
                                          <p:attrName>ppt_w</p:attrName>
                                        </p:attrNameLst>
                                      </p:cBhvr>
                                      <p:tavLst>
                                        <p:tav tm="0" fmla="#ppt_w*sin(2.5*pi*$)">
                                          <p:val>
                                            <p:fltVal val="0"/>
                                          </p:val>
                                        </p:tav>
                                        <p:tav tm="100000">
                                          <p:val>
                                            <p:fltVal val="1"/>
                                          </p:val>
                                        </p:tav>
                                      </p:tavLst>
                                    </p:anim>
                                    <p:anim calcmode="lin" valueType="num">
                                      <p:cBhvr>
                                        <p:cTn id="48" dur="20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580">
                                          <p:stCondLst>
                                            <p:cond delay="0"/>
                                          </p:stCondLst>
                                        </p:cTn>
                                        <p:tgtEl>
                                          <p:spTgt spid="76"/>
                                        </p:tgtEl>
                                      </p:cBhvr>
                                    </p:animEffect>
                                    <p:anim calcmode="lin" valueType="num">
                                      <p:cBhvr>
                                        <p:cTn id="5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59" dur="26">
                                          <p:stCondLst>
                                            <p:cond delay="650"/>
                                          </p:stCondLst>
                                        </p:cTn>
                                        <p:tgtEl>
                                          <p:spTgt spid="76"/>
                                        </p:tgtEl>
                                      </p:cBhvr>
                                      <p:to x="100000" y="60000"/>
                                    </p:animScale>
                                    <p:animScale>
                                      <p:cBhvr>
                                        <p:cTn id="60" dur="166" decel="50000">
                                          <p:stCondLst>
                                            <p:cond delay="676"/>
                                          </p:stCondLst>
                                        </p:cTn>
                                        <p:tgtEl>
                                          <p:spTgt spid="76"/>
                                        </p:tgtEl>
                                      </p:cBhvr>
                                      <p:to x="100000" y="100000"/>
                                    </p:animScale>
                                    <p:animScale>
                                      <p:cBhvr>
                                        <p:cTn id="61" dur="26">
                                          <p:stCondLst>
                                            <p:cond delay="1312"/>
                                          </p:stCondLst>
                                        </p:cTn>
                                        <p:tgtEl>
                                          <p:spTgt spid="76"/>
                                        </p:tgtEl>
                                      </p:cBhvr>
                                      <p:to x="100000" y="80000"/>
                                    </p:animScale>
                                    <p:animScale>
                                      <p:cBhvr>
                                        <p:cTn id="62" dur="166" decel="50000">
                                          <p:stCondLst>
                                            <p:cond delay="1338"/>
                                          </p:stCondLst>
                                        </p:cTn>
                                        <p:tgtEl>
                                          <p:spTgt spid="76"/>
                                        </p:tgtEl>
                                      </p:cBhvr>
                                      <p:to x="100000" y="100000"/>
                                    </p:animScale>
                                    <p:animScale>
                                      <p:cBhvr>
                                        <p:cTn id="63" dur="26">
                                          <p:stCondLst>
                                            <p:cond delay="1642"/>
                                          </p:stCondLst>
                                        </p:cTn>
                                        <p:tgtEl>
                                          <p:spTgt spid="76"/>
                                        </p:tgtEl>
                                      </p:cBhvr>
                                      <p:to x="100000" y="90000"/>
                                    </p:animScale>
                                    <p:animScale>
                                      <p:cBhvr>
                                        <p:cTn id="64" dur="166" decel="50000">
                                          <p:stCondLst>
                                            <p:cond delay="1668"/>
                                          </p:stCondLst>
                                        </p:cTn>
                                        <p:tgtEl>
                                          <p:spTgt spid="76"/>
                                        </p:tgtEl>
                                      </p:cBhvr>
                                      <p:to x="100000" y="100000"/>
                                    </p:animScale>
                                    <p:animScale>
                                      <p:cBhvr>
                                        <p:cTn id="65" dur="26">
                                          <p:stCondLst>
                                            <p:cond delay="1808"/>
                                          </p:stCondLst>
                                        </p:cTn>
                                        <p:tgtEl>
                                          <p:spTgt spid="76"/>
                                        </p:tgtEl>
                                      </p:cBhvr>
                                      <p:to x="100000" y="95000"/>
                                    </p:animScale>
                                    <p:animScale>
                                      <p:cBhvr>
                                        <p:cTn id="66" dur="166" decel="50000">
                                          <p:stCondLst>
                                            <p:cond delay="1834"/>
                                          </p:stCondLst>
                                        </p:cTn>
                                        <p:tgtEl>
                                          <p:spTgt spid="7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2000"/>
                                        <p:tgtEl>
                                          <p:spTgt spid="70"/>
                                        </p:tgtEl>
                                      </p:cBhvr>
                                    </p:animEffect>
                                    <p:anim calcmode="lin" valueType="num">
                                      <p:cBhvr>
                                        <p:cTn id="72" dur="2000" fill="hold"/>
                                        <p:tgtEl>
                                          <p:spTgt spid="70"/>
                                        </p:tgtEl>
                                        <p:attrNameLst>
                                          <p:attrName>ppt_w</p:attrName>
                                        </p:attrNameLst>
                                      </p:cBhvr>
                                      <p:tavLst>
                                        <p:tav tm="0" fmla="#ppt_w*sin(2.5*pi*$)">
                                          <p:val>
                                            <p:fltVal val="0"/>
                                          </p:val>
                                        </p:tav>
                                        <p:tav tm="100000">
                                          <p:val>
                                            <p:fltVal val="1"/>
                                          </p:val>
                                        </p:tav>
                                      </p:tavLst>
                                    </p:anim>
                                    <p:anim calcmode="lin" valueType="num">
                                      <p:cBhvr>
                                        <p:cTn id="73" dur="2000" fill="hold"/>
                                        <p:tgtEl>
                                          <p:spTgt spid="70"/>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2000"/>
                                        <p:tgtEl>
                                          <p:spTgt spid="71"/>
                                        </p:tgtEl>
                                      </p:cBhvr>
                                    </p:animEffect>
                                    <p:anim calcmode="lin" valueType="num">
                                      <p:cBhvr>
                                        <p:cTn id="77" dur="2000" fill="hold"/>
                                        <p:tgtEl>
                                          <p:spTgt spid="71"/>
                                        </p:tgtEl>
                                        <p:attrNameLst>
                                          <p:attrName>ppt_w</p:attrName>
                                        </p:attrNameLst>
                                      </p:cBhvr>
                                      <p:tavLst>
                                        <p:tav tm="0" fmla="#ppt_w*sin(2.5*pi*$)">
                                          <p:val>
                                            <p:fltVal val="0"/>
                                          </p:val>
                                        </p:tav>
                                        <p:tav tm="100000">
                                          <p:val>
                                            <p:fltVal val="1"/>
                                          </p:val>
                                        </p:tav>
                                      </p:tavLst>
                                    </p:anim>
                                    <p:anim calcmode="lin" valueType="num">
                                      <p:cBhvr>
                                        <p:cTn id="78" dur="20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2000"/>
                                        <p:tgtEl>
                                          <p:spTgt spid="72"/>
                                        </p:tgtEl>
                                      </p:cBhvr>
                                    </p:animEffect>
                                    <p:anim calcmode="lin" valueType="num">
                                      <p:cBhvr>
                                        <p:cTn id="84" dur="2000" fill="hold"/>
                                        <p:tgtEl>
                                          <p:spTgt spid="72"/>
                                        </p:tgtEl>
                                        <p:attrNameLst>
                                          <p:attrName>ppt_w</p:attrName>
                                        </p:attrNameLst>
                                      </p:cBhvr>
                                      <p:tavLst>
                                        <p:tav tm="0" fmla="#ppt_w*sin(2.5*pi*$)">
                                          <p:val>
                                            <p:fltVal val="0"/>
                                          </p:val>
                                        </p:tav>
                                        <p:tav tm="100000">
                                          <p:val>
                                            <p:fltVal val="1"/>
                                          </p:val>
                                        </p:tav>
                                      </p:tavLst>
                                    </p:anim>
                                    <p:anim calcmode="lin" valueType="num">
                                      <p:cBhvr>
                                        <p:cTn id="85" dur="2000" fill="hold"/>
                                        <p:tgtEl>
                                          <p:spTgt spid="72"/>
                                        </p:tgtEl>
                                        <p:attrNameLst>
                                          <p:attrName>ppt_h</p:attrName>
                                        </p:attrNameLst>
                                      </p:cBhvr>
                                      <p:tavLst>
                                        <p:tav tm="0">
                                          <p:val>
                                            <p:strVal val="#ppt_h"/>
                                          </p:val>
                                        </p:tav>
                                        <p:tav tm="100000">
                                          <p:val>
                                            <p:strVal val="#ppt_h"/>
                                          </p:val>
                                        </p:tav>
                                      </p:tavLst>
                                    </p:anim>
                                  </p:childTnLst>
                                </p:cTn>
                              </p:par>
                              <p:par>
                                <p:cTn id="86" presetID="45" presetClass="entr" presetSubtype="0"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fade">
                                      <p:cBhvr>
                                        <p:cTn id="88" dur="2000"/>
                                        <p:tgtEl>
                                          <p:spTgt spid="73"/>
                                        </p:tgtEl>
                                      </p:cBhvr>
                                    </p:animEffect>
                                    <p:anim calcmode="lin" valueType="num">
                                      <p:cBhvr>
                                        <p:cTn id="89" dur="2000" fill="hold"/>
                                        <p:tgtEl>
                                          <p:spTgt spid="73"/>
                                        </p:tgtEl>
                                        <p:attrNameLst>
                                          <p:attrName>ppt_w</p:attrName>
                                        </p:attrNameLst>
                                      </p:cBhvr>
                                      <p:tavLst>
                                        <p:tav tm="0" fmla="#ppt_w*sin(2.5*pi*$)">
                                          <p:val>
                                            <p:fltVal val="0"/>
                                          </p:val>
                                        </p:tav>
                                        <p:tav tm="100000">
                                          <p:val>
                                            <p:fltVal val="1"/>
                                          </p:val>
                                        </p:tav>
                                      </p:tavLst>
                                    </p:anim>
                                    <p:anim calcmode="lin" valueType="num">
                                      <p:cBhvr>
                                        <p:cTn id="90" dur="2000" fill="hold"/>
                                        <p:tgtEl>
                                          <p:spTgt spid="73"/>
                                        </p:tgtEl>
                                        <p:attrNameLst>
                                          <p:attrName>ppt_h</p:attrName>
                                        </p:attrNameLst>
                                      </p:cBhvr>
                                      <p:tavLst>
                                        <p:tav tm="0">
                                          <p:val>
                                            <p:strVal val="#ppt_h"/>
                                          </p:val>
                                        </p:tav>
                                        <p:tav tm="100000">
                                          <p:val>
                                            <p:strVal val="#ppt_h"/>
                                          </p:val>
                                        </p:tav>
                                      </p:tavLst>
                                    </p:anim>
                                  </p:childTnLst>
                                </p:cTn>
                              </p:par>
                              <p:par>
                                <p:cTn id="91" presetID="45"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2000"/>
                                        <p:tgtEl>
                                          <p:spTgt spid="74"/>
                                        </p:tgtEl>
                                      </p:cBhvr>
                                    </p:animEffect>
                                    <p:anim calcmode="lin" valueType="num">
                                      <p:cBhvr>
                                        <p:cTn id="94" dur="2000" fill="hold"/>
                                        <p:tgtEl>
                                          <p:spTgt spid="74"/>
                                        </p:tgtEl>
                                        <p:attrNameLst>
                                          <p:attrName>ppt_w</p:attrName>
                                        </p:attrNameLst>
                                      </p:cBhvr>
                                      <p:tavLst>
                                        <p:tav tm="0" fmla="#ppt_w*sin(2.5*pi*$)">
                                          <p:val>
                                            <p:fltVal val="0"/>
                                          </p:val>
                                        </p:tav>
                                        <p:tav tm="100000">
                                          <p:val>
                                            <p:fltVal val="1"/>
                                          </p:val>
                                        </p:tav>
                                      </p:tavLst>
                                    </p:anim>
                                    <p:anim calcmode="lin" valueType="num">
                                      <p:cBhvr>
                                        <p:cTn id="95"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circle(in)">
                                      <p:cBhvr>
                                        <p:cTn id="100" dur="2000"/>
                                        <p:tgtEl>
                                          <p:spTgt spid="75"/>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2000"/>
                                        <p:tgtEl>
                                          <p:spTgt spid="79"/>
                                        </p:tgtEl>
                                      </p:cBhvr>
                                    </p:animEffect>
                                    <p:anim calcmode="lin" valueType="num">
                                      <p:cBhvr>
                                        <p:cTn id="106" dur="2000" fill="hold"/>
                                        <p:tgtEl>
                                          <p:spTgt spid="79"/>
                                        </p:tgtEl>
                                        <p:attrNameLst>
                                          <p:attrName>style.rotation</p:attrName>
                                        </p:attrNameLst>
                                      </p:cBhvr>
                                      <p:tavLst>
                                        <p:tav tm="0">
                                          <p:val>
                                            <p:fltVal val="720"/>
                                          </p:val>
                                        </p:tav>
                                        <p:tav tm="100000">
                                          <p:val>
                                            <p:fltVal val="0"/>
                                          </p:val>
                                        </p:tav>
                                      </p:tavLst>
                                    </p:anim>
                                    <p:anim calcmode="lin" valueType="num">
                                      <p:cBhvr>
                                        <p:cTn id="107" dur="2000" fill="hold"/>
                                        <p:tgtEl>
                                          <p:spTgt spid="79"/>
                                        </p:tgtEl>
                                        <p:attrNameLst>
                                          <p:attrName>ppt_h</p:attrName>
                                        </p:attrNameLst>
                                      </p:cBhvr>
                                      <p:tavLst>
                                        <p:tav tm="0">
                                          <p:val>
                                            <p:fltVal val="0"/>
                                          </p:val>
                                        </p:tav>
                                        <p:tav tm="100000">
                                          <p:val>
                                            <p:strVal val="#ppt_h"/>
                                          </p:val>
                                        </p:tav>
                                      </p:tavLst>
                                    </p:anim>
                                    <p:anim calcmode="lin" valueType="num">
                                      <p:cBhvr>
                                        <p:cTn id="108" dur="2000" fill="hold"/>
                                        <p:tgtEl>
                                          <p:spTgt spid="79"/>
                                        </p:tgtEl>
                                        <p:attrNameLst>
                                          <p:attrName>ppt_w</p:attrName>
                                        </p:attrNameLst>
                                      </p:cBhvr>
                                      <p:tavLst>
                                        <p:tav tm="0">
                                          <p:val>
                                            <p:fltVal val="0"/>
                                          </p:val>
                                        </p:tav>
                                        <p:tav tm="100000">
                                          <p:val>
                                            <p:strVal val="#ppt_w"/>
                                          </p:val>
                                        </p:tav>
                                      </p:tavLst>
                                    </p:anim>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circle(in)">
                                      <p:cBhvr>
                                        <p:cTn id="113" dur="2000"/>
                                        <p:tgtEl>
                                          <p:spTgt spid="9"/>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nodeType="click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circle(in)">
                                      <p:cBhvr>
                                        <p:cTn id="118" dur="20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416786"/>
                                        </p:tgtEl>
                                        <p:attrNameLst>
                                          <p:attrName>style.visibility</p:attrName>
                                        </p:attrNameLst>
                                      </p:cBhvr>
                                      <p:to>
                                        <p:strVal val="visible"/>
                                      </p:to>
                                    </p:set>
                                    <p:anim calcmode="lin" valueType="num">
                                      <p:cBhvr>
                                        <p:cTn id="123" dur="1000" fill="hold"/>
                                        <p:tgtEl>
                                          <p:spTgt spid="416786"/>
                                        </p:tgtEl>
                                        <p:attrNameLst>
                                          <p:attrName>ppt_x</p:attrName>
                                        </p:attrNameLst>
                                      </p:cBhvr>
                                      <p:tavLst>
                                        <p:tav tm="0">
                                          <p:val>
                                            <p:strVal val="#ppt_x-.2"/>
                                          </p:val>
                                        </p:tav>
                                        <p:tav tm="100000">
                                          <p:val>
                                            <p:strVal val="#ppt_x"/>
                                          </p:val>
                                        </p:tav>
                                      </p:tavLst>
                                    </p:anim>
                                    <p:anim calcmode="lin" valueType="num">
                                      <p:cBhvr>
                                        <p:cTn id="124" dur="1000" fill="hold"/>
                                        <p:tgtEl>
                                          <p:spTgt spid="416786"/>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416786"/>
                                        </p:tgtEl>
                                      </p:cBhvr>
                                    </p:animEffect>
                                  </p:childTnLst>
                                </p:cTn>
                              </p:par>
                            </p:childTnLst>
                          </p:cTn>
                        </p:par>
                        <p:par>
                          <p:cTn id="126" fill="hold">
                            <p:stCondLst>
                              <p:cond delay="1000"/>
                            </p:stCondLst>
                            <p:childTnLst>
                              <p:par>
                                <p:cTn id="127" presetID="9" presetClass="entr" presetSubtype="0" fill="hold" grpId="0" nodeType="afterEffect">
                                  <p:stCondLst>
                                    <p:cond delay="0"/>
                                  </p:stCondLst>
                                  <p:childTnLst>
                                    <p:set>
                                      <p:cBhvr>
                                        <p:cTn id="128" dur="1" fill="hold">
                                          <p:stCondLst>
                                            <p:cond delay="0"/>
                                          </p:stCondLst>
                                        </p:cTn>
                                        <p:tgtEl>
                                          <p:spTgt spid="416791"/>
                                        </p:tgtEl>
                                        <p:attrNameLst>
                                          <p:attrName>style.visibility</p:attrName>
                                        </p:attrNameLst>
                                      </p:cBhvr>
                                      <p:to>
                                        <p:strVal val="visible"/>
                                      </p:to>
                                    </p:set>
                                    <p:animEffect transition="in" filter="dissolve">
                                      <p:cBhvr>
                                        <p:cTn id="129" dur="500"/>
                                        <p:tgtEl>
                                          <p:spTgt spid="416791"/>
                                        </p:tgtEl>
                                      </p:cBhvr>
                                    </p:animEffect>
                                  </p:childTnLst>
                                </p:cTn>
                              </p:par>
                            </p:childTnLst>
                          </p:cTn>
                        </p:par>
                      </p:childTnLst>
                    </p:cTn>
                  </p:par>
                  <p:par>
                    <p:cTn id="130" fill="hold">
                      <p:stCondLst>
                        <p:cond delay="indefinite"/>
                      </p:stCondLst>
                      <p:childTnLst>
                        <p:par>
                          <p:cTn id="131" fill="hold">
                            <p:stCondLst>
                              <p:cond delay="0"/>
                            </p:stCondLst>
                            <p:childTnLst>
                              <p:par>
                                <p:cTn id="132" presetID="34" presetClass="entr" presetSubtype="0" fill="hold" grpId="0" nodeType="clickEffect">
                                  <p:stCondLst>
                                    <p:cond delay="0"/>
                                  </p:stCondLst>
                                  <p:childTnLst>
                                    <p:set>
                                      <p:cBhvr>
                                        <p:cTn id="133" dur="1" fill="hold">
                                          <p:stCondLst>
                                            <p:cond delay="0"/>
                                          </p:stCondLst>
                                        </p:cTn>
                                        <p:tgtEl>
                                          <p:spTgt spid="416775"/>
                                        </p:tgtEl>
                                        <p:attrNameLst>
                                          <p:attrName>style.visibility</p:attrName>
                                        </p:attrNameLst>
                                      </p:cBhvr>
                                      <p:to>
                                        <p:strVal val="visible"/>
                                      </p:to>
                                    </p:set>
                                    <p:anim from="(-#ppt_w/2)" to="(#ppt_x)" calcmode="lin" valueType="num">
                                      <p:cBhvr>
                                        <p:cTn id="134" dur="600" fill="hold">
                                          <p:stCondLst>
                                            <p:cond delay="0"/>
                                          </p:stCondLst>
                                        </p:cTn>
                                        <p:tgtEl>
                                          <p:spTgt spid="416775"/>
                                        </p:tgtEl>
                                        <p:attrNameLst>
                                          <p:attrName>ppt_x</p:attrName>
                                        </p:attrNameLst>
                                      </p:cBhvr>
                                    </p:anim>
                                    <p:anim from="0" to="-1.0" calcmode="lin" valueType="num">
                                      <p:cBhvr>
                                        <p:cTn id="135" dur="200" decel="50000" autoRev="1" fill="hold">
                                          <p:stCondLst>
                                            <p:cond delay="600"/>
                                          </p:stCondLst>
                                        </p:cTn>
                                        <p:tgtEl>
                                          <p:spTgt spid="416775"/>
                                        </p:tgtEl>
                                        <p:attrNameLst>
                                          <p:attrName>xshear</p:attrName>
                                        </p:attrNameLst>
                                      </p:cBhvr>
                                    </p:anim>
                                    <p:animScale>
                                      <p:cBhvr>
                                        <p:cTn id="136" dur="200" decel="100000" autoRev="1" fill="hold">
                                          <p:stCondLst>
                                            <p:cond delay="600"/>
                                          </p:stCondLst>
                                        </p:cTn>
                                        <p:tgtEl>
                                          <p:spTgt spid="416775"/>
                                        </p:tgtEl>
                                      </p:cBhvr>
                                      <p:from x="100000" y="100000"/>
                                      <p:to x="80000" y="100000"/>
                                    </p:animScale>
                                    <p:anim by="(#ppt_h/3+#ppt_w*0.1)" calcmode="lin" valueType="num">
                                      <p:cBhvr additive="sum">
                                        <p:cTn id="137" dur="200" decel="100000" autoRev="1" fill="hold">
                                          <p:stCondLst>
                                            <p:cond delay="600"/>
                                          </p:stCondLst>
                                        </p:cTn>
                                        <p:tgtEl>
                                          <p:spTgt spid="416775"/>
                                        </p:tgtEl>
                                        <p:attrNameLst>
                                          <p:attrName>ppt_x</p:attrName>
                                        </p:attrNameLst>
                                      </p:cBhvr>
                                    </p:anim>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416779"/>
                                        </p:tgtEl>
                                        <p:attrNameLst>
                                          <p:attrName>style.visibility</p:attrName>
                                        </p:attrNameLst>
                                      </p:cBhvr>
                                      <p:to>
                                        <p:strVal val="visible"/>
                                      </p:to>
                                    </p:set>
                                    <p:animEffect transition="in" filter="wipe(left)">
                                      <p:cBhvr>
                                        <p:cTn id="142" dur="3000"/>
                                        <p:tgtEl>
                                          <p:spTgt spid="416779"/>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xit" presetSubtype="32" fill="hold" grpId="0" nodeType="clickEffect">
                                  <p:stCondLst>
                                    <p:cond delay="0"/>
                                  </p:stCondLst>
                                  <p:childTnLst>
                                    <p:animEffect transition="out" filter="circle(out)">
                                      <p:cBhvr>
                                        <p:cTn id="146" dur="2000"/>
                                        <p:tgtEl>
                                          <p:spTgt spid="2"/>
                                        </p:tgtEl>
                                      </p:cBhvr>
                                    </p:animEffect>
                                    <p:set>
                                      <p:cBhvr>
                                        <p:cTn id="147" dur="1" fill="hold">
                                          <p:stCondLst>
                                            <p:cond delay="1999"/>
                                          </p:stCondLst>
                                        </p:cTn>
                                        <p:tgtEl>
                                          <p:spTgt spid="2"/>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49" presetClass="entr" presetSubtype="0" decel="100000" fill="hold" grpId="0" nodeType="click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p:cTn id="152" dur="500" fill="hold"/>
                                        <p:tgtEl>
                                          <p:spTgt spid="19"/>
                                        </p:tgtEl>
                                        <p:attrNameLst>
                                          <p:attrName>ppt_w</p:attrName>
                                        </p:attrNameLst>
                                      </p:cBhvr>
                                      <p:tavLst>
                                        <p:tav tm="0">
                                          <p:val>
                                            <p:fltVal val="0"/>
                                          </p:val>
                                        </p:tav>
                                        <p:tav tm="100000">
                                          <p:val>
                                            <p:strVal val="#ppt_w"/>
                                          </p:val>
                                        </p:tav>
                                      </p:tavLst>
                                    </p:anim>
                                    <p:anim calcmode="lin" valueType="num">
                                      <p:cBhvr>
                                        <p:cTn id="153" dur="500" fill="hold"/>
                                        <p:tgtEl>
                                          <p:spTgt spid="19"/>
                                        </p:tgtEl>
                                        <p:attrNameLst>
                                          <p:attrName>ppt_h</p:attrName>
                                        </p:attrNameLst>
                                      </p:cBhvr>
                                      <p:tavLst>
                                        <p:tav tm="0">
                                          <p:val>
                                            <p:fltVal val="0"/>
                                          </p:val>
                                        </p:tav>
                                        <p:tav tm="100000">
                                          <p:val>
                                            <p:strVal val="#ppt_h"/>
                                          </p:val>
                                        </p:tav>
                                      </p:tavLst>
                                    </p:anim>
                                    <p:anim calcmode="lin" valueType="num">
                                      <p:cBhvr>
                                        <p:cTn id="154" dur="500" fill="hold"/>
                                        <p:tgtEl>
                                          <p:spTgt spid="19"/>
                                        </p:tgtEl>
                                        <p:attrNameLst>
                                          <p:attrName>style.rotation</p:attrName>
                                        </p:attrNameLst>
                                      </p:cBhvr>
                                      <p:tavLst>
                                        <p:tav tm="0">
                                          <p:val>
                                            <p:fltVal val="360"/>
                                          </p:val>
                                        </p:tav>
                                        <p:tav tm="100000">
                                          <p:val>
                                            <p:fltVal val="0"/>
                                          </p:val>
                                        </p:tav>
                                      </p:tavLst>
                                    </p:anim>
                                    <p:animEffect transition="in" filter="fade">
                                      <p:cBhvr>
                                        <p:cTn id="155" dur="500"/>
                                        <p:tgtEl>
                                          <p:spTgt spid="1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 calcmode="lin" valueType="num">
                                      <p:cBhvr>
                                        <p:cTn id="160" dur="500" fill="hold"/>
                                        <p:tgtEl>
                                          <p:spTgt spid="20"/>
                                        </p:tgtEl>
                                        <p:attrNameLst>
                                          <p:attrName>style.rotation</p:attrName>
                                        </p:attrNameLst>
                                      </p:cBhvr>
                                      <p:tavLst>
                                        <p:tav tm="0">
                                          <p:val>
                                            <p:fltVal val="360"/>
                                          </p:val>
                                        </p:tav>
                                        <p:tav tm="100000">
                                          <p:val>
                                            <p:fltVal val="0"/>
                                          </p:val>
                                        </p:tav>
                                      </p:tavLst>
                                    </p:anim>
                                    <p:animEffect transition="in" filter="fade">
                                      <p:cBhvr>
                                        <p:cTn id="161" dur="500"/>
                                        <p:tgtEl>
                                          <p:spTgt spid="20"/>
                                        </p:tgtEl>
                                      </p:cBhvr>
                                    </p:animEffect>
                                  </p:childTnLst>
                                </p:cTn>
                              </p:par>
                            </p:childTnLst>
                          </p:cTn>
                        </p:par>
                      </p:childTnLst>
                    </p:cTn>
                  </p:par>
                  <p:par>
                    <p:cTn id="162" fill="hold">
                      <p:stCondLst>
                        <p:cond delay="indefinite"/>
                      </p:stCondLst>
                      <p:childTnLst>
                        <p:par>
                          <p:cTn id="163" fill="hold">
                            <p:stCondLst>
                              <p:cond delay="0"/>
                            </p:stCondLst>
                            <p:childTnLst>
                              <p:par>
                                <p:cTn id="164" presetID="29" presetClass="entr" presetSubtype="0" fill="hold" grpId="0" nodeType="clickEffect">
                                  <p:stCondLst>
                                    <p:cond delay="0"/>
                                  </p:stCondLst>
                                  <p:childTnLst>
                                    <p:set>
                                      <p:cBhvr>
                                        <p:cTn id="165" dur="1" fill="hold">
                                          <p:stCondLst>
                                            <p:cond delay="0"/>
                                          </p:stCondLst>
                                        </p:cTn>
                                        <p:tgtEl>
                                          <p:spTgt spid="416784"/>
                                        </p:tgtEl>
                                        <p:attrNameLst>
                                          <p:attrName>style.visibility</p:attrName>
                                        </p:attrNameLst>
                                      </p:cBhvr>
                                      <p:to>
                                        <p:strVal val="visible"/>
                                      </p:to>
                                    </p:set>
                                    <p:anim calcmode="lin" valueType="num">
                                      <p:cBhvr>
                                        <p:cTn id="166" dur="1000" fill="hold"/>
                                        <p:tgtEl>
                                          <p:spTgt spid="416784"/>
                                        </p:tgtEl>
                                        <p:attrNameLst>
                                          <p:attrName>ppt_x</p:attrName>
                                        </p:attrNameLst>
                                      </p:cBhvr>
                                      <p:tavLst>
                                        <p:tav tm="0">
                                          <p:val>
                                            <p:strVal val="#ppt_x-.2"/>
                                          </p:val>
                                        </p:tav>
                                        <p:tav tm="100000">
                                          <p:val>
                                            <p:strVal val="#ppt_x"/>
                                          </p:val>
                                        </p:tav>
                                      </p:tavLst>
                                    </p:anim>
                                    <p:anim calcmode="lin" valueType="num">
                                      <p:cBhvr>
                                        <p:cTn id="167" dur="1000" fill="hold"/>
                                        <p:tgtEl>
                                          <p:spTgt spid="416784"/>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416784"/>
                                        </p:tgtEl>
                                      </p:cBhvr>
                                    </p:animEffect>
                                  </p:childTnLst>
                                </p:cTn>
                              </p:par>
                            </p:childTnLst>
                          </p:cTn>
                        </p:par>
                        <p:par>
                          <p:cTn id="169" fill="hold">
                            <p:stCondLst>
                              <p:cond delay="1000"/>
                            </p:stCondLst>
                            <p:childTnLst>
                              <p:par>
                                <p:cTn id="170" presetID="9" presetClass="entr" presetSubtype="0" fill="hold" grpId="0" nodeType="afterEffect">
                                  <p:stCondLst>
                                    <p:cond delay="0"/>
                                  </p:stCondLst>
                                  <p:childTnLst>
                                    <p:set>
                                      <p:cBhvr>
                                        <p:cTn id="171" dur="1" fill="hold">
                                          <p:stCondLst>
                                            <p:cond delay="0"/>
                                          </p:stCondLst>
                                        </p:cTn>
                                        <p:tgtEl>
                                          <p:spTgt spid="416792"/>
                                        </p:tgtEl>
                                        <p:attrNameLst>
                                          <p:attrName>style.visibility</p:attrName>
                                        </p:attrNameLst>
                                      </p:cBhvr>
                                      <p:to>
                                        <p:strVal val="visible"/>
                                      </p:to>
                                    </p:set>
                                    <p:animEffect transition="in" filter="dissolve">
                                      <p:cBhvr>
                                        <p:cTn id="172" dur="500"/>
                                        <p:tgtEl>
                                          <p:spTgt spid="416792"/>
                                        </p:tgtEl>
                                      </p:cBhvr>
                                    </p:animEffect>
                                  </p:childTnLst>
                                </p:cTn>
                              </p:par>
                            </p:childTnLst>
                          </p:cTn>
                        </p:par>
                      </p:childTnLst>
                    </p:cTn>
                  </p:par>
                  <p:par>
                    <p:cTn id="173" fill="hold">
                      <p:stCondLst>
                        <p:cond delay="indefinite"/>
                      </p:stCondLst>
                      <p:childTnLst>
                        <p:par>
                          <p:cTn id="174" fill="hold">
                            <p:stCondLst>
                              <p:cond delay="0"/>
                            </p:stCondLst>
                            <p:childTnLst>
                              <p:par>
                                <p:cTn id="175" presetID="34" presetClass="entr" presetSubtype="0" fill="hold" grpId="0" nodeType="clickEffect">
                                  <p:stCondLst>
                                    <p:cond delay="0"/>
                                  </p:stCondLst>
                                  <p:childTnLst>
                                    <p:set>
                                      <p:cBhvr>
                                        <p:cTn id="176" dur="1" fill="hold">
                                          <p:stCondLst>
                                            <p:cond delay="0"/>
                                          </p:stCondLst>
                                        </p:cTn>
                                        <p:tgtEl>
                                          <p:spTgt spid="416776"/>
                                        </p:tgtEl>
                                        <p:attrNameLst>
                                          <p:attrName>style.visibility</p:attrName>
                                        </p:attrNameLst>
                                      </p:cBhvr>
                                      <p:to>
                                        <p:strVal val="visible"/>
                                      </p:to>
                                    </p:set>
                                    <p:anim from="(-#ppt_w/2)" to="(#ppt_x)" calcmode="lin" valueType="num">
                                      <p:cBhvr>
                                        <p:cTn id="177" dur="600" fill="hold">
                                          <p:stCondLst>
                                            <p:cond delay="0"/>
                                          </p:stCondLst>
                                        </p:cTn>
                                        <p:tgtEl>
                                          <p:spTgt spid="416776"/>
                                        </p:tgtEl>
                                        <p:attrNameLst>
                                          <p:attrName>ppt_x</p:attrName>
                                        </p:attrNameLst>
                                      </p:cBhvr>
                                    </p:anim>
                                    <p:anim from="0" to="-1.0" calcmode="lin" valueType="num">
                                      <p:cBhvr>
                                        <p:cTn id="178" dur="200" decel="50000" autoRev="1" fill="hold">
                                          <p:stCondLst>
                                            <p:cond delay="600"/>
                                          </p:stCondLst>
                                        </p:cTn>
                                        <p:tgtEl>
                                          <p:spTgt spid="416776"/>
                                        </p:tgtEl>
                                        <p:attrNameLst>
                                          <p:attrName>xshear</p:attrName>
                                        </p:attrNameLst>
                                      </p:cBhvr>
                                    </p:anim>
                                    <p:animScale>
                                      <p:cBhvr>
                                        <p:cTn id="179" dur="200" decel="100000" autoRev="1" fill="hold">
                                          <p:stCondLst>
                                            <p:cond delay="600"/>
                                          </p:stCondLst>
                                        </p:cTn>
                                        <p:tgtEl>
                                          <p:spTgt spid="416776"/>
                                        </p:tgtEl>
                                      </p:cBhvr>
                                      <p:from x="100000" y="100000"/>
                                      <p:to x="80000" y="100000"/>
                                    </p:animScale>
                                    <p:anim by="(#ppt_h/3+#ppt_w*0.1)" calcmode="lin" valueType="num">
                                      <p:cBhvr additive="sum">
                                        <p:cTn id="180" dur="200" decel="100000" autoRev="1" fill="hold">
                                          <p:stCondLst>
                                            <p:cond delay="600"/>
                                          </p:stCondLst>
                                        </p:cTn>
                                        <p:tgtEl>
                                          <p:spTgt spid="416776"/>
                                        </p:tgtEl>
                                        <p:attrNameLst>
                                          <p:attrName>ppt_x</p:attrName>
                                        </p:attrNameLst>
                                      </p:cBhvr>
                                    </p:anim>
                                  </p:childTnLst>
                                </p:cTn>
                              </p:par>
                            </p:childTnLst>
                          </p:cTn>
                        </p:par>
                      </p:childTnLst>
                    </p:cTn>
                  </p:par>
                  <p:par>
                    <p:cTn id="181" fill="hold">
                      <p:stCondLst>
                        <p:cond delay="indefinite"/>
                      </p:stCondLst>
                      <p:childTnLst>
                        <p:par>
                          <p:cTn id="182" fill="hold">
                            <p:stCondLst>
                              <p:cond delay="0"/>
                            </p:stCondLst>
                            <p:childTnLst>
                              <p:par>
                                <p:cTn id="183" presetID="35" presetClass="entr" presetSubtype="0" fill="hold" nodeType="clickEffect">
                                  <p:stCondLst>
                                    <p:cond delay="0"/>
                                  </p:stCondLst>
                                  <p:childTnLst>
                                    <p:set>
                                      <p:cBhvr>
                                        <p:cTn id="184" dur="1" fill="hold">
                                          <p:stCondLst>
                                            <p:cond delay="0"/>
                                          </p:stCondLst>
                                        </p:cTn>
                                        <p:tgtEl>
                                          <p:spTgt spid="21"/>
                                        </p:tgtEl>
                                        <p:attrNameLst>
                                          <p:attrName>style.visibility</p:attrName>
                                        </p:attrNameLst>
                                      </p:cBhvr>
                                      <p:to>
                                        <p:strVal val="visible"/>
                                      </p:to>
                                    </p:set>
                                    <p:animEffect transition="in" filter="fade">
                                      <p:cBhvr>
                                        <p:cTn id="185" dur="2000"/>
                                        <p:tgtEl>
                                          <p:spTgt spid="21"/>
                                        </p:tgtEl>
                                      </p:cBhvr>
                                    </p:animEffect>
                                    <p:anim calcmode="lin" valueType="num">
                                      <p:cBhvr>
                                        <p:cTn id="186" dur="2000" fill="hold"/>
                                        <p:tgtEl>
                                          <p:spTgt spid="21"/>
                                        </p:tgtEl>
                                        <p:attrNameLst>
                                          <p:attrName>style.rotation</p:attrName>
                                        </p:attrNameLst>
                                      </p:cBhvr>
                                      <p:tavLst>
                                        <p:tav tm="0">
                                          <p:val>
                                            <p:fltVal val="720"/>
                                          </p:val>
                                        </p:tav>
                                        <p:tav tm="100000">
                                          <p:val>
                                            <p:fltVal val="0"/>
                                          </p:val>
                                        </p:tav>
                                      </p:tavLst>
                                    </p:anim>
                                    <p:anim calcmode="lin" valueType="num">
                                      <p:cBhvr>
                                        <p:cTn id="187" dur="2000" fill="hold"/>
                                        <p:tgtEl>
                                          <p:spTgt spid="21"/>
                                        </p:tgtEl>
                                        <p:attrNameLst>
                                          <p:attrName>ppt_h</p:attrName>
                                        </p:attrNameLst>
                                      </p:cBhvr>
                                      <p:tavLst>
                                        <p:tav tm="0">
                                          <p:val>
                                            <p:fltVal val="0"/>
                                          </p:val>
                                        </p:tav>
                                        <p:tav tm="100000">
                                          <p:val>
                                            <p:strVal val="#ppt_h"/>
                                          </p:val>
                                        </p:tav>
                                      </p:tavLst>
                                    </p:anim>
                                    <p:anim calcmode="lin" valueType="num">
                                      <p:cBhvr>
                                        <p:cTn id="188"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189" fill="hold">
                      <p:stCondLst>
                        <p:cond delay="indefinite"/>
                      </p:stCondLst>
                      <p:childTnLst>
                        <p:par>
                          <p:cTn id="190" fill="hold">
                            <p:stCondLst>
                              <p:cond delay="0"/>
                            </p:stCondLst>
                            <p:childTnLst>
                              <p:par>
                                <p:cTn id="191" presetID="29" presetClass="entr" presetSubtype="0" fill="hold" grpId="0" nodeType="clickEffect">
                                  <p:stCondLst>
                                    <p:cond delay="0"/>
                                  </p:stCondLst>
                                  <p:childTnLst>
                                    <p:set>
                                      <p:cBhvr>
                                        <p:cTn id="192" dur="1" fill="hold">
                                          <p:stCondLst>
                                            <p:cond delay="0"/>
                                          </p:stCondLst>
                                        </p:cTn>
                                        <p:tgtEl>
                                          <p:spTgt spid="416781"/>
                                        </p:tgtEl>
                                        <p:attrNameLst>
                                          <p:attrName>style.visibility</p:attrName>
                                        </p:attrNameLst>
                                      </p:cBhvr>
                                      <p:to>
                                        <p:strVal val="visible"/>
                                      </p:to>
                                    </p:set>
                                    <p:anim calcmode="lin" valueType="num">
                                      <p:cBhvr>
                                        <p:cTn id="193" dur="1000" fill="hold"/>
                                        <p:tgtEl>
                                          <p:spTgt spid="416781"/>
                                        </p:tgtEl>
                                        <p:attrNameLst>
                                          <p:attrName>ppt_x</p:attrName>
                                        </p:attrNameLst>
                                      </p:cBhvr>
                                      <p:tavLst>
                                        <p:tav tm="0">
                                          <p:val>
                                            <p:strVal val="#ppt_x-.2"/>
                                          </p:val>
                                        </p:tav>
                                        <p:tav tm="100000">
                                          <p:val>
                                            <p:strVal val="#ppt_x"/>
                                          </p:val>
                                        </p:tav>
                                      </p:tavLst>
                                    </p:anim>
                                    <p:anim calcmode="lin" valueType="num">
                                      <p:cBhvr>
                                        <p:cTn id="194" dur="1000" fill="hold"/>
                                        <p:tgtEl>
                                          <p:spTgt spid="416781"/>
                                        </p:tgtEl>
                                        <p:attrNameLst>
                                          <p:attrName>ppt_y</p:attrName>
                                        </p:attrNameLst>
                                      </p:cBhvr>
                                      <p:tavLst>
                                        <p:tav tm="0">
                                          <p:val>
                                            <p:strVal val="#ppt_y"/>
                                          </p:val>
                                        </p:tav>
                                        <p:tav tm="100000">
                                          <p:val>
                                            <p:strVal val="#ppt_y"/>
                                          </p:val>
                                        </p:tav>
                                      </p:tavLst>
                                    </p:anim>
                                    <p:animEffect transition="in" filter="wipe(right)" prLst="gradientSize: 0.1">
                                      <p:cBhvr>
                                        <p:cTn id="195" dur="1000"/>
                                        <p:tgtEl>
                                          <p:spTgt spid="416781"/>
                                        </p:tgtEl>
                                      </p:cBhvr>
                                    </p:animEffect>
                                  </p:childTnLst>
                                </p:cTn>
                              </p:par>
                            </p:childTnLst>
                          </p:cTn>
                        </p:par>
                      </p:childTnLst>
                    </p:cTn>
                  </p:par>
                  <p:par>
                    <p:cTn id="196" fill="hold">
                      <p:stCondLst>
                        <p:cond delay="indefinite"/>
                      </p:stCondLst>
                      <p:childTnLst>
                        <p:par>
                          <p:cTn id="197" fill="hold">
                            <p:stCondLst>
                              <p:cond delay="0"/>
                            </p:stCondLst>
                            <p:childTnLst>
                              <p:par>
                                <p:cTn id="198" presetID="29" presetClass="entr" presetSubtype="0" fill="hold" grpId="0" nodeType="clickEffect">
                                  <p:stCondLst>
                                    <p:cond delay="0"/>
                                  </p:stCondLst>
                                  <p:childTnLst>
                                    <p:set>
                                      <p:cBhvr>
                                        <p:cTn id="199" dur="1" fill="hold">
                                          <p:stCondLst>
                                            <p:cond delay="0"/>
                                          </p:stCondLst>
                                        </p:cTn>
                                        <p:tgtEl>
                                          <p:spTgt spid="416782"/>
                                        </p:tgtEl>
                                        <p:attrNameLst>
                                          <p:attrName>style.visibility</p:attrName>
                                        </p:attrNameLst>
                                      </p:cBhvr>
                                      <p:to>
                                        <p:strVal val="visible"/>
                                      </p:to>
                                    </p:set>
                                    <p:anim calcmode="lin" valueType="num">
                                      <p:cBhvr>
                                        <p:cTn id="200" dur="1000" fill="hold"/>
                                        <p:tgtEl>
                                          <p:spTgt spid="416782"/>
                                        </p:tgtEl>
                                        <p:attrNameLst>
                                          <p:attrName>ppt_x</p:attrName>
                                        </p:attrNameLst>
                                      </p:cBhvr>
                                      <p:tavLst>
                                        <p:tav tm="0">
                                          <p:val>
                                            <p:strVal val="#ppt_x-.2"/>
                                          </p:val>
                                        </p:tav>
                                        <p:tav tm="100000">
                                          <p:val>
                                            <p:strVal val="#ppt_x"/>
                                          </p:val>
                                        </p:tav>
                                      </p:tavLst>
                                    </p:anim>
                                    <p:anim calcmode="lin" valueType="num">
                                      <p:cBhvr>
                                        <p:cTn id="201" dur="1000" fill="hold"/>
                                        <p:tgtEl>
                                          <p:spTgt spid="416782"/>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416782"/>
                                        </p:tgtEl>
                                      </p:cBhvr>
                                    </p:animEffect>
                                  </p:childTnLst>
                                </p:cTn>
                              </p:par>
                            </p:childTnLst>
                          </p:cTn>
                        </p:par>
                        <p:par>
                          <p:cTn id="203" fill="hold">
                            <p:stCondLst>
                              <p:cond delay="1000"/>
                            </p:stCondLst>
                            <p:childTnLst>
                              <p:par>
                                <p:cTn id="204" presetID="9" presetClass="entr" presetSubtype="0" fill="hold" grpId="0" nodeType="afterEffect">
                                  <p:stCondLst>
                                    <p:cond delay="0"/>
                                  </p:stCondLst>
                                  <p:childTnLst>
                                    <p:set>
                                      <p:cBhvr>
                                        <p:cTn id="205" dur="1" fill="hold">
                                          <p:stCondLst>
                                            <p:cond delay="0"/>
                                          </p:stCondLst>
                                        </p:cTn>
                                        <p:tgtEl>
                                          <p:spTgt spid="416793"/>
                                        </p:tgtEl>
                                        <p:attrNameLst>
                                          <p:attrName>style.visibility</p:attrName>
                                        </p:attrNameLst>
                                      </p:cBhvr>
                                      <p:to>
                                        <p:strVal val="visible"/>
                                      </p:to>
                                    </p:set>
                                    <p:animEffect transition="in" filter="dissolve">
                                      <p:cBhvr>
                                        <p:cTn id="206" dur="500"/>
                                        <p:tgtEl>
                                          <p:spTgt spid="416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1" grpId="0" animBg="1"/>
      <p:bldP spid="416792" grpId="0" animBg="1"/>
      <p:bldP spid="416793" grpId="0" animBg="1"/>
      <p:bldP spid="416775" grpId="0"/>
      <p:bldP spid="416776" grpId="0"/>
      <p:bldP spid="416781" grpId="0"/>
      <p:bldP spid="416782" grpId="0"/>
      <p:bldP spid="416784" grpId="0"/>
      <p:bldP spid="416786" grpId="0"/>
      <p:bldP spid="19" grpId="0" animBg="1"/>
      <p:bldP spid="20" grpId="0" animBg="1"/>
      <p:bldP spid="2" grpId="0" animBg="1"/>
      <p:bldP spid="48" grpId="0" animBg="1"/>
      <p:bldP spid="55" grpId="0"/>
      <p:bldP spid="61" grpId="0" animBg="1"/>
      <p:bldP spid="62" grpId="0" animBg="1"/>
      <p:bldP spid="63" grpId="0" animBg="1"/>
      <p:bldP spid="65" grpId="0" animBg="1"/>
      <p:bldP spid="68" grpId="0" animBg="1"/>
      <p:bldP spid="70" grpId="0" animBg="1"/>
      <p:bldP spid="71" grpId="0" animBg="1"/>
      <p:bldP spid="72" grpId="0" animBg="1"/>
      <p:bldP spid="73" grpId="0" animBg="1"/>
      <p:bldP spid="74" grpId="0" animBg="1"/>
      <p:bldP spid="75" grpId="0"/>
      <p:bldP spid="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61061" y="806795"/>
            <a:ext cx="8323112" cy="5693866"/>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Solving angular kinematics problems is identical to </a:t>
            </a:r>
          </a:p>
          <a:p>
            <a:pPr marL="342900" indent="-342900" algn="l">
              <a:spcBef>
                <a:spcPct val="20000"/>
              </a:spcBef>
            </a:pPr>
            <a:r>
              <a:rPr lang="en-US" b="0" dirty="0" smtClean="0">
                <a:solidFill>
                  <a:srgbClr val="000000"/>
                </a:solidFill>
              </a:rPr>
              <a:t>what you’ve already done for linear problems. The</a:t>
            </a:r>
          </a:p>
          <a:p>
            <a:pPr marL="342900" indent="-342900" algn="l">
              <a:spcBef>
                <a:spcPct val="20000"/>
              </a:spcBef>
            </a:pPr>
            <a:r>
              <a:rPr lang="en-US" b="0" dirty="0" smtClean="0">
                <a:solidFill>
                  <a:srgbClr val="000000"/>
                </a:solidFill>
              </a:rPr>
              <a:t>formal GUESS method is great, but in any case,</a:t>
            </a:r>
          </a:p>
          <a:p>
            <a:pPr marL="342900" indent="-342900" algn="l">
              <a:spcBef>
                <a:spcPct val="20000"/>
              </a:spcBef>
            </a:pPr>
            <a:r>
              <a:rPr lang="en-US" b="0" dirty="0" smtClean="0">
                <a:solidFill>
                  <a:srgbClr val="000000"/>
                </a:solidFill>
              </a:rPr>
              <a:t>the essential process is always the same:</a:t>
            </a:r>
          </a:p>
          <a:p>
            <a:pPr marL="342900" indent="-342900" algn="l">
              <a:spcBef>
                <a:spcPct val="20000"/>
              </a:spcBef>
            </a:pPr>
            <a:r>
              <a:rPr lang="en-US" b="0" dirty="0" smtClean="0">
                <a:solidFill>
                  <a:srgbClr val="000000"/>
                </a:solidFill>
              </a:rPr>
              <a:t>1. Identify given quantities, from units and problem </a:t>
            </a:r>
          </a:p>
          <a:p>
            <a:pPr marL="342900" indent="-342900" algn="l">
              <a:spcBef>
                <a:spcPct val="20000"/>
              </a:spcBef>
            </a:pPr>
            <a:r>
              <a:rPr lang="en-US" b="0" dirty="0">
                <a:solidFill>
                  <a:srgbClr val="000000"/>
                </a:solidFill>
              </a:rPr>
              <a:t>	</a:t>
            </a:r>
            <a:r>
              <a:rPr lang="en-US" b="0" dirty="0" smtClean="0">
                <a:solidFill>
                  <a:srgbClr val="000000"/>
                </a:solidFill>
              </a:rPr>
              <a:t>context. Convert to proper SI units, if needed.</a:t>
            </a:r>
          </a:p>
          <a:p>
            <a:pPr marL="342900" indent="-342900" algn="l">
              <a:spcBef>
                <a:spcPct val="20000"/>
              </a:spcBef>
            </a:pPr>
            <a:r>
              <a:rPr lang="en-US" b="0" dirty="0" smtClean="0">
                <a:solidFill>
                  <a:srgbClr val="000000"/>
                </a:solidFill>
              </a:rPr>
              <a:t>2. Identify the quantity you are asked to find.</a:t>
            </a:r>
          </a:p>
          <a:p>
            <a:pPr marL="342900" indent="-342900" algn="l">
              <a:spcBef>
                <a:spcPct val="20000"/>
              </a:spcBef>
            </a:pPr>
            <a:r>
              <a:rPr lang="en-US" b="0" dirty="0" smtClean="0">
                <a:solidFill>
                  <a:srgbClr val="000000"/>
                </a:solidFill>
              </a:rPr>
              <a:t>3. Based on (1) and (2), choose the right equation.</a:t>
            </a:r>
          </a:p>
          <a:p>
            <a:pPr marL="342900" indent="-342900" algn="l">
              <a:spcBef>
                <a:spcPct val="20000"/>
              </a:spcBef>
            </a:pPr>
            <a:r>
              <a:rPr lang="en-US" b="0" dirty="0" smtClean="0">
                <a:solidFill>
                  <a:srgbClr val="000000"/>
                </a:solidFill>
              </a:rPr>
              <a:t>4. Solve the equation for the Unknown variable.</a:t>
            </a:r>
          </a:p>
          <a:p>
            <a:pPr marL="342900" indent="-342900" algn="l">
              <a:spcBef>
                <a:spcPct val="20000"/>
              </a:spcBef>
            </a:pPr>
            <a:r>
              <a:rPr lang="en-US" b="0" dirty="0" smtClean="0">
                <a:solidFill>
                  <a:srgbClr val="000000"/>
                </a:solidFill>
              </a:rPr>
              <a:t>5. Substitute quantities and round to the proper</a:t>
            </a:r>
          </a:p>
          <a:p>
            <a:pPr marL="342900" indent="-342900" algn="l">
              <a:spcBef>
                <a:spcPct val="20000"/>
              </a:spcBef>
            </a:pPr>
            <a:r>
              <a:rPr lang="en-US" b="0" dirty="0">
                <a:solidFill>
                  <a:srgbClr val="000000"/>
                </a:solidFill>
              </a:rPr>
              <a:t>	</a:t>
            </a:r>
            <a:r>
              <a:rPr lang="en-US" b="0" dirty="0" smtClean="0">
                <a:solidFill>
                  <a:srgbClr val="000000"/>
                </a:solidFill>
              </a:rPr>
              <a:t>sig figs.     DONE!</a:t>
            </a:r>
          </a:p>
        </p:txBody>
      </p:sp>
      <p:sp>
        <p:nvSpPr>
          <p:cNvPr id="7" name="Rectangle 6"/>
          <p:cNvSpPr>
            <a:spLocks noChangeArrowheads="1"/>
          </p:cNvSpPr>
          <p:nvPr/>
        </p:nvSpPr>
        <p:spPr bwMode="auto">
          <a:xfrm>
            <a:off x="302908" y="156698"/>
            <a:ext cx="8500276" cy="523220"/>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C00000"/>
                </a:solidFill>
                <a:latin typeface="Arial Narrow" panose="020B0606020202030204" pitchFamily="34" charset="0"/>
              </a:rPr>
              <a:t>FINAL THOUGHTS</a:t>
            </a:r>
            <a:r>
              <a:rPr lang="en-US" dirty="0" smtClean="0">
                <a:solidFill>
                  <a:srgbClr val="C00000"/>
                </a:solidFill>
              </a:rPr>
              <a:t>: </a:t>
            </a:r>
            <a:r>
              <a:rPr lang="en-US" u="sng" dirty="0" smtClean="0">
                <a:solidFill>
                  <a:srgbClr val="C00000"/>
                </a:solidFill>
              </a:rPr>
              <a:t>Angular Kinematics Problems, 4</a:t>
            </a:r>
          </a:p>
        </p:txBody>
      </p:sp>
    </p:spTree>
    <p:extLst>
      <p:ext uri="{BB962C8B-B14F-4D97-AF65-F5344CB8AC3E}">
        <p14:creationId xmlns:p14="http://schemas.microsoft.com/office/powerpoint/2010/main" val="2261732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5"/>
          <p:cNvSpPr>
            <a:spLocks noChangeArrowheads="1"/>
          </p:cNvSpPr>
          <p:nvPr/>
        </p:nvSpPr>
        <p:spPr bwMode="auto">
          <a:xfrm>
            <a:off x="2052638" y="1212850"/>
            <a:ext cx="1614487" cy="639763"/>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0" name="Rectangle 25"/>
          <p:cNvSpPr>
            <a:spLocks noChangeArrowheads="1"/>
          </p:cNvSpPr>
          <p:nvPr/>
        </p:nvSpPr>
        <p:spPr bwMode="auto">
          <a:xfrm>
            <a:off x="4902854" y="4110365"/>
            <a:ext cx="2727656" cy="1155316"/>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1" name="Rectangle 25"/>
          <p:cNvSpPr>
            <a:spLocks noChangeArrowheads="1"/>
          </p:cNvSpPr>
          <p:nvPr/>
        </p:nvSpPr>
        <p:spPr bwMode="auto">
          <a:xfrm>
            <a:off x="4832023" y="5405765"/>
            <a:ext cx="2868613" cy="118422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7839" name="Rectangle 47"/>
          <p:cNvSpPr>
            <a:spLocks noChangeArrowheads="1"/>
          </p:cNvSpPr>
          <p:nvPr/>
        </p:nvSpPr>
        <p:spPr bwMode="auto">
          <a:xfrm>
            <a:off x="5020002" y="4232275"/>
            <a:ext cx="2484383" cy="91598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7840" name="Rectangle 48"/>
          <p:cNvSpPr>
            <a:spLocks noChangeArrowheads="1"/>
          </p:cNvSpPr>
          <p:nvPr/>
        </p:nvSpPr>
        <p:spPr bwMode="auto">
          <a:xfrm>
            <a:off x="4930231" y="5518150"/>
            <a:ext cx="2652986" cy="97313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7841" name="Rectangle 49"/>
          <p:cNvSpPr>
            <a:spLocks noChangeArrowheads="1"/>
          </p:cNvSpPr>
          <p:nvPr/>
        </p:nvSpPr>
        <p:spPr bwMode="auto">
          <a:xfrm>
            <a:off x="2120900" y="1282700"/>
            <a:ext cx="1465263" cy="50958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7802" name="Rectangle 10"/>
          <p:cNvSpPr>
            <a:spLocks noChangeArrowheads="1"/>
          </p:cNvSpPr>
          <p:nvPr/>
        </p:nvSpPr>
        <p:spPr bwMode="auto">
          <a:xfrm>
            <a:off x="1384300" y="2973388"/>
            <a:ext cx="6421438" cy="519112"/>
          </a:xfrm>
          <a:prstGeom prst="rect">
            <a:avLst/>
          </a:prstGeom>
          <a:noFill/>
          <a:ln w="9525" algn="ctr">
            <a:noFill/>
            <a:miter lim="800000"/>
            <a:headEnd/>
            <a:tailEnd/>
          </a:ln>
        </p:spPr>
        <p:txBody>
          <a:bodyPr wrap="none" anchor="ctr">
            <a:spAutoFit/>
          </a:bodyPr>
          <a:lstStyle/>
          <a:p>
            <a:pPr algn="l"/>
            <a:r>
              <a:rPr lang="en-US" b="0" u="sng">
                <a:solidFill>
                  <a:srgbClr val="FF0000"/>
                </a:solidFill>
              </a:rPr>
              <a:t>period, T</a:t>
            </a:r>
            <a:r>
              <a:rPr lang="en-US" b="0">
                <a:solidFill>
                  <a:srgbClr val="FF0000"/>
                </a:solidFill>
              </a:rPr>
              <a:t>: time (in s) to go around once </a:t>
            </a:r>
          </a:p>
        </p:txBody>
      </p:sp>
      <p:sp>
        <p:nvSpPr>
          <p:cNvPr id="417803" name="Rectangle 11"/>
          <p:cNvSpPr>
            <a:spLocks noChangeArrowheads="1"/>
          </p:cNvSpPr>
          <p:nvPr/>
        </p:nvSpPr>
        <p:spPr bwMode="auto">
          <a:xfrm>
            <a:off x="946150" y="3568700"/>
            <a:ext cx="7110413" cy="519113"/>
          </a:xfrm>
          <a:prstGeom prst="rect">
            <a:avLst/>
          </a:prstGeom>
          <a:noFill/>
          <a:ln w="9525" algn="ctr">
            <a:noFill/>
            <a:miter lim="800000"/>
            <a:headEnd/>
            <a:tailEnd/>
          </a:ln>
        </p:spPr>
        <p:txBody>
          <a:bodyPr wrap="none" anchor="ctr">
            <a:spAutoFit/>
          </a:bodyPr>
          <a:lstStyle/>
          <a:p>
            <a:pPr algn="l"/>
            <a:r>
              <a:rPr lang="en-US" b="0" u="sng">
                <a:solidFill>
                  <a:srgbClr val="FF0000"/>
                </a:solidFill>
              </a:rPr>
              <a:t>frequency, f</a:t>
            </a:r>
            <a:r>
              <a:rPr lang="en-US" b="0">
                <a:solidFill>
                  <a:srgbClr val="FF0000"/>
                </a:solidFill>
              </a:rPr>
              <a:t>: # of cycles in one second (Hz) </a:t>
            </a:r>
          </a:p>
        </p:txBody>
      </p:sp>
      <p:grpSp>
        <p:nvGrpSpPr>
          <p:cNvPr id="9230" name="Group 18"/>
          <p:cNvGrpSpPr>
            <a:grpSpLocks/>
          </p:cNvGrpSpPr>
          <p:nvPr/>
        </p:nvGrpSpPr>
        <p:grpSpPr bwMode="auto">
          <a:xfrm>
            <a:off x="107950" y="236538"/>
            <a:ext cx="5756275" cy="981075"/>
            <a:chOff x="1931" y="712"/>
            <a:chExt cx="3626" cy="618"/>
          </a:xfrm>
        </p:grpSpPr>
        <p:sp>
          <p:nvSpPr>
            <p:cNvPr id="9244" name="Rectangle 14"/>
            <p:cNvSpPr>
              <a:spLocks noChangeArrowheads="1"/>
            </p:cNvSpPr>
            <p:nvPr/>
          </p:nvSpPr>
          <p:spPr bwMode="auto">
            <a:xfrm>
              <a:off x="4399" y="1003"/>
              <a:ext cx="562" cy="327"/>
            </a:xfrm>
            <a:prstGeom prst="rect">
              <a:avLst/>
            </a:prstGeom>
            <a:noFill/>
            <a:ln w="9525" algn="ctr">
              <a:noFill/>
              <a:miter lim="800000"/>
              <a:headEnd/>
              <a:tailEnd/>
            </a:ln>
          </p:spPr>
          <p:txBody>
            <a:bodyPr anchor="ctr">
              <a:spAutoFit/>
            </a:bodyPr>
            <a:lstStyle/>
            <a:p>
              <a:pPr algn="l"/>
              <a:r>
                <a:rPr lang="en-US" b="0">
                  <a:solidFill>
                    <a:srgbClr val="FF0000"/>
                  </a:solidFill>
                </a:rPr>
                <a:t>time </a:t>
              </a:r>
            </a:p>
          </p:txBody>
        </p:sp>
        <p:sp>
          <p:nvSpPr>
            <p:cNvPr id="9245" name="Rectangle 15"/>
            <p:cNvSpPr>
              <a:spLocks noChangeArrowheads="1"/>
            </p:cNvSpPr>
            <p:nvPr/>
          </p:nvSpPr>
          <p:spPr bwMode="auto">
            <a:xfrm>
              <a:off x="3916" y="712"/>
              <a:ext cx="1641" cy="327"/>
            </a:xfrm>
            <a:prstGeom prst="rect">
              <a:avLst/>
            </a:prstGeom>
            <a:noFill/>
            <a:ln w="9525" algn="ctr">
              <a:noFill/>
              <a:miter lim="800000"/>
              <a:headEnd/>
              <a:tailEnd/>
            </a:ln>
          </p:spPr>
          <p:txBody>
            <a:bodyPr anchor="ctr">
              <a:spAutoFit/>
            </a:bodyPr>
            <a:lstStyle/>
            <a:p>
              <a:pPr algn="l"/>
              <a:r>
                <a:rPr lang="en-US" b="0">
                  <a:solidFill>
                    <a:srgbClr val="FF0000"/>
                  </a:solidFill>
                </a:rPr>
                <a:t>linear distance </a:t>
              </a:r>
            </a:p>
          </p:txBody>
        </p:sp>
        <p:sp>
          <p:nvSpPr>
            <p:cNvPr id="9246" name="Rectangle 16"/>
            <p:cNvSpPr>
              <a:spLocks noChangeArrowheads="1"/>
            </p:cNvSpPr>
            <p:nvPr/>
          </p:nvSpPr>
          <p:spPr bwMode="auto">
            <a:xfrm>
              <a:off x="1931" y="864"/>
              <a:ext cx="1970" cy="327"/>
            </a:xfrm>
            <a:prstGeom prst="rect">
              <a:avLst/>
            </a:prstGeom>
            <a:noFill/>
            <a:ln w="9525" algn="ctr">
              <a:noFill/>
              <a:miter lim="800000"/>
              <a:headEnd/>
              <a:tailEnd/>
            </a:ln>
          </p:spPr>
          <p:txBody>
            <a:bodyPr anchor="ctr">
              <a:spAutoFit/>
            </a:bodyPr>
            <a:lstStyle/>
            <a:p>
              <a:pPr algn="l"/>
              <a:r>
                <a:rPr lang="en-US" b="0">
                  <a:solidFill>
                    <a:srgbClr val="FF0000"/>
                  </a:solidFill>
                </a:rPr>
                <a:t>tangential speed = </a:t>
              </a:r>
            </a:p>
          </p:txBody>
        </p:sp>
        <p:sp>
          <p:nvSpPr>
            <p:cNvPr id="9247" name="Line 17"/>
            <p:cNvSpPr>
              <a:spLocks noChangeShapeType="1"/>
            </p:cNvSpPr>
            <p:nvPr/>
          </p:nvSpPr>
          <p:spPr bwMode="auto">
            <a:xfrm>
              <a:off x="3968" y="1024"/>
              <a:ext cx="1490" cy="0"/>
            </a:xfrm>
            <a:prstGeom prst="line">
              <a:avLst/>
            </a:prstGeom>
            <a:noFill/>
            <a:ln w="22225">
              <a:solidFill>
                <a:srgbClr val="FF3300"/>
              </a:solidFill>
              <a:round/>
              <a:headEnd/>
              <a:tailEnd/>
            </a:ln>
          </p:spPr>
          <p:txBody>
            <a:bodyPr wrap="none" anchor="ctr"/>
            <a:lstStyle/>
            <a:p>
              <a:endParaRPr lang="en-US">
                <a:solidFill>
                  <a:srgbClr val="000000"/>
                </a:solidFill>
              </a:endParaRPr>
            </a:p>
          </p:txBody>
        </p:sp>
      </p:grpSp>
      <p:grpSp>
        <p:nvGrpSpPr>
          <p:cNvPr id="3" name="Group 51"/>
          <p:cNvGrpSpPr>
            <a:grpSpLocks/>
          </p:cNvGrpSpPr>
          <p:nvPr/>
        </p:nvGrpSpPr>
        <p:grpSpPr bwMode="auto">
          <a:xfrm>
            <a:off x="6926263" y="1322388"/>
            <a:ext cx="620712" cy="1128712"/>
            <a:chOff x="4089" y="1098"/>
            <a:chExt cx="391" cy="711"/>
          </a:xfrm>
        </p:grpSpPr>
        <p:sp>
          <p:nvSpPr>
            <p:cNvPr id="9241" name="Freeform 23"/>
            <p:cNvSpPr>
              <a:spLocks/>
            </p:cNvSpPr>
            <p:nvPr/>
          </p:nvSpPr>
          <p:spPr bwMode="auto">
            <a:xfrm>
              <a:off x="4303" y="1106"/>
              <a:ext cx="96" cy="366"/>
            </a:xfrm>
            <a:custGeom>
              <a:avLst/>
              <a:gdLst>
                <a:gd name="T0" fmla="*/ 18 w 96"/>
                <a:gd name="T1" fmla="*/ 366 h 366"/>
                <a:gd name="T2" fmla="*/ 73 w 96"/>
                <a:gd name="T3" fmla="*/ 284 h 366"/>
                <a:gd name="T4" fmla="*/ 84 w 96"/>
                <a:gd name="T5" fmla="*/ 159 h 366"/>
                <a:gd name="T6" fmla="*/ 0 w 96"/>
                <a:gd name="T7" fmla="*/ 0 h 366"/>
                <a:gd name="T8" fmla="*/ 0 60000 65536"/>
                <a:gd name="T9" fmla="*/ 0 60000 65536"/>
                <a:gd name="T10" fmla="*/ 0 60000 65536"/>
                <a:gd name="T11" fmla="*/ 0 60000 65536"/>
                <a:gd name="T12" fmla="*/ 0 w 96"/>
                <a:gd name="T13" fmla="*/ 0 h 366"/>
                <a:gd name="T14" fmla="*/ 96 w 96"/>
                <a:gd name="T15" fmla="*/ 366 h 366"/>
              </a:gdLst>
              <a:ahLst/>
              <a:cxnLst>
                <a:cxn ang="T8">
                  <a:pos x="T0" y="T1"/>
                </a:cxn>
                <a:cxn ang="T9">
                  <a:pos x="T2" y="T3"/>
                </a:cxn>
                <a:cxn ang="T10">
                  <a:pos x="T4" y="T5"/>
                </a:cxn>
                <a:cxn ang="T11">
                  <a:pos x="T6" y="T7"/>
                </a:cxn>
              </a:cxnLst>
              <a:rect l="T12" t="T13" r="T14" b="T15"/>
              <a:pathLst>
                <a:path w="96" h="366">
                  <a:moveTo>
                    <a:pt x="18" y="366"/>
                  </a:moveTo>
                  <a:cubicBezTo>
                    <a:pt x="27" y="352"/>
                    <a:pt x="62" y="318"/>
                    <a:pt x="73" y="284"/>
                  </a:cubicBezTo>
                  <a:cubicBezTo>
                    <a:pt x="84" y="250"/>
                    <a:pt x="96" y="206"/>
                    <a:pt x="84" y="159"/>
                  </a:cubicBezTo>
                  <a:cubicBezTo>
                    <a:pt x="72" y="112"/>
                    <a:pt x="17" y="33"/>
                    <a:pt x="0" y="0"/>
                  </a:cubicBezTo>
                </a:path>
              </a:pathLst>
            </a:custGeom>
            <a:noFill/>
            <a:ln w="25400">
              <a:solidFill>
                <a:srgbClr val="000000"/>
              </a:solidFill>
              <a:round/>
              <a:headEnd/>
              <a:tailEnd type="triangle" w="lg" len="lg"/>
            </a:ln>
          </p:spPr>
          <p:txBody>
            <a:bodyPr/>
            <a:lstStyle/>
            <a:p>
              <a:endParaRPr lang="en-US">
                <a:solidFill>
                  <a:srgbClr val="000000"/>
                </a:solidFill>
              </a:endParaRPr>
            </a:p>
          </p:txBody>
        </p:sp>
        <p:sp>
          <p:nvSpPr>
            <p:cNvPr id="9242" name="Text Box 24"/>
            <p:cNvSpPr txBox="1">
              <a:spLocks noChangeArrowheads="1"/>
            </p:cNvSpPr>
            <p:nvPr/>
          </p:nvSpPr>
          <p:spPr bwMode="auto">
            <a:xfrm>
              <a:off x="4198" y="1435"/>
              <a:ext cx="236" cy="374"/>
            </a:xfrm>
            <a:prstGeom prst="rect">
              <a:avLst/>
            </a:prstGeom>
            <a:noFill/>
            <a:ln w="9525">
              <a:noFill/>
              <a:miter lim="800000"/>
              <a:headEnd/>
              <a:tailEnd/>
            </a:ln>
          </p:spPr>
          <p:txBody>
            <a:bodyPr/>
            <a:lstStyle/>
            <a:p>
              <a:pPr algn="l"/>
              <a:r>
                <a:rPr lang="en-US" b="0">
                  <a:solidFill>
                    <a:srgbClr val="000000"/>
                  </a:solidFill>
                </a:rPr>
                <a:t>r</a:t>
              </a:r>
            </a:p>
          </p:txBody>
        </p:sp>
        <p:sp>
          <p:nvSpPr>
            <p:cNvPr id="9243" name="Text Box 25"/>
            <p:cNvSpPr txBox="1">
              <a:spLocks noChangeArrowheads="1"/>
            </p:cNvSpPr>
            <p:nvPr/>
          </p:nvSpPr>
          <p:spPr bwMode="auto">
            <a:xfrm>
              <a:off x="4089" y="1098"/>
              <a:ext cx="391" cy="410"/>
            </a:xfrm>
            <a:prstGeom prst="rect">
              <a:avLst/>
            </a:prstGeom>
            <a:noFill/>
            <a:ln w="9525">
              <a:noFill/>
              <a:miter lim="800000"/>
              <a:headEnd/>
              <a:tailEnd/>
            </a:ln>
          </p:spPr>
          <p:txBody>
            <a:bodyPr/>
            <a:lstStyle/>
            <a:p>
              <a:pPr algn="l"/>
              <a:r>
                <a:rPr lang="en-US" dirty="0">
                  <a:solidFill>
                    <a:srgbClr val="000000"/>
                  </a:solidFill>
                  <a:latin typeface="Symbol" pitchFamily="18" charset="2"/>
                </a:rPr>
                <a:t>w</a:t>
              </a:r>
              <a:endParaRPr lang="en-US" dirty="0">
                <a:solidFill>
                  <a:srgbClr val="000000"/>
                </a:solidFill>
              </a:endParaRPr>
            </a:p>
          </p:txBody>
        </p:sp>
      </p:grpSp>
      <p:grpSp>
        <p:nvGrpSpPr>
          <p:cNvPr id="4" name="Group 50"/>
          <p:cNvGrpSpPr>
            <a:grpSpLocks/>
          </p:cNvGrpSpPr>
          <p:nvPr/>
        </p:nvGrpSpPr>
        <p:grpSpPr bwMode="auto">
          <a:xfrm>
            <a:off x="7889875" y="198438"/>
            <a:ext cx="1249363" cy="1965325"/>
            <a:chOff x="4696" y="390"/>
            <a:chExt cx="787" cy="1238"/>
          </a:xfrm>
        </p:grpSpPr>
        <p:sp>
          <p:nvSpPr>
            <p:cNvPr id="9239" name="Freeform 22"/>
            <p:cNvSpPr>
              <a:spLocks/>
            </p:cNvSpPr>
            <p:nvPr/>
          </p:nvSpPr>
          <p:spPr bwMode="auto">
            <a:xfrm>
              <a:off x="4696" y="695"/>
              <a:ext cx="512" cy="933"/>
            </a:xfrm>
            <a:custGeom>
              <a:avLst/>
              <a:gdLst>
                <a:gd name="T0" fmla="*/ 0 w 512"/>
                <a:gd name="T1" fmla="*/ 933 h 933"/>
                <a:gd name="T2" fmla="*/ 512 w 512"/>
                <a:gd name="T3" fmla="*/ 0 h 933"/>
                <a:gd name="T4" fmla="*/ 0 60000 65536"/>
                <a:gd name="T5" fmla="*/ 0 60000 65536"/>
                <a:gd name="T6" fmla="*/ 0 w 512"/>
                <a:gd name="T7" fmla="*/ 0 h 933"/>
                <a:gd name="T8" fmla="*/ 512 w 512"/>
                <a:gd name="T9" fmla="*/ 933 h 933"/>
              </a:gdLst>
              <a:ahLst/>
              <a:cxnLst>
                <a:cxn ang="T4">
                  <a:pos x="T0" y="T1"/>
                </a:cxn>
                <a:cxn ang="T5">
                  <a:pos x="T2" y="T3"/>
                </a:cxn>
              </a:cxnLst>
              <a:rect l="T6" t="T7" r="T8" b="T9"/>
              <a:pathLst>
                <a:path w="512" h="933">
                  <a:moveTo>
                    <a:pt x="0" y="933"/>
                  </a:moveTo>
                  <a:lnTo>
                    <a:pt x="512" y="0"/>
                  </a:lnTo>
                </a:path>
              </a:pathLst>
            </a:custGeom>
            <a:noFill/>
            <a:ln w="47625">
              <a:solidFill>
                <a:srgbClr val="000000"/>
              </a:solidFill>
              <a:round/>
              <a:headEnd type="none" w="med" len="med"/>
              <a:tailEnd type="triangle" w="lg" len="lg"/>
            </a:ln>
          </p:spPr>
          <p:txBody>
            <a:bodyPr/>
            <a:lstStyle/>
            <a:p>
              <a:endParaRPr lang="en-US">
                <a:solidFill>
                  <a:srgbClr val="000000"/>
                </a:solidFill>
              </a:endParaRPr>
            </a:p>
          </p:txBody>
        </p:sp>
        <p:sp>
          <p:nvSpPr>
            <p:cNvPr id="9240" name="Text Box 26"/>
            <p:cNvSpPr txBox="1">
              <a:spLocks noChangeArrowheads="1"/>
            </p:cNvSpPr>
            <p:nvPr/>
          </p:nvSpPr>
          <p:spPr bwMode="auto">
            <a:xfrm>
              <a:off x="5156" y="390"/>
              <a:ext cx="327" cy="318"/>
            </a:xfrm>
            <a:prstGeom prst="rect">
              <a:avLst/>
            </a:prstGeom>
            <a:noFill/>
            <a:ln w="9525">
              <a:noFill/>
              <a:miter lim="800000"/>
              <a:headEnd/>
              <a:tailEnd/>
            </a:ln>
          </p:spPr>
          <p:txBody>
            <a:bodyPr/>
            <a:lstStyle/>
            <a:p>
              <a:pPr algn="l"/>
              <a:r>
                <a:rPr lang="en-US" b="0">
                  <a:solidFill>
                    <a:srgbClr val="000000"/>
                  </a:solidFill>
                </a:rPr>
                <a:t>v</a:t>
              </a:r>
              <a:r>
                <a:rPr lang="en-US" b="0" baseline="-25000">
                  <a:solidFill>
                    <a:srgbClr val="000000"/>
                  </a:solidFill>
                </a:rPr>
                <a:t>t</a:t>
              </a:r>
              <a:endParaRPr lang="en-US" b="0">
                <a:solidFill>
                  <a:srgbClr val="000000"/>
                </a:solidFill>
              </a:endParaRPr>
            </a:p>
          </p:txBody>
        </p:sp>
      </p:grpSp>
      <p:grpSp>
        <p:nvGrpSpPr>
          <p:cNvPr id="5" name="Group 27"/>
          <p:cNvGrpSpPr>
            <a:grpSpLocks/>
          </p:cNvGrpSpPr>
          <p:nvPr/>
        </p:nvGrpSpPr>
        <p:grpSpPr bwMode="auto">
          <a:xfrm>
            <a:off x="5534025" y="423863"/>
            <a:ext cx="2466975" cy="2463800"/>
            <a:chOff x="969" y="789"/>
            <a:chExt cx="1554" cy="1552"/>
          </a:xfrm>
        </p:grpSpPr>
        <p:sp>
          <p:nvSpPr>
            <p:cNvPr id="9237" name="Oval 28"/>
            <p:cNvSpPr>
              <a:spLocks noChangeArrowheads="1"/>
            </p:cNvSpPr>
            <p:nvPr/>
          </p:nvSpPr>
          <p:spPr bwMode="auto">
            <a:xfrm>
              <a:off x="969" y="789"/>
              <a:ext cx="1554" cy="1552"/>
            </a:xfrm>
            <a:prstGeom prst="ellipse">
              <a:avLst/>
            </a:prstGeom>
            <a:noFill/>
            <a:ln w="25400">
              <a:solidFill>
                <a:srgbClr val="000000"/>
              </a:solidFill>
              <a:round/>
              <a:headEnd/>
              <a:tailEnd/>
            </a:ln>
          </p:spPr>
          <p:txBody>
            <a:bodyPr/>
            <a:lstStyle/>
            <a:p>
              <a:endParaRPr lang="en-US">
                <a:solidFill>
                  <a:srgbClr val="000000"/>
                </a:solidFill>
              </a:endParaRPr>
            </a:p>
          </p:txBody>
        </p:sp>
        <p:sp>
          <p:nvSpPr>
            <p:cNvPr id="9238" name="Freeform 29"/>
            <p:cNvSpPr>
              <a:spLocks/>
            </p:cNvSpPr>
            <p:nvPr/>
          </p:nvSpPr>
          <p:spPr bwMode="auto">
            <a:xfrm>
              <a:off x="1746" y="1487"/>
              <a:ext cx="769" cy="79"/>
            </a:xfrm>
            <a:custGeom>
              <a:avLst/>
              <a:gdLst>
                <a:gd name="T0" fmla="*/ 0 w 1426"/>
                <a:gd name="T1" fmla="*/ 1 h 146"/>
                <a:gd name="T2" fmla="*/ 1 w 1426"/>
                <a:gd name="T3" fmla="*/ 0 h 146"/>
                <a:gd name="T4" fmla="*/ 0 60000 65536"/>
                <a:gd name="T5" fmla="*/ 0 60000 65536"/>
                <a:gd name="T6" fmla="*/ 0 w 1426"/>
                <a:gd name="T7" fmla="*/ 0 h 146"/>
                <a:gd name="T8" fmla="*/ 1426 w 1426"/>
                <a:gd name="T9" fmla="*/ 146 h 146"/>
              </a:gdLst>
              <a:ahLst/>
              <a:cxnLst>
                <a:cxn ang="T4">
                  <a:pos x="T0" y="T1"/>
                </a:cxn>
                <a:cxn ang="T5">
                  <a:pos x="T2" y="T3"/>
                </a:cxn>
              </a:cxnLst>
              <a:rect l="T6" t="T7" r="T8" b="T9"/>
              <a:pathLst>
                <a:path w="1426" h="146">
                  <a:moveTo>
                    <a:pt x="0" y="146"/>
                  </a:moveTo>
                  <a:lnTo>
                    <a:pt x="1426" y="0"/>
                  </a:lnTo>
                </a:path>
              </a:pathLst>
            </a:custGeom>
            <a:noFill/>
            <a:ln w="25400">
              <a:solidFill>
                <a:srgbClr val="000000"/>
              </a:solidFill>
              <a:round/>
              <a:headEnd/>
              <a:tailEnd/>
            </a:ln>
          </p:spPr>
          <p:txBody>
            <a:bodyPr/>
            <a:lstStyle/>
            <a:p>
              <a:endParaRPr lang="en-US">
                <a:solidFill>
                  <a:srgbClr val="000000"/>
                </a:solidFill>
              </a:endParaRPr>
            </a:p>
          </p:txBody>
        </p:sp>
      </p:grpSp>
      <p:sp>
        <p:nvSpPr>
          <p:cNvPr id="417830" name="Rectangle 38"/>
          <p:cNvSpPr>
            <a:spLocks noChangeArrowheads="1"/>
          </p:cNvSpPr>
          <p:nvPr/>
        </p:nvSpPr>
        <p:spPr bwMode="auto">
          <a:xfrm>
            <a:off x="939800" y="4386263"/>
            <a:ext cx="1271588" cy="519112"/>
          </a:xfrm>
          <a:prstGeom prst="rect">
            <a:avLst/>
          </a:prstGeom>
          <a:noFill/>
          <a:ln w="9525" algn="ctr">
            <a:noFill/>
            <a:miter lim="800000"/>
            <a:headEnd/>
            <a:tailEnd/>
          </a:ln>
        </p:spPr>
        <p:txBody>
          <a:bodyPr wrap="none" anchor="ctr">
            <a:spAutoFit/>
          </a:bodyPr>
          <a:lstStyle/>
          <a:p>
            <a:pPr algn="l"/>
            <a:r>
              <a:rPr lang="en-US" b="0">
                <a:solidFill>
                  <a:srgbClr val="FF0000"/>
                </a:solidFill>
                <a:cs typeface="Times New Roman" pitchFamily="18" charset="0"/>
              </a:rPr>
              <a:t>Since  </a:t>
            </a:r>
            <a:endParaRPr lang="en-US" b="0">
              <a:solidFill>
                <a:srgbClr val="FF0000"/>
              </a:solidFill>
            </a:endParaRPr>
          </a:p>
        </p:txBody>
      </p:sp>
      <p:sp>
        <p:nvSpPr>
          <p:cNvPr id="417831" name="Rectangle 39"/>
          <p:cNvSpPr>
            <a:spLocks noChangeArrowheads="1"/>
          </p:cNvSpPr>
          <p:nvPr/>
        </p:nvSpPr>
        <p:spPr bwMode="auto">
          <a:xfrm>
            <a:off x="3262313" y="4394200"/>
            <a:ext cx="1627187" cy="519113"/>
          </a:xfrm>
          <a:prstGeom prst="rect">
            <a:avLst/>
          </a:prstGeom>
          <a:noFill/>
          <a:ln w="9525" algn="ctr">
            <a:noFill/>
            <a:miter lim="800000"/>
            <a:headEnd/>
            <a:tailEnd/>
          </a:ln>
        </p:spPr>
        <p:txBody>
          <a:bodyPr wrap="none" anchor="ctr">
            <a:spAutoFit/>
          </a:bodyPr>
          <a:lstStyle/>
          <a:p>
            <a:pPr algn="l"/>
            <a:r>
              <a:rPr lang="en-US" b="0" dirty="0">
                <a:solidFill>
                  <a:srgbClr val="FF0000"/>
                </a:solidFill>
                <a:cs typeface="Times New Roman" pitchFamily="18" charset="0"/>
              </a:rPr>
              <a:t> , then…</a:t>
            </a:r>
            <a:r>
              <a:rPr lang="en-US" b="0" dirty="0">
                <a:solidFill>
                  <a:srgbClr val="FF0000"/>
                </a:solidFill>
              </a:rPr>
              <a:t> </a:t>
            </a:r>
          </a:p>
        </p:txBody>
      </p:sp>
      <p:sp>
        <p:nvSpPr>
          <p:cNvPr id="417835" name="Rectangle 43"/>
          <p:cNvSpPr>
            <a:spLocks noChangeArrowheads="1"/>
          </p:cNvSpPr>
          <p:nvPr/>
        </p:nvSpPr>
        <p:spPr bwMode="auto">
          <a:xfrm>
            <a:off x="3462338" y="5662613"/>
            <a:ext cx="1331912" cy="519112"/>
          </a:xfrm>
          <a:prstGeom prst="rect">
            <a:avLst/>
          </a:prstGeom>
          <a:noFill/>
          <a:ln w="9525" algn="ctr">
            <a:noFill/>
            <a:miter lim="800000"/>
            <a:headEnd/>
            <a:tailEnd/>
          </a:ln>
        </p:spPr>
        <p:txBody>
          <a:bodyPr wrap="none" anchor="ctr">
            <a:spAutoFit/>
          </a:bodyPr>
          <a:lstStyle/>
          <a:p>
            <a:pPr algn="l"/>
            <a:r>
              <a:rPr lang="en-US" b="0">
                <a:solidFill>
                  <a:srgbClr val="FF0000"/>
                </a:solidFill>
                <a:cs typeface="Times New Roman" pitchFamily="18" charset="0"/>
              </a:rPr>
              <a:t> and…</a:t>
            </a:r>
            <a:r>
              <a:rPr lang="en-US" b="0">
                <a:solidFill>
                  <a:srgbClr val="FF0000"/>
                </a:solidFill>
              </a:rPr>
              <a:t> </a:t>
            </a:r>
          </a:p>
        </p:txBody>
      </p:sp>
      <p:sp>
        <p:nvSpPr>
          <p:cNvPr id="32" name="Rectangle 6"/>
          <p:cNvSpPr>
            <a:spLocks noChangeArrowheads="1"/>
          </p:cNvSpPr>
          <p:nvPr/>
        </p:nvSpPr>
        <p:spPr bwMode="auto">
          <a:xfrm>
            <a:off x="2204596" y="1259187"/>
            <a:ext cx="1305165" cy="523220"/>
          </a:xfrm>
          <a:prstGeom prst="rect">
            <a:avLst/>
          </a:prstGeom>
          <a:noFill/>
          <a:ln w="9525" algn="ctr">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w</a:t>
            </a:r>
            <a:endParaRPr lang="en-US" dirty="0">
              <a:solidFill>
                <a:srgbClr val="000000"/>
              </a:solidFill>
              <a:latin typeface="Symbol" panose="05050102010706020507" pitchFamily="18" charset="2"/>
            </a:endParaRPr>
          </a:p>
        </p:txBody>
      </p:sp>
      <p:grpSp>
        <p:nvGrpSpPr>
          <p:cNvPr id="2" name="Group 1"/>
          <p:cNvGrpSpPr/>
          <p:nvPr/>
        </p:nvGrpSpPr>
        <p:grpSpPr>
          <a:xfrm>
            <a:off x="2062377" y="4137912"/>
            <a:ext cx="1395268" cy="958514"/>
            <a:chOff x="-2147015" y="2151458"/>
            <a:chExt cx="1395268" cy="958514"/>
          </a:xfrm>
        </p:grpSpPr>
        <p:sp>
          <p:nvSpPr>
            <p:cNvPr id="35" name="Rectangle 22"/>
            <p:cNvSpPr>
              <a:spLocks noChangeArrowheads="1"/>
            </p:cNvSpPr>
            <p:nvPr/>
          </p:nvSpPr>
          <p:spPr bwMode="auto">
            <a:xfrm>
              <a:off x="-2147015" y="2382330"/>
              <a:ext cx="740908" cy="523220"/>
            </a:xfrm>
            <a:prstGeom prst="rect">
              <a:avLst/>
            </a:prstGeom>
            <a:noFill/>
            <a:ln w="9525">
              <a:noFill/>
              <a:miter lim="800000"/>
              <a:headEnd/>
              <a:tailEnd/>
            </a:ln>
          </p:spPr>
          <p:txBody>
            <a:bodyPr wrap="none" anchor="ctr">
              <a:spAutoFit/>
            </a:bodyPr>
            <a:lstStyle/>
            <a:p>
              <a:pPr algn="l"/>
              <a:r>
                <a:rPr lang="en-US" dirty="0" smtClean="0">
                  <a:solidFill>
                    <a:srgbClr val="000000"/>
                  </a:solidFill>
                  <a:latin typeface="Symbol" panose="05050102010706020507" pitchFamily="18" charset="2"/>
                </a:rPr>
                <a:t>w</a:t>
              </a:r>
              <a:r>
                <a:rPr lang="en-US" b="0" dirty="0" smtClean="0">
                  <a:solidFill>
                    <a:srgbClr val="000000"/>
                  </a:solidFill>
                </a:rPr>
                <a:t> =</a:t>
              </a:r>
              <a:endParaRPr lang="en-US" b="0" dirty="0">
                <a:solidFill>
                  <a:srgbClr val="000000"/>
                </a:solidFill>
              </a:endParaRPr>
            </a:p>
          </p:txBody>
        </p:sp>
        <p:sp>
          <p:nvSpPr>
            <p:cNvPr id="37" name="Rectangle 36"/>
            <p:cNvSpPr/>
            <p:nvPr/>
          </p:nvSpPr>
          <p:spPr>
            <a:xfrm>
              <a:off x="-1398455" y="2151458"/>
              <a:ext cx="591829" cy="523220"/>
            </a:xfrm>
            <a:prstGeom prst="rect">
              <a:avLst/>
            </a:prstGeom>
          </p:spPr>
          <p:txBody>
            <a:bodyPr wrap="none">
              <a:spAutoFit/>
            </a:bodyPr>
            <a:lstStyle/>
            <a:p>
              <a:pPr algn="l"/>
              <a:r>
                <a:rPr lang="en-US" dirty="0" err="1" smtClean="0">
                  <a:solidFill>
                    <a:srgbClr val="000000"/>
                  </a:solidFill>
                  <a:latin typeface="Symbol" panose="05050102010706020507" pitchFamily="18" charset="2"/>
                </a:rPr>
                <a:t>Dq</a:t>
              </a:r>
              <a:endParaRPr lang="en-US" dirty="0">
                <a:solidFill>
                  <a:srgbClr val="000000"/>
                </a:solidFill>
              </a:endParaRPr>
            </a:p>
          </p:txBody>
        </p:sp>
        <p:cxnSp>
          <p:nvCxnSpPr>
            <p:cNvPr id="38" name="Straight Connector 37"/>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39" name="Rectangle 38"/>
            <p:cNvSpPr/>
            <p:nvPr/>
          </p:nvSpPr>
          <p:spPr>
            <a:xfrm>
              <a:off x="-1371713" y="2586752"/>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grpSp>
        <p:nvGrpSpPr>
          <p:cNvPr id="44" name="Group 43"/>
          <p:cNvGrpSpPr/>
          <p:nvPr/>
        </p:nvGrpSpPr>
        <p:grpSpPr>
          <a:xfrm>
            <a:off x="5042061" y="4169442"/>
            <a:ext cx="2400290" cy="990046"/>
            <a:chOff x="-2147015" y="2151458"/>
            <a:chExt cx="2400290" cy="990046"/>
          </a:xfrm>
        </p:grpSpPr>
        <p:sp>
          <p:nvSpPr>
            <p:cNvPr id="45" name="Rectangle 22"/>
            <p:cNvSpPr>
              <a:spLocks noChangeArrowheads="1"/>
            </p:cNvSpPr>
            <p:nvPr/>
          </p:nvSpPr>
          <p:spPr bwMode="auto">
            <a:xfrm>
              <a:off x="-2147015" y="2382330"/>
              <a:ext cx="740908" cy="523220"/>
            </a:xfrm>
            <a:prstGeom prst="rect">
              <a:avLst/>
            </a:prstGeom>
            <a:noFill/>
            <a:ln w="9525">
              <a:noFill/>
              <a:miter lim="800000"/>
              <a:headEnd/>
              <a:tailEnd/>
            </a:ln>
          </p:spPr>
          <p:txBody>
            <a:bodyPr wrap="none" anchor="ctr">
              <a:spAutoFit/>
            </a:bodyPr>
            <a:lstStyle/>
            <a:p>
              <a:pPr algn="l"/>
              <a:r>
                <a:rPr lang="en-US" dirty="0" smtClean="0">
                  <a:solidFill>
                    <a:srgbClr val="000000"/>
                  </a:solidFill>
                  <a:latin typeface="Symbol" panose="05050102010706020507" pitchFamily="18" charset="2"/>
                </a:rPr>
                <a:t>w</a:t>
              </a:r>
              <a:r>
                <a:rPr lang="en-US" b="0" dirty="0" smtClean="0">
                  <a:solidFill>
                    <a:srgbClr val="000000"/>
                  </a:solidFill>
                </a:rPr>
                <a:t> =</a:t>
              </a:r>
              <a:endParaRPr lang="en-US" b="0" dirty="0">
                <a:solidFill>
                  <a:srgbClr val="000000"/>
                </a:solidFill>
              </a:endParaRPr>
            </a:p>
          </p:txBody>
        </p:sp>
        <p:sp>
          <p:nvSpPr>
            <p:cNvPr id="46" name="Rectangle 45"/>
            <p:cNvSpPr/>
            <p:nvPr/>
          </p:nvSpPr>
          <p:spPr>
            <a:xfrm>
              <a:off x="-1398455" y="2151458"/>
              <a:ext cx="582211"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endParaRPr lang="en-US" dirty="0">
                <a:solidFill>
                  <a:srgbClr val="000000"/>
                </a:solidFill>
              </a:endParaRPr>
            </a:p>
          </p:txBody>
        </p:sp>
        <p:cxnSp>
          <p:nvCxnSpPr>
            <p:cNvPr id="47" name="Straight Connector 46"/>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8" name="Rectangle 47"/>
            <p:cNvSpPr/>
            <p:nvPr/>
          </p:nvSpPr>
          <p:spPr>
            <a:xfrm>
              <a:off x="-1322021"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sp>
          <p:nvSpPr>
            <p:cNvPr id="49" name="Rectangle 22"/>
            <p:cNvSpPr>
              <a:spLocks noChangeArrowheads="1"/>
            </p:cNvSpPr>
            <p:nvPr/>
          </p:nvSpPr>
          <p:spPr bwMode="auto">
            <a:xfrm>
              <a:off x="-740908" y="2382330"/>
              <a:ext cx="99418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a:t>
              </a:r>
              <a:r>
                <a:rPr lang="en-US" b="0" dirty="0" err="1" smtClean="0">
                  <a:solidFill>
                    <a:srgbClr val="000000"/>
                  </a:solidFill>
                </a:rPr>
                <a:t>2</a:t>
              </a:r>
              <a:r>
                <a:rPr lang="en-US" b="0" dirty="0" err="1" smtClean="0">
                  <a:solidFill>
                    <a:srgbClr val="000000"/>
                  </a:solidFill>
                  <a:latin typeface="Symbol" panose="05050102010706020507" pitchFamily="18" charset="2"/>
                </a:rPr>
                <a:t>p</a:t>
              </a:r>
              <a:r>
                <a:rPr lang="en-US" b="0" dirty="0" err="1" smtClean="0">
                  <a:solidFill>
                    <a:srgbClr val="000000"/>
                  </a:solidFill>
                </a:rPr>
                <a:t>f</a:t>
              </a:r>
              <a:endParaRPr lang="en-US" b="0" dirty="0">
                <a:solidFill>
                  <a:srgbClr val="000000"/>
                </a:solidFill>
              </a:endParaRPr>
            </a:p>
          </p:txBody>
        </p:sp>
      </p:grpSp>
      <p:grpSp>
        <p:nvGrpSpPr>
          <p:cNvPr id="50" name="Group 49"/>
          <p:cNvGrpSpPr/>
          <p:nvPr/>
        </p:nvGrpSpPr>
        <p:grpSpPr>
          <a:xfrm>
            <a:off x="4989508" y="5535787"/>
            <a:ext cx="2517309" cy="990046"/>
            <a:chOff x="-2147015" y="2151458"/>
            <a:chExt cx="2517309" cy="990046"/>
          </a:xfrm>
        </p:grpSpPr>
        <p:sp>
          <p:nvSpPr>
            <p:cNvPr id="51" name="Rectangle 22"/>
            <p:cNvSpPr>
              <a:spLocks noChangeArrowheads="1"/>
            </p:cNvSpPr>
            <p:nvPr/>
          </p:nvSpPr>
          <p:spPr bwMode="auto">
            <a:xfrm>
              <a:off x="-2147015" y="2382330"/>
              <a:ext cx="739305"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dirty="0" smtClean="0">
                  <a:solidFill>
                    <a:srgbClr val="000000"/>
                  </a:solidFill>
                </a:rPr>
                <a:t> =</a:t>
              </a:r>
              <a:endParaRPr lang="en-US" b="0" dirty="0">
                <a:solidFill>
                  <a:srgbClr val="000000"/>
                </a:solidFill>
              </a:endParaRPr>
            </a:p>
          </p:txBody>
        </p:sp>
        <p:sp>
          <p:nvSpPr>
            <p:cNvPr id="52" name="Rectangle 51"/>
            <p:cNvSpPr/>
            <p:nvPr/>
          </p:nvSpPr>
          <p:spPr>
            <a:xfrm>
              <a:off x="-1398455" y="2151458"/>
              <a:ext cx="702436"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endParaRPr lang="en-US" dirty="0">
                <a:solidFill>
                  <a:srgbClr val="000000"/>
                </a:solidFill>
                <a:latin typeface="Arial"/>
              </a:endParaRPr>
            </a:p>
          </p:txBody>
        </p:sp>
        <p:cxnSp>
          <p:nvCxnSpPr>
            <p:cNvPr id="53" name="Straight Connector 52"/>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54" name="Rectangle 53"/>
            <p:cNvSpPr/>
            <p:nvPr/>
          </p:nvSpPr>
          <p:spPr>
            <a:xfrm>
              <a:off x="-1258957"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sp>
          <p:nvSpPr>
            <p:cNvPr id="55" name="Rectangle 22"/>
            <p:cNvSpPr>
              <a:spLocks noChangeArrowheads="1"/>
            </p:cNvSpPr>
            <p:nvPr/>
          </p:nvSpPr>
          <p:spPr bwMode="auto">
            <a:xfrm>
              <a:off x="-740908" y="2382330"/>
              <a:ext cx="1111202"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a:t>
              </a:r>
              <a:r>
                <a:rPr lang="en-US" b="0" dirty="0" err="1" smtClean="0">
                  <a:solidFill>
                    <a:srgbClr val="000000"/>
                  </a:solidFil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r>
                <a:rPr lang="en-US" b="0" dirty="0" err="1" smtClean="0">
                  <a:solidFill>
                    <a:srgbClr val="000000"/>
                  </a:solidFill>
                </a:rPr>
                <a:t>f</a:t>
              </a:r>
              <a:endParaRPr lang="en-US" b="0" dirty="0">
                <a:solidFill>
                  <a:srgbClr val="000000"/>
                </a:solidFill>
              </a:endParaRPr>
            </a:p>
          </p:txBody>
        </p:sp>
      </p:grpSp>
    </p:spTree>
    <p:extLst>
      <p:ext uri="{BB962C8B-B14F-4D97-AF65-F5344CB8AC3E}">
        <p14:creationId xmlns:p14="http://schemas.microsoft.com/office/powerpoint/2010/main" val="3966385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9800000">
                                      <p:cBhvr>
                                        <p:cTn id="6" dur="1000" fill="hold"/>
                                        <p:tgtEl>
                                          <p:spTgt spid="5"/>
                                        </p:tgtEl>
                                        <p:attrNameLst>
                                          <p:attrName>r</p:attrName>
                                        </p:attrNameLst>
                                      </p:cBhvr>
                                    </p:animRot>
                                  </p:childTnLst>
                                </p:cTn>
                              </p:par>
                            </p:childTnLst>
                          </p:cTn>
                        </p:par>
                        <p:par>
                          <p:cTn id="7" fill="hold">
                            <p:stCondLst>
                              <p:cond delay="100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15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000"/>
                                        <p:tgtEl>
                                          <p:spTgt spid="32"/>
                                        </p:tgtEl>
                                      </p:cBhvr>
                                    </p:animEffect>
                                    <p:anim calcmode="lin" valueType="num">
                                      <p:cBhvr>
                                        <p:cTn id="20" dur="2000" fill="hold"/>
                                        <p:tgtEl>
                                          <p:spTgt spid="32"/>
                                        </p:tgtEl>
                                        <p:attrNameLst>
                                          <p:attrName>style.rotation</p:attrName>
                                        </p:attrNameLst>
                                      </p:cBhvr>
                                      <p:tavLst>
                                        <p:tav tm="0">
                                          <p:val>
                                            <p:fltVal val="720"/>
                                          </p:val>
                                        </p:tav>
                                        <p:tav tm="100000">
                                          <p:val>
                                            <p:fltVal val="0"/>
                                          </p:val>
                                        </p:tav>
                                      </p:tavLst>
                                    </p:anim>
                                    <p:anim calcmode="lin" valueType="num">
                                      <p:cBhvr>
                                        <p:cTn id="21" dur="2000" fill="hold"/>
                                        <p:tgtEl>
                                          <p:spTgt spid="32"/>
                                        </p:tgtEl>
                                        <p:attrNameLst>
                                          <p:attrName>ppt_h</p:attrName>
                                        </p:attrNameLst>
                                      </p:cBhvr>
                                      <p:tavLst>
                                        <p:tav tm="0">
                                          <p:val>
                                            <p:fltVal val="0"/>
                                          </p:val>
                                        </p:tav>
                                        <p:tav tm="100000">
                                          <p:val>
                                            <p:strVal val="#ppt_h"/>
                                          </p:val>
                                        </p:tav>
                                      </p:tavLst>
                                    </p:anim>
                                    <p:anim calcmode="lin" valueType="num">
                                      <p:cBhvr>
                                        <p:cTn id="22" dur="2000" fill="hold"/>
                                        <p:tgtEl>
                                          <p:spTgt spid="32"/>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417841"/>
                                        </p:tgtEl>
                                        <p:attrNameLst>
                                          <p:attrName>style.visibility</p:attrName>
                                        </p:attrNameLst>
                                      </p:cBhvr>
                                      <p:to>
                                        <p:strVal val="visible"/>
                                      </p:to>
                                    </p:set>
                                    <p:animEffect transition="in" filter="dissolve">
                                      <p:cBhvr>
                                        <p:cTn id="26" dur="500"/>
                                        <p:tgtEl>
                                          <p:spTgt spid="41784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417802"/>
                                        </p:tgtEl>
                                        <p:attrNameLst>
                                          <p:attrName>style.visibility</p:attrName>
                                        </p:attrNameLst>
                                      </p:cBhvr>
                                      <p:to>
                                        <p:strVal val="visible"/>
                                      </p:to>
                                    </p:set>
                                    <p:anim calcmode="discrete" valueType="clr">
                                      <p:cBhvr override="childStyle">
                                        <p:cTn id="34" dur="80"/>
                                        <p:tgtEl>
                                          <p:spTgt spid="417802"/>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17802"/>
                                        </p:tgtEl>
                                        <p:attrNameLst>
                                          <p:attrName>fillcolor</p:attrName>
                                        </p:attrNameLst>
                                      </p:cBhvr>
                                      <p:tavLst>
                                        <p:tav tm="0">
                                          <p:val>
                                            <p:clrVal>
                                              <a:schemeClr val="accent2"/>
                                            </p:clrVal>
                                          </p:val>
                                        </p:tav>
                                        <p:tav tm="50000">
                                          <p:val>
                                            <p:clrVal>
                                              <a:schemeClr val="hlink"/>
                                            </p:clrVal>
                                          </p:val>
                                        </p:tav>
                                      </p:tavLst>
                                    </p:anim>
                                    <p:set>
                                      <p:cBhvr>
                                        <p:cTn id="36" dur="80"/>
                                        <p:tgtEl>
                                          <p:spTgt spid="417802"/>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417803"/>
                                        </p:tgtEl>
                                        <p:attrNameLst>
                                          <p:attrName>style.visibility</p:attrName>
                                        </p:attrNameLst>
                                      </p:cBhvr>
                                      <p:to>
                                        <p:strVal val="visible"/>
                                      </p:to>
                                    </p:set>
                                    <p:anim calcmode="discrete" valueType="clr">
                                      <p:cBhvr override="childStyle">
                                        <p:cTn id="41" dur="80"/>
                                        <p:tgtEl>
                                          <p:spTgt spid="417803"/>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17803"/>
                                        </p:tgtEl>
                                        <p:attrNameLst>
                                          <p:attrName>fillcolor</p:attrName>
                                        </p:attrNameLst>
                                      </p:cBhvr>
                                      <p:tavLst>
                                        <p:tav tm="0">
                                          <p:val>
                                            <p:clrVal>
                                              <a:schemeClr val="accent2"/>
                                            </p:clrVal>
                                          </p:val>
                                        </p:tav>
                                        <p:tav tm="50000">
                                          <p:val>
                                            <p:clrVal>
                                              <a:schemeClr val="hlink"/>
                                            </p:clrVal>
                                          </p:val>
                                        </p:tav>
                                      </p:tavLst>
                                    </p:anim>
                                    <p:set>
                                      <p:cBhvr>
                                        <p:cTn id="43" dur="80"/>
                                        <p:tgtEl>
                                          <p:spTgt spid="417803"/>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417830"/>
                                        </p:tgtEl>
                                        <p:attrNameLst>
                                          <p:attrName>style.visibility</p:attrName>
                                        </p:attrNameLst>
                                      </p:cBhvr>
                                      <p:to>
                                        <p:strVal val="visible"/>
                                      </p:to>
                                    </p:set>
                                    <p:animEffect transition="in" filter="fade">
                                      <p:cBhvr>
                                        <p:cTn id="48" dur="1000"/>
                                        <p:tgtEl>
                                          <p:spTgt spid="417830"/>
                                        </p:tgtEl>
                                      </p:cBhvr>
                                    </p:animEffect>
                                    <p:anim calcmode="lin" valueType="num">
                                      <p:cBhvr>
                                        <p:cTn id="49" dur="1000" fill="hold"/>
                                        <p:tgtEl>
                                          <p:spTgt spid="417830"/>
                                        </p:tgtEl>
                                        <p:attrNameLst>
                                          <p:attrName>ppt_x</p:attrName>
                                        </p:attrNameLst>
                                      </p:cBhvr>
                                      <p:tavLst>
                                        <p:tav tm="0">
                                          <p:val>
                                            <p:strVal val="#ppt_x-.1"/>
                                          </p:val>
                                        </p:tav>
                                        <p:tav tm="100000">
                                          <p:val>
                                            <p:strVal val="#ppt_x"/>
                                          </p:val>
                                        </p:tav>
                                      </p:tavLst>
                                    </p:anim>
                                    <p:anim calcmode="lin" valueType="num">
                                      <p:cBhvr>
                                        <p:cTn id="50" dur="1000" fill="hold"/>
                                        <p:tgtEl>
                                          <p:spTgt spid="417830"/>
                                        </p:tgtEl>
                                        <p:attrNameLst>
                                          <p:attrName>ppt_y</p:attrName>
                                        </p:attrNameLst>
                                      </p:cBhvr>
                                      <p:tavLst>
                                        <p:tav tm="0">
                                          <p:val>
                                            <p:strVal val="#ppt_y"/>
                                          </p:val>
                                        </p:tav>
                                        <p:tav tm="100000">
                                          <p:val>
                                            <p:strVal val="#ppt_y"/>
                                          </p:val>
                                        </p:tav>
                                      </p:tavLst>
                                    </p:anim>
                                  </p:childTnLst>
                                </p:cTn>
                              </p:par>
                            </p:childTnLst>
                          </p:cTn>
                        </p:par>
                        <p:par>
                          <p:cTn id="51" fill="hold">
                            <p:stCondLst>
                              <p:cond delay="1400"/>
                            </p:stCondLst>
                            <p:childTnLst>
                              <p:par>
                                <p:cTn id="52" presetID="6" presetClass="entr" presetSubtype="16"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par>
                          <p:cTn id="55" fill="hold">
                            <p:stCondLst>
                              <p:cond delay="3400"/>
                            </p:stCondLst>
                            <p:childTnLst>
                              <p:par>
                                <p:cTn id="56" presetID="40" presetClass="entr" presetSubtype="0" fill="hold" grpId="0" nodeType="afterEffect">
                                  <p:stCondLst>
                                    <p:cond delay="0"/>
                                  </p:stCondLst>
                                  <p:iterate type="lt">
                                    <p:tmPct val="10000"/>
                                  </p:iterate>
                                  <p:childTnLst>
                                    <p:set>
                                      <p:cBhvr>
                                        <p:cTn id="57" dur="1" fill="hold">
                                          <p:stCondLst>
                                            <p:cond delay="0"/>
                                          </p:stCondLst>
                                        </p:cTn>
                                        <p:tgtEl>
                                          <p:spTgt spid="417831"/>
                                        </p:tgtEl>
                                        <p:attrNameLst>
                                          <p:attrName>style.visibility</p:attrName>
                                        </p:attrNameLst>
                                      </p:cBhvr>
                                      <p:to>
                                        <p:strVal val="visible"/>
                                      </p:to>
                                    </p:set>
                                    <p:animEffect transition="in" filter="fade">
                                      <p:cBhvr>
                                        <p:cTn id="58" dur="1000"/>
                                        <p:tgtEl>
                                          <p:spTgt spid="417831"/>
                                        </p:tgtEl>
                                      </p:cBhvr>
                                    </p:animEffect>
                                    <p:anim calcmode="lin" valueType="num">
                                      <p:cBhvr>
                                        <p:cTn id="59" dur="1000" fill="hold"/>
                                        <p:tgtEl>
                                          <p:spTgt spid="417831"/>
                                        </p:tgtEl>
                                        <p:attrNameLst>
                                          <p:attrName>ppt_x</p:attrName>
                                        </p:attrNameLst>
                                      </p:cBhvr>
                                      <p:tavLst>
                                        <p:tav tm="0">
                                          <p:val>
                                            <p:strVal val="#ppt_x-.1"/>
                                          </p:val>
                                        </p:tav>
                                        <p:tav tm="100000">
                                          <p:val>
                                            <p:strVal val="#ppt_x"/>
                                          </p:val>
                                        </p:tav>
                                      </p:tavLst>
                                    </p:anim>
                                    <p:anim calcmode="lin" valueType="num">
                                      <p:cBhvr>
                                        <p:cTn id="60" dur="1000" fill="hold"/>
                                        <p:tgtEl>
                                          <p:spTgt spid="4178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2000"/>
                                        <p:tgtEl>
                                          <p:spTgt spid="44"/>
                                        </p:tgtEl>
                                      </p:cBhvr>
                                    </p:animEffect>
                                    <p:anim calcmode="lin" valueType="num">
                                      <p:cBhvr>
                                        <p:cTn id="66" dur="2000" fill="hold"/>
                                        <p:tgtEl>
                                          <p:spTgt spid="44"/>
                                        </p:tgtEl>
                                        <p:attrNameLst>
                                          <p:attrName>style.rotation</p:attrName>
                                        </p:attrNameLst>
                                      </p:cBhvr>
                                      <p:tavLst>
                                        <p:tav tm="0">
                                          <p:val>
                                            <p:fltVal val="720"/>
                                          </p:val>
                                        </p:tav>
                                        <p:tav tm="100000">
                                          <p:val>
                                            <p:fltVal val="0"/>
                                          </p:val>
                                        </p:tav>
                                      </p:tavLst>
                                    </p:anim>
                                    <p:anim calcmode="lin" valueType="num">
                                      <p:cBhvr>
                                        <p:cTn id="67" dur="2000" fill="hold"/>
                                        <p:tgtEl>
                                          <p:spTgt spid="44"/>
                                        </p:tgtEl>
                                        <p:attrNameLst>
                                          <p:attrName>ppt_h</p:attrName>
                                        </p:attrNameLst>
                                      </p:cBhvr>
                                      <p:tavLst>
                                        <p:tav tm="0">
                                          <p:val>
                                            <p:fltVal val="0"/>
                                          </p:val>
                                        </p:tav>
                                        <p:tav tm="100000">
                                          <p:val>
                                            <p:strVal val="#ppt_h"/>
                                          </p:val>
                                        </p:tav>
                                      </p:tavLst>
                                    </p:anim>
                                    <p:anim calcmode="lin" valueType="num">
                                      <p:cBhvr>
                                        <p:cTn id="68" dur="2000" fill="hold"/>
                                        <p:tgtEl>
                                          <p:spTgt spid="44"/>
                                        </p:tgtEl>
                                        <p:attrNameLst>
                                          <p:attrName>ppt_w</p:attrName>
                                        </p:attrNameLst>
                                      </p:cBhvr>
                                      <p:tavLst>
                                        <p:tav tm="0">
                                          <p:val>
                                            <p:fltVal val="0"/>
                                          </p:val>
                                        </p:tav>
                                        <p:tav tm="100000">
                                          <p:val>
                                            <p:strVal val="#ppt_w"/>
                                          </p:val>
                                        </p:tav>
                                      </p:tavLst>
                                    </p:anim>
                                  </p:childTnLst>
                                </p:cTn>
                              </p:par>
                            </p:childTnLst>
                          </p:cTn>
                        </p:par>
                        <p:par>
                          <p:cTn id="69" fill="hold">
                            <p:stCondLst>
                              <p:cond delay="2000"/>
                            </p:stCondLst>
                            <p:childTnLst>
                              <p:par>
                                <p:cTn id="70" presetID="9" presetClass="entr" presetSubtype="0" fill="hold" grpId="0" nodeType="afterEffect">
                                  <p:stCondLst>
                                    <p:cond delay="0"/>
                                  </p:stCondLst>
                                  <p:childTnLst>
                                    <p:set>
                                      <p:cBhvr>
                                        <p:cTn id="71" dur="1" fill="hold">
                                          <p:stCondLst>
                                            <p:cond delay="0"/>
                                          </p:stCondLst>
                                        </p:cTn>
                                        <p:tgtEl>
                                          <p:spTgt spid="417839"/>
                                        </p:tgtEl>
                                        <p:attrNameLst>
                                          <p:attrName>style.visibility</p:attrName>
                                        </p:attrNameLst>
                                      </p:cBhvr>
                                      <p:to>
                                        <p:strVal val="visible"/>
                                      </p:to>
                                    </p:set>
                                    <p:animEffect transition="in" filter="dissolve">
                                      <p:cBhvr>
                                        <p:cTn id="72" dur="500"/>
                                        <p:tgtEl>
                                          <p:spTgt spid="41783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ssolv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417835"/>
                                        </p:tgtEl>
                                        <p:attrNameLst>
                                          <p:attrName>style.visibility</p:attrName>
                                        </p:attrNameLst>
                                      </p:cBhvr>
                                      <p:to>
                                        <p:strVal val="visible"/>
                                      </p:to>
                                    </p:set>
                                    <p:animEffect transition="in" filter="fade">
                                      <p:cBhvr>
                                        <p:cTn id="80" dur="1000"/>
                                        <p:tgtEl>
                                          <p:spTgt spid="417835"/>
                                        </p:tgtEl>
                                      </p:cBhvr>
                                    </p:animEffect>
                                    <p:anim calcmode="lin" valueType="num">
                                      <p:cBhvr>
                                        <p:cTn id="81" dur="1000" fill="hold"/>
                                        <p:tgtEl>
                                          <p:spTgt spid="417835"/>
                                        </p:tgtEl>
                                        <p:attrNameLst>
                                          <p:attrName>ppt_x</p:attrName>
                                        </p:attrNameLst>
                                      </p:cBhvr>
                                      <p:tavLst>
                                        <p:tav tm="0">
                                          <p:val>
                                            <p:strVal val="#ppt_x"/>
                                          </p:val>
                                        </p:tav>
                                        <p:tav tm="100000">
                                          <p:val>
                                            <p:strVal val="#ppt_x"/>
                                          </p:val>
                                        </p:tav>
                                      </p:tavLst>
                                    </p:anim>
                                    <p:anim calcmode="lin" valueType="num">
                                      <p:cBhvr>
                                        <p:cTn id="82" dur="1000" fill="hold"/>
                                        <p:tgtEl>
                                          <p:spTgt spid="41783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2000"/>
                                        <p:tgtEl>
                                          <p:spTgt spid="50"/>
                                        </p:tgtEl>
                                      </p:cBhvr>
                                    </p:animEffect>
                                    <p:anim calcmode="lin" valueType="num">
                                      <p:cBhvr>
                                        <p:cTn id="88" dur="2000" fill="hold"/>
                                        <p:tgtEl>
                                          <p:spTgt spid="50"/>
                                        </p:tgtEl>
                                        <p:attrNameLst>
                                          <p:attrName>style.rotation</p:attrName>
                                        </p:attrNameLst>
                                      </p:cBhvr>
                                      <p:tavLst>
                                        <p:tav tm="0">
                                          <p:val>
                                            <p:fltVal val="720"/>
                                          </p:val>
                                        </p:tav>
                                        <p:tav tm="100000">
                                          <p:val>
                                            <p:fltVal val="0"/>
                                          </p:val>
                                        </p:tav>
                                      </p:tavLst>
                                    </p:anim>
                                    <p:anim calcmode="lin" valueType="num">
                                      <p:cBhvr>
                                        <p:cTn id="89" dur="2000" fill="hold"/>
                                        <p:tgtEl>
                                          <p:spTgt spid="50"/>
                                        </p:tgtEl>
                                        <p:attrNameLst>
                                          <p:attrName>ppt_h</p:attrName>
                                        </p:attrNameLst>
                                      </p:cBhvr>
                                      <p:tavLst>
                                        <p:tav tm="0">
                                          <p:val>
                                            <p:fltVal val="0"/>
                                          </p:val>
                                        </p:tav>
                                        <p:tav tm="100000">
                                          <p:val>
                                            <p:strVal val="#ppt_h"/>
                                          </p:val>
                                        </p:tav>
                                      </p:tavLst>
                                    </p:anim>
                                    <p:anim calcmode="lin" valueType="num">
                                      <p:cBhvr>
                                        <p:cTn id="90" dur="2000" fill="hold"/>
                                        <p:tgtEl>
                                          <p:spTgt spid="50"/>
                                        </p:tgtEl>
                                        <p:attrNameLst>
                                          <p:attrName>ppt_w</p:attrName>
                                        </p:attrNameLst>
                                      </p:cBhvr>
                                      <p:tavLst>
                                        <p:tav tm="0">
                                          <p:val>
                                            <p:fltVal val="0"/>
                                          </p:val>
                                        </p:tav>
                                        <p:tav tm="100000">
                                          <p:val>
                                            <p:strVal val="#ppt_w"/>
                                          </p:val>
                                        </p:tav>
                                      </p:tavLst>
                                    </p:anim>
                                  </p:childTnLst>
                                </p:cTn>
                              </p:par>
                            </p:childTnLst>
                          </p:cTn>
                        </p:par>
                        <p:par>
                          <p:cTn id="91" fill="hold">
                            <p:stCondLst>
                              <p:cond delay="2000"/>
                            </p:stCondLst>
                            <p:childTnLst>
                              <p:par>
                                <p:cTn id="92" presetID="9" presetClass="entr" presetSubtype="0" fill="hold" grpId="0" nodeType="afterEffect">
                                  <p:stCondLst>
                                    <p:cond delay="0"/>
                                  </p:stCondLst>
                                  <p:childTnLst>
                                    <p:set>
                                      <p:cBhvr>
                                        <p:cTn id="93" dur="1" fill="hold">
                                          <p:stCondLst>
                                            <p:cond delay="0"/>
                                          </p:stCondLst>
                                        </p:cTn>
                                        <p:tgtEl>
                                          <p:spTgt spid="417840"/>
                                        </p:tgtEl>
                                        <p:attrNameLst>
                                          <p:attrName>style.visibility</p:attrName>
                                        </p:attrNameLst>
                                      </p:cBhvr>
                                      <p:to>
                                        <p:strVal val="visible"/>
                                      </p:to>
                                    </p:set>
                                    <p:animEffect transition="in" filter="dissolve">
                                      <p:cBhvr>
                                        <p:cTn id="94" dur="500"/>
                                        <p:tgtEl>
                                          <p:spTgt spid="417840"/>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dissolv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17839" grpId="0" animBg="1"/>
      <p:bldP spid="417840" grpId="0" animBg="1"/>
      <p:bldP spid="417841" grpId="0" animBg="1"/>
      <p:bldP spid="417802" grpId="0"/>
      <p:bldP spid="417803" grpId="0"/>
      <p:bldP spid="417830" grpId="0"/>
      <p:bldP spid="417831" grpId="0"/>
      <p:bldP spid="417835"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5"/>
          <p:cNvSpPr>
            <a:spLocks noChangeArrowheads="1"/>
          </p:cNvSpPr>
          <p:nvPr/>
        </p:nvSpPr>
        <p:spPr bwMode="auto">
          <a:xfrm>
            <a:off x="2206625" y="1088030"/>
            <a:ext cx="1554163" cy="69373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18848" name="Rectangle 32"/>
          <p:cNvSpPr>
            <a:spLocks noChangeArrowheads="1"/>
          </p:cNvSpPr>
          <p:nvPr/>
        </p:nvSpPr>
        <p:spPr bwMode="auto">
          <a:xfrm>
            <a:off x="2290763" y="1164230"/>
            <a:ext cx="1377950" cy="5365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0245" name="Rectangle 6"/>
          <p:cNvSpPr>
            <a:spLocks noChangeArrowheads="1"/>
          </p:cNvSpPr>
          <p:nvPr/>
        </p:nvSpPr>
        <p:spPr bwMode="auto">
          <a:xfrm>
            <a:off x="769938" y="411163"/>
            <a:ext cx="3948112"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tangential acceleration: </a:t>
            </a:r>
          </a:p>
        </p:txBody>
      </p:sp>
      <p:sp>
        <p:nvSpPr>
          <p:cNvPr id="418825" name="Rectangle 9"/>
          <p:cNvSpPr>
            <a:spLocks noChangeArrowheads="1"/>
          </p:cNvSpPr>
          <p:nvPr/>
        </p:nvSpPr>
        <p:spPr bwMode="auto">
          <a:xfrm>
            <a:off x="381000" y="1976885"/>
            <a:ext cx="4903907" cy="1384995"/>
          </a:xfrm>
          <a:prstGeom prst="rect">
            <a:avLst/>
          </a:prstGeom>
          <a:noFill/>
          <a:ln w="9525" algn="ctr">
            <a:noFill/>
            <a:miter lim="800000"/>
            <a:headEnd/>
            <a:tailEnd/>
          </a:ln>
        </p:spPr>
        <p:txBody>
          <a:bodyPr wrap="none" anchor="ctr">
            <a:spAutoFit/>
          </a:bodyPr>
          <a:lstStyle/>
          <a:p>
            <a:r>
              <a:rPr lang="en-US" b="0" dirty="0" smtClean="0">
                <a:solidFill>
                  <a:srgbClr val="000000"/>
                </a:solidFill>
              </a:rPr>
              <a:t>(For a</a:t>
            </a:r>
            <a:r>
              <a:rPr lang="en-US" b="0" baseline="-25000" dirty="0" smtClean="0">
                <a:solidFill>
                  <a:srgbClr val="000000"/>
                </a:solidFill>
              </a:rPr>
              <a:t>t</a:t>
            </a:r>
            <a:r>
              <a:rPr lang="en-US" b="0" dirty="0" smtClean="0">
                <a:solidFill>
                  <a:srgbClr val="000000"/>
                </a:solidFill>
              </a:rPr>
              <a:t> and </a:t>
            </a:r>
            <a:r>
              <a:rPr lang="en-US" dirty="0" smtClean="0">
                <a:solidFill>
                  <a:srgbClr val="000000"/>
                </a:solidFill>
                <a:latin typeface="Symbol" panose="05050102010706020507" pitchFamily="18" charset="2"/>
              </a:rPr>
              <a:t>a</a:t>
            </a:r>
            <a:r>
              <a:rPr lang="en-US" b="0" dirty="0" smtClean="0">
                <a:solidFill>
                  <a:srgbClr val="000000"/>
                </a:solidFill>
              </a:rPr>
              <a:t> to be something</a:t>
            </a:r>
          </a:p>
          <a:p>
            <a:r>
              <a:rPr lang="en-US" b="0" dirty="0" smtClean="0">
                <a:solidFill>
                  <a:srgbClr val="000000"/>
                </a:solidFill>
              </a:rPr>
              <a:t>other than zero, </a:t>
            </a:r>
            <a:r>
              <a:rPr lang="en-US" b="0" dirty="0" err="1" smtClean="0">
                <a:solidFill>
                  <a:srgbClr val="000000"/>
                </a:solidFill>
              </a:rPr>
              <a:t>ang</a:t>
            </a:r>
            <a:r>
              <a:rPr lang="en-US" b="0" dirty="0" err="1">
                <a:solidFill>
                  <a:srgbClr val="000000"/>
                </a:solidFill>
              </a:rPr>
              <a:t>.</a:t>
            </a:r>
            <a:r>
              <a:rPr lang="en-US" b="0" dirty="0">
                <a:solidFill>
                  <a:srgbClr val="000000"/>
                </a:solidFill>
              </a:rPr>
              <a:t> vel. </a:t>
            </a:r>
            <a:r>
              <a:rPr lang="en-US" dirty="0">
                <a:solidFill>
                  <a:srgbClr val="000000"/>
                </a:solidFill>
                <a:latin typeface="Symbol" pitchFamily="18" charset="2"/>
              </a:rPr>
              <a:t>w</a:t>
            </a:r>
            <a:r>
              <a:rPr lang="en-US" b="0" i="1" dirty="0">
                <a:solidFill>
                  <a:srgbClr val="000000"/>
                </a:solidFill>
              </a:rPr>
              <a:t> </a:t>
            </a:r>
            <a:endParaRPr lang="en-US" b="0" i="1" dirty="0" smtClean="0">
              <a:solidFill>
                <a:srgbClr val="000000"/>
              </a:solidFill>
            </a:endParaRPr>
          </a:p>
          <a:p>
            <a:r>
              <a:rPr lang="en-US" b="0" dirty="0" smtClean="0">
                <a:solidFill>
                  <a:srgbClr val="000000"/>
                </a:solidFill>
              </a:rPr>
              <a:t>must </a:t>
            </a:r>
            <a:r>
              <a:rPr lang="en-US" b="0" dirty="0">
                <a:solidFill>
                  <a:srgbClr val="000000"/>
                </a:solidFill>
              </a:rPr>
              <a:t>be </a:t>
            </a:r>
            <a:r>
              <a:rPr lang="en-US" b="0" u="sng" dirty="0" smtClean="0">
                <a:solidFill>
                  <a:srgbClr val="000000"/>
                </a:solidFill>
              </a:rPr>
              <a:t>changing</a:t>
            </a:r>
            <a:r>
              <a:rPr lang="en-US" b="0" dirty="0" smtClean="0">
                <a:solidFill>
                  <a:srgbClr val="000000"/>
                </a:solidFill>
              </a:rPr>
              <a:t>.) </a:t>
            </a:r>
            <a:endParaRPr lang="en-US" b="0" dirty="0">
              <a:solidFill>
                <a:srgbClr val="000000"/>
              </a:solidFill>
            </a:endParaRPr>
          </a:p>
        </p:txBody>
      </p:sp>
      <p:grpSp>
        <p:nvGrpSpPr>
          <p:cNvPr id="2" name="Group 10"/>
          <p:cNvGrpSpPr>
            <a:grpSpLocks/>
          </p:cNvGrpSpPr>
          <p:nvPr/>
        </p:nvGrpSpPr>
        <p:grpSpPr bwMode="auto">
          <a:xfrm>
            <a:off x="6837363" y="1203325"/>
            <a:ext cx="620712" cy="1116013"/>
            <a:chOff x="4049" y="1106"/>
            <a:chExt cx="391" cy="703"/>
          </a:xfrm>
        </p:grpSpPr>
        <p:sp>
          <p:nvSpPr>
            <p:cNvPr id="10270" name="Freeform 11"/>
            <p:cNvSpPr>
              <a:spLocks/>
            </p:cNvSpPr>
            <p:nvPr/>
          </p:nvSpPr>
          <p:spPr bwMode="auto">
            <a:xfrm>
              <a:off x="4303" y="1106"/>
              <a:ext cx="96" cy="366"/>
            </a:xfrm>
            <a:custGeom>
              <a:avLst/>
              <a:gdLst>
                <a:gd name="T0" fmla="*/ 18 w 96"/>
                <a:gd name="T1" fmla="*/ 366 h 366"/>
                <a:gd name="T2" fmla="*/ 73 w 96"/>
                <a:gd name="T3" fmla="*/ 284 h 366"/>
                <a:gd name="T4" fmla="*/ 84 w 96"/>
                <a:gd name="T5" fmla="*/ 159 h 366"/>
                <a:gd name="T6" fmla="*/ 0 w 96"/>
                <a:gd name="T7" fmla="*/ 0 h 366"/>
                <a:gd name="T8" fmla="*/ 0 60000 65536"/>
                <a:gd name="T9" fmla="*/ 0 60000 65536"/>
                <a:gd name="T10" fmla="*/ 0 60000 65536"/>
                <a:gd name="T11" fmla="*/ 0 60000 65536"/>
                <a:gd name="T12" fmla="*/ 0 w 96"/>
                <a:gd name="T13" fmla="*/ 0 h 366"/>
                <a:gd name="T14" fmla="*/ 96 w 96"/>
                <a:gd name="T15" fmla="*/ 366 h 366"/>
              </a:gdLst>
              <a:ahLst/>
              <a:cxnLst>
                <a:cxn ang="T8">
                  <a:pos x="T0" y="T1"/>
                </a:cxn>
                <a:cxn ang="T9">
                  <a:pos x="T2" y="T3"/>
                </a:cxn>
                <a:cxn ang="T10">
                  <a:pos x="T4" y="T5"/>
                </a:cxn>
                <a:cxn ang="T11">
                  <a:pos x="T6" y="T7"/>
                </a:cxn>
              </a:cxnLst>
              <a:rect l="T12" t="T13" r="T14" b="T15"/>
              <a:pathLst>
                <a:path w="96" h="366">
                  <a:moveTo>
                    <a:pt x="18" y="366"/>
                  </a:moveTo>
                  <a:cubicBezTo>
                    <a:pt x="27" y="352"/>
                    <a:pt x="62" y="318"/>
                    <a:pt x="73" y="284"/>
                  </a:cubicBezTo>
                  <a:cubicBezTo>
                    <a:pt x="84" y="250"/>
                    <a:pt x="96" y="206"/>
                    <a:pt x="84" y="159"/>
                  </a:cubicBezTo>
                  <a:cubicBezTo>
                    <a:pt x="72" y="112"/>
                    <a:pt x="17" y="33"/>
                    <a:pt x="0" y="0"/>
                  </a:cubicBezTo>
                </a:path>
              </a:pathLst>
            </a:custGeom>
            <a:noFill/>
            <a:ln w="25400">
              <a:solidFill>
                <a:srgbClr val="000000"/>
              </a:solidFill>
              <a:round/>
              <a:headEnd/>
              <a:tailEnd type="triangle" w="lg" len="lg"/>
            </a:ln>
          </p:spPr>
          <p:txBody>
            <a:bodyPr/>
            <a:lstStyle/>
            <a:p>
              <a:endParaRPr lang="en-US">
                <a:solidFill>
                  <a:srgbClr val="000000"/>
                </a:solidFill>
              </a:endParaRPr>
            </a:p>
          </p:txBody>
        </p:sp>
        <p:sp>
          <p:nvSpPr>
            <p:cNvPr id="10271" name="Text Box 12"/>
            <p:cNvSpPr txBox="1">
              <a:spLocks noChangeArrowheads="1"/>
            </p:cNvSpPr>
            <p:nvPr/>
          </p:nvSpPr>
          <p:spPr bwMode="auto">
            <a:xfrm>
              <a:off x="4198" y="1435"/>
              <a:ext cx="236" cy="374"/>
            </a:xfrm>
            <a:prstGeom prst="rect">
              <a:avLst/>
            </a:prstGeom>
            <a:noFill/>
            <a:ln w="9525">
              <a:noFill/>
              <a:miter lim="800000"/>
              <a:headEnd/>
              <a:tailEnd/>
            </a:ln>
          </p:spPr>
          <p:txBody>
            <a:bodyPr/>
            <a:lstStyle/>
            <a:p>
              <a:pPr algn="l"/>
              <a:r>
                <a:rPr lang="en-US" b="0">
                  <a:solidFill>
                    <a:srgbClr val="000000"/>
                  </a:solidFill>
                </a:rPr>
                <a:t>r</a:t>
              </a:r>
            </a:p>
          </p:txBody>
        </p:sp>
        <p:sp>
          <p:nvSpPr>
            <p:cNvPr id="10272" name="Text Box 13"/>
            <p:cNvSpPr txBox="1">
              <a:spLocks noChangeArrowheads="1"/>
            </p:cNvSpPr>
            <p:nvPr/>
          </p:nvSpPr>
          <p:spPr bwMode="auto">
            <a:xfrm>
              <a:off x="4049" y="1108"/>
              <a:ext cx="391" cy="410"/>
            </a:xfrm>
            <a:prstGeom prst="rect">
              <a:avLst/>
            </a:prstGeom>
            <a:noFill/>
            <a:ln w="9525">
              <a:noFill/>
              <a:miter lim="800000"/>
              <a:headEnd/>
              <a:tailEnd/>
            </a:ln>
          </p:spPr>
          <p:txBody>
            <a:bodyPr/>
            <a:lstStyle/>
            <a:p>
              <a:pPr algn="l"/>
              <a:r>
                <a:rPr lang="en-US" dirty="0">
                  <a:solidFill>
                    <a:srgbClr val="000000"/>
                  </a:solidFill>
                  <a:latin typeface="Symbol" pitchFamily="18" charset="2"/>
                </a:rPr>
                <a:t>a</a:t>
              </a:r>
              <a:endParaRPr lang="en-US" dirty="0">
                <a:solidFill>
                  <a:srgbClr val="000000"/>
                </a:solidFill>
              </a:endParaRPr>
            </a:p>
          </p:txBody>
        </p:sp>
      </p:grpSp>
      <p:grpSp>
        <p:nvGrpSpPr>
          <p:cNvPr id="3" name="Group 14"/>
          <p:cNvGrpSpPr>
            <a:grpSpLocks/>
          </p:cNvGrpSpPr>
          <p:nvPr/>
        </p:nvGrpSpPr>
        <p:grpSpPr bwMode="auto">
          <a:xfrm>
            <a:off x="7864475" y="66675"/>
            <a:ext cx="1249363" cy="1965325"/>
            <a:chOff x="4696" y="390"/>
            <a:chExt cx="787" cy="1238"/>
          </a:xfrm>
        </p:grpSpPr>
        <p:sp>
          <p:nvSpPr>
            <p:cNvPr id="10268" name="Freeform 15"/>
            <p:cNvSpPr>
              <a:spLocks/>
            </p:cNvSpPr>
            <p:nvPr/>
          </p:nvSpPr>
          <p:spPr bwMode="auto">
            <a:xfrm>
              <a:off x="4696" y="695"/>
              <a:ext cx="512" cy="933"/>
            </a:xfrm>
            <a:custGeom>
              <a:avLst/>
              <a:gdLst>
                <a:gd name="T0" fmla="*/ 0 w 512"/>
                <a:gd name="T1" fmla="*/ 933 h 933"/>
                <a:gd name="T2" fmla="*/ 512 w 512"/>
                <a:gd name="T3" fmla="*/ 0 h 933"/>
                <a:gd name="T4" fmla="*/ 0 60000 65536"/>
                <a:gd name="T5" fmla="*/ 0 60000 65536"/>
                <a:gd name="T6" fmla="*/ 0 w 512"/>
                <a:gd name="T7" fmla="*/ 0 h 933"/>
                <a:gd name="T8" fmla="*/ 512 w 512"/>
                <a:gd name="T9" fmla="*/ 933 h 933"/>
              </a:gdLst>
              <a:ahLst/>
              <a:cxnLst>
                <a:cxn ang="T4">
                  <a:pos x="T0" y="T1"/>
                </a:cxn>
                <a:cxn ang="T5">
                  <a:pos x="T2" y="T3"/>
                </a:cxn>
              </a:cxnLst>
              <a:rect l="T6" t="T7" r="T8" b="T9"/>
              <a:pathLst>
                <a:path w="512" h="933">
                  <a:moveTo>
                    <a:pt x="0" y="933"/>
                  </a:moveTo>
                  <a:lnTo>
                    <a:pt x="512" y="0"/>
                  </a:lnTo>
                </a:path>
              </a:pathLst>
            </a:custGeom>
            <a:noFill/>
            <a:ln w="47625">
              <a:solidFill>
                <a:srgbClr val="000000"/>
              </a:solidFill>
              <a:round/>
              <a:headEnd type="none" w="med" len="med"/>
              <a:tailEnd type="triangle" w="lg" len="lg"/>
            </a:ln>
          </p:spPr>
          <p:txBody>
            <a:bodyPr/>
            <a:lstStyle/>
            <a:p>
              <a:endParaRPr lang="en-US">
                <a:solidFill>
                  <a:srgbClr val="000000"/>
                </a:solidFill>
              </a:endParaRPr>
            </a:p>
          </p:txBody>
        </p:sp>
        <p:sp>
          <p:nvSpPr>
            <p:cNvPr id="10269" name="Text Box 16"/>
            <p:cNvSpPr txBox="1">
              <a:spLocks noChangeArrowheads="1"/>
            </p:cNvSpPr>
            <p:nvPr/>
          </p:nvSpPr>
          <p:spPr bwMode="auto">
            <a:xfrm>
              <a:off x="5156" y="390"/>
              <a:ext cx="327" cy="318"/>
            </a:xfrm>
            <a:prstGeom prst="rect">
              <a:avLst/>
            </a:prstGeom>
            <a:noFill/>
            <a:ln w="9525">
              <a:noFill/>
              <a:miter lim="800000"/>
              <a:headEnd/>
              <a:tailEnd/>
            </a:ln>
          </p:spPr>
          <p:txBody>
            <a:bodyPr/>
            <a:lstStyle/>
            <a:p>
              <a:pPr algn="l"/>
              <a:r>
                <a:rPr lang="en-US" b="0">
                  <a:solidFill>
                    <a:srgbClr val="000000"/>
                  </a:solidFill>
                </a:rPr>
                <a:t>a</a:t>
              </a:r>
              <a:r>
                <a:rPr lang="en-US" b="0" baseline="-25000">
                  <a:solidFill>
                    <a:srgbClr val="000000"/>
                  </a:solidFill>
                </a:rPr>
                <a:t>t</a:t>
              </a:r>
              <a:endParaRPr lang="en-US" b="0">
                <a:solidFill>
                  <a:srgbClr val="000000"/>
                </a:solidFill>
              </a:endParaRPr>
            </a:p>
          </p:txBody>
        </p:sp>
      </p:grpSp>
      <p:grpSp>
        <p:nvGrpSpPr>
          <p:cNvPr id="4" name="Group 17"/>
          <p:cNvGrpSpPr>
            <a:grpSpLocks/>
          </p:cNvGrpSpPr>
          <p:nvPr/>
        </p:nvGrpSpPr>
        <p:grpSpPr bwMode="auto">
          <a:xfrm>
            <a:off x="5508625" y="292100"/>
            <a:ext cx="2466975" cy="2463800"/>
            <a:chOff x="969" y="789"/>
            <a:chExt cx="1554" cy="1552"/>
          </a:xfrm>
        </p:grpSpPr>
        <p:sp>
          <p:nvSpPr>
            <p:cNvPr id="10266" name="Oval 18"/>
            <p:cNvSpPr>
              <a:spLocks noChangeArrowheads="1"/>
            </p:cNvSpPr>
            <p:nvPr/>
          </p:nvSpPr>
          <p:spPr bwMode="auto">
            <a:xfrm>
              <a:off x="969" y="789"/>
              <a:ext cx="1554" cy="1552"/>
            </a:xfrm>
            <a:prstGeom prst="ellipse">
              <a:avLst/>
            </a:prstGeom>
            <a:noFill/>
            <a:ln w="25400">
              <a:solidFill>
                <a:srgbClr val="000000"/>
              </a:solidFill>
              <a:round/>
              <a:headEnd/>
              <a:tailEnd/>
            </a:ln>
          </p:spPr>
          <p:txBody>
            <a:bodyPr/>
            <a:lstStyle/>
            <a:p>
              <a:endParaRPr lang="en-US">
                <a:solidFill>
                  <a:srgbClr val="000000"/>
                </a:solidFill>
              </a:endParaRPr>
            </a:p>
          </p:txBody>
        </p:sp>
        <p:sp>
          <p:nvSpPr>
            <p:cNvPr id="10267" name="Freeform 19"/>
            <p:cNvSpPr>
              <a:spLocks/>
            </p:cNvSpPr>
            <p:nvPr/>
          </p:nvSpPr>
          <p:spPr bwMode="auto">
            <a:xfrm>
              <a:off x="1746" y="1487"/>
              <a:ext cx="769" cy="79"/>
            </a:xfrm>
            <a:custGeom>
              <a:avLst/>
              <a:gdLst>
                <a:gd name="T0" fmla="*/ 0 w 1426"/>
                <a:gd name="T1" fmla="*/ 1 h 146"/>
                <a:gd name="T2" fmla="*/ 1 w 1426"/>
                <a:gd name="T3" fmla="*/ 0 h 146"/>
                <a:gd name="T4" fmla="*/ 0 60000 65536"/>
                <a:gd name="T5" fmla="*/ 0 60000 65536"/>
                <a:gd name="T6" fmla="*/ 0 w 1426"/>
                <a:gd name="T7" fmla="*/ 0 h 146"/>
                <a:gd name="T8" fmla="*/ 1426 w 1426"/>
                <a:gd name="T9" fmla="*/ 146 h 146"/>
              </a:gdLst>
              <a:ahLst/>
              <a:cxnLst>
                <a:cxn ang="T4">
                  <a:pos x="T0" y="T1"/>
                </a:cxn>
                <a:cxn ang="T5">
                  <a:pos x="T2" y="T3"/>
                </a:cxn>
              </a:cxnLst>
              <a:rect l="T6" t="T7" r="T8" b="T9"/>
              <a:pathLst>
                <a:path w="1426" h="146">
                  <a:moveTo>
                    <a:pt x="0" y="146"/>
                  </a:moveTo>
                  <a:lnTo>
                    <a:pt x="1426" y="0"/>
                  </a:lnTo>
                </a:path>
              </a:pathLst>
            </a:custGeom>
            <a:noFill/>
            <a:ln w="25400">
              <a:solidFill>
                <a:srgbClr val="000000"/>
              </a:solidFill>
              <a:round/>
              <a:headEnd/>
              <a:tailEnd/>
            </a:ln>
          </p:spPr>
          <p:txBody>
            <a:bodyPr/>
            <a:lstStyle/>
            <a:p>
              <a:endParaRPr lang="en-US">
                <a:solidFill>
                  <a:srgbClr val="000000"/>
                </a:solidFill>
              </a:endParaRPr>
            </a:p>
          </p:txBody>
        </p:sp>
      </p:grpSp>
      <p:grpSp>
        <p:nvGrpSpPr>
          <p:cNvPr id="5" name="Group 55"/>
          <p:cNvGrpSpPr>
            <a:grpSpLocks/>
          </p:cNvGrpSpPr>
          <p:nvPr/>
        </p:nvGrpSpPr>
        <p:grpSpPr bwMode="auto">
          <a:xfrm>
            <a:off x="1176542" y="3705614"/>
            <a:ext cx="3868737" cy="2630487"/>
            <a:chOff x="2988" y="2429"/>
            <a:chExt cx="2437" cy="1657"/>
          </a:xfrm>
        </p:grpSpPr>
        <p:grpSp>
          <p:nvGrpSpPr>
            <p:cNvPr id="10252" name="Group 54"/>
            <p:cNvGrpSpPr>
              <a:grpSpLocks/>
            </p:cNvGrpSpPr>
            <p:nvPr/>
          </p:nvGrpSpPr>
          <p:grpSpPr bwMode="auto">
            <a:xfrm>
              <a:off x="3834" y="3528"/>
              <a:ext cx="741" cy="558"/>
              <a:chOff x="3834" y="3528"/>
              <a:chExt cx="741" cy="558"/>
            </a:xfrm>
          </p:grpSpPr>
          <p:sp>
            <p:nvSpPr>
              <p:cNvPr id="10264" name="AutoShape 36"/>
              <p:cNvSpPr>
                <a:spLocks noChangeArrowheads="1"/>
              </p:cNvSpPr>
              <p:nvPr/>
            </p:nvSpPr>
            <p:spPr bwMode="auto">
              <a:xfrm>
                <a:off x="3834" y="3528"/>
                <a:ext cx="741" cy="558"/>
              </a:xfrm>
              <a:prstGeom prst="roundRect">
                <a:avLst>
                  <a:gd name="adj" fmla="val 16667"/>
                </a:avLst>
              </a:prstGeom>
              <a:solidFill>
                <a:srgbClr val="C0C0C0"/>
              </a:solidFill>
              <a:ln w="25400" algn="ctr">
                <a:solidFill>
                  <a:schemeClr val="tx1"/>
                </a:solidFill>
                <a:round/>
                <a:headEnd/>
                <a:tailEnd/>
              </a:ln>
            </p:spPr>
            <p:txBody>
              <a:bodyPr wrap="none" anchor="ctr"/>
              <a:lstStyle/>
              <a:p>
                <a:endParaRPr lang="en-US">
                  <a:solidFill>
                    <a:srgbClr val="000000"/>
                  </a:solidFill>
                </a:endParaRPr>
              </a:p>
            </p:txBody>
          </p:sp>
          <p:sp>
            <p:nvSpPr>
              <p:cNvPr id="10265" name="Rectangle 37"/>
              <p:cNvSpPr>
                <a:spLocks noChangeArrowheads="1"/>
              </p:cNvSpPr>
              <p:nvPr/>
            </p:nvSpPr>
            <p:spPr bwMode="auto">
              <a:xfrm>
                <a:off x="4062" y="3666"/>
                <a:ext cx="302" cy="283"/>
              </a:xfrm>
              <a:prstGeom prst="rect">
                <a:avLst/>
              </a:pr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grpSp>
        <p:grpSp>
          <p:nvGrpSpPr>
            <p:cNvPr id="10253" name="Group 53"/>
            <p:cNvGrpSpPr>
              <a:grpSpLocks/>
            </p:cNvGrpSpPr>
            <p:nvPr/>
          </p:nvGrpSpPr>
          <p:grpSpPr bwMode="auto">
            <a:xfrm>
              <a:off x="3833" y="2429"/>
              <a:ext cx="741" cy="558"/>
              <a:chOff x="3833" y="2429"/>
              <a:chExt cx="741" cy="558"/>
            </a:xfrm>
          </p:grpSpPr>
          <p:sp>
            <p:nvSpPr>
              <p:cNvPr id="10262" name="AutoShape 38"/>
              <p:cNvSpPr>
                <a:spLocks noChangeArrowheads="1"/>
              </p:cNvSpPr>
              <p:nvPr/>
            </p:nvSpPr>
            <p:spPr bwMode="auto">
              <a:xfrm>
                <a:off x="3833" y="2429"/>
                <a:ext cx="741" cy="558"/>
              </a:xfrm>
              <a:prstGeom prst="roundRect">
                <a:avLst>
                  <a:gd name="adj" fmla="val 16667"/>
                </a:avLst>
              </a:prstGeom>
              <a:solidFill>
                <a:srgbClr val="C0C0C0"/>
              </a:solidFill>
              <a:ln w="25400" algn="ctr">
                <a:solidFill>
                  <a:schemeClr val="tx1"/>
                </a:solidFill>
                <a:round/>
                <a:headEnd/>
                <a:tailEnd/>
              </a:ln>
            </p:spPr>
            <p:txBody>
              <a:bodyPr wrap="none" anchor="ctr"/>
              <a:lstStyle/>
              <a:p>
                <a:endParaRPr lang="en-US">
                  <a:solidFill>
                    <a:srgbClr val="000000"/>
                  </a:solidFill>
                </a:endParaRPr>
              </a:p>
            </p:txBody>
          </p:sp>
          <p:sp>
            <p:nvSpPr>
              <p:cNvPr id="10263" name="AutoShape 39"/>
              <p:cNvSpPr>
                <a:spLocks noChangeArrowheads="1"/>
              </p:cNvSpPr>
              <p:nvPr/>
            </p:nvSpPr>
            <p:spPr bwMode="auto">
              <a:xfrm rot="5400000">
                <a:off x="4053" y="2548"/>
                <a:ext cx="328" cy="340"/>
              </a:xfrm>
              <a:prstGeom prst="triangle">
                <a:avLst>
                  <a:gd name="adj" fmla="val 50000"/>
                </a:avLst>
              </a:pr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grpSp>
        <p:grpSp>
          <p:nvGrpSpPr>
            <p:cNvPr id="10254" name="Group 48"/>
            <p:cNvGrpSpPr>
              <a:grpSpLocks/>
            </p:cNvGrpSpPr>
            <p:nvPr/>
          </p:nvGrpSpPr>
          <p:grpSpPr bwMode="auto">
            <a:xfrm>
              <a:off x="4684" y="2951"/>
              <a:ext cx="741" cy="558"/>
              <a:chOff x="2956" y="2978"/>
              <a:chExt cx="741" cy="558"/>
            </a:xfrm>
          </p:grpSpPr>
          <p:sp>
            <p:nvSpPr>
              <p:cNvPr id="10259" name="AutoShape 44"/>
              <p:cNvSpPr>
                <a:spLocks noChangeArrowheads="1"/>
              </p:cNvSpPr>
              <p:nvPr/>
            </p:nvSpPr>
            <p:spPr bwMode="auto">
              <a:xfrm>
                <a:off x="2956" y="2978"/>
                <a:ext cx="741" cy="558"/>
              </a:xfrm>
              <a:prstGeom prst="roundRect">
                <a:avLst>
                  <a:gd name="adj" fmla="val 16667"/>
                </a:avLst>
              </a:prstGeom>
              <a:solidFill>
                <a:srgbClr val="C0C0C0"/>
              </a:solidFill>
              <a:ln w="25400" algn="ctr">
                <a:solidFill>
                  <a:schemeClr val="tx1"/>
                </a:solidFill>
                <a:round/>
                <a:headEnd/>
                <a:tailEnd/>
              </a:ln>
            </p:spPr>
            <p:txBody>
              <a:bodyPr wrap="none" anchor="ctr"/>
              <a:lstStyle/>
              <a:p>
                <a:endParaRPr lang="en-US">
                  <a:solidFill>
                    <a:srgbClr val="000000"/>
                  </a:solidFill>
                </a:endParaRPr>
              </a:p>
            </p:txBody>
          </p:sp>
          <p:sp>
            <p:nvSpPr>
              <p:cNvPr id="10260" name="AutoShape 45"/>
              <p:cNvSpPr>
                <a:spLocks noChangeArrowheads="1"/>
              </p:cNvSpPr>
              <p:nvPr/>
            </p:nvSpPr>
            <p:spPr bwMode="auto">
              <a:xfrm rot="5400000">
                <a:off x="3154" y="3186"/>
                <a:ext cx="180" cy="186"/>
              </a:xfrm>
              <a:prstGeom prst="triangle">
                <a:avLst>
                  <a:gd name="adj" fmla="val 50000"/>
                </a:avLst>
              </a:pr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sp>
            <p:nvSpPr>
              <p:cNvPr id="10261" name="AutoShape 46"/>
              <p:cNvSpPr>
                <a:spLocks noChangeArrowheads="1"/>
              </p:cNvSpPr>
              <p:nvPr/>
            </p:nvSpPr>
            <p:spPr bwMode="auto">
              <a:xfrm rot="5400000">
                <a:off x="3349" y="3183"/>
                <a:ext cx="180" cy="186"/>
              </a:xfrm>
              <a:prstGeom prst="triangle">
                <a:avLst>
                  <a:gd name="adj" fmla="val 50000"/>
                </a:avLst>
              </a:pr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grpSp>
        <p:grpSp>
          <p:nvGrpSpPr>
            <p:cNvPr id="10255" name="Group 49"/>
            <p:cNvGrpSpPr>
              <a:grpSpLocks/>
            </p:cNvGrpSpPr>
            <p:nvPr/>
          </p:nvGrpSpPr>
          <p:grpSpPr bwMode="auto">
            <a:xfrm flipH="1">
              <a:off x="2988" y="2973"/>
              <a:ext cx="741" cy="558"/>
              <a:chOff x="2956" y="2978"/>
              <a:chExt cx="741" cy="558"/>
            </a:xfrm>
          </p:grpSpPr>
          <p:sp>
            <p:nvSpPr>
              <p:cNvPr id="10256" name="AutoShape 50"/>
              <p:cNvSpPr>
                <a:spLocks noChangeArrowheads="1"/>
              </p:cNvSpPr>
              <p:nvPr/>
            </p:nvSpPr>
            <p:spPr bwMode="auto">
              <a:xfrm flipH="1">
                <a:off x="2956" y="2978"/>
                <a:ext cx="741" cy="558"/>
              </a:xfrm>
              <a:prstGeom prst="roundRect">
                <a:avLst>
                  <a:gd name="adj" fmla="val 16667"/>
                </a:avLst>
              </a:prstGeom>
              <a:solidFill>
                <a:srgbClr val="C0C0C0"/>
              </a:solidFill>
              <a:ln w="25400" algn="ctr">
                <a:solidFill>
                  <a:schemeClr val="tx1"/>
                </a:solidFill>
                <a:round/>
                <a:headEnd/>
                <a:tailEnd/>
              </a:ln>
            </p:spPr>
            <p:txBody>
              <a:bodyPr wrap="none" anchor="ctr"/>
              <a:lstStyle/>
              <a:p>
                <a:endParaRPr lang="en-US">
                  <a:solidFill>
                    <a:srgbClr val="000000"/>
                  </a:solidFill>
                </a:endParaRPr>
              </a:p>
            </p:txBody>
          </p:sp>
          <p:sp>
            <p:nvSpPr>
              <p:cNvPr id="10257" name="AutoShape 51"/>
              <p:cNvSpPr>
                <a:spLocks noChangeArrowheads="1"/>
              </p:cNvSpPr>
              <p:nvPr/>
            </p:nvSpPr>
            <p:spPr bwMode="auto">
              <a:xfrm rot="5400000">
                <a:off x="3154" y="3186"/>
                <a:ext cx="180" cy="186"/>
              </a:xfrm>
              <a:prstGeom prst="triangle">
                <a:avLst>
                  <a:gd name="adj" fmla="val 50000"/>
                </a:avLst>
              </a:pr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sp>
            <p:nvSpPr>
              <p:cNvPr id="10258" name="AutoShape 52"/>
              <p:cNvSpPr>
                <a:spLocks noChangeArrowheads="1"/>
              </p:cNvSpPr>
              <p:nvPr/>
            </p:nvSpPr>
            <p:spPr bwMode="auto">
              <a:xfrm rot="5400000">
                <a:off x="3349" y="3183"/>
                <a:ext cx="180" cy="186"/>
              </a:xfrm>
              <a:prstGeom prst="triangle">
                <a:avLst>
                  <a:gd name="adj" fmla="val 50000"/>
                </a:avLst>
              </a:pr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grpSp>
      </p:grpSp>
      <p:pic>
        <p:nvPicPr>
          <p:cNvPr id="34" name="Picture 2" descr="http://www.freefoto.com/images/41/13/41_13_52---Red-Traffic-Signal_web.jpg?&amp;k=Red+Traffic+Sig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475" y="3016250"/>
            <a:ext cx="1700213" cy="3644900"/>
          </a:xfrm>
          <a:prstGeom prst="rect">
            <a:avLst/>
          </a:prstGeom>
          <a:noFill/>
          <a:ln w="9525">
            <a:noFill/>
            <a:miter lim="800000"/>
            <a:headEnd/>
            <a:tailEnd/>
          </a:ln>
        </p:spPr>
      </p:pic>
      <p:sp>
        <p:nvSpPr>
          <p:cNvPr id="35" name="Rectangle 6"/>
          <p:cNvSpPr>
            <a:spLocks noChangeArrowheads="1"/>
          </p:cNvSpPr>
          <p:nvPr/>
        </p:nvSpPr>
        <p:spPr bwMode="auto">
          <a:xfrm>
            <a:off x="2362253" y="1164594"/>
            <a:ext cx="1338828"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a</a:t>
            </a:r>
            <a:endParaRPr lang="en-US" dirty="0">
              <a:solidFill>
                <a:srgbClr val="000000"/>
              </a:solidFill>
              <a:latin typeface="Symbol" panose="05050102010706020507" pitchFamily="18" charset="2"/>
            </a:endParaRPr>
          </a:p>
        </p:txBody>
      </p:sp>
    </p:spTree>
    <p:extLst>
      <p:ext uri="{BB962C8B-B14F-4D97-AF65-F5344CB8AC3E}">
        <p14:creationId xmlns:p14="http://schemas.microsoft.com/office/powerpoint/2010/main" val="2126295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50000" fill="hold" nodeType="clickEffect">
                                  <p:stCondLst>
                                    <p:cond delay="0"/>
                                  </p:stCondLst>
                                  <p:childTnLst>
                                    <p:animRot by="-19800000">
                                      <p:cBhvr>
                                        <p:cTn id="6" dur="1000" fill="hold"/>
                                        <p:tgtEl>
                                          <p:spTgt spid="4"/>
                                        </p:tgtEl>
                                        <p:attrNameLst>
                                          <p:attrName>r</p:attrName>
                                        </p:attrNameLst>
                                      </p:cBhvr>
                                    </p:animRot>
                                  </p:childTnLst>
                                </p:cTn>
                              </p:par>
                            </p:childTnLst>
                          </p:cTn>
                        </p:par>
                        <p:par>
                          <p:cTn id="7" fill="hold">
                            <p:stCondLst>
                              <p:cond delay="100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1500"/>
                            </p:stCondLst>
                            <p:childTnLst>
                              <p:par>
                                <p:cTn id="12" presetID="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anim calcmode="lin" valueType="num">
                                      <p:cBhvr>
                                        <p:cTn id="20" dur="2000" fill="hold"/>
                                        <p:tgtEl>
                                          <p:spTgt spid="35"/>
                                        </p:tgtEl>
                                        <p:attrNameLst>
                                          <p:attrName>style.rotation</p:attrName>
                                        </p:attrNameLst>
                                      </p:cBhvr>
                                      <p:tavLst>
                                        <p:tav tm="0">
                                          <p:val>
                                            <p:fltVal val="720"/>
                                          </p:val>
                                        </p:tav>
                                        <p:tav tm="100000">
                                          <p:val>
                                            <p:fltVal val="0"/>
                                          </p:val>
                                        </p:tav>
                                      </p:tavLst>
                                    </p:anim>
                                    <p:anim calcmode="lin" valueType="num">
                                      <p:cBhvr>
                                        <p:cTn id="21" dur="2000" fill="hold"/>
                                        <p:tgtEl>
                                          <p:spTgt spid="35"/>
                                        </p:tgtEl>
                                        <p:attrNameLst>
                                          <p:attrName>ppt_h</p:attrName>
                                        </p:attrNameLst>
                                      </p:cBhvr>
                                      <p:tavLst>
                                        <p:tav tm="0">
                                          <p:val>
                                            <p:fltVal val="0"/>
                                          </p:val>
                                        </p:tav>
                                        <p:tav tm="100000">
                                          <p:val>
                                            <p:strVal val="#ppt_h"/>
                                          </p:val>
                                        </p:tav>
                                      </p:tavLst>
                                    </p:anim>
                                    <p:anim calcmode="lin" valueType="num">
                                      <p:cBhvr>
                                        <p:cTn id="22" dur="2000" fill="hold"/>
                                        <p:tgtEl>
                                          <p:spTgt spid="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418848"/>
                                        </p:tgtEl>
                                        <p:attrNameLst>
                                          <p:attrName>style.visibility</p:attrName>
                                        </p:attrNameLst>
                                      </p:cBhvr>
                                      <p:to>
                                        <p:strVal val="visible"/>
                                      </p:to>
                                    </p:set>
                                    <p:animEffect transition="in" filter="dissolve">
                                      <p:cBhvr>
                                        <p:cTn id="26" dur="500"/>
                                        <p:tgtEl>
                                          <p:spTgt spid="41884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dissolv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418825"/>
                                        </p:tgtEl>
                                        <p:attrNameLst>
                                          <p:attrName>style.visibility</p:attrName>
                                        </p:attrNameLst>
                                      </p:cBhvr>
                                      <p:to>
                                        <p:strVal val="visible"/>
                                      </p:to>
                                    </p:set>
                                    <p:anim by="(-#ppt_w*2)" calcmode="lin" valueType="num">
                                      <p:cBhvr rctx="PPT">
                                        <p:cTn id="34" dur="500" autoRev="1" fill="hold">
                                          <p:stCondLst>
                                            <p:cond delay="0"/>
                                          </p:stCondLst>
                                        </p:cTn>
                                        <p:tgtEl>
                                          <p:spTgt spid="418825"/>
                                        </p:tgtEl>
                                        <p:attrNameLst>
                                          <p:attrName>ppt_w</p:attrName>
                                        </p:attrNameLst>
                                      </p:cBhvr>
                                    </p:anim>
                                    <p:anim by="(#ppt_w*0.50)" calcmode="lin" valueType="num">
                                      <p:cBhvr>
                                        <p:cTn id="35" dur="500" decel="50000" autoRev="1" fill="hold">
                                          <p:stCondLst>
                                            <p:cond delay="0"/>
                                          </p:stCondLst>
                                        </p:cTn>
                                        <p:tgtEl>
                                          <p:spTgt spid="418825"/>
                                        </p:tgtEl>
                                        <p:attrNameLst>
                                          <p:attrName>ppt_x</p:attrName>
                                        </p:attrNameLst>
                                      </p:cBhvr>
                                    </p:anim>
                                    <p:anim from="(-#ppt_h/2)" to="(#ppt_y)" calcmode="lin" valueType="num">
                                      <p:cBhvr>
                                        <p:cTn id="36" dur="1000" fill="hold">
                                          <p:stCondLst>
                                            <p:cond delay="0"/>
                                          </p:stCondLst>
                                        </p:cTn>
                                        <p:tgtEl>
                                          <p:spTgt spid="418825"/>
                                        </p:tgtEl>
                                        <p:attrNameLst>
                                          <p:attrName>ppt_y</p:attrName>
                                        </p:attrNameLst>
                                      </p:cBhvr>
                                    </p:anim>
                                    <p:animRot by="21600000">
                                      <p:cBhvr>
                                        <p:cTn id="37" dur="1000" fill="hold">
                                          <p:stCondLst>
                                            <p:cond delay="0"/>
                                          </p:stCondLst>
                                        </p:cTn>
                                        <p:tgtEl>
                                          <p:spTgt spid="41882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8848" grpId="0" animBg="1"/>
      <p:bldP spid="418825"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66061" y="676170"/>
            <a:ext cx="8707833" cy="5176802"/>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Unlike angular quantities – which hold their value no</a:t>
            </a:r>
          </a:p>
          <a:p>
            <a:pPr marL="342900" indent="-342900" algn="l">
              <a:spcBef>
                <a:spcPct val="20000"/>
              </a:spcBef>
            </a:pPr>
            <a:r>
              <a:rPr lang="en-US" b="0" dirty="0" smtClean="0">
                <a:solidFill>
                  <a:srgbClr val="000000"/>
                </a:solidFill>
              </a:rPr>
              <a:t>matter which point on a rigid body we are </a:t>
            </a:r>
          </a:p>
          <a:p>
            <a:pPr marL="342900" indent="-342900" algn="l">
              <a:spcBef>
                <a:spcPct val="20000"/>
              </a:spcBef>
            </a:pPr>
            <a:r>
              <a:rPr lang="en-US" b="0" dirty="0" smtClean="0">
                <a:solidFill>
                  <a:srgbClr val="000000"/>
                </a:solidFill>
              </a:rPr>
              <a:t>considering – tangential quantities depend on how far</a:t>
            </a:r>
          </a:p>
          <a:p>
            <a:pPr marL="342900" indent="-342900" algn="l">
              <a:spcBef>
                <a:spcPct val="20000"/>
              </a:spcBef>
            </a:pPr>
            <a:r>
              <a:rPr lang="en-US" b="0" dirty="0" smtClean="0">
                <a:solidFill>
                  <a:srgbClr val="000000"/>
                </a:solidFill>
              </a:rPr>
              <a:t>the point in question is from the rotational axis. The </a:t>
            </a:r>
          </a:p>
          <a:p>
            <a:pPr marL="342900" indent="-342900" algn="l">
              <a:spcBef>
                <a:spcPct val="20000"/>
              </a:spcBef>
            </a:pPr>
            <a:r>
              <a:rPr lang="en-US" b="0" dirty="0" smtClean="0">
                <a:solidFill>
                  <a:srgbClr val="000000"/>
                </a:solidFill>
              </a:rPr>
              <a:t>farther away, the larger the values, as shown below:</a:t>
            </a:r>
          </a:p>
          <a:p>
            <a:pPr marL="342900" indent="-342900" algn="l">
              <a:spcBef>
                <a:spcPct val="20000"/>
              </a:spcBef>
            </a:pPr>
            <a:endParaRPr lang="en-US" sz="1800" b="0" dirty="0">
              <a:solidFill>
                <a:srgbClr val="000000"/>
              </a:solidFill>
            </a:endParaRPr>
          </a:p>
          <a:p>
            <a:pPr marL="342900" indent="-342900" algn="l">
              <a:spcBef>
                <a:spcPct val="20000"/>
              </a:spcBef>
            </a:pPr>
            <a:r>
              <a:rPr lang="en-US" b="0" dirty="0" smtClean="0">
                <a:solidFill>
                  <a:srgbClr val="000000"/>
                </a:solidFill>
              </a:rPr>
              <a:t>					Tangential speed and </a:t>
            </a:r>
            <a:r>
              <a:rPr lang="en-US" b="0" dirty="0" err="1" smtClean="0">
                <a:solidFill>
                  <a:srgbClr val="000000"/>
                </a:solidFill>
              </a:rPr>
              <a:t>accel</a:t>
            </a:r>
            <a:r>
              <a:rPr lang="en-US" b="0" dirty="0" smtClean="0">
                <a:solidFill>
                  <a:srgbClr val="000000"/>
                </a:solidFill>
              </a:rPr>
              <a:t>.</a:t>
            </a:r>
          </a:p>
          <a:p>
            <a:pPr marL="342900" indent="-342900" algn="l">
              <a:spcBef>
                <a:spcPct val="20000"/>
              </a:spcBef>
            </a:pPr>
            <a:r>
              <a:rPr lang="en-US" b="0" dirty="0">
                <a:solidFill>
                  <a:srgbClr val="000000"/>
                </a:solidFill>
              </a:rPr>
              <a:t>	</a:t>
            </a:r>
            <a:r>
              <a:rPr lang="en-US" b="0" dirty="0" smtClean="0">
                <a:solidFill>
                  <a:srgbClr val="000000"/>
                </a:solidFill>
              </a:rPr>
              <a:t>				have the units we first learned</a:t>
            </a:r>
          </a:p>
          <a:p>
            <a:pPr marL="342900" indent="-342900" algn="l">
              <a:spcBef>
                <a:spcPct val="20000"/>
              </a:spcBef>
            </a:pPr>
            <a:r>
              <a:rPr lang="en-US" b="0" dirty="0">
                <a:solidFill>
                  <a:srgbClr val="000000"/>
                </a:solidFill>
              </a:rPr>
              <a:t>	</a:t>
            </a:r>
            <a:r>
              <a:rPr lang="en-US" b="0" dirty="0" smtClean="0">
                <a:solidFill>
                  <a:srgbClr val="000000"/>
                </a:solidFill>
              </a:rPr>
              <a:t>				for these quantities: m/s and</a:t>
            </a:r>
          </a:p>
          <a:p>
            <a:pPr marL="342900" indent="-342900" algn="l">
              <a:spcBef>
                <a:spcPct val="20000"/>
              </a:spcBef>
            </a:pPr>
            <a:r>
              <a:rPr lang="en-US" b="0" dirty="0">
                <a:solidFill>
                  <a:srgbClr val="000000"/>
                </a:solidFill>
              </a:rPr>
              <a:t>	</a:t>
            </a:r>
            <a:r>
              <a:rPr lang="en-US" b="0" dirty="0" smtClean="0">
                <a:solidFill>
                  <a:srgbClr val="000000"/>
                </a:solidFill>
              </a:rPr>
              <a:t>				m/</a:t>
            </a:r>
            <a:r>
              <a:rPr lang="en-US" b="0" dirty="0" err="1" smtClean="0">
                <a:solidFill>
                  <a:srgbClr val="000000"/>
                </a:solidFill>
              </a:rPr>
              <a:t>s</a:t>
            </a:r>
            <a:r>
              <a:rPr lang="en-US" b="0" baseline="30000" dirty="0" err="1" smtClean="0">
                <a:solidFill>
                  <a:srgbClr val="000000"/>
                </a:solidFill>
              </a:rPr>
              <a:t>2</a:t>
            </a:r>
            <a:r>
              <a:rPr lang="en-US" b="0" dirty="0" smtClean="0">
                <a:solidFill>
                  <a:srgbClr val="000000"/>
                </a:solidFill>
              </a:rPr>
              <a:t>, respectively. </a:t>
            </a:r>
          </a:p>
        </p:txBody>
      </p:sp>
      <p:sp>
        <p:nvSpPr>
          <p:cNvPr id="7" name="Rectangle 6"/>
          <p:cNvSpPr>
            <a:spLocks noChangeArrowheads="1"/>
          </p:cNvSpPr>
          <p:nvPr/>
        </p:nvSpPr>
        <p:spPr bwMode="auto">
          <a:xfrm>
            <a:off x="438465" y="107425"/>
            <a:ext cx="8229176" cy="523220"/>
          </a:xfrm>
          <a:prstGeom prst="rect">
            <a:avLst/>
          </a:prstGeom>
          <a:noFill/>
          <a:ln w="9525">
            <a:noFill/>
            <a:miter lim="800000"/>
            <a:headEnd/>
            <a:tailEnd/>
          </a:ln>
        </p:spPr>
        <p:txBody>
          <a:bodyPr wrap="none">
            <a:spAutoFit/>
          </a:bodyPr>
          <a:lstStyle/>
          <a:p>
            <a:pPr marL="342900" indent="-342900">
              <a:spcBef>
                <a:spcPct val="20000"/>
              </a:spcBef>
            </a:pPr>
            <a:r>
              <a:rPr lang="en-US" u="sng" dirty="0" smtClean="0">
                <a:solidFill>
                  <a:srgbClr val="C00000"/>
                </a:solidFill>
              </a:rPr>
              <a:t>Tangential Speed and Tangential Acceleration</a:t>
            </a:r>
          </a:p>
        </p:txBody>
      </p:sp>
      <p:sp>
        <p:nvSpPr>
          <p:cNvPr id="5" name="Rectangle 49"/>
          <p:cNvSpPr>
            <a:spLocks noChangeArrowheads="1"/>
          </p:cNvSpPr>
          <p:nvPr/>
        </p:nvSpPr>
        <p:spPr bwMode="auto">
          <a:xfrm>
            <a:off x="1420249" y="3372766"/>
            <a:ext cx="1465263" cy="50958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8" name="Rectangle 6"/>
          <p:cNvSpPr>
            <a:spLocks noChangeArrowheads="1"/>
          </p:cNvSpPr>
          <p:nvPr/>
        </p:nvSpPr>
        <p:spPr bwMode="auto">
          <a:xfrm>
            <a:off x="1539570" y="3349253"/>
            <a:ext cx="1305165" cy="523220"/>
          </a:xfrm>
          <a:prstGeom prst="rect">
            <a:avLst/>
          </a:prstGeom>
          <a:noFill/>
          <a:ln w="9525" algn="ctr">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w</a:t>
            </a:r>
            <a:endParaRPr lang="en-US" dirty="0">
              <a:solidFill>
                <a:srgbClr val="000000"/>
              </a:solidFill>
              <a:latin typeface="Symbol" panose="05050102010706020507" pitchFamily="18" charset="2"/>
            </a:endParaRPr>
          </a:p>
        </p:txBody>
      </p:sp>
      <p:sp>
        <p:nvSpPr>
          <p:cNvPr id="9" name="Rectangle 48"/>
          <p:cNvSpPr>
            <a:spLocks noChangeArrowheads="1"/>
          </p:cNvSpPr>
          <p:nvPr/>
        </p:nvSpPr>
        <p:spPr bwMode="auto">
          <a:xfrm>
            <a:off x="785738" y="5054993"/>
            <a:ext cx="2652986" cy="97313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10" name="Group 9"/>
          <p:cNvGrpSpPr/>
          <p:nvPr/>
        </p:nvGrpSpPr>
        <p:grpSpPr>
          <a:xfrm>
            <a:off x="845015" y="5072630"/>
            <a:ext cx="2517309" cy="990046"/>
            <a:chOff x="-2147015" y="2151458"/>
            <a:chExt cx="2517309" cy="990046"/>
          </a:xfrm>
        </p:grpSpPr>
        <p:sp>
          <p:nvSpPr>
            <p:cNvPr id="11" name="Rectangle 22"/>
            <p:cNvSpPr>
              <a:spLocks noChangeArrowheads="1"/>
            </p:cNvSpPr>
            <p:nvPr/>
          </p:nvSpPr>
          <p:spPr bwMode="auto">
            <a:xfrm>
              <a:off x="-2147015" y="2382330"/>
              <a:ext cx="739305"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dirty="0" smtClean="0">
                  <a:solidFill>
                    <a:srgbClr val="000000"/>
                  </a:solidFill>
                </a:rPr>
                <a:t> =</a:t>
              </a:r>
              <a:endParaRPr lang="en-US" b="0" dirty="0">
                <a:solidFill>
                  <a:srgbClr val="000000"/>
                </a:solidFill>
              </a:endParaRPr>
            </a:p>
          </p:txBody>
        </p:sp>
        <p:sp>
          <p:nvSpPr>
            <p:cNvPr id="12" name="Rectangle 11"/>
            <p:cNvSpPr/>
            <p:nvPr/>
          </p:nvSpPr>
          <p:spPr>
            <a:xfrm>
              <a:off x="-1398455" y="2151458"/>
              <a:ext cx="702436"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endParaRPr lang="en-US" dirty="0">
                <a:solidFill>
                  <a:srgbClr val="000000"/>
                </a:solidFill>
                <a:latin typeface="Arial"/>
              </a:endParaRPr>
            </a:p>
          </p:txBody>
        </p:sp>
        <p:cxnSp>
          <p:nvCxnSpPr>
            <p:cNvPr id="14" name="Straight Connector 13"/>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5" name="Rectangle 14"/>
            <p:cNvSpPr/>
            <p:nvPr/>
          </p:nvSpPr>
          <p:spPr>
            <a:xfrm>
              <a:off x="-1258957"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sp>
          <p:nvSpPr>
            <p:cNvPr id="16" name="Rectangle 22"/>
            <p:cNvSpPr>
              <a:spLocks noChangeArrowheads="1"/>
            </p:cNvSpPr>
            <p:nvPr/>
          </p:nvSpPr>
          <p:spPr bwMode="auto">
            <a:xfrm>
              <a:off x="-740908" y="2382330"/>
              <a:ext cx="1111202"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a:t>
              </a:r>
              <a:r>
                <a:rPr lang="en-US" b="0" dirty="0" err="1" smtClean="0">
                  <a:solidFill>
                    <a:srgbClr val="000000"/>
                  </a:solidFil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r>
                <a:rPr lang="en-US" b="0" dirty="0" err="1" smtClean="0">
                  <a:solidFill>
                    <a:srgbClr val="000000"/>
                  </a:solidFill>
                </a:rPr>
                <a:t>f</a:t>
              </a:r>
              <a:endParaRPr lang="en-US" b="0" dirty="0">
                <a:solidFill>
                  <a:srgbClr val="000000"/>
                </a:solidFill>
              </a:endParaRPr>
            </a:p>
          </p:txBody>
        </p:sp>
      </p:grpSp>
      <p:sp>
        <p:nvSpPr>
          <p:cNvPr id="17" name="Rectangle 32"/>
          <p:cNvSpPr>
            <a:spLocks noChangeArrowheads="1"/>
          </p:cNvSpPr>
          <p:nvPr/>
        </p:nvSpPr>
        <p:spPr bwMode="auto">
          <a:xfrm>
            <a:off x="1447611" y="6175599"/>
            <a:ext cx="1377950" cy="5365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8" name="Rectangle 6"/>
          <p:cNvSpPr>
            <a:spLocks noChangeArrowheads="1"/>
          </p:cNvSpPr>
          <p:nvPr/>
        </p:nvSpPr>
        <p:spPr bwMode="auto">
          <a:xfrm>
            <a:off x="1519101" y="6175963"/>
            <a:ext cx="1338828"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a</a:t>
            </a:r>
            <a:endParaRPr lang="en-US" dirty="0">
              <a:solidFill>
                <a:srgbClr val="000000"/>
              </a:solidFill>
              <a:latin typeface="Symbol" panose="05050102010706020507" pitchFamily="18" charset="2"/>
            </a:endParaRPr>
          </a:p>
        </p:txBody>
      </p:sp>
      <p:sp>
        <p:nvSpPr>
          <p:cNvPr id="20" name="Rectangle 47"/>
          <p:cNvSpPr>
            <a:spLocks noChangeArrowheads="1"/>
          </p:cNvSpPr>
          <p:nvPr/>
        </p:nvSpPr>
        <p:spPr bwMode="auto">
          <a:xfrm>
            <a:off x="875513" y="4006644"/>
            <a:ext cx="2484383" cy="91598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21" name="Group 20"/>
          <p:cNvGrpSpPr/>
          <p:nvPr/>
        </p:nvGrpSpPr>
        <p:grpSpPr>
          <a:xfrm>
            <a:off x="897572" y="3943811"/>
            <a:ext cx="2400290" cy="990046"/>
            <a:chOff x="-2147015" y="2151458"/>
            <a:chExt cx="2400290" cy="990046"/>
          </a:xfrm>
        </p:grpSpPr>
        <p:sp>
          <p:nvSpPr>
            <p:cNvPr id="22" name="Rectangle 22"/>
            <p:cNvSpPr>
              <a:spLocks noChangeArrowheads="1"/>
            </p:cNvSpPr>
            <p:nvPr/>
          </p:nvSpPr>
          <p:spPr bwMode="auto">
            <a:xfrm>
              <a:off x="-2147015" y="2382330"/>
              <a:ext cx="740908" cy="523220"/>
            </a:xfrm>
            <a:prstGeom prst="rect">
              <a:avLst/>
            </a:prstGeom>
            <a:noFill/>
            <a:ln w="9525">
              <a:noFill/>
              <a:miter lim="800000"/>
              <a:headEnd/>
              <a:tailEnd/>
            </a:ln>
          </p:spPr>
          <p:txBody>
            <a:bodyPr wrap="none" anchor="ctr">
              <a:spAutoFit/>
            </a:bodyPr>
            <a:lstStyle/>
            <a:p>
              <a:pPr algn="l"/>
              <a:r>
                <a:rPr lang="en-US" dirty="0" smtClean="0">
                  <a:solidFill>
                    <a:srgbClr val="000000"/>
                  </a:solidFill>
                  <a:latin typeface="Symbol" panose="05050102010706020507" pitchFamily="18" charset="2"/>
                </a:rPr>
                <a:t>w</a:t>
              </a:r>
              <a:r>
                <a:rPr lang="en-US" b="0" dirty="0" smtClean="0">
                  <a:solidFill>
                    <a:srgbClr val="000000"/>
                  </a:solidFill>
                </a:rPr>
                <a:t> =</a:t>
              </a:r>
              <a:endParaRPr lang="en-US" b="0" dirty="0">
                <a:solidFill>
                  <a:srgbClr val="000000"/>
                </a:solidFill>
              </a:endParaRPr>
            </a:p>
          </p:txBody>
        </p:sp>
        <p:sp>
          <p:nvSpPr>
            <p:cNvPr id="23" name="Rectangle 22"/>
            <p:cNvSpPr/>
            <p:nvPr/>
          </p:nvSpPr>
          <p:spPr>
            <a:xfrm>
              <a:off x="-1398455" y="2151458"/>
              <a:ext cx="582211"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endParaRPr lang="en-US" dirty="0">
                <a:solidFill>
                  <a:srgbClr val="000000"/>
                </a:solidFill>
              </a:endParaRPr>
            </a:p>
          </p:txBody>
        </p:sp>
        <p:cxnSp>
          <p:nvCxnSpPr>
            <p:cNvPr id="24" name="Straight Connector 23"/>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25" name="Rectangle 24"/>
            <p:cNvSpPr/>
            <p:nvPr/>
          </p:nvSpPr>
          <p:spPr>
            <a:xfrm>
              <a:off x="-1322021"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sp>
          <p:nvSpPr>
            <p:cNvPr id="26" name="Rectangle 22"/>
            <p:cNvSpPr>
              <a:spLocks noChangeArrowheads="1"/>
            </p:cNvSpPr>
            <p:nvPr/>
          </p:nvSpPr>
          <p:spPr bwMode="auto">
            <a:xfrm>
              <a:off x="-740908" y="2382330"/>
              <a:ext cx="99418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a:t>
              </a:r>
              <a:r>
                <a:rPr lang="en-US" b="0" dirty="0" err="1" smtClean="0">
                  <a:solidFill>
                    <a:srgbClr val="000000"/>
                  </a:solidFill>
                </a:rPr>
                <a:t>2</a:t>
              </a:r>
              <a:r>
                <a:rPr lang="en-US" b="0" dirty="0" err="1" smtClean="0">
                  <a:solidFill>
                    <a:srgbClr val="000000"/>
                  </a:solidFill>
                  <a:latin typeface="Symbol" panose="05050102010706020507" pitchFamily="18" charset="2"/>
                </a:rPr>
                <a:t>p</a:t>
              </a:r>
              <a:r>
                <a:rPr lang="en-US" b="0" dirty="0" err="1" smtClean="0">
                  <a:solidFill>
                    <a:srgbClr val="000000"/>
                  </a:solidFill>
                </a:rPr>
                <a:t>f</a:t>
              </a:r>
              <a:endParaRPr lang="en-US" b="0" dirty="0">
                <a:solidFill>
                  <a:srgbClr val="000000"/>
                </a:solidFill>
              </a:endParaRPr>
            </a:p>
          </p:txBody>
        </p:sp>
      </p:grpSp>
    </p:spTree>
    <p:extLst>
      <p:ext uri="{BB962C8B-B14F-4D97-AF65-F5344CB8AC3E}">
        <p14:creationId xmlns:p14="http://schemas.microsoft.com/office/powerpoint/2010/main" val="2967452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5" name="Rectangle 25"/>
          <p:cNvSpPr>
            <a:spLocks noChangeArrowheads="1"/>
          </p:cNvSpPr>
          <p:nvPr/>
        </p:nvSpPr>
        <p:spPr bwMode="auto">
          <a:xfrm>
            <a:off x="6780213" y="4383088"/>
            <a:ext cx="1941512" cy="566737"/>
          </a:xfrm>
          <a:prstGeom prst="rect">
            <a:avLst/>
          </a:prstGeom>
          <a:solidFill>
            <a:schemeClr val="accent5">
              <a:lumMod val="75000"/>
            </a:schemeClr>
          </a:solidFill>
          <a:ln w="9525" algn="ctr">
            <a:solidFill>
              <a:schemeClr val="tx1"/>
            </a:solidFill>
            <a:miter lim="800000"/>
            <a:headEnd/>
            <a:tailEnd/>
          </a:ln>
        </p:spPr>
        <p:txBody>
          <a:bodyPr wrap="none" anchor="ctr"/>
          <a:lstStyle/>
          <a:p>
            <a:endParaRPr lang="en-US">
              <a:solidFill>
                <a:srgbClr val="000000"/>
              </a:solidFill>
            </a:endParaRPr>
          </a:p>
        </p:txBody>
      </p:sp>
      <p:sp>
        <p:nvSpPr>
          <p:cNvPr id="419866" name="Rectangle 26"/>
          <p:cNvSpPr>
            <a:spLocks noChangeArrowheads="1"/>
          </p:cNvSpPr>
          <p:nvPr/>
        </p:nvSpPr>
        <p:spPr bwMode="auto">
          <a:xfrm>
            <a:off x="6750050" y="5648325"/>
            <a:ext cx="1987550" cy="579438"/>
          </a:xfrm>
          <a:prstGeom prst="rect">
            <a:avLst/>
          </a:prstGeom>
          <a:solidFill>
            <a:schemeClr val="accent5">
              <a:lumMod val="75000"/>
            </a:schemeClr>
          </a:solidFill>
          <a:ln w="9525" algn="ctr">
            <a:solidFill>
              <a:schemeClr val="tx1"/>
            </a:solidFill>
            <a:miter lim="800000"/>
            <a:headEnd/>
            <a:tailEnd/>
          </a:ln>
        </p:spPr>
        <p:txBody>
          <a:bodyPr wrap="none" anchor="ctr"/>
          <a:lstStyle/>
          <a:p>
            <a:endParaRPr lang="en-US">
              <a:solidFill>
                <a:srgbClr val="000000"/>
              </a:solidFill>
            </a:endParaRPr>
          </a:p>
        </p:txBody>
      </p:sp>
      <p:sp>
        <p:nvSpPr>
          <p:cNvPr id="11272" name="Rectangle 6"/>
          <p:cNvSpPr>
            <a:spLocks noChangeArrowheads="1"/>
          </p:cNvSpPr>
          <p:nvPr/>
        </p:nvSpPr>
        <p:spPr bwMode="auto">
          <a:xfrm>
            <a:off x="220663" y="72003"/>
            <a:ext cx="5822428" cy="2246769"/>
          </a:xfrm>
          <a:prstGeom prst="rect">
            <a:avLst/>
          </a:prstGeom>
          <a:noFill/>
          <a:ln w="9525" algn="ctr">
            <a:noFill/>
            <a:miter lim="800000"/>
            <a:headEnd/>
            <a:tailEnd/>
          </a:ln>
        </p:spPr>
        <p:txBody>
          <a:bodyPr wrap="none" anchor="ctr">
            <a:spAutoFit/>
          </a:bodyPr>
          <a:lstStyle/>
          <a:p>
            <a:pPr algn="l"/>
            <a:r>
              <a:rPr lang="en-US" b="0" dirty="0">
                <a:solidFill>
                  <a:srgbClr val="FF0000"/>
                </a:solidFill>
              </a:rPr>
              <a:t>Bike wheel spinning initially at</a:t>
            </a:r>
          </a:p>
          <a:p>
            <a:pPr algn="l"/>
            <a:r>
              <a:rPr lang="en-US" b="0" dirty="0">
                <a:solidFill>
                  <a:srgbClr val="FF0000"/>
                </a:solidFill>
              </a:rPr>
              <a:t>5.8 rad/s speeds up to 9.3 rad/s</a:t>
            </a:r>
          </a:p>
          <a:p>
            <a:pPr algn="l"/>
            <a:r>
              <a:rPr lang="en-US" b="0" dirty="0">
                <a:solidFill>
                  <a:srgbClr val="FF0000"/>
                </a:solidFill>
              </a:rPr>
              <a:t>over 15 s. Find </a:t>
            </a:r>
            <a:r>
              <a:rPr lang="en-US" b="0" dirty="0" smtClean="0">
                <a:solidFill>
                  <a:srgbClr val="FF0000"/>
                </a:solidFill>
              </a:rPr>
              <a:t>tangential </a:t>
            </a:r>
            <a:r>
              <a:rPr lang="en-US" b="0" dirty="0" err="1" smtClean="0">
                <a:solidFill>
                  <a:srgbClr val="FF0000"/>
                </a:solidFill>
              </a:rPr>
              <a:t>accel</a:t>
            </a:r>
            <a:r>
              <a:rPr lang="en-US" b="0" dirty="0" smtClean="0">
                <a:solidFill>
                  <a:srgbClr val="FF0000"/>
                </a:solidFill>
              </a:rPr>
              <a:t>-</a:t>
            </a:r>
          </a:p>
          <a:p>
            <a:pPr algn="l"/>
            <a:r>
              <a:rPr lang="en-US" b="0" dirty="0" err="1" smtClean="0">
                <a:solidFill>
                  <a:srgbClr val="FF0000"/>
                </a:solidFill>
              </a:rPr>
              <a:t>eration</a:t>
            </a:r>
            <a:r>
              <a:rPr lang="en-US" b="0" dirty="0" smtClean="0">
                <a:solidFill>
                  <a:srgbClr val="FF0000"/>
                </a:solidFill>
              </a:rPr>
              <a:t> for reflector </a:t>
            </a:r>
            <a:r>
              <a:rPr lang="en-US" b="0" dirty="0">
                <a:solidFill>
                  <a:srgbClr val="FF0000"/>
                </a:solidFill>
              </a:rPr>
              <a:t>and valve </a:t>
            </a:r>
            <a:r>
              <a:rPr lang="en-US" b="0" dirty="0" smtClean="0">
                <a:solidFill>
                  <a:srgbClr val="FF0000"/>
                </a:solidFill>
              </a:rPr>
              <a:t>stem.</a:t>
            </a:r>
          </a:p>
          <a:p>
            <a:pPr algn="l"/>
            <a:r>
              <a:rPr lang="en-US" b="0" dirty="0" smtClean="0">
                <a:solidFill>
                  <a:srgbClr val="FF0000"/>
                </a:solidFill>
              </a:rPr>
              <a:t>(</a:t>
            </a:r>
            <a:r>
              <a:rPr lang="en-US" b="0" dirty="0" err="1" smtClean="0">
                <a:solidFill>
                  <a:srgbClr val="FF0000"/>
                </a:solidFill>
              </a:rPr>
              <a:t>r</a:t>
            </a:r>
            <a:r>
              <a:rPr lang="en-US" b="0" baseline="-25000" dirty="0" err="1" smtClean="0">
                <a:solidFill>
                  <a:srgbClr val="FF0000"/>
                </a:solidFill>
              </a:rPr>
              <a:t>stem</a:t>
            </a:r>
            <a:r>
              <a:rPr lang="en-US" b="0" dirty="0" smtClean="0">
                <a:solidFill>
                  <a:srgbClr val="FF0000"/>
                </a:solidFill>
              </a:rPr>
              <a:t> </a:t>
            </a:r>
            <a:r>
              <a:rPr lang="en-US" b="0" dirty="0">
                <a:solidFill>
                  <a:srgbClr val="FF0000"/>
                </a:solidFill>
              </a:rPr>
              <a:t>= 41 cm; </a:t>
            </a:r>
            <a:r>
              <a:rPr lang="en-US" b="0" dirty="0" err="1">
                <a:solidFill>
                  <a:srgbClr val="FF0000"/>
                </a:solidFill>
              </a:rPr>
              <a:t>r</a:t>
            </a:r>
            <a:r>
              <a:rPr lang="en-US" b="0" baseline="-25000" dirty="0" err="1">
                <a:solidFill>
                  <a:srgbClr val="FF0000"/>
                </a:solidFill>
              </a:rPr>
              <a:t>reflector</a:t>
            </a:r>
            <a:r>
              <a:rPr lang="en-US" b="0" dirty="0">
                <a:solidFill>
                  <a:srgbClr val="FF0000"/>
                </a:solidFill>
              </a:rPr>
              <a:t> = 32 cm)</a:t>
            </a:r>
          </a:p>
        </p:txBody>
      </p:sp>
      <p:sp>
        <p:nvSpPr>
          <p:cNvPr id="11273" name="Rectangle 7"/>
          <p:cNvSpPr>
            <a:spLocks noChangeArrowheads="1"/>
          </p:cNvSpPr>
          <p:nvPr/>
        </p:nvSpPr>
        <p:spPr bwMode="auto">
          <a:xfrm>
            <a:off x="828675" y="2648325"/>
            <a:ext cx="2339975"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valve stem… </a:t>
            </a:r>
          </a:p>
        </p:txBody>
      </p:sp>
      <p:sp>
        <p:nvSpPr>
          <p:cNvPr id="419848" name="Rectangle 8"/>
          <p:cNvSpPr>
            <a:spLocks noChangeArrowheads="1"/>
          </p:cNvSpPr>
          <p:nvPr/>
        </p:nvSpPr>
        <p:spPr bwMode="auto">
          <a:xfrm>
            <a:off x="795338" y="5037138"/>
            <a:ext cx="1925637" cy="519112"/>
          </a:xfrm>
          <a:prstGeom prst="rect">
            <a:avLst/>
          </a:prstGeom>
          <a:noFill/>
          <a:ln w="9525" algn="ctr">
            <a:noFill/>
            <a:miter lim="800000"/>
            <a:headEnd/>
            <a:tailEnd/>
          </a:ln>
        </p:spPr>
        <p:txBody>
          <a:bodyPr wrap="none" anchor="ctr">
            <a:spAutoFit/>
          </a:bodyPr>
          <a:lstStyle/>
          <a:p>
            <a:pPr algn="l"/>
            <a:r>
              <a:rPr lang="en-US" b="0">
                <a:solidFill>
                  <a:srgbClr val="FF0000"/>
                </a:solidFill>
              </a:rPr>
              <a:t>reflector… </a:t>
            </a:r>
          </a:p>
        </p:txBody>
      </p:sp>
      <p:grpSp>
        <p:nvGrpSpPr>
          <p:cNvPr id="2" name="Group 9"/>
          <p:cNvGrpSpPr>
            <a:grpSpLocks/>
          </p:cNvGrpSpPr>
          <p:nvPr/>
        </p:nvGrpSpPr>
        <p:grpSpPr bwMode="auto">
          <a:xfrm>
            <a:off x="6097850" y="227838"/>
            <a:ext cx="2841625" cy="2841625"/>
            <a:chOff x="7200" y="1512"/>
            <a:chExt cx="3240" cy="3240"/>
          </a:xfrm>
        </p:grpSpPr>
        <p:sp>
          <p:nvSpPr>
            <p:cNvPr id="11294" name="Oval 10"/>
            <p:cNvSpPr>
              <a:spLocks noChangeArrowheads="1"/>
            </p:cNvSpPr>
            <p:nvPr/>
          </p:nvSpPr>
          <p:spPr bwMode="auto">
            <a:xfrm>
              <a:off x="7200" y="1512"/>
              <a:ext cx="3240" cy="3240"/>
            </a:xfrm>
            <a:prstGeom prst="ellipse">
              <a:avLst/>
            </a:prstGeom>
            <a:noFill/>
            <a:ln w="31750">
              <a:solidFill>
                <a:srgbClr val="000000"/>
              </a:solidFill>
              <a:round/>
              <a:headEnd/>
              <a:tailEnd/>
            </a:ln>
          </p:spPr>
          <p:txBody>
            <a:bodyPr/>
            <a:lstStyle/>
            <a:p>
              <a:endParaRPr lang="en-US">
                <a:solidFill>
                  <a:srgbClr val="000000"/>
                </a:solidFill>
              </a:endParaRPr>
            </a:p>
          </p:txBody>
        </p:sp>
        <p:sp>
          <p:nvSpPr>
            <p:cNvPr id="11295" name="Line 11"/>
            <p:cNvSpPr>
              <a:spLocks noChangeShapeType="1"/>
            </p:cNvSpPr>
            <p:nvPr/>
          </p:nvSpPr>
          <p:spPr bwMode="auto">
            <a:xfrm flipH="1">
              <a:off x="10080" y="3132"/>
              <a:ext cx="360" cy="0"/>
            </a:xfrm>
            <a:prstGeom prst="line">
              <a:avLst/>
            </a:prstGeom>
            <a:noFill/>
            <a:ln w="53975">
              <a:solidFill>
                <a:srgbClr val="000000"/>
              </a:solidFill>
              <a:round/>
              <a:headEnd/>
              <a:tailEnd/>
            </a:ln>
          </p:spPr>
          <p:txBody>
            <a:bodyPr/>
            <a:lstStyle/>
            <a:p>
              <a:endParaRPr lang="en-US">
                <a:solidFill>
                  <a:srgbClr val="000000"/>
                </a:solidFill>
              </a:endParaRPr>
            </a:p>
          </p:txBody>
        </p:sp>
        <p:sp>
          <p:nvSpPr>
            <p:cNvPr id="11296" name="AutoShape 12"/>
            <p:cNvSpPr>
              <a:spLocks noChangeArrowheads="1"/>
            </p:cNvSpPr>
            <p:nvPr/>
          </p:nvSpPr>
          <p:spPr bwMode="auto">
            <a:xfrm>
              <a:off x="7920" y="3672"/>
              <a:ext cx="360" cy="360"/>
            </a:xfrm>
            <a:prstGeom prst="octagon">
              <a:avLst>
                <a:gd name="adj" fmla="val 29287"/>
              </a:avLst>
            </a:prstGeom>
            <a:solidFill>
              <a:srgbClr val="FFFFFF"/>
            </a:solidFill>
            <a:ln w="31750">
              <a:solidFill>
                <a:srgbClr val="000000"/>
              </a:solidFill>
              <a:miter lim="800000"/>
              <a:headEnd/>
              <a:tailEnd/>
            </a:ln>
          </p:spPr>
          <p:txBody>
            <a:bodyPr/>
            <a:lstStyle/>
            <a:p>
              <a:endParaRPr lang="en-US">
                <a:solidFill>
                  <a:srgbClr val="000000"/>
                </a:solidFill>
              </a:endParaRPr>
            </a:p>
          </p:txBody>
        </p:sp>
        <p:sp>
          <p:nvSpPr>
            <p:cNvPr id="11297" name="AutoShape 13"/>
            <p:cNvSpPr>
              <a:spLocks noChangeArrowheads="1"/>
            </p:cNvSpPr>
            <p:nvPr/>
          </p:nvSpPr>
          <p:spPr bwMode="auto">
            <a:xfrm>
              <a:off x="9360" y="2232"/>
              <a:ext cx="360" cy="360"/>
            </a:xfrm>
            <a:prstGeom prst="octagon">
              <a:avLst>
                <a:gd name="adj" fmla="val 29287"/>
              </a:avLst>
            </a:prstGeom>
            <a:solidFill>
              <a:srgbClr val="FFFFFF"/>
            </a:solidFill>
            <a:ln w="31750">
              <a:solidFill>
                <a:srgbClr val="000000"/>
              </a:solidFill>
              <a:miter lim="800000"/>
              <a:headEnd/>
              <a:tailEnd/>
            </a:ln>
          </p:spPr>
          <p:txBody>
            <a:bodyPr/>
            <a:lstStyle/>
            <a:p>
              <a:endParaRPr lang="en-US">
                <a:solidFill>
                  <a:srgbClr val="000000"/>
                </a:solidFill>
              </a:endParaRPr>
            </a:p>
          </p:txBody>
        </p:sp>
        <p:sp>
          <p:nvSpPr>
            <p:cNvPr id="11298" name="Line 14"/>
            <p:cNvSpPr>
              <a:spLocks noChangeShapeType="1"/>
            </p:cNvSpPr>
            <p:nvPr/>
          </p:nvSpPr>
          <p:spPr bwMode="auto">
            <a:xfrm flipV="1">
              <a:off x="8820" y="2952"/>
              <a:ext cx="0" cy="360"/>
            </a:xfrm>
            <a:prstGeom prst="line">
              <a:avLst/>
            </a:prstGeom>
            <a:noFill/>
            <a:ln w="31750">
              <a:solidFill>
                <a:srgbClr val="000000"/>
              </a:solidFill>
              <a:round/>
              <a:headEnd/>
              <a:tailEnd/>
            </a:ln>
          </p:spPr>
          <p:txBody>
            <a:bodyPr/>
            <a:lstStyle/>
            <a:p>
              <a:endParaRPr lang="en-US">
                <a:solidFill>
                  <a:srgbClr val="000000"/>
                </a:solidFill>
              </a:endParaRPr>
            </a:p>
          </p:txBody>
        </p:sp>
        <p:sp>
          <p:nvSpPr>
            <p:cNvPr id="11299" name="Line 15"/>
            <p:cNvSpPr>
              <a:spLocks noChangeShapeType="1"/>
            </p:cNvSpPr>
            <p:nvPr/>
          </p:nvSpPr>
          <p:spPr bwMode="auto">
            <a:xfrm flipH="1">
              <a:off x="8640" y="3132"/>
              <a:ext cx="360" cy="0"/>
            </a:xfrm>
            <a:prstGeom prst="line">
              <a:avLst/>
            </a:prstGeom>
            <a:noFill/>
            <a:ln w="31750">
              <a:solidFill>
                <a:srgbClr val="000000"/>
              </a:solidFill>
              <a:round/>
              <a:headEnd/>
              <a:tailEnd/>
            </a:ln>
          </p:spPr>
          <p:txBody>
            <a:bodyPr/>
            <a:lstStyle/>
            <a:p>
              <a:endParaRPr lang="en-US">
                <a:solidFill>
                  <a:srgbClr val="000000"/>
                </a:solidFill>
              </a:endParaRPr>
            </a:p>
          </p:txBody>
        </p:sp>
      </p:grpSp>
      <p:graphicFrame>
        <p:nvGraphicFramePr>
          <p:cNvPr id="419858" name="Object 18"/>
          <p:cNvGraphicFramePr>
            <a:graphicFrameLocks noChangeAspect="1"/>
          </p:cNvGraphicFramePr>
          <p:nvPr/>
        </p:nvGraphicFramePr>
        <p:xfrm>
          <a:off x="1514475" y="4229100"/>
          <a:ext cx="4714875" cy="909638"/>
        </p:xfrm>
        <a:graphic>
          <a:graphicData uri="http://schemas.openxmlformats.org/presentationml/2006/ole">
            <mc:AlternateContent xmlns:mc="http://schemas.openxmlformats.org/markup-compatibility/2006">
              <mc:Choice xmlns:v="urn:schemas-microsoft-com:vml" Requires="v">
                <p:oleObj spid="_x0000_s9328" name="Equation" r:id="rId3" imgW="4711680" imgH="914400" progId="Equation.3">
                  <p:embed/>
                </p:oleObj>
              </mc:Choice>
              <mc:Fallback>
                <p:oleObj name="Equation" r:id="rId3" imgW="471168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229100"/>
                        <a:ext cx="4714875"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61" name="Rectangle 21"/>
          <p:cNvSpPr>
            <a:spLocks noChangeArrowheads="1"/>
          </p:cNvSpPr>
          <p:nvPr/>
        </p:nvSpPr>
        <p:spPr bwMode="auto">
          <a:xfrm>
            <a:off x="6396038" y="4402138"/>
            <a:ext cx="2519362" cy="519112"/>
          </a:xfrm>
          <a:prstGeom prst="rect">
            <a:avLst/>
          </a:prstGeom>
          <a:noFill/>
          <a:ln w="9525" algn="ctr">
            <a:noFill/>
            <a:miter lim="800000"/>
            <a:headEnd/>
            <a:tailEnd/>
          </a:ln>
        </p:spPr>
        <p:txBody>
          <a:bodyPr anchor="ctr">
            <a:spAutoFit/>
          </a:bodyPr>
          <a:lstStyle/>
          <a:p>
            <a:pPr algn="l"/>
            <a:r>
              <a:rPr lang="en-US" b="0">
                <a:solidFill>
                  <a:srgbClr val="000000"/>
                </a:solidFill>
              </a:rPr>
              <a:t>=  0.096 m/s</a:t>
            </a:r>
            <a:r>
              <a:rPr lang="en-US" b="0" baseline="30000">
                <a:solidFill>
                  <a:srgbClr val="000000"/>
                </a:solidFill>
              </a:rPr>
              <a:t>2</a:t>
            </a:r>
          </a:p>
        </p:txBody>
      </p:sp>
      <p:graphicFrame>
        <p:nvGraphicFramePr>
          <p:cNvPr id="419863" name="Object 23"/>
          <p:cNvGraphicFramePr>
            <a:graphicFrameLocks noChangeAspect="1"/>
          </p:cNvGraphicFramePr>
          <p:nvPr/>
        </p:nvGraphicFramePr>
        <p:xfrm>
          <a:off x="1516063" y="5514975"/>
          <a:ext cx="4752975" cy="909638"/>
        </p:xfrm>
        <a:graphic>
          <a:graphicData uri="http://schemas.openxmlformats.org/presentationml/2006/ole">
            <mc:AlternateContent xmlns:mc="http://schemas.openxmlformats.org/markup-compatibility/2006">
              <mc:Choice xmlns:v="urn:schemas-microsoft-com:vml" Requires="v">
                <p:oleObj spid="_x0000_s9329" name="Equation" r:id="rId5" imgW="4749480" imgH="914400" progId="Equation.3">
                  <p:embed/>
                </p:oleObj>
              </mc:Choice>
              <mc:Fallback>
                <p:oleObj name="Equation" r:id="rId5" imgW="474948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63" y="5514975"/>
                        <a:ext cx="4752975"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64" name="Rectangle 24"/>
          <p:cNvSpPr>
            <a:spLocks noChangeArrowheads="1"/>
          </p:cNvSpPr>
          <p:nvPr/>
        </p:nvSpPr>
        <p:spPr bwMode="auto">
          <a:xfrm>
            <a:off x="6386513" y="5689600"/>
            <a:ext cx="2519362" cy="519113"/>
          </a:xfrm>
          <a:prstGeom prst="rect">
            <a:avLst/>
          </a:prstGeom>
          <a:noFill/>
          <a:ln w="9525" algn="ctr">
            <a:noFill/>
            <a:miter lim="800000"/>
            <a:headEnd/>
            <a:tailEnd/>
          </a:ln>
        </p:spPr>
        <p:txBody>
          <a:bodyPr anchor="ctr">
            <a:spAutoFit/>
          </a:bodyPr>
          <a:lstStyle/>
          <a:p>
            <a:pPr algn="l"/>
            <a:r>
              <a:rPr lang="en-US" b="0">
                <a:solidFill>
                  <a:srgbClr val="000000"/>
                </a:solidFill>
              </a:rPr>
              <a:t>=  0.075 m/s</a:t>
            </a:r>
            <a:r>
              <a:rPr lang="en-US" b="0" baseline="30000">
                <a:solidFill>
                  <a:srgbClr val="000000"/>
                </a:solidFill>
              </a:rPr>
              <a:t>2</a:t>
            </a:r>
          </a:p>
        </p:txBody>
      </p:sp>
      <p:grpSp>
        <p:nvGrpSpPr>
          <p:cNvPr id="3" name="Group 44"/>
          <p:cNvGrpSpPr>
            <a:grpSpLocks/>
          </p:cNvGrpSpPr>
          <p:nvPr/>
        </p:nvGrpSpPr>
        <p:grpSpPr bwMode="auto">
          <a:xfrm>
            <a:off x="6345500" y="2170938"/>
            <a:ext cx="2019300" cy="1533525"/>
            <a:chOff x="3870" y="1375"/>
            <a:chExt cx="1272" cy="966"/>
          </a:xfrm>
        </p:grpSpPr>
        <p:sp>
          <p:nvSpPr>
            <p:cNvPr id="11289" name="Line 27"/>
            <p:cNvSpPr>
              <a:spLocks noChangeShapeType="1"/>
            </p:cNvSpPr>
            <p:nvPr/>
          </p:nvSpPr>
          <p:spPr bwMode="auto">
            <a:xfrm>
              <a:off x="3959" y="1664"/>
              <a:ext cx="703" cy="677"/>
            </a:xfrm>
            <a:prstGeom prst="line">
              <a:avLst/>
            </a:prstGeom>
            <a:noFill/>
            <a:ln w="22225">
              <a:solidFill>
                <a:srgbClr val="3333FF"/>
              </a:solidFill>
              <a:round/>
              <a:headEnd/>
              <a:tailEnd type="triangle" w="lg" len="lg"/>
            </a:ln>
          </p:spPr>
          <p:txBody>
            <a:bodyPr wrap="none" anchor="ctr"/>
            <a:lstStyle/>
            <a:p>
              <a:endParaRPr lang="en-US">
                <a:solidFill>
                  <a:srgbClr val="000000"/>
                </a:solidFill>
              </a:endParaRPr>
            </a:p>
          </p:txBody>
        </p:sp>
        <p:sp>
          <p:nvSpPr>
            <p:cNvPr id="11290" name="Rectangle 29"/>
            <p:cNvSpPr>
              <a:spLocks noChangeArrowheads="1"/>
            </p:cNvSpPr>
            <p:nvPr/>
          </p:nvSpPr>
          <p:spPr bwMode="auto">
            <a:xfrm>
              <a:off x="3870" y="1975"/>
              <a:ext cx="725" cy="327"/>
            </a:xfrm>
            <a:prstGeom prst="rect">
              <a:avLst/>
            </a:prstGeom>
            <a:noFill/>
            <a:ln w="9525" algn="ctr">
              <a:noFill/>
              <a:miter lim="800000"/>
              <a:headEnd/>
              <a:tailEnd/>
            </a:ln>
          </p:spPr>
          <p:txBody>
            <a:bodyPr anchor="ctr">
              <a:spAutoFit/>
            </a:bodyPr>
            <a:lstStyle/>
            <a:p>
              <a:pPr algn="l"/>
              <a:r>
                <a:rPr lang="en-US" b="0">
                  <a:solidFill>
                    <a:srgbClr val="3333FF"/>
                  </a:solidFill>
                </a:rPr>
                <a:t>a</a:t>
              </a:r>
              <a:r>
                <a:rPr lang="en-US" b="0" baseline="-25000">
                  <a:solidFill>
                    <a:srgbClr val="3333FF"/>
                  </a:solidFill>
                </a:rPr>
                <a:t>t,stem</a:t>
              </a:r>
              <a:r>
                <a:rPr lang="en-US" b="0">
                  <a:solidFill>
                    <a:srgbClr val="3333FF"/>
                  </a:solidFill>
                </a:rPr>
                <a:t> </a:t>
              </a:r>
            </a:p>
          </p:txBody>
        </p:sp>
        <p:grpSp>
          <p:nvGrpSpPr>
            <p:cNvPr id="11291" name="Group 31"/>
            <p:cNvGrpSpPr>
              <a:grpSpLocks/>
            </p:cNvGrpSpPr>
            <p:nvPr/>
          </p:nvGrpSpPr>
          <p:grpSpPr bwMode="auto">
            <a:xfrm>
              <a:off x="4202" y="1375"/>
              <a:ext cx="940" cy="468"/>
              <a:chOff x="4202" y="1375"/>
              <a:chExt cx="940" cy="468"/>
            </a:xfrm>
          </p:grpSpPr>
          <p:sp>
            <p:nvSpPr>
              <p:cNvPr id="11292" name="Line 28"/>
              <p:cNvSpPr>
                <a:spLocks noChangeShapeType="1"/>
              </p:cNvSpPr>
              <p:nvPr/>
            </p:nvSpPr>
            <p:spPr bwMode="auto">
              <a:xfrm>
                <a:off x="4202" y="1440"/>
                <a:ext cx="419" cy="403"/>
              </a:xfrm>
              <a:prstGeom prst="line">
                <a:avLst/>
              </a:prstGeom>
              <a:noFill/>
              <a:ln w="22225">
                <a:solidFill>
                  <a:srgbClr val="3333FF"/>
                </a:solidFill>
                <a:round/>
                <a:headEnd/>
                <a:tailEnd type="triangle" w="lg" len="lg"/>
              </a:ln>
            </p:spPr>
            <p:txBody>
              <a:bodyPr wrap="none" anchor="ctr"/>
              <a:lstStyle/>
              <a:p>
                <a:endParaRPr lang="en-US">
                  <a:solidFill>
                    <a:srgbClr val="000000"/>
                  </a:solidFill>
                </a:endParaRPr>
              </a:p>
            </p:txBody>
          </p:sp>
          <p:sp>
            <p:nvSpPr>
              <p:cNvPr id="11293" name="Rectangle 30"/>
              <p:cNvSpPr>
                <a:spLocks noChangeArrowheads="1"/>
              </p:cNvSpPr>
              <p:nvPr/>
            </p:nvSpPr>
            <p:spPr bwMode="auto">
              <a:xfrm>
                <a:off x="4422" y="1375"/>
                <a:ext cx="720" cy="327"/>
              </a:xfrm>
              <a:prstGeom prst="rect">
                <a:avLst/>
              </a:prstGeom>
              <a:noFill/>
              <a:ln w="9525" algn="ctr">
                <a:noFill/>
                <a:miter lim="800000"/>
                <a:headEnd/>
                <a:tailEnd/>
              </a:ln>
            </p:spPr>
            <p:txBody>
              <a:bodyPr anchor="ctr">
                <a:spAutoFit/>
              </a:bodyPr>
              <a:lstStyle/>
              <a:p>
                <a:pPr algn="l"/>
                <a:r>
                  <a:rPr lang="en-US" b="0">
                    <a:solidFill>
                      <a:srgbClr val="3333FF"/>
                    </a:solidFill>
                  </a:rPr>
                  <a:t>a</a:t>
                </a:r>
                <a:r>
                  <a:rPr lang="en-US" b="0" baseline="-25000">
                    <a:solidFill>
                      <a:srgbClr val="3333FF"/>
                    </a:solidFill>
                  </a:rPr>
                  <a:t>t,refl</a:t>
                </a:r>
                <a:r>
                  <a:rPr lang="en-US" b="0">
                    <a:solidFill>
                      <a:srgbClr val="3333FF"/>
                    </a:solidFill>
                  </a:rPr>
                  <a:t> </a:t>
                </a:r>
              </a:p>
            </p:txBody>
          </p:sp>
        </p:grpSp>
      </p:grpSp>
      <p:grpSp>
        <p:nvGrpSpPr>
          <p:cNvPr id="5" name="Group 43"/>
          <p:cNvGrpSpPr>
            <a:grpSpLocks/>
          </p:cNvGrpSpPr>
          <p:nvPr/>
        </p:nvGrpSpPr>
        <p:grpSpPr bwMode="auto">
          <a:xfrm>
            <a:off x="5804163" y="213550"/>
            <a:ext cx="1625600" cy="1922463"/>
            <a:chOff x="3529" y="142"/>
            <a:chExt cx="1024" cy="1211"/>
          </a:xfrm>
        </p:grpSpPr>
        <p:grpSp>
          <p:nvGrpSpPr>
            <p:cNvPr id="11280" name="Group 42"/>
            <p:cNvGrpSpPr>
              <a:grpSpLocks/>
            </p:cNvGrpSpPr>
            <p:nvPr/>
          </p:nvGrpSpPr>
          <p:grpSpPr bwMode="auto">
            <a:xfrm>
              <a:off x="4012" y="535"/>
              <a:ext cx="541" cy="818"/>
              <a:chOff x="4012" y="535"/>
              <a:chExt cx="541" cy="818"/>
            </a:xfrm>
          </p:grpSpPr>
          <p:sp>
            <p:nvSpPr>
              <p:cNvPr id="11287" name="AutoShape 34"/>
              <p:cNvSpPr>
                <a:spLocks/>
              </p:cNvSpPr>
              <p:nvPr/>
            </p:nvSpPr>
            <p:spPr bwMode="auto">
              <a:xfrm rot="2790234">
                <a:off x="4228" y="849"/>
                <a:ext cx="109" cy="541"/>
              </a:xfrm>
              <a:prstGeom prst="leftBrace">
                <a:avLst>
                  <a:gd name="adj1" fmla="val 41361"/>
                  <a:gd name="adj2" fmla="val 50000"/>
                </a:avLst>
              </a:prstGeom>
              <a:noFill/>
              <a:ln w="22225">
                <a:solidFill>
                  <a:schemeClr val="tx1"/>
                </a:solidFill>
                <a:round/>
                <a:headEnd/>
                <a:tailEnd/>
              </a:ln>
            </p:spPr>
            <p:txBody>
              <a:bodyPr wrap="none" anchor="ctr"/>
              <a:lstStyle/>
              <a:p>
                <a:endParaRPr lang="en-US">
                  <a:solidFill>
                    <a:srgbClr val="000000"/>
                  </a:solidFill>
                </a:endParaRPr>
              </a:p>
            </p:txBody>
          </p:sp>
          <p:sp>
            <p:nvSpPr>
              <p:cNvPr id="11288" name="Rectangle 36"/>
              <p:cNvSpPr>
                <a:spLocks noChangeArrowheads="1"/>
              </p:cNvSpPr>
              <p:nvPr/>
            </p:nvSpPr>
            <p:spPr bwMode="auto">
              <a:xfrm rot="-2716798">
                <a:off x="3827" y="819"/>
                <a:ext cx="818" cy="250"/>
              </a:xfrm>
              <a:prstGeom prst="rect">
                <a:avLst/>
              </a:prstGeom>
              <a:noFill/>
              <a:ln w="9525" algn="ctr">
                <a:noFill/>
                <a:miter lim="800000"/>
                <a:headEnd/>
                <a:tailEnd/>
              </a:ln>
            </p:spPr>
            <p:txBody>
              <a:bodyPr anchor="ctr">
                <a:spAutoFit/>
              </a:bodyPr>
              <a:lstStyle/>
              <a:p>
                <a:pPr algn="l"/>
                <a:r>
                  <a:rPr lang="en-US" sz="2000">
                    <a:solidFill>
                      <a:srgbClr val="000000"/>
                    </a:solidFill>
                  </a:rPr>
                  <a:t>0.32 m </a:t>
                </a:r>
              </a:p>
            </p:txBody>
          </p:sp>
        </p:grpSp>
        <p:grpSp>
          <p:nvGrpSpPr>
            <p:cNvPr id="11281" name="Group 41"/>
            <p:cNvGrpSpPr>
              <a:grpSpLocks/>
            </p:cNvGrpSpPr>
            <p:nvPr/>
          </p:nvGrpSpPr>
          <p:grpSpPr bwMode="auto">
            <a:xfrm>
              <a:off x="3529" y="142"/>
              <a:ext cx="782" cy="881"/>
              <a:chOff x="3529" y="142"/>
              <a:chExt cx="782" cy="881"/>
            </a:xfrm>
          </p:grpSpPr>
          <p:sp>
            <p:nvSpPr>
              <p:cNvPr id="11282" name="AutoShape 35"/>
              <p:cNvSpPr>
                <a:spLocks/>
              </p:cNvSpPr>
              <p:nvPr/>
            </p:nvSpPr>
            <p:spPr bwMode="auto">
              <a:xfrm rot="2790234">
                <a:off x="3861" y="573"/>
                <a:ext cx="119" cy="781"/>
              </a:xfrm>
              <a:prstGeom prst="leftBrace">
                <a:avLst>
                  <a:gd name="adj1" fmla="val 54692"/>
                  <a:gd name="adj2" fmla="val 50000"/>
                </a:avLst>
              </a:prstGeom>
              <a:noFill/>
              <a:ln w="22225">
                <a:solidFill>
                  <a:schemeClr val="tx1"/>
                </a:solidFill>
                <a:round/>
                <a:headEnd/>
                <a:tailEnd/>
              </a:ln>
            </p:spPr>
            <p:txBody>
              <a:bodyPr wrap="none" anchor="ctr"/>
              <a:lstStyle/>
              <a:p>
                <a:endParaRPr lang="en-US">
                  <a:solidFill>
                    <a:srgbClr val="000000"/>
                  </a:solidFill>
                </a:endParaRPr>
              </a:p>
            </p:txBody>
          </p:sp>
          <p:sp>
            <p:nvSpPr>
              <p:cNvPr id="11283" name="Rectangle 37"/>
              <p:cNvSpPr>
                <a:spLocks noChangeArrowheads="1"/>
              </p:cNvSpPr>
              <p:nvPr/>
            </p:nvSpPr>
            <p:spPr bwMode="auto">
              <a:xfrm rot="-2551913">
                <a:off x="3589" y="142"/>
                <a:ext cx="662" cy="250"/>
              </a:xfrm>
              <a:prstGeom prst="rect">
                <a:avLst/>
              </a:prstGeom>
              <a:noFill/>
              <a:ln w="9525" algn="ctr">
                <a:noFill/>
                <a:miter lim="800000"/>
                <a:headEnd/>
                <a:tailEnd/>
              </a:ln>
            </p:spPr>
            <p:txBody>
              <a:bodyPr anchor="ctr">
                <a:spAutoFit/>
              </a:bodyPr>
              <a:lstStyle/>
              <a:p>
                <a:pPr algn="l"/>
                <a:r>
                  <a:rPr lang="en-US" sz="2000">
                    <a:solidFill>
                      <a:srgbClr val="000000"/>
                    </a:solidFill>
                  </a:rPr>
                  <a:t>0.41 m </a:t>
                </a:r>
              </a:p>
            </p:txBody>
          </p:sp>
          <p:grpSp>
            <p:nvGrpSpPr>
              <p:cNvPr id="11284" name="Group 40"/>
              <p:cNvGrpSpPr>
                <a:grpSpLocks/>
              </p:cNvGrpSpPr>
              <p:nvPr/>
            </p:nvGrpSpPr>
            <p:grpSpPr bwMode="auto">
              <a:xfrm>
                <a:off x="3529" y="485"/>
                <a:ext cx="338" cy="403"/>
                <a:chOff x="3529" y="485"/>
                <a:chExt cx="338" cy="403"/>
              </a:xfrm>
            </p:grpSpPr>
            <p:sp>
              <p:nvSpPr>
                <p:cNvPr id="11285" name="Line 38"/>
                <p:cNvSpPr>
                  <a:spLocks noChangeShapeType="1"/>
                </p:cNvSpPr>
                <p:nvPr/>
              </p:nvSpPr>
              <p:spPr bwMode="auto">
                <a:xfrm flipH="1">
                  <a:off x="3529" y="485"/>
                  <a:ext cx="164" cy="156"/>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11286" name="Line 39"/>
                <p:cNvSpPr>
                  <a:spLocks noChangeShapeType="1"/>
                </p:cNvSpPr>
                <p:nvPr/>
              </p:nvSpPr>
              <p:spPr bwMode="auto">
                <a:xfrm>
                  <a:off x="3529" y="641"/>
                  <a:ext cx="338" cy="247"/>
                </a:xfrm>
                <a:prstGeom prst="line">
                  <a:avLst/>
                </a:prstGeom>
                <a:noFill/>
                <a:ln w="22225">
                  <a:solidFill>
                    <a:schemeClr val="tx1"/>
                  </a:solidFill>
                  <a:round/>
                  <a:headEnd/>
                  <a:tailEnd/>
                </a:ln>
              </p:spPr>
              <p:txBody>
                <a:bodyPr wrap="none" anchor="ctr"/>
                <a:lstStyle/>
                <a:p>
                  <a:endParaRPr lang="en-US">
                    <a:solidFill>
                      <a:srgbClr val="000000"/>
                    </a:solidFill>
                  </a:endParaRPr>
                </a:p>
              </p:txBody>
            </p:sp>
          </p:grpSp>
        </p:grpSp>
      </p:grpSp>
      <p:sp>
        <p:nvSpPr>
          <p:cNvPr id="36" name="Rectangle 6"/>
          <p:cNvSpPr>
            <a:spLocks noChangeArrowheads="1"/>
          </p:cNvSpPr>
          <p:nvPr/>
        </p:nvSpPr>
        <p:spPr bwMode="auto">
          <a:xfrm>
            <a:off x="1143620" y="3355992"/>
            <a:ext cx="1338828"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a</a:t>
            </a:r>
            <a:endParaRPr lang="en-US" dirty="0">
              <a:solidFill>
                <a:srgbClr val="000000"/>
              </a:solidFill>
              <a:latin typeface="Symbol" panose="05050102010706020507" pitchFamily="18" charset="2"/>
            </a:endParaRPr>
          </a:p>
        </p:txBody>
      </p:sp>
      <p:grpSp>
        <p:nvGrpSpPr>
          <p:cNvPr id="38" name="Group 37"/>
          <p:cNvGrpSpPr/>
          <p:nvPr/>
        </p:nvGrpSpPr>
        <p:grpSpPr>
          <a:xfrm>
            <a:off x="2346159" y="3176211"/>
            <a:ext cx="1289338" cy="990046"/>
            <a:chOff x="-2036653" y="2151458"/>
            <a:chExt cx="1289338" cy="990046"/>
          </a:xfrm>
        </p:grpSpPr>
        <p:sp>
          <p:nvSpPr>
            <p:cNvPr id="39" name="Rectangle 22"/>
            <p:cNvSpPr>
              <a:spLocks noChangeArrowheads="1"/>
            </p:cNvSpPr>
            <p:nvPr/>
          </p:nvSpPr>
          <p:spPr bwMode="auto">
            <a:xfrm>
              <a:off x="-2036653" y="2350798"/>
              <a:ext cx="614271"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r</a:t>
              </a:r>
              <a:endParaRPr lang="en-US" b="0" dirty="0">
                <a:solidFill>
                  <a:srgbClr val="000000"/>
                </a:solidFill>
              </a:endParaRPr>
            </a:p>
          </p:txBody>
        </p:sp>
        <p:sp>
          <p:nvSpPr>
            <p:cNvPr id="40" name="Rectangle 39"/>
            <p:cNvSpPr/>
            <p:nvPr/>
          </p:nvSpPr>
          <p:spPr>
            <a:xfrm>
              <a:off x="-1398455" y="2151458"/>
              <a:ext cx="651140" cy="523220"/>
            </a:xfrm>
            <a:prstGeom prst="rect">
              <a:avLst/>
            </a:prstGeom>
          </p:spPr>
          <p:txBody>
            <a:bodyPr wrap="none">
              <a:spAutoFit/>
            </a:bodyPr>
            <a:lstStyle/>
            <a:p>
              <a:pPr algn="l"/>
              <a:r>
                <a:rPr lang="en-US" dirty="0" err="1" smtClean="0">
                  <a:solidFill>
                    <a:srgbClr val="000000"/>
                  </a:solidFill>
                  <a:latin typeface="Symbol" panose="05050102010706020507" pitchFamily="18" charset="2"/>
                </a:rPr>
                <a:t>Dw</a:t>
              </a:r>
              <a:endParaRPr lang="en-US" dirty="0">
                <a:solidFill>
                  <a:srgbClr val="000000"/>
                </a:solidFill>
              </a:endParaRPr>
            </a:p>
          </p:txBody>
        </p:sp>
        <p:cxnSp>
          <p:nvCxnSpPr>
            <p:cNvPr id="41" name="Straight Connector 40"/>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2" name="Rectangle 41"/>
            <p:cNvSpPr/>
            <p:nvPr/>
          </p:nvSpPr>
          <p:spPr>
            <a:xfrm>
              <a:off x="-1340182" y="2618284"/>
              <a:ext cx="503664" cy="523220"/>
            </a:xfrm>
            <a:prstGeom prst="rect">
              <a:avLst/>
            </a:prstGeom>
          </p:spPr>
          <p:txBody>
            <a:bodyPr wrap="none">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dirty="0">
                <a:solidFill>
                  <a:srgbClr val="000000"/>
                </a:solidFill>
              </a:endParaRPr>
            </a:p>
          </p:txBody>
        </p:sp>
      </p:grpSp>
    </p:spTree>
    <p:extLst>
      <p:ext uri="{BB962C8B-B14F-4D97-AF65-F5344CB8AC3E}">
        <p14:creationId xmlns:p14="http://schemas.microsoft.com/office/powerpoint/2010/main" val="1145736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6400000">
                                      <p:cBhvr>
                                        <p:cTn id="6" dur="2000" fill="hold"/>
                                        <p:tgtEl>
                                          <p:spTgt spid="2"/>
                                        </p:tgtEl>
                                        <p:attrNameLst>
                                          <p:attrName>r</p:attrName>
                                        </p:attrNameLst>
                                      </p:cBhvr>
                                    </p:animRot>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anim calcmode="lin" valueType="num">
                                      <p:cBhvr>
                                        <p:cTn id="23" dur="2000" fill="hold"/>
                                        <p:tgtEl>
                                          <p:spTgt spid="36"/>
                                        </p:tgtEl>
                                        <p:attrNameLst>
                                          <p:attrName>style.rotation</p:attrName>
                                        </p:attrNameLst>
                                      </p:cBhvr>
                                      <p:tavLst>
                                        <p:tav tm="0">
                                          <p:val>
                                            <p:fltVal val="720"/>
                                          </p:val>
                                        </p:tav>
                                        <p:tav tm="100000">
                                          <p:val>
                                            <p:fltVal val="0"/>
                                          </p:val>
                                        </p:tav>
                                      </p:tavLst>
                                    </p:anim>
                                    <p:anim calcmode="lin" valueType="num">
                                      <p:cBhvr>
                                        <p:cTn id="24" dur="2000" fill="hold"/>
                                        <p:tgtEl>
                                          <p:spTgt spid="36"/>
                                        </p:tgtEl>
                                        <p:attrNameLst>
                                          <p:attrName>ppt_h</p:attrName>
                                        </p:attrNameLst>
                                      </p:cBhvr>
                                      <p:tavLst>
                                        <p:tav tm="0">
                                          <p:val>
                                            <p:fltVal val="0"/>
                                          </p:val>
                                        </p:tav>
                                        <p:tav tm="100000">
                                          <p:val>
                                            <p:strVal val="#ppt_h"/>
                                          </p:val>
                                        </p:tav>
                                      </p:tavLst>
                                    </p:anim>
                                    <p:anim calcmode="lin" valueType="num">
                                      <p:cBhvr>
                                        <p:cTn id="25"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circle(in)">
                                      <p:cBhvr>
                                        <p:cTn id="30" dur="20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9858"/>
                                        </p:tgtEl>
                                        <p:attrNameLst>
                                          <p:attrName>style.visibility</p:attrName>
                                        </p:attrNameLst>
                                      </p:cBhvr>
                                      <p:to>
                                        <p:strVal val="visible"/>
                                      </p:to>
                                    </p:set>
                                    <p:animEffect transition="in" filter="fade">
                                      <p:cBhvr>
                                        <p:cTn id="35" dur="1000"/>
                                        <p:tgtEl>
                                          <p:spTgt spid="419858"/>
                                        </p:tgtEl>
                                      </p:cBhvr>
                                    </p:animEffect>
                                    <p:anim calcmode="lin" valueType="num">
                                      <p:cBhvr>
                                        <p:cTn id="36" dur="1000" fill="hold"/>
                                        <p:tgtEl>
                                          <p:spTgt spid="419858"/>
                                        </p:tgtEl>
                                        <p:attrNameLst>
                                          <p:attrName>ppt_x</p:attrName>
                                        </p:attrNameLst>
                                      </p:cBhvr>
                                      <p:tavLst>
                                        <p:tav tm="0">
                                          <p:val>
                                            <p:strVal val="#ppt_x"/>
                                          </p:val>
                                        </p:tav>
                                        <p:tav tm="100000">
                                          <p:val>
                                            <p:strVal val="#ppt_x"/>
                                          </p:val>
                                        </p:tav>
                                      </p:tavLst>
                                    </p:anim>
                                    <p:anim calcmode="lin" valueType="num">
                                      <p:cBhvr>
                                        <p:cTn id="37" dur="1000" fill="hold"/>
                                        <p:tgtEl>
                                          <p:spTgt spid="4198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19861"/>
                                        </p:tgtEl>
                                        <p:attrNameLst>
                                          <p:attrName>style.visibility</p:attrName>
                                        </p:attrNameLst>
                                      </p:cBhvr>
                                      <p:to>
                                        <p:strVal val="visible"/>
                                      </p:to>
                                    </p:set>
                                    <p:anim calcmode="lin" valueType="num">
                                      <p:cBhvr>
                                        <p:cTn id="42" dur="1000" fill="hold"/>
                                        <p:tgtEl>
                                          <p:spTgt spid="419861"/>
                                        </p:tgtEl>
                                        <p:attrNameLst>
                                          <p:attrName>ppt_x</p:attrName>
                                        </p:attrNameLst>
                                      </p:cBhvr>
                                      <p:tavLst>
                                        <p:tav tm="0">
                                          <p:val>
                                            <p:strVal val="#ppt_x-.2"/>
                                          </p:val>
                                        </p:tav>
                                        <p:tav tm="100000">
                                          <p:val>
                                            <p:strVal val="#ppt_x"/>
                                          </p:val>
                                        </p:tav>
                                      </p:tavLst>
                                    </p:anim>
                                    <p:anim calcmode="lin" valueType="num">
                                      <p:cBhvr>
                                        <p:cTn id="43" dur="1000" fill="hold"/>
                                        <p:tgtEl>
                                          <p:spTgt spid="41986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19861"/>
                                        </p:tgtEl>
                                      </p:cBhvr>
                                    </p:animEffect>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419865"/>
                                        </p:tgtEl>
                                        <p:attrNameLst>
                                          <p:attrName>style.visibility</p:attrName>
                                        </p:attrNameLst>
                                      </p:cBhvr>
                                      <p:to>
                                        <p:strVal val="visible"/>
                                      </p:to>
                                    </p:set>
                                    <p:animEffect transition="in" filter="dissolve">
                                      <p:cBhvr>
                                        <p:cTn id="48" dur="500"/>
                                        <p:tgtEl>
                                          <p:spTgt spid="419865"/>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419848"/>
                                        </p:tgtEl>
                                        <p:attrNameLst>
                                          <p:attrName>style.visibility</p:attrName>
                                        </p:attrNameLst>
                                      </p:cBhvr>
                                      <p:to>
                                        <p:strVal val="visible"/>
                                      </p:to>
                                    </p:set>
                                    <p:anim by="(-#ppt_w*2)" calcmode="lin" valueType="num">
                                      <p:cBhvr rctx="PPT">
                                        <p:cTn id="53" dur="500" autoRev="1" fill="hold">
                                          <p:stCondLst>
                                            <p:cond delay="0"/>
                                          </p:stCondLst>
                                        </p:cTn>
                                        <p:tgtEl>
                                          <p:spTgt spid="419848"/>
                                        </p:tgtEl>
                                        <p:attrNameLst>
                                          <p:attrName>ppt_w</p:attrName>
                                        </p:attrNameLst>
                                      </p:cBhvr>
                                    </p:anim>
                                    <p:anim by="(#ppt_w*0.50)" calcmode="lin" valueType="num">
                                      <p:cBhvr>
                                        <p:cTn id="54" dur="500" decel="50000" autoRev="1" fill="hold">
                                          <p:stCondLst>
                                            <p:cond delay="0"/>
                                          </p:stCondLst>
                                        </p:cTn>
                                        <p:tgtEl>
                                          <p:spTgt spid="419848"/>
                                        </p:tgtEl>
                                        <p:attrNameLst>
                                          <p:attrName>ppt_x</p:attrName>
                                        </p:attrNameLst>
                                      </p:cBhvr>
                                    </p:anim>
                                    <p:anim from="(-#ppt_h/2)" to="(#ppt_y)" calcmode="lin" valueType="num">
                                      <p:cBhvr>
                                        <p:cTn id="55" dur="1000" fill="hold">
                                          <p:stCondLst>
                                            <p:cond delay="0"/>
                                          </p:stCondLst>
                                        </p:cTn>
                                        <p:tgtEl>
                                          <p:spTgt spid="419848"/>
                                        </p:tgtEl>
                                        <p:attrNameLst>
                                          <p:attrName>ppt_y</p:attrName>
                                        </p:attrNameLst>
                                      </p:cBhvr>
                                    </p:anim>
                                    <p:animRot by="21600000">
                                      <p:cBhvr>
                                        <p:cTn id="56" dur="1000" fill="hold">
                                          <p:stCondLst>
                                            <p:cond delay="0"/>
                                          </p:stCondLst>
                                        </p:cTn>
                                        <p:tgtEl>
                                          <p:spTgt spid="419848"/>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419863"/>
                                        </p:tgtEl>
                                        <p:attrNameLst>
                                          <p:attrName>style.visibility</p:attrName>
                                        </p:attrNameLst>
                                      </p:cBhvr>
                                      <p:to>
                                        <p:strVal val="visible"/>
                                      </p:to>
                                    </p:set>
                                    <p:animEffect transition="in" filter="fade">
                                      <p:cBhvr>
                                        <p:cTn id="61" dur="1000"/>
                                        <p:tgtEl>
                                          <p:spTgt spid="419863"/>
                                        </p:tgtEl>
                                      </p:cBhvr>
                                    </p:animEffect>
                                    <p:anim calcmode="lin" valueType="num">
                                      <p:cBhvr>
                                        <p:cTn id="62" dur="1000" fill="hold"/>
                                        <p:tgtEl>
                                          <p:spTgt spid="419863"/>
                                        </p:tgtEl>
                                        <p:attrNameLst>
                                          <p:attrName>ppt_x</p:attrName>
                                        </p:attrNameLst>
                                      </p:cBhvr>
                                      <p:tavLst>
                                        <p:tav tm="0">
                                          <p:val>
                                            <p:strVal val="#ppt_x"/>
                                          </p:val>
                                        </p:tav>
                                        <p:tav tm="100000">
                                          <p:val>
                                            <p:strVal val="#ppt_x"/>
                                          </p:val>
                                        </p:tav>
                                      </p:tavLst>
                                    </p:anim>
                                    <p:anim calcmode="lin" valueType="num">
                                      <p:cBhvr>
                                        <p:cTn id="63" dur="1000" fill="hold"/>
                                        <p:tgtEl>
                                          <p:spTgt spid="41986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419864"/>
                                        </p:tgtEl>
                                        <p:attrNameLst>
                                          <p:attrName>style.visibility</p:attrName>
                                        </p:attrNameLst>
                                      </p:cBhvr>
                                      <p:to>
                                        <p:strVal val="visible"/>
                                      </p:to>
                                    </p:set>
                                    <p:anim calcmode="lin" valueType="num">
                                      <p:cBhvr>
                                        <p:cTn id="68" dur="1000" fill="hold"/>
                                        <p:tgtEl>
                                          <p:spTgt spid="419864"/>
                                        </p:tgtEl>
                                        <p:attrNameLst>
                                          <p:attrName>ppt_x</p:attrName>
                                        </p:attrNameLst>
                                      </p:cBhvr>
                                      <p:tavLst>
                                        <p:tav tm="0">
                                          <p:val>
                                            <p:strVal val="#ppt_x-.2"/>
                                          </p:val>
                                        </p:tav>
                                        <p:tav tm="100000">
                                          <p:val>
                                            <p:strVal val="#ppt_x"/>
                                          </p:val>
                                        </p:tav>
                                      </p:tavLst>
                                    </p:anim>
                                    <p:anim calcmode="lin" valueType="num">
                                      <p:cBhvr>
                                        <p:cTn id="69" dur="1000" fill="hold"/>
                                        <p:tgtEl>
                                          <p:spTgt spid="41986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19864"/>
                                        </p:tgtEl>
                                      </p:cBhvr>
                                    </p:animEffect>
                                  </p:childTnLst>
                                </p:cTn>
                              </p:par>
                            </p:childTnLst>
                          </p:cTn>
                        </p:par>
                        <p:par>
                          <p:cTn id="71" fill="hold">
                            <p:stCondLst>
                              <p:cond delay="1000"/>
                            </p:stCondLst>
                            <p:childTnLst>
                              <p:par>
                                <p:cTn id="72" presetID="9" presetClass="entr" presetSubtype="0" fill="hold" grpId="0" nodeType="afterEffect">
                                  <p:stCondLst>
                                    <p:cond delay="0"/>
                                  </p:stCondLst>
                                  <p:childTnLst>
                                    <p:set>
                                      <p:cBhvr>
                                        <p:cTn id="73" dur="1" fill="hold">
                                          <p:stCondLst>
                                            <p:cond delay="0"/>
                                          </p:stCondLst>
                                        </p:cTn>
                                        <p:tgtEl>
                                          <p:spTgt spid="419866"/>
                                        </p:tgtEl>
                                        <p:attrNameLst>
                                          <p:attrName>style.visibility</p:attrName>
                                        </p:attrNameLst>
                                      </p:cBhvr>
                                      <p:to>
                                        <p:strVal val="visible"/>
                                      </p:to>
                                    </p:set>
                                    <p:animEffect transition="in" filter="dissolve">
                                      <p:cBhvr>
                                        <p:cTn id="74" dur="500"/>
                                        <p:tgtEl>
                                          <p:spTgt spid="419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5" grpId="0" animBg="1"/>
      <p:bldP spid="419866" grpId="0" animBg="1"/>
      <p:bldP spid="419848" grpId="0"/>
      <p:bldP spid="419861" grpId="0"/>
      <p:bldP spid="419864"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84" name="Rectangle 20"/>
          <p:cNvSpPr>
            <a:spLocks noChangeArrowheads="1"/>
          </p:cNvSpPr>
          <p:nvPr/>
        </p:nvSpPr>
        <p:spPr bwMode="auto">
          <a:xfrm>
            <a:off x="2232025" y="3452112"/>
            <a:ext cx="1465263" cy="611188"/>
          </a:xfrm>
          <a:prstGeom prst="rect">
            <a:avLst/>
          </a:prstGeom>
          <a:solidFill>
            <a:schemeClr val="accent5">
              <a:lumMod val="75000"/>
            </a:schemeClr>
          </a:solidFill>
          <a:ln w="9525" algn="ctr">
            <a:solidFill>
              <a:schemeClr val="tx1"/>
            </a:solidFill>
            <a:miter lim="800000"/>
            <a:headEnd/>
            <a:tailEnd/>
          </a:ln>
        </p:spPr>
        <p:txBody>
          <a:bodyPr wrap="none" anchor="ctr"/>
          <a:lstStyle/>
          <a:p>
            <a:endParaRPr lang="en-US">
              <a:solidFill>
                <a:srgbClr val="000000"/>
              </a:solidFill>
            </a:endParaRPr>
          </a:p>
        </p:txBody>
      </p:sp>
      <p:sp>
        <p:nvSpPr>
          <p:cNvPr id="420885" name="Rectangle 21"/>
          <p:cNvSpPr>
            <a:spLocks noChangeArrowheads="1"/>
          </p:cNvSpPr>
          <p:nvPr/>
        </p:nvSpPr>
        <p:spPr bwMode="auto">
          <a:xfrm>
            <a:off x="2251075" y="5551662"/>
            <a:ext cx="1450975" cy="566738"/>
          </a:xfrm>
          <a:prstGeom prst="rect">
            <a:avLst/>
          </a:prstGeom>
          <a:solidFill>
            <a:schemeClr val="accent5">
              <a:lumMod val="75000"/>
            </a:schemeClr>
          </a:solidFill>
          <a:ln w="9525" algn="ctr">
            <a:solidFill>
              <a:schemeClr val="tx1"/>
            </a:solidFill>
            <a:miter lim="800000"/>
            <a:headEnd/>
            <a:tailEnd/>
          </a:ln>
        </p:spPr>
        <p:txBody>
          <a:bodyPr wrap="none" anchor="ctr"/>
          <a:lstStyle/>
          <a:p>
            <a:endParaRPr lang="en-US">
              <a:solidFill>
                <a:srgbClr val="000000"/>
              </a:solidFill>
            </a:endParaRPr>
          </a:p>
        </p:txBody>
      </p:sp>
      <p:sp>
        <p:nvSpPr>
          <p:cNvPr id="12295" name="Rectangle 6"/>
          <p:cNvSpPr>
            <a:spLocks noChangeArrowheads="1"/>
          </p:cNvSpPr>
          <p:nvPr/>
        </p:nvSpPr>
        <p:spPr bwMode="auto">
          <a:xfrm>
            <a:off x="189863" y="152735"/>
            <a:ext cx="5743880" cy="954107"/>
          </a:xfrm>
          <a:prstGeom prst="rect">
            <a:avLst/>
          </a:prstGeom>
          <a:noFill/>
          <a:ln w="9525" algn="ctr">
            <a:noFill/>
            <a:miter lim="800000"/>
            <a:headEnd/>
            <a:tailEnd/>
          </a:ln>
        </p:spPr>
        <p:txBody>
          <a:bodyPr wrap="none" anchor="ctr">
            <a:spAutoFit/>
          </a:bodyPr>
          <a:lstStyle/>
          <a:p>
            <a:pPr algn="l"/>
            <a:r>
              <a:rPr lang="en-US" b="0" dirty="0">
                <a:solidFill>
                  <a:srgbClr val="FF0000"/>
                </a:solidFill>
              </a:rPr>
              <a:t>Find </a:t>
            </a:r>
            <a:r>
              <a:rPr lang="en-US" b="0" dirty="0" smtClean="0">
                <a:solidFill>
                  <a:srgbClr val="FF0000"/>
                </a:solidFill>
              </a:rPr>
              <a:t>tangential </a:t>
            </a:r>
            <a:r>
              <a:rPr lang="en-US" b="0" dirty="0">
                <a:solidFill>
                  <a:srgbClr val="FF0000"/>
                </a:solidFill>
              </a:rPr>
              <a:t>speed after 15 s for</a:t>
            </a:r>
          </a:p>
          <a:p>
            <a:pPr algn="l"/>
            <a:r>
              <a:rPr lang="en-US" b="0" dirty="0">
                <a:solidFill>
                  <a:srgbClr val="FF0000"/>
                </a:solidFill>
              </a:rPr>
              <a:t>both valve stem and reflector. </a:t>
            </a:r>
          </a:p>
        </p:txBody>
      </p:sp>
      <p:sp>
        <p:nvSpPr>
          <p:cNvPr id="420871" name="Rectangle 7"/>
          <p:cNvSpPr>
            <a:spLocks noChangeArrowheads="1"/>
          </p:cNvSpPr>
          <p:nvPr/>
        </p:nvSpPr>
        <p:spPr bwMode="auto">
          <a:xfrm>
            <a:off x="1023938" y="1637600"/>
            <a:ext cx="2339975" cy="519112"/>
          </a:xfrm>
          <a:prstGeom prst="rect">
            <a:avLst/>
          </a:prstGeom>
          <a:noFill/>
          <a:ln w="9525" algn="ctr">
            <a:noFill/>
            <a:miter lim="800000"/>
            <a:headEnd/>
            <a:tailEnd/>
          </a:ln>
        </p:spPr>
        <p:txBody>
          <a:bodyPr wrap="none" anchor="ctr">
            <a:spAutoFit/>
          </a:bodyPr>
          <a:lstStyle/>
          <a:p>
            <a:pPr algn="l"/>
            <a:r>
              <a:rPr lang="en-US" b="0">
                <a:solidFill>
                  <a:srgbClr val="FF0000"/>
                </a:solidFill>
              </a:rPr>
              <a:t>valve stem… </a:t>
            </a:r>
          </a:p>
        </p:txBody>
      </p:sp>
      <p:sp>
        <p:nvSpPr>
          <p:cNvPr id="420872" name="Rectangle 8"/>
          <p:cNvSpPr>
            <a:spLocks noChangeArrowheads="1"/>
          </p:cNvSpPr>
          <p:nvPr/>
        </p:nvSpPr>
        <p:spPr bwMode="auto">
          <a:xfrm>
            <a:off x="1004888" y="4265787"/>
            <a:ext cx="1925637" cy="519113"/>
          </a:xfrm>
          <a:prstGeom prst="rect">
            <a:avLst/>
          </a:prstGeom>
          <a:noFill/>
          <a:ln w="9525" algn="ctr">
            <a:noFill/>
            <a:miter lim="800000"/>
            <a:headEnd/>
            <a:tailEnd/>
          </a:ln>
        </p:spPr>
        <p:txBody>
          <a:bodyPr wrap="none" anchor="ctr">
            <a:spAutoFit/>
          </a:bodyPr>
          <a:lstStyle/>
          <a:p>
            <a:pPr algn="l"/>
            <a:r>
              <a:rPr lang="en-US" b="0">
                <a:solidFill>
                  <a:srgbClr val="FF0000"/>
                </a:solidFill>
              </a:rPr>
              <a:t>reflector… </a:t>
            </a:r>
          </a:p>
        </p:txBody>
      </p:sp>
      <p:graphicFrame>
        <p:nvGraphicFramePr>
          <p:cNvPr id="420875" name="Object 11"/>
          <p:cNvGraphicFramePr>
            <a:graphicFrameLocks noChangeAspect="1"/>
          </p:cNvGraphicFramePr>
          <p:nvPr>
            <p:extLst>
              <p:ext uri="{D42A27DB-BD31-4B8C-83A1-F6EECF244321}">
                <p14:modId xmlns:p14="http://schemas.microsoft.com/office/powerpoint/2010/main" val="2027965404"/>
              </p:ext>
            </p:extLst>
          </p:nvPr>
        </p:nvGraphicFramePr>
        <p:xfrm>
          <a:off x="1927225" y="2952050"/>
          <a:ext cx="2944813" cy="393700"/>
        </p:xfrm>
        <a:graphic>
          <a:graphicData uri="http://schemas.openxmlformats.org/presentationml/2006/ole">
            <mc:AlternateContent xmlns:mc="http://schemas.openxmlformats.org/markup-compatibility/2006">
              <mc:Choice xmlns:v="urn:schemas-microsoft-com:vml" Requires="v">
                <p:oleObj spid="_x0000_s10352" name="Equation" r:id="rId3" imgW="2946240" imgH="393480" progId="Equation.3">
                  <p:embed/>
                </p:oleObj>
              </mc:Choice>
              <mc:Fallback>
                <p:oleObj name="Equation" r:id="rId3" imgW="29462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2952050"/>
                        <a:ext cx="29448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77" name="Rectangle 13"/>
          <p:cNvSpPr>
            <a:spLocks noChangeArrowheads="1"/>
          </p:cNvSpPr>
          <p:nvPr/>
        </p:nvSpPr>
        <p:spPr bwMode="auto">
          <a:xfrm>
            <a:off x="1871663" y="3523550"/>
            <a:ext cx="2011362" cy="519112"/>
          </a:xfrm>
          <a:prstGeom prst="rect">
            <a:avLst/>
          </a:prstGeom>
          <a:noFill/>
          <a:ln w="9525" algn="ctr">
            <a:noFill/>
            <a:miter lim="800000"/>
            <a:headEnd/>
            <a:tailEnd/>
          </a:ln>
        </p:spPr>
        <p:txBody>
          <a:bodyPr anchor="ctr">
            <a:spAutoFit/>
          </a:bodyPr>
          <a:lstStyle/>
          <a:p>
            <a:pPr algn="l"/>
            <a:r>
              <a:rPr lang="en-US" b="0">
                <a:solidFill>
                  <a:srgbClr val="000000"/>
                </a:solidFill>
              </a:rPr>
              <a:t>=  3.8 m/s </a:t>
            </a:r>
          </a:p>
        </p:txBody>
      </p:sp>
      <p:graphicFrame>
        <p:nvGraphicFramePr>
          <p:cNvPr id="420880" name="Object 16"/>
          <p:cNvGraphicFramePr>
            <a:graphicFrameLocks noChangeAspect="1"/>
          </p:cNvGraphicFramePr>
          <p:nvPr>
            <p:extLst>
              <p:ext uri="{D42A27DB-BD31-4B8C-83A1-F6EECF244321}">
                <p14:modId xmlns:p14="http://schemas.microsoft.com/office/powerpoint/2010/main" val="3413892797"/>
              </p:ext>
            </p:extLst>
          </p:nvPr>
        </p:nvGraphicFramePr>
        <p:xfrm>
          <a:off x="1951038" y="4926187"/>
          <a:ext cx="2995612" cy="393700"/>
        </p:xfrm>
        <a:graphic>
          <a:graphicData uri="http://schemas.openxmlformats.org/presentationml/2006/ole">
            <mc:AlternateContent xmlns:mc="http://schemas.openxmlformats.org/markup-compatibility/2006">
              <mc:Choice xmlns:v="urn:schemas-microsoft-com:vml" Requires="v">
                <p:oleObj spid="_x0000_s10353" name="Equation" r:id="rId5" imgW="2997000" imgH="393480" progId="Equation.3">
                  <p:embed/>
                </p:oleObj>
              </mc:Choice>
              <mc:Fallback>
                <p:oleObj name="Equation" r:id="rId5" imgW="29970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038" y="4926187"/>
                        <a:ext cx="29956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81" name="Rectangle 17"/>
          <p:cNvSpPr>
            <a:spLocks noChangeArrowheads="1"/>
          </p:cNvSpPr>
          <p:nvPr/>
        </p:nvSpPr>
        <p:spPr bwMode="auto">
          <a:xfrm>
            <a:off x="1855788" y="5569125"/>
            <a:ext cx="2011362" cy="519112"/>
          </a:xfrm>
          <a:prstGeom prst="rect">
            <a:avLst/>
          </a:prstGeom>
          <a:noFill/>
          <a:ln w="9525" algn="ctr">
            <a:noFill/>
            <a:miter lim="800000"/>
            <a:headEnd/>
            <a:tailEnd/>
          </a:ln>
        </p:spPr>
        <p:txBody>
          <a:bodyPr anchor="ctr">
            <a:spAutoFit/>
          </a:bodyPr>
          <a:lstStyle/>
          <a:p>
            <a:pPr algn="l"/>
            <a:r>
              <a:rPr lang="en-US" b="0">
                <a:solidFill>
                  <a:srgbClr val="000000"/>
                </a:solidFill>
              </a:rPr>
              <a:t>=  3.0 m/s </a:t>
            </a:r>
          </a:p>
        </p:txBody>
      </p:sp>
      <p:grpSp>
        <p:nvGrpSpPr>
          <p:cNvPr id="2" name="Group 23"/>
          <p:cNvGrpSpPr>
            <a:grpSpLocks/>
          </p:cNvGrpSpPr>
          <p:nvPr/>
        </p:nvGrpSpPr>
        <p:grpSpPr bwMode="auto">
          <a:xfrm>
            <a:off x="6023363" y="216788"/>
            <a:ext cx="2841625" cy="2841625"/>
            <a:chOff x="7200" y="1512"/>
            <a:chExt cx="3240" cy="3240"/>
          </a:xfrm>
        </p:grpSpPr>
        <p:sp>
          <p:nvSpPr>
            <p:cNvPr id="12318" name="Oval 24"/>
            <p:cNvSpPr>
              <a:spLocks noChangeArrowheads="1"/>
            </p:cNvSpPr>
            <p:nvPr/>
          </p:nvSpPr>
          <p:spPr bwMode="auto">
            <a:xfrm>
              <a:off x="7200" y="1512"/>
              <a:ext cx="3240" cy="3240"/>
            </a:xfrm>
            <a:prstGeom prst="ellipse">
              <a:avLst/>
            </a:prstGeom>
            <a:noFill/>
            <a:ln w="31750">
              <a:solidFill>
                <a:srgbClr val="000000"/>
              </a:solidFill>
              <a:round/>
              <a:headEnd/>
              <a:tailEnd/>
            </a:ln>
          </p:spPr>
          <p:txBody>
            <a:bodyPr/>
            <a:lstStyle/>
            <a:p>
              <a:endParaRPr lang="en-US">
                <a:solidFill>
                  <a:srgbClr val="000000"/>
                </a:solidFill>
              </a:endParaRPr>
            </a:p>
          </p:txBody>
        </p:sp>
        <p:sp>
          <p:nvSpPr>
            <p:cNvPr id="12319" name="Line 25"/>
            <p:cNvSpPr>
              <a:spLocks noChangeShapeType="1"/>
            </p:cNvSpPr>
            <p:nvPr/>
          </p:nvSpPr>
          <p:spPr bwMode="auto">
            <a:xfrm flipH="1">
              <a:off x="10080" y="3132"/>
              <a:ext cx="360" cy="0"/>
            </a:xfrm>
            <a:prstGeom prst="line">
              <a:avLst/>
            </a:prstGeom>
            <a:noFill/>
            <a:ln w="53975">
              <a:solidFill>
                <a:srgbClr val="000000"/>
              </a:solidFill>
              <a:round/>
              <a:headEnd/>
              <a:tailEnd/>
            </a:ln>
          </p:spPr>
          <p:txBody>
            <a:bodyPr/>
            <a:lstStyle/>
            <a:p>
              <a:endParaRPr lang="en-US">
                <a:solidFill>
                  <a:srgbClr val="000000"/>
                </a:solidFill>
              </a:endParaRPr>
            </a:p>
          </p:txBody>
        </p:sp>
        <p:sp>
          <p:nvSpPr>
            <p:cNvPr id="12320" name="AutoShape 26"/>
            <p:cNvSpPr>
              <a:spLocks noChangeArrowheads="1"/>
            </p:cNvSpPr>
            <p:nvPr/>
          </p:nvSpPr>
          <p:spPr bwMode="auto">
            <a:xfrm>
              <a:off x="7920" y="3672"/>
              <a:ext cx="360" cy="360"/>
            </a:xfrm>
            <a:prstGeom prst="octagon">
              <a:avLst>
                <a:gd name="adj" fmla="val 29287"/>
              </a:avLst>
            </a:prstGeom>
            <a:solidFill>
              <a:srgbClr val="FFFFFF"/>
            </a:solidFill>
            <a:ln w="31750">
              <a:solidFill>
                <a:srgbClr val="000000"/>
              </a:solidFill>
              <a:miter lim="800000"/>
              <a:headEnd/>
              <a:tailEnd/>
            </a:ln>
          </p:spPr>
          <p:txBody>
            <a:bodyPr/>
            <a:lstStyle/>
            <a:p>
              <a:endParaRPr lang="en-US">
                <a:solidFill>
                  <a:srgbClr val="000000"/>
                </a:solidFill>
              </a:endParaRPr>
            </a:p>
          </p:txBody>
        </p:sp>
        <p:sp>
          <p:nvSpPr>
            <p:cNvPr id="12321" name="AutoShape 27"/>
            <p:cNvSpPr>
              <a:spLocks noChangeArrowheads="1"/>
            </p:cNvSpPr>
            <p:nvPr/>
          </p:nvSpPr>
          <p:spPr bwMode="auto">
            <a:xfrm>
              <a:off x="9360" y="2232"/>
              <a:ext cx="360" cy="360"/>
            </a:xfrm>
            <a:prstGeom prst="octagon">
              <a:avLst>
                <a:gd name="adj" fmla="val 29287"/>
              </a:avLst>
            </a:prstGeom>
            <a:solidFill>
              <a:srgbClr val="FFFFFF"/>
            </a:solidFill>
            <a:ln w="31750">
              <a:solidFill>
                <a:srgbClr val="000000"/>
              </a:solidFill>
              <a:miter lim="800000"/>
              <a:headEnd/>
              <a:tailEnd/>
            </a:ln>
          </p:spPr>
          <p:txBody>
            <a:bodyPr/>
            <a:lstStyle/>
            <a:p>
              <a:endParaRPr lang="en-US">
                <a:solidFill>
                  <a:srgbClr val="000000"/>
                </a:solidFill>
              </a:endParaRPr>
            </a:p>
          </p:txBody>
        </p:sp>
        <p:sp>
          <p:nvSpPr>
            <p:cNvPr id="12322" name="Line 28"/>
            <p:cNvSpPr>
              <a:spLocks noChangeShapeType="1"/>
            </p:cNvSpPr>
            <p:nvPr/>
          </p:nvSpPr>
          <p:spPr bwMode="auto">
            <a:xfrm flipV="1">
              <a:off x="8820" y="2952"/>
              <a:ext cx="0" cy="360"/>
            </a:xfrm>
            <a:prstGeom prst="line">
              <a:avLst/>
            </a:prstGeom>
            <a:noFill/>
            <a:ln w="31750">
              <a:solidFill>
                <a:srgbClr val="000000"/>
              </a:solidFill>
              <a:round/>
              <a:headEnd/>
              <a:tailEnd/>
            </a:ln>
          </p:spPr>
          <p:txBody>
            <a:bodyPr/>
            <a:lstStyle/>
            <a:p>
              <a:endParaRPr lang="en-US">
                <a:solidFill>
                  <a:srgbClr val="000000"/>
                </a:solidFill>
              </a:endParaRPr>
            </a:p>
          </p:txBody>
        </p:sp>
        <p:sp>
          <p:nvSpPr>
            <p:cNvPr id="12323" name="Line 29"/>
            <p:cNvSpPr>
              <a:spLocks noChangeShapeType="1"/>
            </p:cNvSpPr>
            <p:nvPr/>
          </p:nvSpPr>
          <p:spPr bwMode="auto">
            <a:xfrm flipH="1">
              <a:off x="8640" y="3132"/>
              <a:ext cx="360" cy="0"/>
            </a:xfrm>
            <a:prstGeom prst="line">
              <a:avLst/>
            </a:prstGeom>
            <a:noFill/>
            <a:ln w="31750">
              <a:solidFill>
                <a:srgbClr val="000000"/>
              </a:solidFill>
              <a:round/>
              <a:headEnd/>
              <a:tailEnd/>
            </a:ln>
          </p:spPr>
          <p:txBody>
            <a:bodyPr/>
            <a:lstStyle/>
            <a:p>
              <a:endParaRPr lang="en-US">
                <a:solidFill>
                  <a:srgbClr val="000000"/>
                </a:solidFill>
              </a:endParaRPr>
            </a:p>
          </p:txBody>
        </p:sp>
      </p:grpSp>
      <p:grpSp>
        <p:nvGrpSpPr>
          <p:cNvPr id="3" name="Group 47"/>
          <p:cNvGrpSpPr>
            <a:grpSpLocks/>
          </p:cNvGrpSpPr>
          <p:nvPr/>
        </p:nvGrpSpPr>
        <p:grpSpPr bwMode="auto">
          <a:xfrm>
            <a:off x="6271013" y="2159888"/>
            <a:ext cx="2019300" cy="1533525"/>
            <a:chOff x="3726" y="1465"/>
            <a:chExt cx="1272" cy="966"/>
          </a:xfrm>
        </p:grpSpPr>
        <p:sp>
          <p:nvSpPr>
            <p:cNvPr id="12313" name="Line 32"/>
            <p:cNvSpPr>
              <a:spLocks noChangeShapeType="1"/>
            </p:cNvSpPr>
            <p:nvPr/>
          </p:nvSpPr>
          <p:spPr bwMode="auto">
            <a:xfrm>
              <a:off x="3815" y="1754"/>
              <a:ext cx="703" cy="677"/>
            </a:xfrm>
            <a:prstGeom prst="line">
              <a:avLst/>
            </a:prstGeom>
            <a:noFill/>
            <a:ln w="22225">
              <a:solidFill>
                <a:srgbClr val="3333FF"/>
              </a:solidFill>
              <a:round/>
              <a:headEnd/>
              <a:tailEnd type="triangle" w="lg" len="lg"/>
            </a:ln>
          </p:spPr>
          <p:txBody>
            <a:bodyPr wrap="none" anchor="ctr"/>
            <a:lstStyle/>
            <a:p>
              <a:endParaRPr lang="en-US">
                <a:solidFill>
                  <a:srgbClr val="000000"/>
                </a:solidFill>
              </a:endParaRPr>
            </a:p>
          </p:txBody>
        </p:sp>
        <p:sp>
          <p:nvSpPr>
            <p:cNvPr id="12314" name="Rectangle 33"/>
            <p:cNvSpPr>
              <a:spLocks noChangeArrowheads="1"/>
            </p:cNvSpPr>
            <p:nvPr/>
          </p:nvSpPr>
          <p:spPr bwMode="auto">
            <a:xfrm>
              <a:off x="3726" y="2065"/>
              <a:ext cx="670" cy="327"/>
            </a:xfrm>
            <a:prstGeom prst="rect">
              <a:avLst/>
            </a:prstGeom>
            <a:noFill/>
            <a:ln w="9525" algn="ctr">
              <a:noFill/>
              <a:miter lim="800000"/>
              <a:headEnd/>
              <a:tailEnd/>
            </a:ln>
          </p:spPr>
          <p:txBody>
            <a:bodyPr anchor="ctr">
              <a:spAutoFit/>
            </a:bodyPr>
            <a:lstStyle/>
            <a:p>
              <a:pPr algn="l"/>
              <a:r>
                <a:rPr lang="en-US" b="0">
                  <a:solidFill>
                    <a:srgbClr val="3333FF"/>
                  </a:solidFill>
                </a:rPr>
                <a:t>v</a:t>
              </a:r>
              <a:r>
                <a:rPr lang="en-US" b="0" baseline="-25000">
                  <a:solidFill>
                    <a:srgbClr val="3333FF"/>
                  </a:solidFill>
                </a:rPr>
                <a:t>t,stem</a:t>
              </a:r>
              <a:r>
                <a:rPr lang="en-US" b="0">
                  <a:solidFill>
                    <a:srgbClr val="3333FF"/>
                  </a:solidFill>
                </a:rPr>
                <a:t> </a:t>
              </a:r>
            </a:p>
          </p:txBody>
        </p:sp>
        <p:grpSp>
          <p:nvGrpSpPr>
            <p:cNvPr id="12315" name="Group 34"/>
            <p:cNvGrpSpPr>
              <a:grpSpLocks/>
            </p:cNvGrpSpPr>
            <p:nvPr/>
          </p:nvGrpSpPr>
          <p:grpSpPr bwMode="auto">
            <a:xfrm>
              <a:off x="4058" y="1465"/>
              <a:ext cx="940" cy="468"/>
              <a:chOff x="4202" y="1375"/>
              <a:chExt cx="940" cy="468"/>
            </a:xfrm>
          </p:grpSpPr>
          <p:sp>
            <p:nvSpPr>
              <p:cNvPr id="12316" name="Line 35"/>
              <p:cNvSpPr>
                <a:spLocks noChangeShapeType="1"/>
              </p:cNvSpPr>
              <p:nvPr/>
            </p:nvSpPr>
            <p:spPr bwMode="auto">
              <a:xfrm>
                <a:off x="4202" y="1440"/>
                <a:ext cx="419" cy="403"/>
              </a:xfrm>
              <a:prstGeom prst="line">
                <a:avLst/>
              </a:prstGeom>
              <a:noFill/>
              <a:ln w="22225">
                <a:solidFill>
                  <a:srgbClr val="3333FF"/>
                </a:solidFill>
                <a:round/>
                <a:headEnd/>
                <a:tailEnd type="triangle" w="lg" len="lg"/>
              </a:ln>
            </p:spPr>
            <p:txBody>
              <a:bodyPr wrap="none" anchor="ctr"/>
              <a:lstStyle/>
              <a:p>
                <a:endParaRPr lang="en-US">
                  <a:solidFill>
                    <a:srgbClr val="000000"/>
                  </a:solidFill>
                </a:endParaRPr>
              </a:p>
            </p:txBody>
          </p:sp>
          <p:sp>
            <p:nvSpPr>
              <p:cNvPr id="12317" name="Rectangle 36"/>
              <p:cNvSpPr>
                <a:spLocks noChangeArrowheads="1"/>
              </p:cNvSpPr>
              <p:nvPr/>
            </p:nvSpPr>
            <p:spPr bwMode="auto">
              <a:xfrm>
                <a:off x="4422" y="1375"/>
                <a:ext cx="720" cy="327"/>
              </a:xfrm>
              <a:prstGeom prst="rect">
                <a:avLst/>
              </a:prstGeom>
              <a:noFill/>
              <a:ln w="9525" algn="ctr">
                <a:noFill/>
                <a:miter lim="800000"/>
                <a:headEnd/>
                <a:tailEnd/>
              </a:ln>
            </p:spPr>
            <p:txBody>
              <a:bodyPr anchor="ctr">
                <a:spAutoFit/>
              </a:bodyPr>
              <a:lstStyle/>
              <a:p>
                <a:pPr algn="l"/>
                <a:r>
                  <a:rPr lang="en-US" b="0">
                    <a:solidFill>
                      <a:srgbClr val="3333FF"/>
                    </a:solidFill>
                  </a:rPr>
                  <a:t>v</a:t>
                </a:r>
                <a:r>
                  <a:rPr lang="en-US" b="0" baseline="-25000">
                    <a:solidFill>
                      <a:srgbClr val="3333FF"/>
                    </a:solidFill>
                  </a:rPr>
                  <a:t>t,refl</a:t>
                </a:r>
                <a:r>
                  <a:rPr lang="en-US" b="0">
                    <a:solidFill>
                      <a:srgbClr val="3333FF"/>
                    </a:solidFill>
                  </a:rPr>
                  <a:t> </a:t>
                </a:r>
              </a:p>
            </p:txBody>
          </p:sp>
        </p:grpSp>
      </p:grpSp>
      <p:grpSp>
        <p:nvGrpSpPr>
          <p:cNvPr id="5" name="Group 37"/>
          <p:cNvGrpSpPr>
            <a:grpSpLocks/>
          </p:cNvGrpSpPr>
          <p:nvPr/>
        </p:nvGrpSpPr>
        <p:grpSpPr bwMode="auto">
          <a:xfrm>
            <a:off x="5729675" y="202500"/>
            <a:ext cx="1625600" cy="1922463"/>
            <a:chOff x="3529" y="142"/>
            <a:chExt cx="1024" cy="1211"/>
          </a:xfrm>
        </p:grpSpPr>
        <p:grpSp>
          <p:nvGrpSpPr>
            <p:cNvPr id="12304" name="Group 38"/>
            <p:cNvGrpSpPr>
              <a:grpSpLocks/>
            </p:cNvGrpSpPr>
            <p:nvPr/>
          </p:nvGrpSpPr>
          <p:grpSpPr bwMode="auto">
            <a:xfrm>
              <a:off x="4012" y="535"/>
              <a:ext cx="541" cy="818"/>
              <a:chOff x="4012" y="535"/>
              <a:chExt cx="541" cy="818"/>
            </a:xfrm>
          </p:grpSpPr>
          <p:sp>
            <p:nvSpPr>
              <p:cNvPr id="12311" name="AutoShape 39"/>
              <p:cNvSpPr>
                <a:spLocks/>
              </p:cNvSpPr>
              <p:nvPr/>
            </p:nvSpPr>
            <p:spPr bwMode="auto">
              <a:xfrm rot="2790234">
                <a:off x="4228" y="849"/>
                <a:ext cx="109" cy="541"/>
              </a:xfrm>
              <a:prstGeom prst="leftBrace">
                <a:avLst>
                  <a:gd name="adj1" fmla="val 41361"/>
                  <a:gd name="adj2" fmla="val 50000"/>
                </a:avLst>
              </a:prstGeom>
              <a:noFill/>
              <a:ln w="22225">
                <a:solidFill>
                  <a:schemeClr val="tx1"/>
                </a:solidFill>
                <a:round/>
                <a:headEnd/>
                <a:tailEnd/>
              </a:ln>
            </p:spPr>
            <p:txBody>
              <a:bodyPr wrap="none" anchor="ctr"/>
              <a:lstStyle/>
              <a:p>
                <a:endParaRPr lang="en-US">
                  <a:solidFill>
                    <a:srgbClr val="000000"/>
                  </a:solidFill>
                </a:endParaRPr>
              </a:p>
            </p:txBody>
          </p:sp>
          <p:sp>
            <p:nvSpPr>
              <p:cNvPr id="12312" name="Rectangle 40"/>
              <p:cNvSpPr>
                <a:spLocks noChangeArrowheads="1"/>
              </p:cNvSpPr>
              <p:nvPr/>
            </p:nvSpPr>
            <p:spPr bwMode="auto">
              <a:xfrm rot="-2716798">
                <a:off x="3827" y="819"/>
                <a:ext cx="818" cy="250"/>
              </a:xfrm>
              <a:prstGeom prst="rect">
                <a:avLst/>
              </a:prstGeom>
              <a:noFill/>
              <a:ln w="9525" algn="ctr">
                <a:noFill/>
                <a:miter lim="800000"/>
                <a:headEnd/>
                <a:tailEnd/>
              </a:ln>
            </p:spPr>
            <p:txBody>
              <a:bodyPr anchor="ctr">
                <a:spAutoFit/>
              </a:bodyPr>
              <a:lstStyle/>
              <a:p>
                <a:pPr algn="l"/>
                <a:r>
                  <a:rPr lang="en-US" sz="2000">
                    <a:solidFill>
                      <a:srgbClr val="000000"/>
                    </a:solidFill>
                  </a:rPr>
                  <a:t>0.32 m </a:t>
                </a:r>
              </a:p>
            </p:txBody>
          </p:sp>
        </p:grpSp>
        <p:grpSp>
          <p:nvGrpSpPr>
            <p:cNvPr id="12305" name="Group 41"/>
            <p:cNvGrpSpPr>
              <a:grpSpLocks/>
            </p:cNvGrpSpPr>
            <p:nvPr/>
          </p:nvGrpSpPr>
          <p:grpSpPr bwMode="auto">
            <a:xfrm>
              <a:off x="3529" y="142"/>
              <a:ext cx="782" cy="881"/>
              <a:chOff x="3529" y="142"/>
              <a:chExt cx="782" cy="881"/>
            </a:xfrm>
          </p:grpSpPr>
          <p:sp>
            <p:nvSpPr>
              <p:cNvPr id="12306" name="AutoShape 42"/>
              <p:cNvSpPr>
                <a:spLocks/>
              </p:cNvSpPr>
              <p:nvPr/>
            </p:nvSpPr>
            <p:spPr bwMode="auto">
              <a:xfrm rot="2790234">
                <a:off x="3861" y="573"/>
                <a:ext cx="119" cy="781"/>
              </a:xfrm>
              <a:prstGeom prst="leftBrace">
                <a:avLst>
                  <a:gd name="adj1" fmla="val 54692"/>
                  <a:gd name="adj2" fmla="val 50000"/>
                </a:avLst>
              </a:prstGeom>
              <a:noFill/>
              <a:ln w="22225">
                <a:solidFill>
                  <a:schemeClr val="tx1"/>
                </a:solidFill>
                <a:round/>
                <a:headEnd/>
                <a:tailEnd/>
              </a:ln>
            </p:spPr>
            <p:txBody>
              <a:bodyPr wrap="none" anchor="ctr"/>
              <a:lstStyle/>
              <a:p>
                <a:endParaRPr lang="en-US">
                  <a:solidFill>
                    <a:srgbClr val="000000"/>
                  </a:solidFill>
                </a:endParaRPr>
              </a:p>
            </p:txBody>
          </p:sp>
          <p:sp>
            <p:nvSpPr>
              <p:cNvPr id="12307" name="Rectangle 43"/>
              <p:cNvSpPr>
                <a:spLocks noChangeArrowheads="1"/>
              </p:cNvSpPr>
              <p:nvPr/>
            </p:nvSpPr>
            <p:spPr bwMode="auto">
              <a:xfrm rot="-2551913">
                <a:off x="3589" y="142"/>
                <a:ext cx="662" cy="250"/>
              </a:xfrm>
              <a:prstGeom prst="rect">
                <a:avLst/>
              </a:prstGeom>
              <a:noFill/>
              <a:ln w="9525" algn="ctr">
                <a:noFill/>
                <a:miter lim="800000"/>
                <a:headEnd/>
                <a:tailEnd/>
              </a:ln>
            </p:spPr>
            <p:txBody>
              <a:bodyPr anchor="ctr">
                <a:spAutoFit/>
              </a:bodyPr>
              <a:lstStyle/>
              <a:p>
                <a:pPr algn="l"/>
                <a:r>
                  <a:rPr lang="en-US" sz="2000">
                    <a:solidFill>
                      <a:srgbClr val="000000"/>
                    </a:solidFill>
                  </a:rPr>
                  <a:t>0.41 m </a:t>
                </a:r>
              </a:p>
            </p:txBody>
          </p:sp>
          <p:grpSp>
            <p:nvGrpSpPr>
              <p:cNvPr id="12308" name="Group 44"/>
              <p:cNvGrpSpPr>
                <a:grpSpLocks/>
              </p:cNvGrpSpPr>
              <p:nvPr/>
            </p:nvGrpSpPr>
            <p:grpSpPr bwMode="auto">
              <a:xfrm>
                <a:off x="3529" y="485"/>
                <a:ext cx="338" cy="403"/>
                <a:chOff x="3529" y="485"/>
                <a:chExt cx="338" cy="403"/>
              </a:xfrm>
            </p:grpSpPr>
            <p:sp>
              <p:nvSpPr>
                <p:cNvPr id="12309" name="Line 45"/>
                <p:cNvSpPr>
                  <a:spLocks noChangeShapeType="1"/>
                </p:cNvSpPr>
                <p:nvPr/>
              </p:nvSpPr>
              <p:spPr bwMode="auto">
                <a:xfrm flipH="1">
                  <a:off x="3529" y="485"/>
                  <a:ext cx="164" cy="156"/>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12310" name="Line 46"/>
                <p:cNvSpPr>
                  <a:spLocks noChangeShapeType="1"/>
                </p:cNvSpPr>
                <p:nvPr/>
              </p:nvSpPr>
              <p:spPr bwMode="auto">
                <a:xfrm>
                  <a:off x="3529" y="641"/>
                  <a:ext cx="338" cy="247"/>
                </a:xfrm>
                <a:prstGeom prst="line">
                  <a:avLst/>
                </a:prstGeom>
                <a:noFill/>
                <a:ln w="22225">
                  <a:solidFill>
                    <a:schemeClr val="tx1"/>
                  </a:solidFill>
                  <a:round/>
                  <a:headEnd/>
                  <a:tailEnd/>
                </a:ln>
              </p:spPr>
              <p:txBody>
                <a:bodyPr wrap="none" anchor="ctr"/>
                <a:lstStyle/>
                <a:p>
                  <a:endParaRPr lang="en-US">
                    <a:solidFill>
                      <a:srgbClr val="000000"/>
                    </a:solidFill>
                  </a:endParaRPr>
                </a:p>
              </p:txBody>
            </p:sp>
          </p:grpSp>
        </p:grpSp>
      </p:grpSp>
      <p:pic>
        <p:nvPicPr>
          <p:cNvPr id="35" name="Picture 2" descr="http://images-en.busytrade.com/28884800/Bicycle-Spoke-Reflect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1713" y="3816350"/>
            <a:ext cx="2932112" cy="2914650"/>
          </a:xfrm>
          <a:prstGeom prst="rect">
            <a:avLst/>
          </a:prstGeom>
          <a:noFill/>
          <a:ln w="9525">
            <a:noFill/>
            <a:miter lim="800000"/>
            <a:headEnd/>
            <a:tailEnd/>
          </a:ln>
        </p:spPr>
      </p:pic>
      <p:sp>
        <p:nvSpPr>
          <p:cNvPr id="36" name="Rectangle 6"/>
          <p:cNvSpPr>
            <a:spLocks noChangeArrowheads="1"/>
          </p:cNvSpPr>
          <p:nvPr/>
        </p:nvSpPr>
        <p:spPr bwMode="auto">
          <a:xfrm>
            <a:off x="1510909" y="2209947"/>
            <a:ext cx="1305165" cy="523220"/>
          </a:xfrm>
          <a:prstGeom prst="rect">
            <a:avLst/>
          </a:prstGeom>
          <a:noFill/>
          <a:ln w="9525" algn="ctr">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w</a:t>
            </a:r>
            <a:endParaRPr lang="en-US" dirty="0">
              <a:solidFill>
                <a:srgbClr val="000000"/>
              </a:solidFill>
              <a:latin typeface="Symbol" panose="05050102010706020507" pitchFamily="18" charset="2"/>
            </a:endParaRPr>
          </a:p>
        </p:txBody>
      </p:sp>
    </p:spTree>
    <p:extLst>
      <p:ext uri="{BB962C8B-B14F-4D97-AF65-F5344CB8AC3E}">
        <p14:creationId xmlns:p14="http://schemas.microsoft.com/office/powerpoint/2010/main" val="558500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50000" fill="hold" nodeType="clickEffect">
                                  <p:stCondLst>
                                    <p:cond delay="0"/>
                                  </p:stCondLst>
                                  <p:childTnLst>
                                    <p:animRot by="-86400000">
                                      <p:cBhvr>
                                        <p:cTn id="6" dur="2000" fill="hold"/>
                                        <p:tgtEl>
                                          <p:spTgt spid="2"/>
                                        </p:tgtEl>
                                        <p:attrNameLst>
                                          <p:attrName>r</p:attrName>
                                        </p:attrNameLst>
                                      </p:cBhvr>
                                    </p:animRot>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420871"/>
                                        </p:tgtEl>
                                        <p:attrNameLst>
                                          <p:attrName>style.visibility</p:attrName>
                                        </p:attrNameLst>
                                      </p:cBhvr>
                                      <p:to>
                                        <p:strVal val="visible"/>
                                      </p:to>
                                    </p:set>
                                    <p:anim by="(-#ppt_w*2)" calcmode="lin" valueType="num">
                                      <p:cBhvr rctx="PPT">
                                        <p:cTn id="22" dur="500" autoRev="1" fill="hold">
                                          <p:stCondLst>
                                            <p:cond delay="0"/>
                                          </p:stCondLst>
                                        </p:cTn>
                                        <p:tgtEl>
                                          <p:spTgt spid="420871"/>
                                        </p:tgtEl>
                                        <p:attrNameLst>
                                          <p:attrName>ppt_w</p:attrName>
                                        </p:attrNameLst>
                                      </p:cBhvr>
                                    </p:anim>
                                    <p:anim by="(#ppt_w*0.50)" calcmode="lin" valueType="num">
                                      <p:cBhvr>
                                        <p:cTn id="23" dur="500" decel="50000" autoRev="1" fill="hold">
                                          <p:stCondLst>
                                            <p:cond delay="0"/>
                                          </p:stCondLst>
                                        </p:cTn>
                                        <p:tgtEl>
                                          <p:spTgt spid="420871"/>
                                        </p:tgtEl>
                                        <p:attrNameLst>
                                          <p:attrName>ppt_x</p:attrName>
                                        </p:attrNameLst>
                                      </p:cBhvr>
                                    </p:anim>
                                    <p:anim from="(-#ppt_h/2)" to="(#ppt_y)" calcmode="lin" valueType="num">
                                      <p:cBhvr>
                                        <p:cTn id="24" dur="1000" fill="hold">
                                          <p:stCondLst>
                                            <p:cond delay="0"/>
                                          </p:stCondLst>
                                        </p:cTn>
                                        <p:tgtEl>
                                          <p:spTgt spid="420871"/>
                                        </p:tgtEl>
                                        <p:attrNameLst>
                                          <p:attrName>ppt_y</p:attrName>
                                        </p:attrNameLst>
                                      </p:cBhvr>
                                    </p:anim>
                                    <p:animRot by="21600000">
                                      <p:cBhvr>
                                        <p:cTn id="25" dur="1000" fill="hold">
                                          <p:stCondLst>
                                            <p:cond delay="0"/>
                                          </p:stCondLst>
                                        </p:cTn>
                                        <p:tgtEl>
                                          <p:spTgt spid="420871"/>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anim calcmode="lin" valueType="num">
                                      <p:cBhvr>
                                        <p:cTn id="31" dur="2000" fill="hold"/>
                                        <p:tgtEl>
                                          <p:spTgt spid="36"/>
                                        </p:tgtEl>
                                        <p:attrNameLst>
                                          <p:attrName>style.rotation</p:attrName>
                                        </p:attrNameLst>
                                      </p:cBhvr>
                                      <p:tavLst>
                                        <p:tav tm="0">
                                          <p:val>
                                            <p:fltVal val="720"/>
                                          </p:val>
                                        </p:tav>
                                        <p:tav tm="100000">
                                          <p:val>
                                            <p:fltVal val="0"/>
                                          </p:val>
                                        </p:tav>
                                      </p:tavLst>
                                    </p:anim>
                                    <p:anim calcmode="lin" valueType="num">
                                      <p:cBhvr>
                                        <p:cTn id="32" dur="2000" fill="hold"/>
                                        <p:tgtEl>
                                          <p:spTgt spid="36"/>
                                        </p:tgtEl>
                                        <p:attrNameLst>
                                          <p:attrName>ppt_h</p:attrName>
                                        </p:attrNameLst>
                                      </p:cBhvr>
                                      <p:tavLst>
                                        <p:tav tm="0">
                                          <p:val>
                                            <p:fltVal val="0"/>
                                          </p:val>
                                        </p:tav>
                                        <p:tav tm="100000">
                                          <p:val>
                                            <p:strVal val="#ppt_h"/>
                                          </p:val>
                                        </p:tav>
                                      </p:tavLst>
                                    </p:anim>
                                    <p:anim calcmode="lin" valueType="num">
                                      <p:cBhvr>
                                        <p:cTn id="33"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20875"/>
                                        </p:tgtEl>
                                        <p:attrNameLst>
                                          <p:attrName>style.visibility</p:attrName>
                                        </p:attrNameLst>
                                      </p:cBhvr>
                                      <p:to>
                                        <p:strVal val="visible"/>
                                      </p:to>
                                    </p:set>
                                    <p:animEffect transition="in" filter="fade">
                                      <p:cBhvr>
                                        <p:cTn id="38" dur="1000"/>
                                        <p:tgtEl>
                                          <p:spTgt spid="420875"/>
                                        </p:tgtEl>
                                      </p:cBhvr>
                                    </p:animEffect>
                                    <p:anim calcmode="lin" valueType="num">
                                      <p:cBhvr>
                                        <p:cTn id="39" dur="1000" fill="hold"/>
                                        <p:tgtEl>
                                          <p:spTgt spid="420875"/>
                                        </p:tgtEl>
                                        <p:attrNameLst>
                                          <p:attrName>ppt_x</p:attrName>
                                        </p:attrNameLst>
                                      </p:cBhvr>
                                      <p:tavLst>
                                        <p:tav tm="0">
                                          <p:val>
                                            <p:strVal val="#ppt_x"/>
                                          </p:val>
                                        </p:tav>
                                        <p:tav tm="100000">
                                          <p:val>
                                            <p:strVal val="#ppt_x"/>
                                          </p:val>
                                        </p:tav>
                                      </p:tavLst>
                                    </p:anim>
                                    <p:anim calcmode="lin" valueType="num">
                                      <p:cBhvr>
                                        <p:cTn id="40" dur="1000" fill="hold"/>
                                        <p:tgtEl>
                                          <p:spTgt spid="42087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20877"/>
                                        </p:tgtEl>
                                        <p:attrNameLst>
                                          <p:attrName>style.visibility</p:attrName>
                                        </p:attrNameLst>
                                      </p:cBhvr>
                                      <p:to>
                                        <p:strVal val="visible"/>
                                      </p:to>
                                    </p:set>
                                    <p:animEffect transition="in" filter="fade">
                                      <p:cBhvr>
                                        <p:cTn id="45" dur="1000"/>
                                        <p:tgtEl>
                                          <p:spTgt spid="420877"/>
                                        </p:tgtEl>
                                      </p:cBhvr>
                                    </p:animEffect>
                                    <p:anim calcmode="lin" valueType="num">
                                      <p:cBhvr>
                                        <p:cTn id="46" dur="1000" fill="hold"/>
                                        <p:tgtEl>
                                          <p:spTgt spid="420877"/>
                                        </p:tgtEl>
                                        <p:attrNameLst>
                                          <p:attrName>ppt_x</p:attrName>
                                        </p:attrNameLst>
                                      </p:cBhvr>
                                      <p:tavLst>
                                        <p:tav tm="0">
                                          <p:val>
                                            <p:strVal val="#ppt_x"/>
                                          </p:val>
                                        </p:tav>
                                        <p:tav tm="100000">
                                          <p:val>
                                            <p:strVal val="#ppt_x"/>
                                          </p:val>
                                        </p:tav>
                                      </p:tavLst>
                                    </p:anim>
                                    <p:anim calcmode="lin" valueType="num">
                                      <p:cBhvr>
                                        <p:cTn id="47" dur="1000" fill="hold"/>
                                        <p:tgtEl>
                                          <p:spTgt spid="42087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420884"/>
                                        </p:tgtEl>
                                        <p:attrNameLst>
                                          <p:attrName>style.visibility</p:attrName>
                                        </p:attrNameLst>
                                      </p:cBhvr>
                                      <p:to>
                                        <p:strVal val="visible"/>
                                      </p:to>
                                    </p:set>
                                    <p:animEffect transition="in" filter="dissolve">
                                      <p:cBhvr>
                                        <p:cTn id="51" dur="500"/>
                                        <p:tgtEl>
                                          <p:spTgt spid="420884"/>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420872"/>
                                        </p:tgtEl>
                                        <p:attrNameLst>
                                          <p:attrName>style.visibility</p:attrName>
                                        </p:attrNameLst>
                                      </p:cBhvr>
                                      <p:to>
                                        <p:strVal val="visible"/>
                                      </p:to>
                                    </p:set>
                                    <p:anim by="(-#ppt_w*2)" calcmode="lin" valueType="num">
                                      <p:cBhvr rctx="PPT">
                                        <p:cTn id="56" dur="500" autoRev="1" fill="hold">
                                          <p:stCondLst>
                                            <p:cond delay="0"/>
                                          </p:stCondLst>
                                        </p:cTn>
                                        <p:tgtEl>
                                          <p:spTgt spid="420872"/>
                                        </p:tgtEl>
                                        <p:attrNameLst>
                                          <p:attrName>ppt_w</p:attrName>
                                        </p:attrNameLst>
                                      </p:cBhvr>
                                    </p:anim>
                                    <p:anim by="(#ppt_w*0.50)" calcmode="lin" valueType="num">
                                      <p:cBhvr>
                                        <p:cTn id="57" dur="500" decel="50000" autoRev="1" fill="hold">
                                          <p:stCondLst>
                                            <p:cond delay="0"/>
                                          </p:stCondLst>
                                        </p:cTn>
                                        <p:tgtEl>
                                          <p:spTgt spid="420872"/>
                                        </p:tgtEl>
                                        <p:attrNameLst>
                                          <p:attrName>ppt_x</p:attrName>
                                        </p:attrNameLst>
                                      </p:cBhvr>
                                    </p:anim>
                                    <p:anim from="(-#ppt_h/2)" to="(#ppt_y)" calcmode="lin" valueType="num">
                                      <p:cBhvr>
                                        <p:cTn id="58" dur="1000" fill="hold">
                                          <p:stCondLst>
                                            <p:cond delay="0"/>
                                          </p:stCondLst>
                                        </p:cTn>
                                        <p:tgtEl>
                                          <p:spTgt spid="420872"/>
                                        </p:tgtEl>
                                        <p:attrNameLst>
                                          <p:attrName>ppt_y</p:attrName>
                                        </p:attrNameLst>
                                      </p:cBhvr>
                                    </p:anim>
                                    <p:animRot by="21600000">
                                      <p:cBhvr>
                                        <p:cTn id="59" dur="1000" fill="hold">
                                          <p:stCondLst>
                                            <p:cond delay="0"/>
                                          </p:stCondLst>
                                        </p:cTn>
                                        <p:tgtEl>
                                          <p:spTgt spid="420872"/>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420880"/>
                                        </p:tgtEl>
                                        <p:attrNameLst>
                                          <p:attrName>style.visibility</p:attrName>
                                        </p:attrNameLst>
                                      </p:cBhvr>
                                      <p:to>
                                        <p:strVal val="visible"/>
                                      </p:to>
                                    </p:set>
                                    <p:animEffect transition="in" filter="fade">
                                      <p:cBhvr>
                                        <p:cTn id="64" dur="1000"/>
                                        <p:tgtEl>
                                          <p:spTgt spid="420880"/>
                                        </p:tgtEl>
                                      </p:cBhvr>
                                    </p:animEffect>
                                    <p:anim calcmode="lin" valueType="num">
                                      <p:cBhvr>
                                        <p:cTn id="65" dur="1000" fill="hold"/>
                                        <p:tgtEl>
                                          <p:spTgt spid="420880"/>
                                        </p:tgtEl>
                                        <p:attrNameLst>
                                          <p:attrName>ppt_x</p:attrName>
                                        </p:attrNameLst>
                                      </p:cBhvr>
                                      <p:tavLst>
                                        <p:tav tm="0">
                                          <p:val>
                                            <p:strVal val="#ppt_x"/>
                                          </p:val>
                                        </p:tav>
                                        <p:tav tm="100000">
                                          <p:val>
                                            <p:strVal val="#ppt_x"/>
                                          </p:val>
                                        </p:tav>
                                      </p:tavLst>
                                    </p:anim>
                                    <p:anim calcmode="lin" valueType="num">
                                      <p:cBhvr>
                                        <p:cTn id="66" dur="1000" fill="hold"/>
                                        <p:tgtEl>
                                          <p:spTgt spid="42088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420881"/>
                                        </p:tgtEl>
                                        <p:attrNameLst>
                                          <p:attrName>style.visibility</p:attrName>
                                        </p:attrNameLst>
                                      </p:cBhvr>
                                      <p:to>
                                        <p:strVal val="visible"/>
                                      </p:to>
                                    </p:set>
                                    <p:animEffect transition="in" filter="fade">
                                      <p:cBhvr>
                                        <p:cTn id="71" dur="1000"/>
                                        <p:tgtEl>
                                          <p:spTgt spid="420881"/>
                                        </p:tgtEl>
                                      </p:cBhvr>
                                    </p:animEffect>
                                    <p:anim calcmode="lin" valueType="num">
                                      <p:cBhvr>
                                        <p:cTn id="72" dur="1000" fill="hold"/>
                                        <p:tgtEl>
                                          <p:spTgt spid="420881"/>
                                        </p:tgtEl>
                                        <p:attrNameLst>
                                          <p:attrName>ppt_x</p:attrName>
                                        </p:attrNameLst>
                                      </p:cBhvr>
                                      <p:tavLst>
                                        <p:tav tm="0">
                                          <p:val>
                                            <p:strVal val="#ppt_x"/>
                                          </p:val>
                                        </p:tav>
                                        <p:tav tm="100000">
                                          <p:val>
                                            <p:strVal val="#ppt_x"/>
                                          </p:val>
                                        </p:tav>
                                      </p:tavLst>
                                    </p:anim>
                                    <p:anim calcmode="lin" valueType="num">
                                      <p:cBhvr>
                                        <p:cTn id="73" dur="1000" fill="hold"/>
                                        <p:tgtEl>
                                          <p:spTgt spid="420881"/>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9" presetClass="entr" presetSubtype="0" fill="hold" grpId="0" nodeType="afterEffect">
                                  <p:stCondLst>
                                    <p:cond delay="0"/>
                                  </p:stCondLst>
                                  <p:childTnLst>
                                    <p:set>
                                      <p:cBhvr>
                                        <p:cTn id="76" dur="1" fill="hold">
                                          <p:stCondLst>
                                            <p:cond delay="0"/>
                                          </p:stCondLst>
                                        </p:cTn>
                                        <p:tgtEl>
                                          <p:spTgt spid="420885"/>
                                        </p:tgtEl>
                                        <p:attrNameLst>
                                          <p:attrName>style.visibility</p:attrName>
                                        </p:attrNameLst>
                                      </p:cBhvr>
                                      <p:to>
                                        <p:strVal val="visible"/>
                                      </p:to>
                                    </p:set>
                                    <p:animEffect transition="in" filter="dissolve">
                                      <p:cBhvr>
                                        <p:cTn id="77" dur="500"/>
                                        <p:tgtEl>
                                          <p:spTgt spid="420885"/>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4" grpId="0" animBg="1"/>
      <p:bldP spid="420885" grpId="0" animBg="1"/>
      <p:bldP spid="420871" grpId="0"/>
      <p:bldP spid="420872" grpId="0"/>
      <p:bldP spid="420877" grpId="0"/>
      <p:bldP spid="420881"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938" name="Rectangle 50"/>
          <p:cNvSpPr>
            <a:spLocks noChangeArrowheads="1"/>
          </p:cNvSpPr>
          <p:nvPr/>
        </p:nvSpPr>
        <p:spPr bwMode="auto">
          <a:xfrm>
            <a:off x="5563193" y="4471988"/>
            <a:ext cx="1131888" cy="973137"/>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21930" name="Rectangle 42"/>
          <p:cNvSpPr>
            <a:spLocks noChangeArrowheads="1"/>
          </p:cNvSpPr>
          <p:nvPr/>
        </p:nvSpPr>
        <p:spPr bwMode="auto">
          <a:xfrm>
            <a:off x="1404875" y="4468050"/>
            <a:ext cx="2117725" cy="95885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3322" name="Rectangle 6"/>
          <p:cNvSpPr>
            <a:spLocks noChangeArrowheads="1"/>
          </p:cNvSpPr>
          <p:nvPr/>
        </p:nvSpPr>
        <p:spPr bwMode="auto">
          <a:xfrm>
            <a:off x="501650" y="789434"/>
            <a:ext cx="5463355" cy="1384995"/>
          </a:xfrm>
          <a:prstGeom prst="rect">
            <a:avLst/>
          </a:prstGeom>
          <a:noFill/>
          <a:ln w="9525" algn="ctr">
            <a:noFill/>
            <a:miter lim="800000"/>
            <a:headEnd/>
            <a:tailEnd/>
          </a:ln>
        </p:spPr>
        <p:txBody>
          <a:bodyPr wrap="none" anchor="ctr">
            <a:spAutoFit/>
          </a:bodyPr>
          <a:lstStyle/>
          <a:p>
            <a:pPr algn="l"/>
            <a:r>
              <a:rPr lang="en-US" b="0" dirty="0">
                <a:solidFill>
                  <a:srgbClr val="FF0000"/>
                </a:solidFill>
              </a:rPr>
              <a:t>Earth-Sun distance is</a:t>
            </a:r>
          </a:p>
          <a:p>
            <a:pPr algn="l"/>
            <a:r>
              <a:rPr lang="en-US" b="0" dirty="0">
                <a:solidFill>
                  <a:srgbClr val="FF0000"/>
                </a:solidFill>
              </a:rPr>
              <a:t>1.5 x 10</a:t>
            </a:r>
            <a:r>
              <a:rPr lang="en-US" b="0" baseline="30000" dirty="0">
                <a:solidFill>
                  <a:srgbClr val="FF0000"/>
                </a:solidFill>
              </a:rPr>
              <a:t>11</a:t>
            </a:r>
            <a:r>
              <a:rPr lang="en-US" b="0" dirty="0">
                <a:solidFill>
                  <a:srgbClr val="FF0000"/>
                </a:solidFill>
              </a:rPr>
              <a:t> m. Find Earth’s</a:t>
            </a:r>
          </a:p>
          <a:p>
            <a:pPr algn="l"/>
            <a:r>
              <a:rPr lang="en-US" b="0" dirty="0" smtClean="0">
                <a:solidFill>
                  <a:srgbClr val="FF0000"/>
                </a:solidFill>
              </a:rPr>
              <a:t>linear </a:t>
            </a:r>
            <a:r>
              <a:rPr lang="en-US" b="0" dirty="0">
                <a:solidFill>
                  <a:srgbClr val="FF0000"/>
                </a:solidFill>
              </a:rPr>
              <a:t>speed around Sun, in m/s. </a:t>
            </a:r>
          </a:p>
        </p:txBody>
      </p:sp>
      <p:grpSp>
        <p:nvGrpSpPr>
          <p:cNvPr id="2" name="Group 11"/>
          <p:cNvGrpSpPr>
            <a:grpSpLocks/>
          </p:cNvGrpSpPr>
          <p:nvPr/>
        </p:nvGrpSpPr>
        <p:grpSpPr bwMode="auto">
          <a:xfrm>
            <a:off x="5940050" y="209550"/>
            <a:ext cx="2886075" cy="2886075"/>
            <a:chOff x="3508" y="302"/>
            <a:chExt cx="1818" cy="1818"/>
          </a:xfrm>
        </p:grpSpPr>
        <p:sp>
          <p:nvSpPr>
            <p:cNvPr id="13342" name="Oval 8"/>
            <p:cNvSpPr>
              <a:spLocks noChangeArrowheads="1"/>
            </p:cNvSpPr>
            <p:nvPr/>
          </p:nvSpPr>
          <p:spPr bwMode="auto">
            <a:xfrm>
              <a:off x="3508" y="302"/>
              <a:ext cx="1818" cy="1818"/>
            </a:xfrm>
            <a:prstGeom prst="ellipse">
              <a:avLst/>
            </a:prstGeom>
            <a:noFill/>
            <a:ln w="28575">
              <a:solidFill>
                <a:srgbClr val="000000"/>
              </a:solidFill>
              <a:prstDash val="sysDot"/>
              <a:round/>
              <a:headEnd/>
              <a:tailEnd/>
            </a:ln>
          </p:spPr>
          <p:txBody>
            <a:bodyPr/>
            <a:lstStyle/>
            <a:p>
              <a:endParaRPr lang="en-US">
                <a:solidFill>
                  <a:srgbClr val="000000"/>
                </a:solidFill>
              </a:endParaRPr>
            </a:p>
          </p:txBody>
        </p:sp>
        <p:sp>
          <p:nvSpPr>
            <p:cNvPr id="13343" name="Oval 9"/>
            <p:cNvSpPr>
              <a:spLocks noChangeArrowheads="1"/>
            </p:cNvSpPr>
            <p:nvPr/>
          </p:nvSpPr>
          <p:spPr bwMode="auto">
            <a:xfrm>
              <a:off x="3963" y="302"/>
              <a:ext cx="151" cy="152"/>
            </a:xfrm>
            <a:prstGeom prst="ellipse">
              <a:avLst/>
            </a:prstGeom>
            <a:solidFill>
              <a:srgbClr val="000000"/>
            </a:solidFill>
            <a:ln w="9525">
              <a:solidFill>
                <a:srgbClr val="000000"/>
              </a:solidFill>
              <a:round/>
              <a:headEnd/>
              <a:tailEnd/>
            </a:ln>
          </p:spPr>
          <p:txBody>
            <a:bodyPr/>
            <a:lstStyle/>
            <a:p>
              <a:endParaRPr lang="en-US">
                <a:solidFill>
                  <a:srgbClr val="000000"/>
                </a:solidFill>
              </a:endParaRPr>
            </a:p>
          </p:txBody>
        </p:sp>
      </p:grpSp>
      <p:pic>
        <p:nvPicPr>
          <p:cNvPr id="1332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075" y="1296988"/>
            <a:ext cx="954088" cy="836612"/>
          </a:xfrm>
          <a:prstGeom prst="rect">
            <a:avLst/>
          </a:prstGeom>
          <a:noFill/>
          <a:ln w="9525">
            <a:noFill/>
            <a:miter lim="800000"/>
            <a:headEnd/>
            <a:tailEnd/>
          </a:ln>
        </p:spPr>
      </p:pic>
      <p:grpSp>
        <p:nvGrpSpPr>
          <p:cNvPr id="3" name="Group 23"/>
          <p:cNvGrpSpPr>
            <a:grpSpLocks/>
          </p:cNvGrpSpPr>
          <p:nvPr/>
        </p:nvGrpSpPr>
        <p:grpSpPr bwMode="auto">
          <a:xfrm>
            <a:off x="5432050" y="373063"/>
            <a:ext cx="1195388" cy="779462"/>
            <a:chOff x="3188" y="405"/>
            <a:chExt cx="753" cy="491"/>
          </a:xfrm>
        </p:grpSpPr>
        <p:sp>
          <p:nvSpPr>
            <p:cNvPr id="13340" name="Rectangle 2"/>
            <p:cNvSpPr>
              <a:spLocks noChangeArrowheads="1"/>
            </p:cNvSpPr>
            <p:nvPr/>
          </p:nvSpPr>
          <p:spPr bwMode="auto">
            <a:xfrm>
              <a:off x="3188" y="405"/>
              <a:ext cx="332" cy="327"/>
            </a:xfrm>
            <a:prstGeom prst="rect">
              <a:avLst/>
            </a:prstGeom>
            <a:noFill/>
            <a:ln w="9525" algn="ctr">
              <a:noFill/>
              <a:miter lim="800000"/>
              <a:headEnd/>
              <a:tailEnd/>
            </a:ln>
          </p:spPr>
          <p:txBody>
            <a:bodyPr wrap="none" anchor="ctr">
              <a:spAutoFit/>
            </a:bodyPr>
            <a:lstStyle/>
            <a:p>
              <a:pPr algn="l"/>
              <a:r>
                <a:rPr lang="en-US" b="0">
                  <a:solidFill>
                    <a:srgbClr val="000000"/>
                  </a:solidFill>
                </a:rPr>
                <a:t>v</a:t>
              </a:r>
              <a:r>
                <a:rPr lang="en-US" b="0" baseline="-25000">
                  <a:solidFill>
                    <a:srgbClr val="000000"/>
                  </a:solidFill>
                </a:rPr>
                <a:t>t</a:t>
              </a:r>
              <a:r>
                <a:rPr lang="en-US" b="0">
                  <a:solidFill>
                    <a:srgbClr val="000000"/>
                  </a:solidFill>
                </a:rPr>
                <a:t> </a:t>
              </a:r>
            </a:p>
          </p:txBody>
        </p:sp>
        <p:sp>
          <p:nvSpPr>
            <p:cNvPr id="13341" name="Line 22"/>
            <p:cNvSpPr>
              <a:spLocks noChangeShapeType="1"/>
            </p:cNvSpPr>
            <p:nvPr/>
          </p:nvSpPr>
          <p:spPr bwMode="auto">
            <a:xfrm flipH="1">
              <a:off x="3255" y="430"/>
              <a:ext cx="686" cy="466"/>
            </a:xfrm>
            <a:prstGeom prst="line">
              <a:avLst/>
            </a:prstGeom>
            <a:noFill/>
            <a:ln w="31750">
              <a:solidFill>
                <a:schemeClr val="tx1"/>
              </a:solidFill>
              <a:round/>
              <a:headEnd/>
              <a:tailEnd type="triangle" w="lg" len="lg"/>
            </a:ln>
          </p:spPr>
          <p:txBody>
            <a:bodyPr wrap="none" anchor="ctr"/>
            <a:lstStyle/>
            <a:p>
              <a:endParaRPr lang="en-US">
                <a:solidFill>
                  <a:srgbClr val="000000"/>
                </a:solidFill>
              </a:endParaRPr>
            </a:p>
          </p:txBody>
        </p:sp>
      </p:grpSp>
      <p:graphicFrame>
        <p:nvGraphicFramePr>
          <p:cNvPr id="421914" name="Object 26"/>
          <p:cNvGraphicFramePr>
            <a:graphicFrameLocks noChangeAspect="1"/>
          </p:cNvGraphicFramePr>
          <p:nvPr/>
        </p:nvGraphicFramePr>
        <p:xfrm>
          <a:off x="2103438" y="3324225"/>
          <a:ext cx="2857500" cy="957263"/>
        </p:xfrm>
        <a:graphic>
          <a:graphicData uri="http://schemas.openxmlformats.org/presentationml/2006/ole">
            <mc:AlternateContent xmlns:mc="http://schemas.openxmlformats.org/markup-compatibility/2006">
              <mc:Choice xmlns:v="urn:schemas-microsoft-com:vml" Requires="v">
                <p:oleObj spid="_x0000_s11541" name="Equation" r:id="rId4" imgW="2857320" imgH="952200" progId="Equation.3">
                  <p:embed/>
                </p:oleObj>
              </mc:Choice>
              <mc:Fallback>
                <p:oleObj name="Equation" r:id="rId4" imgW="2857320" imgH="952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3324225"/>
                        <a:ext cx="2857500"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915" name="Object 27"/>
          <p:cNvGraphicFramePr>
            <a:graphicFrameLocks noChangeAspect="1"/>
          </p:cNvGraphicFramePr>
          <p:nvPr/>
        </p:nvGraphicFramePr>
        <p:xfrm>
          <a:off x="5084763" y="3338513"/>
          <a:ext cx="3670300" cy="917575"/>
        </p:xfrm>
        <a:graphic>
          <a:graphicData uri="http://schemas.openxmlformats.org/presentationml/2006/ole">
            <mc:AlternateContent xmlns:mc="http://schemas.openxmlformats.org/markup-compatibility/2006">
              <mc:Choice xmlns:v="urn:schemas-microsoft-com:vml" Requires="v">
                <p:oleObj spid="_x0000_s11542" name="Equation" r:id="rId6" imgW="3670200" imgH="914400" progId="Equation.3">
                  <p:embed/>
                </p:oleObj>
              </mc:Choice>
              <mc:Fallback>
                <p:oleObj name="Equation" r:id="rId6" imgW="36702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4763" y="3338513"/>
                        <a:ext cx="36703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917" name="Line 29"/>
          <p:cNvSpPr>
            <a:spLocks noChangeShapeType="1"/>
          </p:cNvSpPr>
          <p:nvPr/>
        </p:nvSpPr>
        <p:spPr bwMode="auto">
          <a:xfrm>
            <a:off x="6937375" y="3868738"/>
            <a:ext cx="276225" cy="349250"/>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21918" name="Line 30"/>
          <p:cNvSpPr>
            <a:spLocks noChangeShapeType="1"/>
          </p:cNvSpPr>
          <p:nvPr/>
        </p:nvSpPr>
        <p:spPr bwMode="auto">
          <a:xfrm>
            <a:off x="7996238" y="3373438"/>
            <a:ext cx="276225" cy="349250"/>
          </a:xfrm>
          <a:prstGeom prst="line">
            <a:avLst/>
          </a:prstGeom>
          <a:noFill/>
          <a:ln w="15875">
            <a:solidFill>
              <a:srgbClr val="3333FF"/>
            </a:solidFill>
            <a:round/>
            <a:headEnd/>
            <a:tailEnd/>
          </a:ln>
        </p:spPr>
        <p:txBody>
          <a:bodyPr wrap="none" anchor="ctr"/>
          <a:lstStyle/>
          <a:p>
            <a:endParaRPr lang="en-US">
              <a:solidFill>
                <a:srgbClr val="000000"/>
              </a:solidFill>
            </a:endParaRPr>
          </a:p>
        </p:txBody>
      </p:sp>
      <p:grpSp>
        <p:nvGrpSpPr>
          <p:cNvPr id="4" name="Group 31"/>
          <p:cNvGrpSpPr>
            <a:grpSpLocks/>
          </p:cNvGrpSpPr>
          <p:nvPr/>
        </p:nvGrpSpPr>
        <p:grpSpPr bwMode="auto">
          <a:xfrm>
            <a:off x="3659188" y="3924300"/>
            <a:ext cx="290512" cy="306388"/>
            <a:chOff x="4919" y="227"/>
            <a:chExt cx="183" cy="193"/>
          </a:xfrm>
        </p:grpSpPr>
        <p:sp>
          <p:nvSpPr>
            <p:cNvPr id="13338" name="Line 32"/>
            <p:cNvSpPr>
              <a:spLocks noChangeShapeType="1"/>
            </p:cNvSpPr>
            <p:nvPr/>
          </p:nvSpPr>
          <p:spPr bwMode="auto">
            <a:xfrm>
              <a:off x="4937" y="227"/>
              <a:ext cx="165" cy="193"/>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13339" name="Line 33"/>
            <p:cNvSpPr>
              <a:spLocks noChangeShapeType="1"/>
            </p:cNvSpPr>
            <p:nvPr/>
          </p:nvSpPr>
          <p:spPr bwMode="auto">
            <a:xfrm flipV="1">
              <a:off x="4919" y="236"/>
              <a:ext cx="183" cy="183"/>
            </a:xfrm>
            <a:prstGeom prst="line">
              <a:avLst/>
            </a:prstGeom>
            <a:noFill/>
            <a:ln w="15875">
              <a:solidFill>
                <a:srgbClr val="3333FF"/>
              </a:solidFill>
              <a:round/>
              <a:headEnd/>
              <a:tailEnd/>
            </a:ln>
          </p:spPr>
          <p:txBody>
            <a:bodyPr wrap="none" anchor="ctr"/>
            <a:lstStyle/>
            <a:p>
              <a:endParaRPr lang="en-US">
                <a:solidFill>
                  <a:srgbClr val="000000"/>
                </a:solidFill>
              </a:endParaRPr>
            </a:p>
          </p:txBody>
        </p:sp>
      </p:grpSp>
      <p:grpSp>
        <p:nvGrpSpPr>
          <p:cNvPr id="5" name="Group 34"/>
          <p:cNvGrpSpPr>
            <a:grpSpLocks/>
          </p:cNvGrpSpPr>
          <p:nvPr/>
        </p:nvGrpSpPr>
        <p:grpSpPr bwMode="auto">
          <a:xfrm>
            <a:off x="5648325" y="3417888"/>
            <a:ext cx="290513" cy="306387"/>
            <a:chOff x="4919" y="227"/>
            <a:chExt cx="183" cy="193"/>
          </a:xfrm>
        </p:grpSpPr>
        <p:sp>
          <p:nvSpPr>
            <p:cNvPr id="13336" name="Line 35"/>
            <p:cNvSpPr>
              <a:spLocks noChangeShapeType="1"/>
            </p:cNvSpPr>
            <p:nvPr/>
          </p:nvSpPr>
          <p:spPr bwMode="auto">
            <a:xfrm>
              <a:off x="4937" y="227"/>
              <a:ext cx="165" cy="193"/>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13337" name="Line 36"/>
            <p:cNvSpPr>
              <a:spLocks noChangeShapeType="1"/>
            </p:cNvSpPr>
            <p:nvPr/>
          </p:nvSpPr>
          <p:spPr bwMode="auto">
            <a:xfrm flipV="1">
              <a:off x="4919" y="236"/>
              <a:ext cx="183" cy="183"/>
            </a:xfrm>
            <a:prstGeom prst="line">
              <a:avLst/>
            </a:prstGeom>
            <a:noFill/>
            <a:ln w="15875">
              <a:solidFill>
                <a:srgbClr val="3333FF"/>
              </a:solidFill>
              <a:round/>
              <a:headEnd/>
              <a:tailEnd/>
            </a:ln>
          </p:spPr>
          <p:txBody>
            <a:bodyPr wrap="none" anchor="ctr"/>
            <a:lstStyle/>
            <a:p>
              <a:endParaRPr lang="en-US">
                <a:solidFill>
                  <a:srgbClr val="000000"/>
                </a:solidFill>
              </a:endParaRPr>
            </a:p>
          </p:txBody>
        </p:sp>
      </p:grpSp>
      <p:sp>
        <p:nvSpPr>
          <p:cNvPr id="421925" name="Line 37"/>
          <p:cNvSpPr>
            <a:spLocks noChangeShapeType="1"/>
          </p:cNvSpPr>
          <p:nvPr/>
        </p:nvSpPr>
        <p:spPr bwMode="auto">
          <a:xfrm flipV="1">
            <a:off x="5894388" y="3925888"/>
            <a:ext cx="290512" cy="290512"/>
          </a:xfrm>
          <a:prstGeom prst="line">
            <a:avLst/>
          </a:prstGeom>
          <a:noFill/>
          <a:ln w="15875">
            <a:solidFill>
              <a:srgbClr val="3333FF"/>
            </a:solidFill>
            <a:round/>
            <a:headEnd/>
            <a:tailEnd/>
          </a:ln>
        </p:spPr>
        <p:txBody>
          <a:bodyPr wrap="none" anchor="ctr"/>
          <a:lstStyle/>
          <a:p>
            <a:endParaRPr lang="en-US">
              <a:solidFill>
                <a:srgbClr val="000000"/>
              </a:solidFill>
            </a:endParaRPr>
          </a:p>
        </p:txBody>
      </p:sp>
      <p:sp>
        <p:nvSpPr>
          <p:cNvPr id="421926" name="Line 38"/>
          <p:cNvSpPr>
            <a:spLocks noChangeShapeType="1"/>
          </p:cNvSpPr>
          <p:nvPr/>
        </p:nvSpPr>
        <p:spPr bwMode="auto">
          <a:xfrm flipV="1">
            <a:off x="6794500" y="3400425"/>
            <a:ext cx="290513" cy="290513"/>
          </a:xfrm>
          <a:prstGeom prst="line">
            <a:avLst/>
          </a:prstGeom>
          <a:noFill/>
          <a:ln w="15875">
            <a:solidFill>
              <a:srgbClr val="3333FF"/>
            </a:solidFill>
            <a:round/>
            <a:headEnd/>
            <a:tailEnd/>
          </a:ln>
        </p:spPr>
        <p:txBody>
          <a:bodyPr wrap="none" anchor="ctr"/>
          <a:lstStyle/>
          <a:p>
            <a:endParaRPr lang="en-US">
              <a:solidFill>
                <a:srgbClr val="000000"/>
              </a:solidFill>
            </a:endParaRPr>
          </a:p>
        </p:txBody>
      </p:sp>
      <p:graphicFrame>
        <p:nvGraphicFramePr>
          <p:cNvPr id="421927" name="Object 39"/>
          <p:cNvGraphicFramePr>
            <a:graphicFrameLocks noChangeAspect="1"/>
          </p:cNvGraphicFramePr>
          <p:nvPr/>
        </p:nvGraphicFramePr>
        <p:xfrm>
          <a:off x="595313" y="4548188"/>
          <a:ext cx="2757487" cy="835025"/>
        </p:xfrm>
        <a:graphic>
          <a:graphicData uri="http://schemas.openxmlformats.org/presentationml/2006/ole">
            <mc:AlternateContent xmlns:mc="http://schemas.openxmlformats.org/markup-compatibility/2006">
              <mc:Choice xmlns:v="urn:schemas-microsoft-com:vml" Requires="v">
                <p:oleObj spid="_x0000_s11543" name="Equation" r:id="rId8" imgW="2755800" imgH="838080" progId="Equation.3">
                  <p:embed/>
                </p:oleObj>
              </mc:Choice>
              <mc:Fallback>
                <p:oleObj name="Equation" r:id="rId8" imgW="2755800" imgH="838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313" y="4548188"/>
                        <a:ext cx="2757487"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929" name="Object 41"/>
          <p:cNvGraphicFramePr>
            <a:graphicFrameLocks noChangeAspect="1"/>
          </p:cNvGraphicFramePr>
          <p:nvPr>
            <p:extLst>
              <p:ext uri="{D42A27DB-BD31-4B8C-83A1-F6EECF244321}">
                <p14:modId xmlns:p14="http://schemas.microsoft.com/office/powerpoint/2010/main" val="1244089582"/>
              </p:ext>
            </p:extLst>
          </p:nvPr>
        </p:nvGraphicFramePr>
        <p:xfrm>
          <a:off x="3518491" y="4493992"/>
          <a:ext cx="1553240" cy="956654"/>
        </p:xfrm>
        <a:graphic>
          <a:graphicData uri="http://schemas.openxmlformats.org/presentationml/2006/ole">
            <mc:AlternateContent xmlns:mc="http://schemas.openxmlformats.org/markup-compatibility/2006">
              <mc:Choice xmlns:v="urn:schemas-microsoft-com:vml" Requires="v">
                <p:oleObj spid="_x0000_s11544" name="Equation" r:id="rId10" imgW="698400" imgH="431640" progId="Equation.3">
                  <p:embed/>
                </p:oleObj>
              </mc:Choice>
              <mc:Fallback>
                <p:oleObj name="Equation" r:id="rId10" imgW="698400" imgH="431640" progId="Equation.3">
                  <p:embed/>
                  <p:pic>
                    <p:nvPicPr>
                      <p:cNvPr id="0" name=""/>
                      <p:cNvPicPr>
                        <a:picLocks noChangeAspect="1" noChangeArrowheads="1"/>
                      </p:cNvPicPr>
                      <p:nvPr/>
                    </p:nvPicPr>
                    <p:blipFill>
                      <a:blip r:embed="rId11"/>
                      <a:srcRect/>
                      <a:stretch>
                        <a:fillRect/>
                      </a:stretch>
                    </p:blipFill>
                    <p:spPr bwMode="auto">
                      <a:xfrm>
                        <a:off x="3518491" y="4493992"/>
                        <a:ext cx="1553240" cy="956654"/>
                      </a:xfrm>
                      <a:prstGeom prst="rect">
                        <a:avLst/>
                      </a:prstGeom>
                      <a:noFill/>
                      <a:extLst/>
                    </p:spPr>
                  </p:pic>
                </p:oleObj>
              </mc:Fallback>
            </mc:AlternateContent>
          </a:graphicData>
        </a:graphic>
      </p:graphicFrame>
      <p:sp>
        <p:nvSpPr>
          <p:cNvPr id="421931" name="Line 43"/>
          <p:cNvSpPr>
            <a:spLocks noChangeShapeType="1"/>
          </p:cNvSpPr>
          <p:nvPr/>
        </p:nvSpPr>
        <p:spPr bwMode="auto">
          <a:xfrm>
            <a:off x="4547928" y="5068407"/>
            <a:ext cx="276225" cy="349250"/>
          </a:xfrm>
          <a:prstGeom prst="line">
            <a:avLst/>
          </a:prstGeom>
          <a:noFill/>
          <a:ln w="28575">
            <a:solidFill>
              <a:srgbClr val="3333FF"/>
            </a:solidFill>
            <a:round/>
            <a:headEnd/>
            <a:tailEnd/>
          </a:ln>
        </p:spPr>
        <p:txBody>
          <a:bodyPr wrap="none" anchor="ctr"/>
          <a:lstStyle/>
          <a:p>
            <a:endParaRPr lang="en-US">
              <a:solidFill>
                <a:srgbClr val="000000"/>
              </a:solidFill>
            </a:endParaRPr>
          </a:p>
        </p:txBody>
      </p:sp>
      <p:sp>
        <p:nvSpPr>
          <p:cNvPr id="421932" name="Line 44"/>
          <p:cNvSpPr>
            <a:spLocks noChangeShapeType="1"/>
          </p:cNvSpPr>
          <p:nvPr/>
        </p:nvSpPr>
        <p:spPr bwMode="auto">
          <a:xfrm>
            <a:off x="3010307" y="4546600"/>
            <a:ext cx="276225" cy="349250"/>
          </a:xfrm>
          <a:prstGeom prst="line">
            <a:avLst/>
          </a:prstGeom>
          <a:noFill/>
          <a:ln w="28575">
            <a:solidFill>
              <a:srgbClr val="3333FF"/>
            </a:solidFill>
            <a:round/>
            <a:headEnd/>
            <a:tailEnd/>
          </a:ln>
        </p:spPr>
        <p:txBody>
          <a:bodyPr wrap="none" anchor="ctr"/>
          <a:lstStyle/>
          <a:p>
            <a:endParaRPr lang="en-US">
              <a:solidFill>
                <a:srgbClr val="000000"/>
              </a:solidFill>
            </a:endParaRPr>
          </a:p>
        </p:txBody>
      </p:sp>
      <p:graphicFrame>
        <p:nvGraphicFramePr>
          <p:cNvPr id="421936" name="Object 48"/>
          <p:cNvGraphicFramePr>
            <a:graphicFrameLocks noChangeAspect="1"/>
          </p:cNvGraphicFramePr>
          <p:nvPr>
            <p:extLst>
              <p:ext uri="{D42A27DB-BD31-4B8C-83A1-F6EECF244321}">
                <p14:modId xmlns:p14="http://schemas.microsoft.com/office/powerpoint/2010/main" val="2604704268"/>
              </p:ext>
            </p:extLst>
          </p:nvPr>
        </p:nvGraphicFramePr>
        <p:xfrm>
          <a:off x="5123456" y="4549775"/>
          <a:ext cx="1449387" cy="835025"/>
        </p:xfrm>
        <a:graphic>
          <a:graphicData uri="http://schemas.openxmlformats.org/presentationml/2006/ole">
            <mc:AlternateContent xmlns:mc="http://schemas.openxmlformats.org/markup-compatibility/2006">
              <mc:Choice xmlns:v="urn:schemas-microsoft-com:vml" Requires="v">
                <p:oleObj spid="_x0000_s11545" name="Equation" r:id="rId12" imgW="1447560" imgH="838080" progId="Equation.3">
                  <p:embed/>
                </p:oleObj>
              </mc:Choice>
              <mc:Fallback>
                <p:oleObj name="Equation" r:id="rId12" imgW="1447560" imgH="8380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3456" y="4549775"/>
                        <a:ext cx="1449387"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29"/>
          <p:cNvGrpSpPr/>
          <p:nvPr/>
        </p:nvGrpSpPr>
        <p:grpSpPr>
          <a:xfrm>
            <a:off x="527868" y="3297081"/>
            <a:ext cx="1450996" cy="990046"/>
            <a:chOff x="-2147015" y="2151458"/>
            <a:chExt cx="1450996" cy="990046"/>
          </a:xfrm>
        </p:grpSpPr>
        <p:sp>
          <p:nvSpPr>
            <p:cNvPr id="31" name="Rectangle 22"/>
            <p:cNvSpPr>
              <a:spLocks noChangeArrowheads="1"/>
            </p:cNvSpPr>
            <p:nvPr/>
          </p:nvSpPr>
          <p:spPr bwMode="auto">
            <a:xfrm>
              <a:off x="-2147015" y="2382330"/>
              <a:ext cx="739305"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dirty="0" smtClean="0">
                  <a:solidFill>
                    <a:srgbClr val="000000"/>
                  </a:solidFill>
                </a:rPr>
                <a:t> =</a:t>
              </a:r>
              <a:endParaRPr lang="en-US" b="0" dirty="0">
                <a:solidFill>
                  <a:srgbClr val="000000"/>
                </a:solidFill>
              </a:endParaRPr>
            </a:p>
          </p:txBody>
        </p:sp>
        <p:sp>
          <p:nvSpPr>
            <p:cNvPr id="32" name="Rectangle 31"/>
            <p:cNvSpPr/>
            <p:nvPr/>
          </p:nvSpPr>
          <p:spPr>
            <a:xfrm>
              <a:off x="-1398455" y="2151458"/>
              <a:ext cx="702436"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endParaRPr lang="en-US" dirty="0">
                <a:solidFill>
                  <a:srgbClr val="000000"/>
                </a:solidFill>
                <a:latin typeface="Arial"/>
              </a:endParaRPr>
            </a:p>
          </p:txBody>
        </p:sp>
        <p:cxnSp>
          <p:nvCxnSpPr>
            <p:cNvPr id="33" name="Straight Connector 32"/>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34" name="Rectangle 33"/>
            <p:cNvSpPr/>
            <p:nvPr/>
          </p:nvSpPr>
          <p:spPr>
            <a:xfrm>
              <a:off x="-1258957"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grpSp>
    </p:spTree>
    <p:extLst>
      <p:ext uri="{BB962C8B-B14F-4D97-AF65-F5344CB8AC3E}">
        <p14:creationId xmlns:p14="http://schemas.microsoft.com/office/powerpoint/2010/main" val="1030864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anim calcmode="lin" valueType="num">
                                      <p:cBhvr>
                                        <p:cTn id="16" dur="2000" fill="hold"/>
                                        <p:tgtEl>
                                          <p:spTgt spid="30"/>
                                        </p:tgtEl>
                                        <p:attrNameLst>
                                          <p:attrName>style.rotation</p:attrName>
                                        </p:attrNameLst>
                                      </p:cBhvr>
                                      <p:tavLst>
                                        <p:tav tm="0">
                                          <p:val>
                                            <p:fltVal val="720"/>
                                          </p:val>
                                        </p:tav>
                                        <p:tav tm="100000">
                                          <p:val>
                                            <p:fltVal val="0"/>
                                          </p:val>
                                        </p:tav>
                                      </p:tavLst>
                                    </p:anim>
                                    <p:anim calcmode="lin" valueType="num">
                                      <p:cBhvr>
                                        <p:cTn id="17" dur="2000" fill="hold"/>
                                        <p:tgtEl>
                                          <p:spTgt spid="30"/>
                                        </p:tgtEl>
                                        <p:attrNameLst>
                                          <p:attrName>ppt_h</p:attrName>
                                        </p:attrNameLst>
                                      </p:cBhvr>
                                      <p:tavLst>
                                        <p:tav tm="0">
                                          <p:val>
                                            <p:fltVal val="0"/>
                                          </p:val>
                                        </p:tav>
                                        <p:tav tm="100000">
                                          <p:val>
                                            <p:strVal val="#ppt_h"/>
                                          </p:val>
                                        </p:tav>
                                      </p:tavLst>
                                    </p:anim>
                                    <p:anim calcmode="lin" valueType="num">
                                      <p:cBhvr>
                                        <p:cTn id="18"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21914"/>
                                        </p:tgtEl>
                                        <p:attrNameLst>
                                          <p:attrName>style.visibility</p:attrName>
                                        </p:attrNameLst>
                                      </p:cBhvr>
                                      <p:to>
                                        <p:strVal val="visible"/>
                                      </p:to>
                                    </p:set>
                                    <p:anim calcmode="lin" valueType="num">
                                      <p:cBhvr>
                                        <p:cTn id="23" dur="1000" fill="hold"/>
                                        <p:tgtEl>
                                          <p:spTgt spid="421914"/>
                                        </p:tgtEl>
                                        <p:attrNameLst>
                                          <p:attrName>ppt_x</p:attrName>
                                        </p:attrNameLst>
                                      </p:cBhvr>
                                      <p:tavLst>
                                        <p:tav tm="0">
                                          <p:val>
                                            <p:strVal val="#ppt_x-.2"/>
                                          </p:val>
                                        </p:tav>
                                        <p:tav tm="100000">
                                          <p:val>
                                            <p:strVal val="#ppt_x"/>
                                          </p:val>
                                        </p:tav>
                                      </p:tavLst>
                                    </p:anim>
                                    <p:anim calcmode="lin" valueType="num">
                                      <p:cBhvr>
                                        <p:cTn id="24" dur="1000" fill="hold"/>
                                        <p:tgtEl>
                                          <p:spTgt spid="4219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219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1915"/>
                                        </p:tgtEl>
                                        <p:attrNameLst>
                                          <p:attrName>style.visibility</p:attrName>
                                        </p:attrNameLst>
                                      </p:cBhvr>
                                      <p:to>
                                        <p:strVal val="visible"/>
                                      </p:to>
                                    </p:set>
                                    <p:animEffect transition="in" filter="wipe(left)">
                                      <p:cBhvr>
                                        <p:cTn id="30" dur="2000"/>
                                        <p:tgtEl>
                                          <p:spTgt spid="42191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360"/>
                                          </p:val>
                                        </p:tav>
                                        <p:tav tm="100000">
                                          <p:val>
                                            <p:fltVal val="0"/>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421925"/>
                                        </p:tgtEl>
                                        <p:attrNameLst>
                                          <p:attrName>style.visibility</p:attrName>
                                        </p:attrNameLst>
                                      </p:cBhvr>
                                      <p:to>
                                        <p:strVal val="visible"/>
                                      </p:to>
                                    </p:set>
                                    <p:anim calcmode="lin" valueType="num">
                                      <p:cBhvr>
                                        <p:cTn id="49" dur="500" fill="hold"/>
                                        <p:tgtEl>
                                          <p:spTgt spid="421925"/>
                                        </p:tgtEl>
                                        <p:attrNameLst>
                                          <p:attrName>ppt_w</p:attrName>
                                        </p:attrNameLst>
                                      </p:cBhvr>
                                      <p:tavLst>
                                        <p:tav tm="0">
                                          <p:val>
                                            <p:fltVal val="0"/>
                                          </p:val>
                                        </p:tav>
                                        <p:tav tm="100000">
                                          <p:val>
                                            <p:strVal val="#ppt_w"/>
                                          </p:val>
                                        </p:tav>
                                      </p:tavLst>
                                    </p:anim>
                                    <p:anim calcmode="lin" valueType="num">
                                      <p:cBhvr>
                                        <p:cTn id="50" dur="500" fill="hold"/>
                                        <p:tgtEl>
                                          <p:spTgt spid="421925"/>
                                        </p:tgtEl>
                                        <p:attrNameLst>
                                          <p:attrName>ppt_h</p:attrName>
                                        </p:attrNameLst>
                                      </p:cBhvr>
                                      <p:tavLst>
                                        <p:tav tm="0">
                                          <p:val>
                                            <p:fltVal val="0"/>
                                          </p:val>
                                        </p:tav>
                                        <p:tav tm="100000">
                                          <p:val>
                                            <p:strVal val="#ppt_h"/>
                                          </p:val>
                                        </p:tav>
                                      </p:tavLst>
                                    </p:anim>
                                    <p:anim calcmode="lin" valueType="num">
                                      <p:cBhvr>
                                        <p:cTn id="51" dur="500" fill="hold"/>
                                        <p:tgtEl>
                                          <p:spTgt spid="421925"/>
                                        </p:tgtEl>
                                        <p:attrNameLst>
                                          <p:attrName>style.rotation</p:attrName>
                                        </p:attrNameLst>
                                      </p:cBhvr>
                                      <p:tavLst>
                                        <p:tav tm="0">
                                          <p:val>
                                            <p:fltVal val="360"/>
                                          </p:val>
                                        </p:tav>
                                        <p:tav tm="100000">
                                          <p:val>
                                            <p:fltVal val="0"/>
                                          </p:val>
                                        </p:tav>
                                      </p:tavLst>
                                    </p:anim>
                                    <p:animEffect transition="in" filter="fade">
                                      <p:cBhvr>
                                        <p:cTn id="52" dur="500"/>
                                        <p:tgtEl>
                                          <p:spTgt spid="42192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421926"/>
                                        </p:tgtEl>
                                        <p:attrNameLst>
                                          <p:attrName>style.visibility</p:attrName>
                                        </p:attrNameLst>
                                      </p:cBhvr>
                                      <p:to>
                                        <p:strVal val="visible"/>
                                      </p:to>
                                    </p:set>
                                    <p:anim calcmode="lin" valueType="num">
                                      <p:cBhvr>
                                        <p:cTn id="55" dur="500" fill="hold"/>
                                        <p:tgtEl>
                                          <p:spTgt spid="421926"/>
                                        </p:tgtEl>
                                        <p:attrNameLst>
                                          <p:attrName>ppt_w</p:attrName>
                                        </p:attrNameLst>
                                      </p:cBhvr>
                                      <p:tavLst>
                                        <p:tav tm="0">
                                          <p:val>
                                            <p:fltVal val="0"/>
                                          </p:val>
                                        </p:tav>
                                        <p:tav tm="100000">
                                          <p:val>
                                            <p:strVal val="#ppt_w"/>
                                          </p:val>
                                        </p:tav>
                                      </p:tavLst>
                                    </p:anim>
                                    <p:anim calcmode="lin" valueType="num">
                                      <p:cBhvr>
                                        <p:cTn id="56" dur="500" fill="hold"/>
                                        <p:tgtEl>
                                          <p:spTgt spid="421926"/>
                                        </p:tgtEl>
                                        <p:attrNameLst>
                                          <p:attrName>ppt_h</p:attrName>
                                        </p:attrNameLst>
                                      </p:cBhvr>
                                      <p:tavLst>
                                        <p:tav tm="0">
                                          <p:val>
                                            <p:fltVal val="0"/>
                                          </p:val>
                                        </p:tav>
                                        <p:tav tm="100000">
                                          <p:val>
                                            <p:strVal val="#ppt_h"/>
                                          </p:val>
                                        </p:tav>
                                      </p:tavLst>
                                    </p:anim>
                                    <p:anim calcmode="lin" valueType="num">
                                      <p:cBhvr>
                                        <p:cTn id="57" dur="500" fill="hold"/>
                                        <p:tgtEl>
                                          <p:spTgt spid="421926"/>
                                        </p:tgtEl>
                                        <p:attrNameLst>
                                          <p:attrName>style.rotation</p:attrName>
                                        </p:attrNameLst>
                                      </p:cBhvr>
                                      <p:tavLst>
                                        <p:tav tm="0">
                                          <p:val>
                                            <p:fltVal val="360"/>
                                          </p:val>
                                        </p:tav>
                                        <p:tav tm="100000">
                                          <p:val>
                                            <p:fltVal val="0"/>
                                          </p:val>
                                        </p:tav>
                                      </p:tavLst>
                                    </p:anim>
                                    <p:animEffect transition="in" filter="fade">
                                      <p:cBhvr>
                                        <p:cTn id="58" dur="500"/>
                                        <p:tgtEl>
                                          <p:spTgt spid="421926"/>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421917"/>
                                        </p:tgtEl>
                                        <p:attrNameLst>
                                          <p:attrName>style.visibility</p:attrName>
                                        </p:attrNameLst>
                                      </p:cBhvr>
                                      <p:to>
                                        <p:strVal val="visible"/>
                                      </p:to>
                                    </p:set>
                                    <p:anim calcmode="lin" valueType="num">
                                      <p:cBhvr>
                                        <p:cTn id="63" dur="500" fill="hold"/>
                                        <p:tgtEl>
                                          <p:spTgt spid="421917"/>
                                        </p:tgtEl>
                                        <p:attrNameLst>
                                          <p:attrName>ppt_w</p:attrName>
                                        </p:attrNameLst>
                                      </p:cBhvr>
                                      <p:tavLst>
                                        <p:tav tm="0">
                                          <p:val>
                                            <p:fltVal val="0"/>
                                          </p:val>
                                        </p:tav>
                                        <p:tav tm="100000">
                                          <p:val>
                                            <p:strVal val="#ppt_w"/>
                                          </p:val>
                                        </p:tav>
                                      </p:tavLst>
                                    </p:anim>
                                    <p:anim calcmode="lin" valueType="num">
                                      <p:cBhvr>
                                        <p:cTn id="64" dur="500" fill="hold"/>
                                        <p:tgtEl>
                                          <p:spTgt spid="421917"/>
                                        </p:tgtEl>
                                        <p:attrNameLst>
                                          <p:attrName>ppt_h</p:attrName>
                                        </p:attrNameLst>
                                      </p:cBhvr>
                                      <p:tavLst>
                                        <p:tav tm="0">
                                          <p:val>
                                            <p:fltVal val="0"/>
                                          </p:val>
                                        </p:tav>
                                        <p:tav tm="100000">
                                          <p:val>
                                            <p:strVal val="#ppt_h"/>
                                          </p:val>
                                        </p:tav>
                                      </p:tavLst>
                                    </p:anim>
                                    <p:anim calcmode="lin" valueType="num">
                                      <p:cBhvr>
                                        <p:cTn id="65" dur="500" fill="hold"/>
                                        <p:tgtEl>
                                          <p:spTgt spid="421917"/>
                                        </p:tgtEl>
                                        <p:attrNameLst>
                                          <p:attrName>style.rotation</p:attrName>
                                        </p:attrNameLst>
                                      </p:cBhvr>
                                      <p:tavLst>
                                        <p:tav tm="0">
                                          <p:val>
                                            <p:fltVal val="360"/>
                                          </p:val>
                                        </p:tav>
                                        <p:tav tm="100000">
                                          <p:val>
                                            <p:fltVal val="0"/>
                                          </p:val>
                                        </p:tav>
                                      </p:tavLst>
                                    </p:anim>
                                    <p:animEffect transition="in" filter="fade">
                                      <p:cBhvr>
                                        <p:cTn id="66" dur="500"/>
                                        <p:tgtEl>
                                          <p:spTgt spid="421917"/>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421918"/>
                                        </p:tgtEl>
                                        <p:attrNameLst>
                                          <p:attrName>style.visibility</p:attrName>
                                        </p:attrNameLst>
                                      </p:cBhvr>
                                      <p:to>
                                        <p:strVal val="visible"/>
                                      </p:to>
                                    </p:set>
                                    <p:anim calcmode="lin" valueType="num">
                                      <p:cBhvr>
                                        <p:cTn id="69" dur="500" fill="hold"/>
                                        <p:tgtEl>
                                          <p:spTgt spid="421918"/>
                                        </p:tgtEl>
                                        <p:attrNameLst>
                                          <p:attrName>ppt_w</p:attrName>
                                        </p:attrNameLst>
                                      </p:cBhvr>
                                      <p:tavLst>
                                        <p:tav tm="0">
                                          <p:val>
                                            <p:fltVal val="0"/>
                                          </p:val>
                                        </p:tav>
                                        <p:tav tm="100000">
                                          <p:val>
                                            <p:strVal val="#ppt_w"/>
                                          </p:val>
                                        </p:tav>
                                      </p:tavLst>
                                    </p:anim>
                                    <p:anim calcmode="lin" valueType="num">
                                      <p:cBhvr>
                                        <p:cTn id="70" dur="500" fill="hold"/>
                                        <p:tgtEl>
                                          <p:spTgt spid="421918"/>
                                        </p:tgtEl>
                                        <p:attrNameLst>
                                          <p:attrName>ppt_h</p:attrName>
                                        </p:attrNameLst>
                                      </p:cBhvr>
                                      <p:tavLst>
                                        <p:tav tm="0">
                                          <p:val>
                                            <p:fltVal val="0"/>
                                          </p:val>
                                        </p:tav>
                                        <p:tav tm="100000">
                                          <p:val>
                                            <p:strVal val="#ppt_h"/>
                                          </p:val>
                                        </p:tav>
                                      </p:tavLst>
                                    </p:anim>
                                    <p:anim calcmode="lin" valueType="num">
                                      <p:cBhvr>
                                        <p:cTn id="71" dur="500" fill="hold"/>
                                        <p:tgtEl>
                                          <p:spTgt spid="421918"/>
                                        </p:tgtEl>
                                        <p:attrNameLst>
                                          <p:attrName>style.rotation</p:attrName>
                                        </p:attrNameLst>
                                      </p:cBhvr>
                                      <p:tavLst>
                                        <p:tav tm="0">
                                          <p:val>
                                            <p:fltVal val="360"/>
                                          </p:val>
                                        </p:tav>
                                        <p:tav tm="100000">
                                          <p:val>
                                            <p:fltVal val="0"/>
                                          </p:val>
                                        </p:tav>
                                      </p:tavLst>
                                    </p:anim>
                                    <p:animEffect transition="in" filter="fade">
                                      <p:cBhvr>
                                        <p:cTn id="72" dur="500"/>
                                        <p:tgtEl>
                                          <p:spTgt spid="421918"/>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421927"/>
                                        </p:tgtEl>
                                        <p:attrNameLst>
                                          <p:attrName>style.visibility</p:attrName>
                                        </p:attrNameLst>
                                      </p:cBhvr>
                                      <p:to>
                                        <p:strVal val="visible"/>
                                      </p:to>
                                    </p:set>
                                    <p:animEffect transition="in" filter="fade">
                                      <p:cBhvr>
                                        <p:cTn id="77" dur="1000"/>
                                        <p:tgtEl>
                                          <p:spTgt spid="421927"/>
                                        </p:tgtEl>
                                      </p:cBhvr>
                                    </p:animEffect>
                                    <p:anim calcmode="lin" valueType="num">
                                      <p:cBhvr>
                                        <p:cTn id="78" dur="1000" fill="hold"/>
                                        <p:tgtEl>
                                          <p:spTgt spid="421927"/>
                                        </p:tgtEl>
                                        <p:attrNameLst>
                                          <p:attrName>ppt_x</p:attrName>
                                        </p:attrNameLst>
                                      </p:cBhvr>
                                      <p:tavLst>
                                        <p:tav tm="0">
                                          <p:val>
                                            <p:strVal val="#ppt_x"/>
                                          </p:val>
                                        </p:tav>
                                        <p:tav tm="100000">
                                          <p:val>
                                            <p:strVal val="#ppt_x"/>
                                          </p:val>
                                        </p:tav>
                                      </p:tavLst>
                                    </p:anim>
                                    <p:anim calcmode="lin" valueType="num">
                                      <p:cBhvr>
                                        <p:cTn id="79" dur="1000" fill="hold"/>
                                        <p:tgtEl>
                                          <p:spTgt spid="421927"/>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421930"/>
                                        </p:tgtEl>
                                        <p:attrNameLst>
                                          <p:attrName>style.visibility</p:attrName>
                                        </p:attrNameLst>
                                      </p:cBhvr>
                                      <p:to>
                                        <p:strVal val="visible"/>
                                      </p:to>
                                    </p:set>
                                    <p:animEffect transition="in" filter="dissolve">
                                      <p:cBhvr>
                                        <p:cTn id="83" dur="500"/>
                                        <p:tgtEl>
                                          <p:spTgt spid="42193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21929"/>
                                        </p:tgtEl>
                                        <p:attrNameLst>
                                          <p:attrName>style.visibility</p:attrName>
                                        </p:attrNameLst>
                                      </p:cBhvr>
                                      <p:to>
                                        <p:strVal val="visible"/>
                                      </p:to>
                                    </p:set>
                                    <p:animEffect transition="in" filter="wipe(left)">
                                      <p:cBhvr>
                                        <p:cTn id="88" dur="2000"/>
                                        <p:tgtEl>
                                          <p:spTgt spid="421929"/>
                                        </p:tgtEl>
                                      </p:cBhvr>
                                    </p:animEffect>
                                  </p:childTnLst>
                                </p:cTn>
                              </p:par>
                            </p:childTnLst>
                          </p:cTn>
                        </p:par>
                      </p:childTnLst>
                    </p:cTn>
                  </p:par>
                  <p:par>
                    <p:cTn id="89" fill="hold">
                      <p:stCondLst>
                        <p:cond delay="indefinite"/>
                      </p:stCondLst>
                      <p:childTnLst>
                        <p:par>
                          <p:cTn id="90" fill="hold">
                            <p:stCondLst>
                              <p:cond delay="0"/>
                            </p:stCondLst>
                            <p:childTnLst>
                              <p:par>
                                <p:cTn id="91" presetID="49" presetClass="entr" presetSubtype="0" decel="100000" fill="hold" grpId="0" nodeType="clickEffect">
                                  <p:stCondLst>
                                    <p:cond delay="0"/>
                                  </p:stCondLst>
                                  <p:childTnLst>
                                    <p:set>
                                      <p:cBhvr>
                                        <p:cTn id="92" dur="1" fill="hold">
                                          <p:stCondLst>
                                            <p:cond delay="0"/>
                                          </p:stCondLst>
                                        </p:cTn>
                                        <p:tgtEl>
                                          <p:spTgt spid="421931"/>
                                        </p:tgtEl>
                                        <p:attrNameLst>
                                          <p:attrName>style.visibility</p:attrName>
                                        </p:attrNameLst>
                                      </p:cBhvr>
                                      <p:to>
                                        <p:strVal val="visible"/>
                                      </p:to>
                                    </p:set>
                                    <p:anim calcmode="lin" valueType="num">
                                      <p:cBhvr>
                                        <p:cTn id="93" dur="500" fill="hold"/>
                                        <p:tgtEl>
                                          <p:spTgt spid="421931"/>
                                        </p:tgtEl>
                                        <p:attrNameLst>
                                          <p:attrName>ppt_w</p:attrName>
                                        </p:attrNameLst>
                                      </p:cBhvr>
                                      <p:tavLst>
                                        <p:tav tm="0">
                                          <p:val>
                                            <p:fltVal val="0"/>
                                          </p:val>
                                        </p:tav>
                                        <p:tav tm="100000">
                                          <p:val>
                                            <p:strVal val="#ppt_w"/>
                                          </p:val>
                                        </p:tav>
                                      </p:tavLst>
                                    </p:anim>
                                    <p:anim calcmode="lin" valueType="num">
                                      <p:cBhvr>
                                        <p:cTn id="94" dur="500" fill="hold"/>
                                        <p:tgtEl>
                                          <p:spTgt spid="421931"/>
                                        </p:tgtEl>
                                        <p:attrNameLst>
                                          <p:attrName>ppt_h</p:attrName>
                                        </p:attrNameLst>
                                      </p:cBhvr>
                                      <p:tavLst>
                                        <p:tav tm="0">
                                          <p:val>
                                            <p:fltVal val="0"/>
                                          </p:val>
                                        </p:tav>
                                        <p:tav tm="100000">
                                          <p:val>
                                            <p:strVal val="#ppt_h"/>
                                          </p:val>
                                        </p:tav>
                                      </p:tavLst>
                                    </p:anim>
                                    <p:anim calcmode="lin" valueType="num">
                                      <p:cBhvr>
                                        <p:cTn id="95" dur="500" fill="hold"/>
                                        <p:tgtEl>
                                          <p:spTgt spid="421931"/>
                                        </p:tgtEl>
                                        <p:attrNameLst>
                                          <p:attrName>style.rotation</p:attrName>
                                        </p:attrNameLst>
                                      </p:cBhvr>
                                      <p:tavLst>
                                        <p:tav tm="0">
                                          <p:val>
                                            <p:fltVal val="360"/>
                                          </p:val>
                                        </p:tav>
                                        <p:tav tm="100000">
                                          <p:val>
                                            <p:fltVal val="0"/>
                                          </p:val>
                                        </p:tav>
                                      </p:tavLst>
                                    </p:anim>
                                    <p:animEffect transition="in" filter="fade">
                                      <p:cBhvr>
                                        <p:cTn id="96" dur="500"/>
                                        <p:tgtEl>
                                          <p:spTgt spid="421931"/>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421932"/>
                                        </p:tgtEl>
                                        <p:attrNameLst>
                                          <p:attrName>style.visibility</p:attrName>
                                        </p:attrNameLst>
                                      </p:cBhvr>
                                      <p:to>
                                        <p:strVal val="visible"/>
                                      </p:to>
                                    </p:set>
                                    <p:anim calcmode="lin" valueType="num">
                                      <p:cBhvr>
                                        <p:cTn id="99" dur="500" fill="hold"/>
                                        <p:tgtEl>
                                          <p:spTgt spid="421932"/>
                                        </p:tgtEl>
                                        <p:attrNameLst>
                                          <p:attrName>ppt_w</p:attrName>
                                        </p:attrNameLst>
                                      </p:cBhvr>
                                      <p:tavLst>
                                        <p:tav tm="0">
                                          <p:val>
                                            <p:fltVal val="0"/>
                                          </p:val>
                                        </p:tav>
                                        <p:tav tm="100000">
                                          <p:val>
                                            <p:strVal val="#ppt_w"/>
                                          </p:val>
                                        </p:tav>
                                      </p:tavLst>
                                    </p:anim>
                                    <p:anim calcmode="lin" valueType="num">
                                      <p:cBhvr>
                                        <p:cTn id="100" dur="500" fill="hold"/>
                                        <p:tgtEl>
                                          <p:spTgt spid="421932"/>
                                        </p:tgtEl>
                                        <p:attrNameLst>
                                          <p:attrName>ppt_h</p:attrName>
                                        </p:attrNameLst>
                                      </p:cBhvr>
                                      <p:tavLst>
                                        <p:tav tm="0">
                                          <p:val>
                                            <p:fltVal val="0"/>
                                          </p:val>
                                        </p:tav>
                                        <p:tav tm="100000">
                                          <p:val>
                                            <p:strVal val="#ppt_h"/>
                                          </p:val>
                                        </p:tav>
                                      </p:tavLst>
                                    </p:anim>
                                    <p:anim calcmode="lin" valueType="num">
                                      <p:cBhvr>
                                        <p:cTn id="101" dur="500" fill="hold"/>
                                        <p:tgtEl>
                                          <p:spTgt spid="421932"/>
                                        </p:tgtEl>
                                        <p:attrNameLst>
                                          <p:attrName>style.rotation</p:attrName>
                                        </p:attrNameLst>
                                      </p:cBhvr>
                                      <p:tavLst>
                                        <p:tav tm="0">
                                          <p:val>
                                            <p:fltVal val="360"/>
                                          </p:val>
                                        </p:tav>
                                        <p:tav tm="100000">
                                          <p:val>
                                            <p:fltVal val="0"/>
                                          </p:val>
                                        </p:tav>
                                      </p:tavLst>
                                    </p:anim>
                                    <p:animEffect transition="in" filter="fade">
                                      <p:cBhvr>
                                        <p:cTn id="102" dur="500"/>
                                        <p:tgtEl>
                                          <p:spTgt spid="421932"/>
                                        </p:tgtEl>
                                      </p:cBhvr>
                                    </p:animEffec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nodeType="clickEffect">
                                  <p:stCondLst>
                                    <p:cond delay="0"/>
                                  </p:stCondLst>
                                  <p:childTnLst>
                                    <p:set>
                                      <p:cBhvr>
                                        <p:cTn id="106" dur="1" fill="hold">
                                          <p:stCondLst>
                                            <p:cond delay="0"/>
                                          </p:stCondLst>
                                        </p:cTn>
                                        <p:tgtEl>
                                          <p:spTgt spid="421936"/>
                                        </p:tgtEl>
                                        <p:attrNameLst>
                                          <p:attrName>style.visibility</p:attrName>
                                        </p:attrNameLst>
                                      </p:cBhvr>
                                      <p:to>
                                        <p:strVal val="visible"/>
                                      </p:to>
                                    </p:set>
                                    <p:anim calcmode="lin" valueType="num">
                                      <p:cBhvr>
                                        <p:cTn id="107" dur="1000" fill="hold"/>
                                        <p:tgtEl>
                                          <p:spTgt spid="421936"/>
                                        </p:tgtEl>
                                        <p:attrNameLst>
                                          <p:attrName>ppt_x</p:attrName>
                                        </p:attrNameLst>
                                      </p:cBhvr>
                                      <p:tavLst>
                                        <p:tav tm="0">
                                          <p:val>
                                            <p:strVal val="#ppt_x-.2"/>
                                          </p:val>
                                        </p:tav>
                                        <p:tav tm="100000">
                                          <p:val>
                                            <p:strVal val="#ppt_x"/>
                                          </p:val>
                                        </p:tav>
                                      </p:tavLst>
                                    </p:anim>
                                    <p:anim calcmode="lin" valueType="num">
                                      <p:cBhvr>
                                        <p:cTn id="108" dur="1000" fill="hold"/>
                                        <p:tgtEl>
                                          <p:spTgt spid="421936"/>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421936"/>
                                        </p:tgtEl>
                                      </p:cBhvr>
                                    </p:animEffect>
                                  </p:childTnLst>
                                </p:cTn>
                              </p:par>
                            </p:childTnLst>
                          </p:cTn>
                        </p:par>
                        <p:par>
                          <p:cTn id="110" fill="hold">
                            <p:stCondLst>
                              <p:cond delay="1000"/>
                            </p:stCondLst>
                            <p:childTnLst>
                              <p:par>
                                <p:cTn id="111" presetID="9" presetClass="entr" presetSubtype="0" fill="hold" grpId="0" nodeType="afterEffect">
                                  <p:stCondLst>
                                    <p:cond delay="0"/>
                                  </p:stCondLst>
                                  <p:childTnLst>
                                    <p:set>
                                      <p:cBhvr>
                                        <p:cTn id="112" dur="1" fill="hold">
                                          <p:stCondLst>
                                            <p:cond delay="0"/>
                                          </p:stCondLst>
                                        </p:cTn>
                                        <p:tgtEl>
                                          <p:spTgt spid="421938"/>
                                        </p:tgtEl>
                                        <p:attrNameLst>
                                          <p:attrName>style.visibility</p:attrName>
                                        </p:attrNameLst>
                                      </p:cBhvr>
                                      <p:to>
                                        <p:strVal val="visible"/>
                                      </p:to>
                                    </p:set>
                                    <p:animEffect transition="in" filter="dissolve">
                                      <p:cBhvr>
                                        <p:cTn id="113" dur="500"/>
                                        <p:tgtEl>
                                          <p:spTgt spid="421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38" grpId="0" animBg="1"/>
      <p:bldP spid="421930" grpId="0" animBg="1"/>
      <p:bldP spid="421917" grpId="0" animBg="1"/>
      <p:bldP spid="421918" grpId="0" animBg="1"/>
      <p:bldP spid="421925" grpId="0" animBg="1"/>
      <p:bldP spid="421926" grpId="0" animBg="1"/>
      <p:bldP spid="421931" grpId="0" animBg="1"/>
      <p:bldP spid="4219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 name="Rectangle 50"/>
          <p:cNvSpPr/>
          <p:nvPr/>
        </p:nvSpPr>
        <p:spPr bwMode="auto">
          <a:xfrm>
            <a:off x="5884617" y="2855666"/>
            <a:ext cx="3546462" cy="34684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887677" y="4192194"/>
            <a:ext cx="4351857" cy="34684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nvGrpSpPr>
          <p:cNvPr id="105" name="Group 104"/>
          <p:cNvGrpSpPr/>
          <p:nvPr/>
        </p:nvGrpSpPr>
        <p:grpSpPr>
          <a:xfrm>
            <a:off x="4570479" y="1466880"/>
            <a:ext cx="5083333" cy="3047999"/>
            <a:chOff x="4570479" y="1134380"/>
            <a:chExt cx="5083333" cy="3047999"/>
          </a:xfrm>
        </p:grpSpPr>
        <p:cxnSp>
          <p:nvCxnSpPr>
            <p:cNvPr id="13" name="Straight Connector 12"/>
            <p:cNvCxnSpPr/>
            <p:nvPr/>
          </p:nvCxnSpPr>
          <p:spPr bwMode="auto">
            <a:xfrm flipV="1">
              <a:off x="4570479" y="1134380"/>
              <a:ext cx="4573521" cy="1"/>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p:cNvCxnSpPr/>
            <p:nvPr/>
          </p:nvCxnSpPr>
          <p:spPr bwMode="auto">
            <a:xfrm flipV="1">
              <a:off x="4722879" y="1286780"/>
              <a:ext cx="4539874" cy="1"/>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flipV="1">
              <a:off x="4875279" y="1439180"/>
              <a:ext cx="4387474" cy="1"/>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p:cNvCxnSpPr/>
            <p:nvPr/>
          </p:nvCxnSpPr>
          <p:spPr bwMode="auto">
            <a:xfrm flipV="1">
              <a:off x="5027679" y="1591580"/>
              <a:ext cx="4318202" cy="1"/>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flipV="1">
              <a:off x="5180079" y="1743980"/>
              <a:ext cx="4142051" cy="1"/>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p:cNvCxnSpPr/>
            <p:nvPr/>
          </p:nvCxnSpPr>
          <p:spPr bwMode="auto">
            <a:xfrm flipV="1">
              <a:off x="5332479" y="18963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p:cNvCxnSpPr/>
            <p:nvPr/>
          </p:nvCxnSpPr>
          <p:spPr bwMode="auto">
            <a:xfrm flipV="1">
              <a:off x="5484879" y="20487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p:cNvCxnSpPr/>
            <p:nvPr/>
          </p:nvCxnSpPr>
          <p:spPr bwMode="auto">
            <a:xfrm flipV="1">
              <a:off x="5637279" y="2201180"/>
              <a:ext cx="3720477" cy="1"/>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p:cNvCxnSpPr/>
            <p:nvPr/>
          </p:nvCxnSpPr>
          <p:spPr bwMode="auto">
            <a:xfrm flipV="1">
              <a:off x="5789679" y="2353580"/>
              <a:ext cx="3556202" cy="1"/>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p:cNvCxnSpPr/>
            <p:nvPr/>
          </p:nvCxnSpPr>
          <p:spPr bwMode="auto">
            <a:xfrm flipV="1">
              <a:off x="5942079" y="2505980"/>
              <a:ext cx="3688809" cy="1"/>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p:cNvCxnSpPr/>
            <p:nvPr/>
          </p:nvCxnSpPr>
          <p:spPr bwMode="auto">
            <a:xfrm flipV="1">
              <a:off x="6023229" y="2658380"/>
              <a:ext cx="3619535" cy="1"/>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V="1">
              <a:off x="6021254" y="2810780"/>
              <a:ext cx="3574008" cy="1"/>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p:cNvCxnSpPr/>
            <p:nvPr/>
          </p:nvCxnSpPr>
          <p:spPr bwMode="auto">
            <a:xfrm flipV="1">
              <a:off x="5544255" y="29631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V="1">
              <a:off x="5696655" y="31155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p:cNvCxnSpPr/>
            <p:nvPr/>
          </p:nvCxnSpPr>
          <p:spPr bwMode="auto">
            <a:xfrm flipV="1">
              <a:off x="5849055" y="3267980"/>
              <a:ext cx="3532451" cy="1"/>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flipV="1">
              <a:off x="5288936" y="34203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p:cNvCxnSpPr/>
            <p:nvPr/>
          </p:nvCxnSpPr>
          <p:spPr bwMode="auto">
            <a:xfrm flipV="1">
              <a:off x="5441336" y="35727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flipV="1">
              <a:off x="5593736" y="37251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p:cNvCxnSpPr/>
            <p:nvPr/>
          </p:nvCxnSpPr>
          <p:spPr bwMode="auto">
            <a:xfrm flipV="1">
              <a:off x="5306761" y="38775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5165766" y="4029979"/>
              <a:ext cx="4263242"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p:cNvCxnSpPr/>
            <p:nvPr/>
          </p:nvCxnSpPr>
          <p:spPr bwMode="auto">
            <a:xfrm>
              <a:off x="4845132" y="4182379"/>
              <a:ext cx="4619502" cy="0"/>
            </a:xfrm>
            <a:prstGeom prst="line">
              <a:avLst/>
            </a:prstGeom>
            <a:noFill/>
            <a:ln w="28575" cap="flat" cmpd="sng" algn="ctr">
              <a:solidFill>
                <a:schemeClr val="bg1"/>
              </a:solidFill>
              <a:prstDash val="solid"/>
              <a:round/>
              <a:headEnd type="none" w="med" len="med"/>
              <a:tailEnd type="none" w="med" len="med"/>
            </a:ln>
            <a:effectLst/>
          </p:spPr>
        </p:cxnSp>
      </p:grpSp>
      <p:sp>
        <p:nvSpPr>
          <p:cNvPr id="62" name="Rectangle 6"/>
          <p:cNvSpPr>
            <a:spLocks noChangeArrowheads="1"/>
          </p:cNvSpPr>
          <p:nvPr/>
        </p:nvSpPr>
        <p:spPr bwMode="auto">
          <a:xfrm>
            <a:off x="662483" y="463391"/>
            <a:ext cx="3493200" cy="954107"/>
          </a:xfrm>
          <a:prstGeom prst="rect">
            <a:avLst/>
          </a:prstGeom>
          <a:noFill/>
          <a:ln w="9525" algn="ctr">
            <a:noFill/>
            <a:miter lim="800000"/>
            <a:headEnd/>
            <a:tailEnd/>
          </a:ln>
        </p:spPr>
        <p:txBody>
          <a:bodyPr wrap="none" anchor="ctr">
            <a:spAutoFit/>
          </a:bodyPr>
          <a:lstStyle/>
          <a:p>
            <a:pPr algn="l"/>
            <a:r>
              <a:rPr lang="en-US" b="0" dirty="0" smtClean="0">
                <a:solidFill>
                  <a:schemeClr val="bg1"/>
                </a:solidFill>
              </a:rPr>
              <a:t>line // to Earth’s axis </a:t>
            </a:r>
          </a:p>
          <a:p>
            <a:pPr algn="l"/>
            <a:r>
              <a:rPr lang="en-US" b="0" dirty="0" smtClean="0">
                <a:solidFill>
                  <a:schemeClr val="bg1"/>
                </a:solidFill>
              </a:rPr>
              <a:t>of revolution</a:t>
            </a:r>
            <a:endParaRPr lang="en-US" b="0" dirty="0">
              <a:solidFill>
                <a:schemeClr val="bg1"/>
              </a:solidFill>
            </a:endParaRPr>
          </a:p>
        </p:txBody>
      </p:sp>
      <p:sp>
        <p:nvSpPr>
          <p:cNvPr id="6" name="Oval 5"/>
          <p:cNvSpPr/>
          <p:nvPr/>
        </p:nvSpPr>
        <p:spPr bwMode="auto">
          <a:xfrm>
            <a:off x="3025453" y="1466878"/>
            <a:ext cx="3090042" cy="3090042"/>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10" name="Straight Connector 9"/>
          <p:cNvCxnSpPr/>
          <p:nvPr/>
        </p:nvCxnSpPr>
        <p:spPr bwMode="auto">
          <a:xfrm flipH="1">
            <a:off x="3684744" y="4444621"/>
            <a:ext cx="255121" cy="601031"/>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p:cNvCxnSpPr>
            <a:endCxn id="6" idx="0"/>
          </p:cNvCxnSpPr>
          <p:nvPr/>
        </p:nvCxnSpPr>
        <p:spPr bwMode="auto">
          <a:xfrm flipH="1">
            <a:off x="4570474" y="899311"/>
            <a:ext cx="1" cy="567567"/>
          </a:xfrm>
          <a:prstGeom prst="line">
            <a:avLst/>
          </a:prstGeom>
          <a:noFill/>
          <a:ln w="41275" cap="flat" cmpd="sng" algn="ctr">
            <a:solidFill>
              <a:schemeClr val="bg1"/>
            </a:solidFill>
            <a:prstDash val="sysDash"/>
            <a:round/>
            <a:headEnd type="none" w="med" len="med"/>
            <a:tailEnd type="none" w="med" len="med"/>
          </a:ln>
          <a:effectLst/>
        </p:spPr>
      </p:cxnSp>
      <p:cxnSp>
        <p:nvCxnSpPr>
          <p:cNvPr id="21" name="Straight Connector 20"/>
          <p:cNvCxnSpPr/>
          <p:nvPr/>
        </p:nvCxnSpPr>
        <p:spPr bwMode="auto">
          <a:xfrm flipH="1">
            <a:off x="4570474" y="4541145"/>
            <a:ext cx="1" cy="567567"/>
          </a:xfrm>
          <a:prstGeom prst="line">
            <a:avLst/>
          </a:prstGeom>
          <a:noFill/>
          <a:ln w="41275" cap="flat" cmpd="sng" algn="ctr">
            <a:solidFill>
              <a:schemeClr val="bg1"/>
            </a:solidFill>
            <a:prstDash val="sysDash"/>
            <a:round/>
            <a:headEnd type="none" w="med" len="med"/>
            <a:tailEnd type="none" w="med" len="med"/>
          </a:ln>
          <a:effectLst/>
        </p:spPr>
      </p:cxnSp>
      <p:grpSp>
        <p:nvGrpSpPr>
          <p:cNvPr id="56" name="Group 55"/>
          <p:cNvGrpSpPr/>
          <p:nvPr/>
        </p:nvGrpSpPr>
        <p:grpSpPr>
          <a:xfrm>
            <a:off x="5075525" y="962383"/>
            <a:ext cx="624632" cy="630621"/>
            <a:chOff x="5075525" y="629883"/>
            <a:chExt cx="624632" cy="630621"/>
          </a:xfrm>
        </p:grpSpPr>
        <p:sp>
          <p:nvSpPr>
            <p:cNvPr id="55" name="Rectangle 6"/>
            <p:cNvSpPr>
              <a:spLocks noChangeArrowheads="1"/>
            </p:cNvSpPr>
            <p:nvPr/>
          </p:nvSpPr>
          <p:spPr bwMode="auto">
            <a:xfrm rot="1337813">
              <a:off x="5075525" y="688082"/>
              <a:ext cx="444352" cy="523220"/>
            </a:xfrm>
            <a:prstGeom prst="rect">
              <a:avLst/>
            </a:prstGeom>
            <a:noFill/>
            <a:ln w="9525" algn="ctr">
              <a:noFill/>
              <a:miter lim="800000"/>
              <a:headEnd/>
              <a:tailEnd/>
            </a:ln>
          </p:spPr>
          <p:txBody>
            <a:bodyPr wrap="none" anchor="ctr">
              <a:spAutoFit/>
            </a:bodyPr>
            <a:lstStyle/>
            <a:p>
              <a:pPr algn="l"/>
              <a:r>
                <a:rPr lang="en-US" b="0" dirty="0" smtClean="0">
                  <a:solidFill>
                    <a:schemeClr val="bg1"/>
                  </a:solidFill>
                </a:rPr>
                <a:t>N</a:t>
              </a:r>
              <a:endParaRPr lang="en-US" b="0" dirty="0">
                <a:solidFill>
                  <a:schemeClr val="bg1"/>
                </a:solidFill>
              </a:endParaRPr>
            </a:p>
          </p:txBody>
        </p:sp>
        <p:grpSp>
          <p:nvGrpSpPr>
            <p:cNvPr id="54" name="Group 53"/>
            <p:cNvGrpSpPr/>
            <p:nvPr/>
          </p:nvGrpSpPr>
          <p:grpSpPr>
            <a:xfrm>
              <a:off x="5164596" y="629883"/>
              <a:ext cx="535561" cy="630621"/>
              <a:chOff x="5164596" y="629883"/>
              <a:chExt cx="535561" cy="630621"/>
            </a:xfrm>
          </p:grpSpPr>
          <p:cxnSp>
            <p:nvCxnSpPr>
              <p:cNvPr id="41" name="Straight Connector 40"/>
              <p:cNvCxnSpPr/>
              <p:nvPr/>
            </p:nvCxnSpPr>
            <p:spPr bwMode="auto">
              <a:xfrm flipH="1">
                <a:off x="5164596" y="629883"/>
                <a:ext cx="267682" cy="630621"/>
              </a:xfrm>
              <a:prstGeom prst="line">
                <a:avLst/>
              </a:prstGeom>
              <a:noFill/>
              <a:ln w="28575" cap="flat" cmpd="sng" algn="ctr">
                <a:solidFill>
                  <a:schemeClr val="bg1"/>
                </a:solidFill>
                <a:prstDash val="solid"/>
                <a:round/>
                <a:headEnd type="none" w="med" len="med"/>
                <a:tailEnd type="none" w="med" len="med"/>
              </a:ln>
              <a:effectLst/>
            </p:spPr>
          </p:cxnSp>
          <p:sp>
            <p:nvSpPr>
              <p:cNvPr id="53" name="Isosceles Triangle 52"/>
              <p:cNvSpPr/>
              <p:nvPr/>
            </p:nvSpPr>
            <p:spPr bwMode="auto">
              <a:xfrm rot="6837649">
                <a:off x="5471557" y="603003"/>
                <a:ext cx="148856" cy="308344"/>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endParaRPr>
              </a:p>
            </p:txBody>
          </p:sp>
        </p:grpSp>
      </p:grpSp>
      <p:sp>
        <p:nvSpPr>
          <p:cNvPr id="63" name="Rectangle 6"/>
          <p:cNvSpPr>
            <a:spLocks noChangeArrowheads="1"/>
          </p:cNvSpPr>
          <p:nvPr/>
        </p:nvSpPr>
        <p:spPr bwMode="auto">
          <a:xfrm>
            <a:off x="3746877" y="4683217"/>
            <a:ext cx="877163" cy="523220"/>
          </a:xfrm>
          <a:prstGeom prst="rect">
            <a:avLst/>
          </a:prstGeom>
          <a:noFill/>
          <a:ln w="9525" algn="ctr">
            <a:noFill/>
            <a:miter lim="800000"/>
            <a:headEnd/>
            <a:tailEnd/>
          </a:ln>
        </p:spPr>
        <p:txBody>
          <a:bodyPr wrap="none" anchor="ctr">
            <a:spAutoFit/>
          </a:bodyPr>
          <a:lstStyle/>
          <a:p>
            <a:pPr algn="l"/>
            <a:r>
              <a:rPr lang="en-US" dirty="0" err="1" smtClean="0">
                <a:solidFill>
                  <a:schemeClr val="bg1"/>
                </a:solidFill>
                <a:latin typeface="Arial Narrow" panose="020B0606020202030204" pitchFamily="34" charset="0"/>
              </a:rPr>
              <a:t>23.5</a:t>
            </a:r>
            <a:r>
              <a:rPr lang="en-US" baseline="30000" dirty="0" err="1" smtClean="0">
                <a:solidFill>
                  <a:schemeClr val="bg1"/>
                </a:solidFill>
                <a:latin typeface="Arial Narrow" panose="020B0606020202030204" pitchFamily="34" charset="0"/>
              </a:rPr>
              <a:t>o</a:t>
            </a:r>
            <a:endParaRPr lang="en-US" baseline="30000" dirty="0">
              <a:solidFill>
                <a:schemeClr val="bg1"/>
              </a:solidFill>
              <a:latin typeface="Arial Narrow" panose="020B0606020202030204" pitchFamily="34" charset="0"/>
            </a:endParaRPr>
          </a:p>
        </p:txBody>
      </p:sp>
      <p:cxnSp>
        <p:nvCxnSpPr>
          <p:cNvPr id="65" name="Straight Connector 64"/>
          <p:cNvCxnSpPr/>
          <p:nvPr/>
        </p:nvCxnSpPr>
        <p:spPr bwMode="auto">
          <a:xfrm flipV="1">
            <a:off x="2823565" y="1221220"/>
            <a:ext cx="1762083" cy="1"/>
          </a:xfrm>
          <a:prstGeom prst="line">
            <a:avLst/>
          </a:prstGeom>
          <a:noFill/>
          <a:ln w="28575" cap="flat" cmpd="sng" algn="ctr">
            <a:solidFill>
              <a:schemeClr val="bg1"/>
            </a:solidFill>
            <a:prstDash val="solid"/>
            <a:round/>
            <a:headEnd type="none" w="med" len="med"/>
            <a:tailEnd type="triangle" w="lg" len="lg"/>
          </a:ln>
          <a:effectLst/>
        </p:spPr>
      </p:cxnSp>
      <p:sp>
        <p:nvSpPr>
          <p:cNvPr id="4" name="Rectangle 6"/>
          <p:cNvSpPr>
            <a:spLocks noChangeArrowheads="1"/>
          </p:cNvSpPr>
          <p:nvPr/>
        </p:nvSpPr>
        <p:spPr bwMode="auto">
          <a:xfrm>
            <a:off x="2596210" y="5192343"/>
            <a:ext cx="3966150" cy="1569660"/>
          </a:xfrm>
          <a:prstGeom prst="rect">
            <a:avLst/>
          </a:prstGeom>
          <a:noFill/>
          <a:ln w="9525" algn="ctr">
            <a:noFill/>
            <a:miter lim="800000"/>
            <a:headEnd/>
            <a:tailEnd/>
          </a:ln>
        </p:spPr>
        <p:txBody>
          <a:bodyPr wrap="none" anchor="ctr">
            <a:spAutoFit/>
          </a:bodyPr>
          <a:lstStyle/>
          <a:p>
            <a:r>
              <a:rPr lang="en-US" sz="3200" b="0" dirty="0" smtClean="0">
                <a:solidFill>
                  <a:srgbClr val="FF0000"/>
                </a:solidFill>
              </a:rPr>
              <a:t>On or about June 21</a:t>
            </a:r>
          </a:p>
          <a:p>
            <a:r>
              <a:rPr lang="en-US" sz="3200" b="0" dirty="0" smtClean="0">
                <a:solidFill>
                  <a:srgbClr val="FF0000"/>
                </a:solidFill>
              </a:rPr>
              <a:t>NH: summer solstice</a:t>
            </a:r>
          </a:p>
          <a:p>
            <a:r>
              <a:rPr lang="en-US" sz="3200" b="0" dirty="0" err="1" smtClean="0">
                <a:solidFill>
                  <a:srgbClr val="FF0000"/>
                </a:solidFill>
              </a:rPr>
              <a:t>SH</a:t>
            </a:r>
            <a:r>
              <a:rPr lang="en-US" sz="3200" b="0" dirty="0" smtClean="0">
                <a:solidFill>
                  <a:srgbClr val="FF0000"/>
                </a:solidFill>
              </a:rPr>
              <a:t>: winter solstice</a:t>
            </a:r>
            <a:endParaRPr lang="en-US" sz="3200" b="0" dirty="0">
              <a:solidFill>
                <a:srgbClr val="FF0000"/>
              </a:solidFill>
            </a:endParaRPr>
          </a:p>
        </p:txBody>
      </p:sp>
      <p:sp>
        <p:nvSpPr>
          <p:cNvPr id="49" name="Freeform 48"/>
          <p:cNvSpPr/>
          <p:nvPr/>
        </p:nvSpPr>
        <p:spPr bwMode="auto">
          <a:xfrm>
            <a:off x="5044910" y="3564638"/>
            <a:ext cx="1050878" cy="989463"/>
          </a:xfrm>
          <a:custGeom>
            <a:avLst/>
            <a:gdLst>
              <a:gd name="connsiteX0" fmla="*/ 1050878 w 1050878"/>
              <a:gd name="connsiteY0" fmla="*/ 0 h 989463"/>
              <a:gd name="connsiteX1" fmla="*/ 975815 w 1050878"/>
              <a:gd name="connsiteY1" fmla="*/ 184245 h 989463"/>
              <a:gd name="connsiteX2" fmla="*/ 866633 w 1050878"/>
              <a:gd name="connsiteY2" fmla="*/ 368490 h 989463"/>
              <a:gd name="connsiteX3" fmla="*/ 723332 w 1050878"/>
              <a:gd name="connsiteY3" fmla="*/ 545911 h 989463"/>
              <a:gd name="connsiteX4" fmla="*/ 539087 w 1050878"/>
              <a:gd name="connsiteY4" fmla="*/ 716508 h 989463"/>
              <a:gd name="connsiteX5" fmla="*/ 313899 w 1050878"/>
              <a:gd name="connsiteY5" fmla="*/ 866633 h 989463"/>
              <a:gd name="connsiteX6" fmla="*/ 0 w 1050878"/>
              <a:gd name="connsiteY6" fmla="*/ 989463 h 9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878" h="989463">
                <a:moveTo>
                  <a:pt x="1050878" y="0"/>
                </a:moveTo>
                <a:cubicBezTo>
                  <a:pt x="1028700" y="61415"/>
                  <a:pt x="1006522" y="122830"/>
                  <a:pt x="975815" y="184245"/>
                </a:cubicBezTo>
                <a:cubicBezTo>
                  <a:pt x="945108" y="245660"/>
                  <a:pt x="908714" y="308212"/>
                  <a:pt x="866633" y="368490"/>
                </a:cubicBezTo>
                <a:cubicBezTo>
                  <a:pt x="824552" y="428768"/>
                  <a:pt x="777923" y="487908"/>
                  <a:pt x="723332" y="545911"/>
                </a:cubicBezTo>
                <a:cubicBezTo>
                  <a:pt x="668741" y="603914"/>
                  <a:pt x="607326" y="663054"/>
                  <a:pt x="539087" y="716508"/>
                </a:cubicBezTo>
                <a:cubicBezTo>
                  <a:pt x="470848" y="769962"/>
                  <a:pt x="403747" y="821141"/>
                  <a:pt x="313899" y="866633"/>
                </a:cubicBezTo>
                <a:cubicBezTo>
                  <a:pt x="224051" y="912125"/>
                  <a:pt x="112025" y="950794"/>
                  <a:pt x="0" y="989463"/>
                </a:cubicBezTo>
              </a:path>
            </a:pathLst>
          </a:custGeom>
          <a:noFill/>
          <a:ln w="76200" cap="flat" cmpd="sng" algn="ctr">
            <a:solidFill>
              <a:srgbClr val="00B050"/>
            </a:solidFill>
            <a:prstDash val="solid"/>
            <a:round/>
            <a:headEnd type="none" w="med" len="med"/>
            <a:tailEnd type="none" w="med" len="med"/>
          </a:ln>
          <a:effectLst/>
        </p:spPr>
        <p:txBody>
          <a:bodyPr rtlCol="0" anchor="ctr"/>
          <a:lstStyle/>
          <a:p>
            <a:pPr algn="ctr"/>
            <a:endParaRPr lang="en-US"/>
          </a:p>
        </p:txBody>
      </p:sp>
      <p:sp>
        <p:nvSpPr>
          <p:cNvPr id="50" name="Freeform 49"/>
          <p:cNvSpPr/>
          <p:nvPr/>
        </p:nvSpPr>
        <p:spPr bwMode="auto">
          <a:xfrm>
            <a:off x="4877877" y="1431410"/>
            <a:ext cx="1308896" cy="2126404"/>
          </a:xfrm>
          <a:custGeom>
            <a:avLst/>
            <a:gdLst>
              <a:gd name="connsiteX0" fmla="*/ 1105468 w 1203277"/>
              <a:gd name="connsiteY0" fmla="*/ 2088107 h 2088107"/>
              <a:gd name="connsiteX1" fmla="*/ 1166883 w 1203277"/>
              <a:gd name="connsiteY1" fmla="*/ 1890215 h 2088107"/>
              <a:gd name="connsiteX2" fmla="*/ 1201003 w 1203277"/>
              <a:gd name="connsiteY2" fmla="*/ 1658203 h 2088107"/>
              <a:gd name="connsiteX3" fmla="*/ 1194179 w 1203277"/>
              <a:gd name="connsiteY3" fmla="*/ 1364776 h 2088107"/>
              <a:gd name="connsiteX4" fmla="*/ 1146412 w 1203277"/>
              <a:gd name="connsiteY4" fmla="*/ 1091821 h 2088107"/>
              <a:gd name="connsiteX5" fmla="*/ 1057701 w 1203277"/>
              <a:gd name="connsiteY5" fmla="*/ 859809 h 2088107"/>
              <a:gd name="connsiteX6" fmla="*/ 948519 w 1203277"/>
              <a:gd name="connsiteY6" fmla="*/ 661916 h 2088107"/>
              <a:gd name="connsiteX7" fmla="*/ 784746 w 1203277"/>
              <a:gd name="connsiteY7" fmla="*/ 457200 h 2088107"/>
              <a:gd name="connsiteX8" fmla="*/ 620973 w 1203277"/>
              <a:gd name="connsiteY8" fmla="*/ 300251 h 2088107"/>
              <a:gd name="connsiteX9" fmla="*/ 423080 w 1203277"/>
              <a:gd name="connsiteY9" fmla="*/ 170597 h 2088107"/>
              <a:gd name="connsiteX10" fmla="*/ 232012 w 1203277"/>
              <a:gd name="connsiteY10" fmla="*/ 81887 h 2088107"/>
              <a:gd name="connsiteX11" fmla="*/ 0 w 1203277"/>
              <a:gd name="connsiteY11" fmla="*/ 0 h 2088107"/>
              <a:gd name="connsiteX0" fmla="*/ 1515043 w 1612852"/>
              <a:gd name="connsiteY0" fmla="*/ 2154782 h 2154782"/>
              <a:gd name="connsiteX1" fmla="*/ 1576458 w 1612852"/>
              <a:gd name="connsiteY1" fmla="*/ 1956890 h 2154782"/>
              <a:gd name="connsiteX2" fmla="*/ 1610578 w 1612852"/>
              <a:gd name="connsiteY2" fmla="*/ 1724878 h 2154782"/>
              <a:gd name="connsiteX3" fmla="*/ 1603754 w 1612852"/>
              <a:gd name="connsiteY3" fmla="*/ 1431451 h 2154782"/>
              <a:gd name="connsiteX4" fmla="*/ 1555987 w 1612852"/>
              <a:gd name="connsiteY4" fmla="*/ 1158496 h 2154782"/>
              <a:gd name="connsiteX5" fmla="*/ 1467276 w 1612852"/>
              <a:gd name="connsiteY5" fmla="*/ 926484 h 2154782"/>
              <a:gd name="connsiteX6" fmla="*/ 1358094 w 1612852"/>
              <a:gd name="connsiteY6" fmla="*/ 728591 h 2154782"/>
              <a:gd name="connsiteX7" fmla="*/ 1194321 w 1612852"/>
              <a:gd name="connsiteY7" fmla="*/ 523875 h 2154782"/>
              <a:gd name="connsiteX8" fmla="*/ 1030548 w 1612852"/>
              <a:gd name="connsiteY8" fmla="*/ 366926 h 2154782"/>
              <a:gd name="connsiteX9" fmla="*/ 832655 w 1612852"/>
              <a:gd name="connsiteY9" fmla="*/ 237272 h 2154782"/>
              <a:gd name="connsiteX10" fmla="*/ 641587 w 1612852"/>
              <a:gd name="connsiteY10" fmla="*/ 148562 h 2154782"/>
              <a:gd name="connsiteX11" fmla="*/ 0 w 1612852"/>
              <a:gd name="connsiteY11" fmla="*/ 0 h 2154782"/>
              <a:gd name="connsiteX0" fmla="*/ 1515043 w 1612852"/>
              <a:gd name="connsiteY0" fmla="*/ 2154782 h 2154782"/>
              <a:gd name="connsiteX1" fmla="*/ 1576458 w 1612852"/>
              <a:gd name="connsiteY1" fmla="*/ 1956890 h 2154782"/>
              <a:gd name="connsiteX2" fmla="*/ 1610578 w 1612852"/>
              <a:gd name="connsiteY2" fmla="*/ 1724878 h 2154782"/>
              <a:gd name="connsiteX3" fmla="*/ 1603754 w 1612852"/>
              <a:gd name="connsiteY3" fmla="*/ 1431451 h 2154782"/>
              <a:gd name="connsiteX4" fmla="*/ 1555987 w 1612852"/>
              <a:gd name="connsiteY4" fmla="*/ 1158496 h 2154782"/>
              <a:gd name="connsiteX5" fmla="*/ 1467276 w 1612852"/>
              <a:gd name="connsiteY5" fmla="*/ 926484 h 2154782"/>
              <a:gd name="connsiteX6" fmla="*/ 1358094 w 1612852"/>
              <a:gd name="connsiteY6" fmla="*/ 728591 h 2154782"/>
              <a:gd name="connsiteX7" fmla="*/ 1194321 w 1612852"/>
              <a:gd name="connsiteY7" fmla="*/ 523875 h 2154782"/>
              <a:gd name="connsiteX8" fmla="*/ 1030548 w 1612852"/>
              <a:gd name="connsiteY8" fmla="*/ 366926 h 2154782"/>
              <a:gd name="connsiteX9" fmla="*/ 832655 w 1612852"/>
              <a:gd name="connsiteY9" fmla="*/ 237272 h 2154782"/>
              <a:gd name="connsiteX10" fmla="*/ 641587 w 1612852"/>
              <a:gd name="connsiteY10" fmla="*/ 148562 h 2154782"/>
              <a:gd name="connsiteX11" fmla="*/ 341976 w 1612852"/>
              <a:gd name="connsiteY11" fmla="*/ 37247 h 2154782"/>
              <a:gd name="connsiteX12" fmla="*/ 0 w 1612852"/>
              <a:gd name="connsiteY12" fmla="*/ 0 h 2154782"/>
              <a:gd name="connsiteX0" fmla="*/ 1211087 w 1308896"/>
              <a:gd name="connsiteY0" fmla="*/ 2126404 h 2126404"/>
              <a:gd name="connsiteX1" fmla="*/ 1272502 w 1308896"/>
              <a:gd name="connsiteY1" fmla="*/ 1928512 h 2126404"/>
              <a:gd name="connsiteX2" fmla="*/ 1306622 w 1308896"/>
              <a:gd name="connsiteY2" fmla="*/ 1696500 h 2126404"/>
              <a:gd name="connsiteX3" fmla="*/ 1299798 w 1308896"/>
              <a:gd name="connsiteY3" fmla="*/ 1403073 h 2126404"/>
              <a:gd name="connsiteX4" fmla="*/ 1252031 w 1308896"/>
              <a:gd name="connsiteY4" fmla="*/ 1130118 h 2126404"/>
              <a:gd name="connsiteX5" fmla="*/ 1163320 w 1308896"/>
              <a:gd name="connsiteY5" fmla="*/ 898106 h 2126404"/>
              <a:gd name="connsiteX6" fmla="*/ 1054138 w 1308896"/>
              <a:gd name="connsiteY6" fmla="*/ 700213 h 2126404"/>
              <a:gd name="connsiteX7" fmla="*/ 890365 w 1308896"/>
              <a:gd name="connsiteY7" fmla="*/ 495497 h 2126404"/>
              <a:gd name="connsiteX8" fmla="*/ 726592 w 1308896"/>
              <a:gd name="connsiteY8" fmla="*/ 338548 h 2126404"/>
              <a:gd name="connsiteX9" fmla="*/ 528699 w 1308896"/>
              <a:gd name="connsiteY9" fmla="*/ 208894 h 2126404"/>
              <a:gd name="connsiteX10" fmla="*/ 337631 w 1308896"/>
              <a:gd name="connsiteY10" fmla="*/ 120184 h 2126404"/>
              <a:gd name="connsiteX11" fmla="*/ 38020 w 1308896"/>
              <a:gd name="connsiteY11" fmla="*/ 8869 h 2126404"/>
              <a:gd name="connsiteX12" fmla="*/ 35549 w 1308896"/>
              <a:gd name="connsiteY12" fmla="*/ 7836 h 212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896" h="2126404">
                <a:moveTo>
                  <a:pt x="1211087" y="2126404"/>
                </a:moveTo>
                <a:cubicBezTo>
                  <a:pt x="1233833" y="2063283"/>
                  <a:pt x="1256580" y="2000163"/>
                  <a:pt x="1272502" y="1928512"/>
                </a:cubicBezTo>
                <a:cubicBezTo>
                  <a:pt x="1288424" y="1856861"/>
                  <a:pt x="1302073" y="1784073"/>
                  <a:pt x="1306622" y="1696500"/>
                </a:cubicBezTo>
                <a:cubicBezTo>
                  <a:pt x="1311171" y="1608927"/>
                  <a:pt x="1308896" y="1497470"/>
                  <a:pt x="1299798" y="1403073"/>
                </a:cubicBezTo>
                <a:cubicBezTo>
                  <a:pt x="1290700" y="1308676"/>
                  <a:pt x="1274777" y="1214279"/>
                  <a:pt x="1252031" y="1130118"/>
                </a:cubicBezTo>
                <a:cubicBezTo>
                  <a:pt x="1229285" y="1045957"/>
                  <a:pt x="1196302" y="969757"/>
                  <a:pt x="1163320" y="898106"/>
                </a:cubicBezTo>
                <a:cubicBezTo>
                  <a:pt x="1130338" y="826455"/>
                  <a:pt x="1099630" y="767314"/>
                  <a:pt x="1054138" y="700213"/>
                </a:cubicBezTo>
                <a:cubicBezTo>
                  <a:pt x="1008646" y="633112"/>
                  <a:pt x="944956" y="555774"/>
                  <a:pt x="890365" y="495497"/>
                </a:cubicBezTo>
                <a:cubicBezTo>
                  <a:pt x="835774" y="435220"/>
                  <a:pt x="786870" y="386315"/>
                  <a:pt x="726592" y="338548"/>
                </a:cubicBezTo>
                <a:cubicBezTo>
                  <a:pt x="666314" y="290781"/>
                  <a:pt x="593526" y="245288"/>
                  <a:pt x="528699" y="208894"/>
                </a:cubicBezTo>
                <a:cubicBezTo>
                  <a:pt x="463872" y="172500"/>
                  <a:pt x="419411" y="153522"/>
                  <a:pt x="337631" y="120184"/>
                </a:cubicBezTo>
                <a:cubicBezTo>
                  <a:pt x="255851" y="86846"/>
                  <a:pt x="144951" y="33629"/>
                  <a:pt x="38020" y="8869"/>
                </a:cubicBezTo>
                <a:cubicBezTo>
                  <a:pt x="-68911" y="-15891"/>
                  <a:pt x="89370" y="20394"/>
                  <a:pt x="35549" y="7836"/>
                </a:cubicBezTo>
              </a:path>
            </a:pathLst>
          </a:custGeom>
          <a:noFill/>
          <a:ln w="76200" cap="flat" cmpd="sng" algn="ctr">
            <a:solidFill>
              <a:srgbClr val="FF0000"/>
            </a:solidFill>
            <a:prstDash val="solid"/>
            <a:round/>
            <a:headEnd type="none" w="med" len="med"/>
            <a:tailEnd type="none" w="med" len="med"/>
          </a:ln>
          <a:effectLst/>
        </p:spPr>
        <p:txBody>
          <a:bodyPr rtlCol="0" anchor="ctr"/>
          <a:lstStyle/>
          <a:p>
            <a:pPr algn="ctr"/>
            <a:endParaRPr lang="en-US"/>
          </a:p>
        </p:txBody>
      </p:sp>
      <p:grpSp>
        <p:nvGrpSpPr>
          <p:cNvPr id="89" name="Group 88"/>
          <p:cNvGrpSpPr/>
          <p:nvPr/>
        </p:nvGrpSpPr>
        <p:grpSpPr>
          <a:xfrm>
            <a:off x="3183963" y="2365513"/>
            <a:ext cx="2840441" cy="1205695"/>
            <a:chOff x="3183963" y="2033013"/>
            <a:chExt cx="2840441" cy="1205695"/>
          </a:xfrm>
        </p:grpSpPr>
        <p:cxnSp>
          <p:nvCxnSpPr>
            <p:cNvPr id="17" name="Straight Connector 16"/>
            <p:cNvCxnSpPr/>
            <p:nvPr/>
          </p:nvCxnSpPr>
          <p:spPr bwMode="auto">
            <a:xfrm>
              <a:off x="3183963" y="2033013"/>
              <a:ext cx="2840441" cy="1205695"/>
            </a:xfrm>
            <a:prstGeom prst="line">
              <a:avLst/>
            </a:prstGeom>
            <a:noFill/>
            <a:ln w="28575" cap="flat" cmpd="sng" algn="ctr">
              <a:solidFill>
                <a:schemeClr val="bg1"/>
              </a:solidFill>
              <a:prstDash val="solid"/>
              <a:round/>
              <a:headEnd type="none" w="med" len="med"/>
              <a:tailEnd type="none" w="med" len="med"/>
            </a:ln>
            <a:effectLst/>
          </p:spPr>
        </p:cxnSp>
        <p:sp>
          <p:nvSpPr>
            <p:cNvPr id="48" name="Rectangle 6"/>
            <p:cNvSpPr>
              <a:spLocks noChangeArrowheads="1"/>
            </p:cNvSpPr>
            <p:nvPr/>
          </p:nvSpPr>
          <p:spPr bwMode="auto">
            <a:xfrm rot="1337813">
              <a:off x="3947300" y="2145691"/>
              <a:ext cx="1406154" cy="523220"/>
            </a:xfrm>
            <a:prstGeom prst="rect">
              <a:avLst/>
            </a:prstGeom>
            <a:noFill/>
            <a:ln w="9525" algn="ctr">
              <a:noFill/>
              <a:miter lim="800000"/>
              <a:headEnd/>
              <a:tailEnd/>
            </a:ln>
          </p:spPr>
          <p:txBody>
            <a:bodyPr wrap="none" anchor="ctr">
              <a:spAutoFit/>
            </a:bodyPr>
            <a:lstStyle/>
            <a:p>
              <a:pPr algn="l"/>
              <a:r>
                <a:rPr lang="en-US" b="0" dirty="0" smtClean="0">
                  <a:solidFill>
                    <a:schemeClr val="bg1"/>
                  </a:solidFill>
                </a:rPr>
                <a:t>equator</a:t>
              </a:r>
              <a:endParaRPr lang="en-US" b="0" dirty="0">
                <a:solidFill>
                  <a:schemeClr val="bg1"/>
                </a:solidFill>
              </a:endParaRPr>
            </a:p>
          </p:txBody>
        </p:sp>
      </p:grpSp>
      <p:cxnSp>
        <p:nvCxnSpPr>
          <p:cNvPr id="60" name="Straight Connector 59"/>
          <p:cNvCxnSpPr>
            <a:stCxn id="6" idx="3"/>
          </p:cNvCxnSpPr>
          <p:nvPr/>
        </p:nvCxnSpPr>
        <p:spPr bwMode="auto">
          <a:xfrm>
            <a:off x="3477979" y="4104394"/>
            <a:ext cx="1088567" cy="458852"/>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p:cNvCxnSpPr/>
          <p:nvPr/>
        </p:nvCxnSpPr>
        <p:spPr bwMode="auto">
          <a:xfrm>
            <a:off x="4464634" y="1479813"/>
            <a:ext cx="1309605" cy="555894"/>
          </a:xfrm>
          <a:prstGeom prst="line">
            <a:avLst/>
          </a:prstGeom>
          <a:noFill/>
          <a:ln w="28575" cap="flat" cmpd="sng" algn="ctr">
            <a:solidFill>
              <a:schemeClr val="bg1"/>
            </a:solidFill>
            <a:prstDash val="solid"/>
            <a:round/>
            <a:headEnd type="none" w="med" len="med"/>
            <a:tailEnd type="none" w="med" len="med"/>
          </a:ln>
          <a:effectLst/>
        </p:spPr>
      </p:cxnSp>
      <p:sp>
        <p:nvSpPr>
          <p:cNvPr id="106" name="Oval 105"/>
          <p:cNvSpPr/>
          <p:nvPr/>
        </p:nvSpPr>
        <p:spPr bwMode="auto">
          <a:xfrm>
            <a:off x="5902036" y="2660073"/>
            <a:ext cx="403761" cy="653143"/>
          </a:xfrm>
          <a:prstGeom prst="ellipse">
            <a:avLst/>
          </a:prstGeom>
          <a:noFill/>
          <a:ln w="5715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07" name="Oval 106"/>
          <p:cNvSpPr/>
          <p:nvPr/>
        </p:nvSpPr>
        <p:spPr bwMode="auto">
          <a:xfrm rot="3766067">
            <a:off x="5056697" y="3828625"/>
            <a:ext cx="403761" cy="1057819"/>
          </a:xfrm>
          <a:prstGeom prst="ellipse">
            <a:avLst/>
          </a:prstGeom>
          <a:noFill/>
          <a:ln w="5715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71198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right)">
                                      <p:cBhvr>
                                        <p:cTn id="7" dur="5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0"/>
                                        <p:tgtEl>
                                          <p:spTgt spid="5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right)">
                                      <p:cBhvr>
                                        <p:cTn id="20" dur="5000"/>
                                        <p:tgtEl>
                                          <p:spTgt spid="5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right)">
                                      <p:cBhvr>
                                        <p:cTn id="23" dur="50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wipe(down)">
                                      <p:cBhvr>
                                        <p:cTn id="28" dur="580">
                                          <p:stCondLst>
                                            <p:cond delay="0"/>
                                          </p:stCondLst>
                                        </p:cTn>
                                        <p:tgtEl>
                                          <p:spTgt spid="106"/>
                                        </p:tgtEl>
                                      </p:cBhvr>
                                    </p:animEffect>
                                    <p:anim calcmode="lin" valueType="num">
                                      <p:cBhvr>
                                        <p:cTn id="29" dur="1822" tmFilter="0,0; 0.14,0.36; 0.43,0.73; 0.71,0.91; 1.0,1.0">
                                          <p:stCondLst>
                                            <p:cond delay="0"/>
                                          </p:stCondLst>
                                        </p:cTn>
                                        <p:tgtEl>
                                          <p:spTgt spid="10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6"/>
                                        </p:tgtEl>
                                        <p:attrNameLst>
                                          <p:attrName>ppt_y</p:attrName>
                                        </p:attrNameLst>
                                      </p:cBhvr>
                                      <p:tavLst>
                                        <p:tav tm="0" fmla="#ppt_y-sin(pi*$)/81">
                                          <p:val>
                                            <p:fltVal val="0"/>
                                          </p:val>
                                        </p:tav>
                                        <p:tav tm="100000">
                                          <p:val>
                                            <p:fltVal val="1"/>
                                          </p:val>
                                        </p:tav>
                                      </p:tavLst>
                                    </p:anim>
                                    <p:animScale>
                                      <p:cBhvr>
                                        <p:cTn id="34" dur="26">
                                          <p:stCondLst>
                                            <p:cond delay="650"/>
                                          </p:stCondLst>
                                        </p:cTn>
                                        <p:tgtEl>
                                          <p:spTgt spid="106"/>
                                        </p:tgtEl>
                                      </p:cBhvr>
                                      <p:to x="100000" y="60000"/>
                                    </p:animScale>
                                    <p:animScale>
                                      <p:cBhvr>
                                        <p:cTn id="35" dur="166" decel="50000">
                                          <p:stCondLst>
                                            <p:cond delay="676"/>
                                          </p:stCondLst>
                                        </p:cTn>
                                        <p:tgtEl>
                                          <p:spTgt spid="106"/>
                                        </p:tgtEl>
                                      </p:cBhvr>
                                      <p:to x="100000" y="100000"/>
                                    </p:animScale>
                                    <p:animScale>
                                      <p:cBhvr>
                                        <p:cTn id="36" dur="26">
                                          <p:stCondLst>
                                            <p:cond delay="1312"/>
                                          </p:stCondLst>
                                        </p:cTn>
                                        <p:tgtEl>
                                          <p:spTgt spid="106"/>
                                        </p:tgtEl>
                                      </p:cBhvr>
                                      <p:to x="100000" y="80000"/>
                                    </p:animScale>
                                    <p:animScale>
                                      <p:cBhvr>
                                        <p:cTn id="37" dur="166" decel="50000">
                                          <p:stCondLst>
                                            <p:cond delay="1338"/>
                                          </p:stCondLst>
                                        </p:cTn>
                                        <p:tgtEl>
                                          <p:spTgt spid="106"/>
                                        </p:tgtEl>
                                      </p:cBhvr>
                                      <p:to x="100000" y="100000"/>
                                    </p:animScale>
                                    <p:animScale>
                                      <p:cBhvr>
                                        <p:cTn id="38" dur="26">
                                          <p:stCondLst>
                                            <p:cond delay="1642"/>
                                          </p:stCondLst>
                                        </p:cTn>
                                        <p:tgtEl>
                                          <p:spTgt spid="106"/>
                                        </p:tgtEl>
                                      </p:cBhvr>
                                      <p:to x="100000" y="90000"/>
                                    </p:animScale>
                                    <p:animScale>
                                      <p:cBhvr>
                                        <p:cTn id="39" dur="166" decel="50000">
                                          <p:stCondLst>
                                            <p:cond delay="1668"/>
                                          </p:stCondLst>
                                        </p:cTn>
                                        <p:tgtEl>
                                          <p:spTgt spid="106"/>
                                        </p:tgtEl>
                                      </p:cBhvr>
                                      <p:to x="100000" y="100000"/>
                                    </p:animScale>
                                    <p:animScale>
                                      <p:cBhvr>
                                        <p:cTn id="40" dur="26">
                                          <p:stCondLst>
                                            <p:cond delay="1808"/>
                                          </p:stCondLst>
                                        </p:cTn>
                                        <p:tgtEl>
                                          <p:spTgt spid="106"/>
                                        </p:tgtEl>
                                      </p:cBhvr>
                                      <p:to x="100000" y="95000"/>
                                    </p:animScale>
                                    <p:animScale>
                                      <p:cBhvr>
                                        <p:cTn id="41" dur="166" decel="50000">
                                          <p:stCondLst>
                                            <p:cond delay="1834"/>
                                          </p:stCondLst>
                                        </p:cTn>
                                        <p:tgtEl>
                                          <p:spTgt spid="106"/>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80">
                                          <p:stCondLst>
                                            <p:cond delay="0"/>
                                          </p:stCondLst>
                                        </p:cTn>
                                        <p:tgtEl>
                                          <p:spTgt spid="107"/>
                                        </p:tgtEl>
                                      </p:cBhvr>
                                    </p:animEffect>
                                    <p:anim calcmode="lin" valueType="num">
                                      <p:cBhvr>
                                        <p:cTn id="45"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50" dur="26">
                                          <p:stCondLst>
                                            <p:cond delay="650"/>
                                          </p:stCondLst>
                                        </p:cTn>
                                        <p:tgtEl>
                                          <p:spTgt spid="107"/>
                                        </p:tgtEl>
                                      </p:cBhvr>
                                      <p:to x="100000" y="60000"/>
                                    </p:animScale>
                                    <p:animScale>
                                      <p:cBhvr>
                                        <p:cTn id="51" dur="166" decel="50000">
                                          <p:stCondLst>
                                            <p:cond delay="676"/>
                                          </p:stCondLst>
                                        </p:cTn>
                                        <p:tgtEl>
                                          <p:spTgt spid="107"/>
                                        </p:tgtEl>
                                      </p:cBhvr>
                                      <p:to x="100000" y="100000"/>
                                    </p:animScale>
                                    <p:animScale>
                                      <p:cBhvr>
                                        <p:cTn id="52" dur="26">
                                          <p:stCondLst>
                                            <p:cond delay="1312"/>
                                          </p:stCondLst>
                                        </p:cTn>
                                        <p:tgtEl>
                                          <p:spTgt spid="107"/>
                                        </p:tgtEl>
                                      </p:cBhvr>
                                      <p:to x="100000" y="80000"/>
                                    </p:animScale>
                                    <p:animScale>
                                      <p:cBhvr>
                                        <p:cTn id="53" dur="166" decel="50000">
                                          <p:stCondLst>
                                            <p:cond delay="1338"/>
                                          </p:stCondLst>
                                        </p:cTn>
                                        <p:tgtEl>
                                          <p:spTgt spid="107"/>
                                        </p:tgtEl>
                                      </p:cBhvr>
                                      <p:to x="100000" y="100000"/>
                                    </p:animScale>
                                    <p:animScale>
                                      <p:cBhvr>
                                        <p:cTn id="54" dur="26">
                                          <p:stCondLst>
                                            <p:cond delay="1642"/>
                                          </p:stCondLst>
                                        </p:cTn>
                                        <p:tgtEl>
                                          <p:spTgt spid="107"/>
                                        </p:tgtEl>
                                      </p:cBhvr>
                                      <p:to x="100000" y="90000"/>
                                    </p:animScale>
                                    <p:animScale>
                                      <p:cBhvr>
                                        <p:cTn id="55" dur="166" decel="50000">
                                          <p:stCondLst>
                                            <p:cond delay="1668"/>
                                          </p:stCondLst>
                                        </p:cTn>
                                        <p:tgtEl>
                                          <p:spTgt spid="107"/>
                                        </p:tgtEl>
                                      </p:cBhvr>
                                      <p:to x="100000" y="100000"/>
                                    </p:animScale>
                                    <p:animScale>
                                      <p:cBhvr>
                                        <p:cTn id="56" dur="26">
                                          <p:stCondLst>
                                            <p:cond delay="1808"/>
                                          </p:stCondLst>
                                        </p:cTn>
                                        <p:tgtEl>
                                          <p:spTgt spid="107"/>
                                        </p:tgtEl>
                                      </p:cBhvr>
                                      <p:to x="100000" y="95000"/>
                                    </p:animScale>
                                    <p:animScale>
                                      <p:cBhvr>
                                        <p:cTn id="57" dur="166" decel="50000">
                                          <p:stCondLst>
                                            <p:cond delay="1834"/>
                                          </p:stCondLst>
                                        </p:cTn>
                                        <p:tgtEl>
                                          <p:spTgt spid="10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2000" fill="hold"/>
                                        <p:tgtEl>
                                          <p:spTgt spid="58"/>
                                        </p:tgtEl>
                                        <p:attrNameLst>
                                          <p:attrName>ppt_w</p:attrName>
                                        </p:attrNameLst>
                                      </p:cBhvr>
                                      <p:tavLst>
                                        <p:tav tm="0">
                                          <p:val>
                                            <p:fltVal val="0"/>
                                          </p:val>
                                        </p:tav>
                                        <p:tav tm="100000">
                                          <p:val>
                                            <p:strVal val="#ppt_w"/>
                                          </p:val>
                                        </p:tav>
                                      </p:tavLst>
                                    </p:anim>
                                    <p:anim calcmode="lin" valueType="num">
                                      <p:cBhvr>
                                        <p:cTn id="63" dur="2000" fill="hold"/>
                                        <p:tgtEl>
                                          <p:spTgt spid="58"/>
                                        </p:tgtEl>
                                        <p:attrNameLst>
                                          <p:attrName>ppt_h</p:attrName>
                                        </p:attrNameLst>
                                      </p:cBhvr>
                                      <p:tavLst>
                                        <p:tav tm="0">
                                          <p:val>
                                            <p:fltVal val="0"/>
                                          </p:val>
                                        </p:tav>
                                        <p:tav tm="100000">
                                          <p:val>
                                            <p:strVal val="#ppt_h"/>
                                          </p:val>
                                        </p:tav>
                                      </p:tavLst>
                                    </p:anim>
                                    <p:anim calcmode="lin" valueType="num">
                                      <p:cBhvr>
                                        <p:cTn id="64" dur="2000" fill="hold"/>
                                        <p:tgtEl>
                                          <p:spTgt spid="58"/>
                                        </p:tgtEl>
                                        <p:attrNameLst>
                                          <p:attrName>style.rotation</p:attrName>
                                        </p:attrNameLst>
                                      </p:cBhvr>
                                      <p:tavLst>
                                        <p:tav tm="0">
                                          <p:val>
                                            <p:fltVal val="360"/>
                                          </p:val>
                                        </p:tav>
                                        <p:tav tm="100000">
                                          <p:val>
                                            <p:fltVal val="0"/>
                                          </p:val>
                                        </p:tav>
                                      </p:tavLst>
                                    </p:anim>
                                    <p:animEffect transition="in" filter="fade">
                                      <p:cBhvr>
                                        <p:cTn id="65" dur="2000"/>
                                        <p:tgtEl>
                                          <p:spTgt spid="58"/>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p:cTn id="68" dur="2000" fill="hold"/>
                                        <p:tgtEl>
                                          <p:spTgt spid="60"/>
                                        </p:tgtEl>
                                        <p:attrNameLst>
                                          <p:attrName>ppt_w</p:attrName>
                                        </p:attrNameLst>
                                      </p:cBhvr>
                                      <p:tavLst>
                                        <p:tav tm="0">
                                          <p:val>
                                            <p:fltVal val="0"/>
                                          </p:val>
                                        </p:tav>
                                        <p:tav tm="100000">
                                          <p:val>
                                            <p:strVal val="#ppt_w"/>
                                          </p:val>
                                        </p:tav>
                                      </p:tavLst>
                                    </p:anim>
                                    <p:anim calcmode="lin" valueType="num">
                                      <p:cBhvr>
                                        <p:cTn id="69" dur="2000" fill="hold"/>
                                        <p:tgtEl>
                                          <p:spTgt spid="60"/>
                                        </p:tgtEl>
                                        <p:attrNameLst>
                                          <p:attrName>ppt_h</p:attrName>
                                        </p:attrNameLst>
                                      </p:cBhvr>
                                      <p:tavLst>
                                        <p:tav tm="0">
                                          <p:val>
                                            <p:fltVal val="0"/>
                                          </p:val>
                                        </p:tav>
                                        <p:tav tm="100000">
                                          <p:val>
                                            <p:strVal val="#ppt_h"/>
                                          </p:val>
                                        </p:tav>
                                      </p:tavLst>
                                    </p:anim>
                                    <p:anim calcmode="lin" valueType="num">
                                      <p:cBhvr>
                                        <p:cTn id="70" dur="2000" fill="hold"/>
                                        <p:tgtEl>
                                          <p:spTgt spid="60"/>
                                        </p:tgtEl>
                                        <p:attrNameLst>
                                          <p:attrName>style.rotation</p:attrName>
                                        </p:attrNameLst>
                                      </p:cBhvr>
                                      <p:tavLst>
                                        <p:tav tm="0">
                                          <p:val>
                                            <p:fltVal val="360"/>
                                          </p:val>
                                        </p:tav>
                                        <p:tav tm="100000">
                                          <p:val>
                                            <p:fltVal val="0"/>
                                          </p:val>
                                        </p:tav>
                                      </p:tavLst>
                                    </p:anim>
                                    <p:animEffect transition="in" filter="fade">
                                      <p:cBhvr>
                                        <p:cTn id="7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49" grpId="0" animBg="1"/>
      <p:bldP spid="50" grpId="0" animBg="1"/>
      <p:bldP spid="106" grpId="0" animBg="1"/>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D5AA3"/>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812329" y="1091798"/>
            <a:ext cx="7676460" cy="5176802"/>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FFFFFF"/>
                </a:solidFill>
              </a:rPr>
              <a:t>For a rotating body, the tangential speed and </a:t>
            </a:r>
          </a:p>
          <a:p>
            <a:pPr marL="342900" indent="-342900" algn="l">
              <a:spcBef>
                <a:spcPct val="20000"/>
              </a:spcBef>
            </a:pPr>
            <a:r>
              <a:rPr lang="en-US" b="0" dirty="0" smtClean="0">
                <a:solidFill>
                  <a:srgbClr val="FFFFFF"/>
                </a:solidFill>
              </a:rPr>
              <a:t>tangential accelerations are</a:t>
            </a:r>
          </a:p>
          <a:p>
            <a:pPr marL="342900" indent="-342900" algn="l">
              <a:spcBef>
                <a:spcPct val="20000"/>
              </a:spcBef>
            </a:pPr>
            <a:r>
              <a:rPr lang="en-US" b="0" dirty="0" smtClean="0">
                <a:solidFill>
                  <a:srgbClr val="FFFFFF"/>
                </a:solidFill>
              </a:rPr>
              <a:t>the LINEAR speed and</a:t>
            </a:r>
          </a:p>
          <a:p>
            <a:pPr marL="342900" indent="-342900" algn="l">
              <a:spcBef>
                <a:spcPct val="20000"/>
              </a:spcBef>
            </a:pPr>
            <a:r>
              <a:rPr lang="en-US" b="0" dirty="0" smtClean="0">
                <a:solidFill>
                  <a:srgbClr val="FFFFFF"/>
                </a:solidFill>
              </a:rPr>
              <a:t>and acceleration of a</a:t>
            </a:r>
          </a:p>
          <a:p>
            <a:pPr marL="342900" indent="-342900" algn="l">
              <a:spcBef>
                <a:spcPct val="20000"/>
              </a:spcBef>
            </a:pPr>
            <a:r>
              <a:rPr lang="en-US" b="0" dirty="0">
                <a:solidFill>
                  <a:srgbClr val="FFFFFF"/>
                </a:solidFill>
              </a:rPr>
              <a:t>specified </a:t>
            </a:r>
            <a:r>
              <a:rPr lang="en-US" b="0" dirty="0" smtClean="0">
                <a:solidFill>
                  <a:srgbClr val="FFFFFF"/>
                </a:solidFill>
              </a:rPr>
              <a:t>point on the </a:t>
            </a:r>
          </a:p>
          <a:p>
            <a:pPr marL="342900" indent="-342900" algn="l">
              <a:spcBef>
                <a:spcPct val="20000"/>
              </a:spcBef>
            </a:pPr>
            <a:r>
              <a:rPr lang="en-US" b="0" dirty="0" smtClean="0">
                <a:solidFill>
                  <a:srgbClr val="FFFFFF"/>
                </a:solidFill>
              </a:rPr>
              <a:t>body. The perpendicular </a:t>
            </a:r>
          </a:p>
          <a:p>
            <a:pPr marL="342900" indent="-342900" algn="l">
              <a:spcBef>
                <a:spcPct val="20000"/>
              </a:spcBef>
            </a:pPr>
            <a:r>
              <a:rPr lang="en-US" b="0" dirty="0" smtClean="0">
                <a:solidFill>
                  <a:srgbClr val="FFFFFF"/>
                </a:solidFill>
              </a:rPr>
              <a:t>distance between the </a:t>
            </a:r>
          </a:p>
          <a:p>
            <a:pPr marL="342900" indent="-342900" algn="l">
              <a:spcBef>
                <a:spcPct val="20000"/>
              </a:spcBef>
            </a:pPr>
            <a:r>
              <a:rPr lang="en-US" b="0" dirty="0" smtClean="0">
                <a:solidFill>
                  <a:srgbClr val="FFFFFF"/>
                </a:solidFill>
              </a:rPr>
              <a:t>specified point and the </a:t>
            </a:r>
          </a:p>
          <a:p>
            <a:pPr marL="342900" indent="-342900" algn="l">
              <a:spcBef>
                <a:spcPct val="20000"/>
              </a:spcBef>
            </a:pPr>
            <a:r>
              <a:rPr lang="en-US" b="0" dirty="0" smtClean="0">
                <a:solidFill>
                  <a:srgbClr val="FFFFFF"/>
                </a:solidFill>
              </a:rPr>
              <a:t>axis of rotation is designated </a:t>
            </a:r>
          </a:p>
          <a:p>
            <a:pPr marL="342900" indent="-342900" algn="l">
              <a:spcBef>
                <a:spcPct val="20000"/>
              </a:spcBef>
            </a:pPr>
            <a:r>
              <a:rPr lang="en-US" b="0" dirty="0" smtClean="0">
                <a:solidFill>
                  <a:srgbClr val="FFFFFF"/>
                </a:solidFill>
              </a:rPr>
              <a:t>by r. The equations that apply are shown here. </a:t>
            </a:r>
          </a:p>
        </p:txBody>
      </p:sp>
      <p:sp>
        <p:nvSpPr>
          <p:cNvPr id="7" name="Rectangle 6"/>
          <p:cNvSpPr>
            <a:spLocks noChangeArrowheads="1"/>
          </p:cNvSpPr>
          <p:nvPr/>
        </p:nvSpPr>
        <p:spPr bwMode="auto">
          <a:xfrm>
            <a:off x="680039" y="333050"/>
            <a:ext cx="7746031" cy="523220"/>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FFFF00"/>
                </a:solidFill>
              </a:rPr>
              <a:t>REVIEW: </a:t>
            </a:r>
            <a:r>
              <a:rPr lang="en-US" u="sng" dirty="0" smtClean="0">
                <a:solidFill>
                  <a:srgbClr val="FFFF00"/>
                </a:solidFill>
              </a:rPr>
              <a:t>Tangential Speed and Acceleration</a:t>
            </a:r>
          </a:p>
        </p:txBody>
      </p:sp>
      <p:sp>
        <p:nvSpPr>
          <p:cNvPr id="5" name="Rectangle 49"/>
          <p:cNvSpPr>
            <a:spLocks noChangeArrowheads="1"/>
          </p:cNvSpPr>
          <p:nvPr/>
        </p:nvSpPr>
        <p:spPr bwMode="auto">
          <a:xfrm>
            <a:off x="6277260" y="2007100"/>
            <a:ext cx="1465263" cy="50958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8" name="Rectangle 6"/>
          <p:cNvSpPr>
            <a:spLocks noChangeArrowheads="1"/>
          </p:cNvSpPr>
          <p:nvPr/>
        </p:nvSpPr>
        <p:spPr bwMode="auto">
          <a:xfrm>
            <a:off x="6396581" y="1983587"/>
            <a:ext cx="1305165" cy="523220"/>
          </a:xfrm>
          <a:prstGeom prst="rect">
            <a:avLst/>
          </a:prstGeom>
          <a:noFill/>
          <a:ln w="9525" algn="ctr">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w</a:t>
            </a:r>
            <a:endParaRPr lang="en-US" dirty="0">
              <a:solidFill>
                <a:srgbClr val="000000"/>
              </a:solidFill>
              <a:latin typeface="Symbol" panose="05050102010706020507" pitchFamily="18" charset="2"/>
            </a:endParaRPr>
          </a:p>
        </p:txBody>
      </p:sp>
      <p:sp>
        <p:nvSpPr>
          <p:cNvPr id="9" name="Rectangle 48"/>
          <p:cNvSpPr>
            <a:spLocks noChangeArrowheads="1"/>
          </p:cNvSpPr>
          <p:nvPr/>
        </p:nvSpPr>
        <p:spPr bwMode="auto">
          <a:xfrm>
            <a:off x="5642749" y="3689327"/>
            <a:ext cx="2652986" cy="97313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10" name="Group 9"/>
          <p:cNvGrpSpPr/>
          <p:nvPr/>
        </p:nvGrpSpPr>
        <p:grpSpPr>
          <a:xfrm>
            <a:off x="5702026" y="3706964"/>
            <a:ext cx="2517309" cy="990046"/>
            <a:chOff x="-2147015" y="2151458"/>
            <a:chExt cx="2517309" cy="990046"/>
          </a:xfrm>
        </p:grpSpPr>
        <p:sp>
          <p:nvSpPr>
            <p:cNvPr id="11" name="Rectangle 22"/>
            <p:cNvSpPr>
              <a:spLocks noChangeArrowheads="1"/>
            </p:cNvSpPr>
            <p:nvPr/>
          </p:nvSpPr>
          <p:spPr bwMode="auto">
            <a:xfrm>
              <a:off x="-2147015" y="2382330"/>
              <a:ext cx="739305"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dirty="0" smtClean="0">
                  <a:solidFill>
                    <a:srgbClr val="000000"/>
                  </a:solidFill>
                </a:rPr>
                <a:t> =</a:t>
              </a:r>
              <a:endParaRPr lang="en-US" b="0" dirty="0">
                <a:solidFill>
                  <a:srgbClr val="000000"/>
                </a:solidFill>
              </a:endParaRPr>
            </a:p>
          </p:txBody>
        </p:sp>
        <p:sp>
          <p:nvSpPr>
            <p:cNvPr id="12" name="Rectangle 11"/>
            <p:cNvSpPr/>
            <p:nvPr/>
          </p:nvSpPr>
          <p:spPr>
            <a:xfrm>
              <a:off x="-1398455" y="2151458"/>
              <a:ext cx="702436"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endParaRPr lang="en-US" dirty="0">
                <a:solidFill>
                  <a:srgbClr val="000000"/>
                </a:solidFill>
                <a:latin typeface="Arial"/>
              </a:endParaRPr>
            </a:p>
          </p:txBody>
        </p:sp>
        <p:cxnSp>
          <p:nvCxnSpPr>
            <p:cNvPr id="14" name="Straight Connector 13"/>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5" name="Rectangle 14"/>
            <p:cNvSpPr/>
            <p:nvPr/>
          </p:nvSpPr>
          <p:spPr>
            <a:xfrm>
              <a:off x="-1258957"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sp>
          <p:nvSpPr>
            <p:cNvPr id="16" name="Rectangle 22"/>
            <p:cNvSpPr>
              <a:spLocks noChangeArrowheads="1"/>
            </p:cNvSpPr>
            <p:nvPr/>
          </p:nvSpPr>
          <p:spPr bwMode="auto">
            <a:xfrm>
              <a:off x="-740908" y="2382330"/>
              <a:ext cx="1111202"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a:t>
              </a:r>
              <a:r>
                <a:rPr lang="en-US" b="0" dirty="0" err="1" smtClean="0">
                  <a:solidFill>
                    <a:srgbClr val="000000"/>
                  </a:solidFill>
                </a:rPr>
                <a:t>2</a:t>
              </a:r>
              <a:r>
                <a:rPr lang="en-US" b="0" dirty="0" err="1" smtClean="0">
                  <a:solidFill>
                    <a:srgbClr val="000000"/>
                  </a:solidFill>
                  <a:latin typeface="Symbol" panose="05050102010706020507" pitchFamily="18" charset="2"/>
                </a:rPr>
                <a:t>p</a:t>
              </a:r>
              <a:r>
                <a:rPr lang="en-US" b="0" dirty="0" err="1" smtClean="0">
                  <a:solidFill>
                    <a:srgbClr val="000000"/>
                  </a:solidFill>
                  <a:latin typeface="Arial"/>
                </a:rPr>
                <a:t>r</a:t>
              </a:r>
              <a:r>
                <a:rPr lang="en-US" b="0" dirty="0" err="1" smtClean="0">
                  <a:solidFill>
                    <a:srgbClr val="000000"/>
                  </a:solidFill>
                </a:rPr>
                <a:t>f</a:t>
              </a:r>
              <a:endParaRPr lang="en-US" b="0" dirty="0">
                <a:solidFill>
                  <a:srgbClr val="000000"/>
                </a:solidFill>
              </a:endParaRPr>
            </a:p>
          </p:txBody>
        </p:sp>
      </p:grpSp>
      <p:sp>
        <p:nvSpPr>
          <p:cNvPr id="17" name="Rectangle 32"/>
          <p:cNvSpPr>
            <a:spLocks noChangeArrowheads="1"/>
          </p:cNvSpPr>
          <p:nvPr/>
        </p:nvSpPr>
        <p:spPr bwMode="auto">
          <a:xfrm>
            <a:off x="6304622" y="4809933"/>
            <a:ext cx="1377950" cy="5365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8" name="Rectangle 6"/>
          <p:cNvSpPr>
            <a:spLocks noChangeArrowheads="1"/>
          </p:cNvSpPr>
          <p:nvPr/>
        </p:nvSpPr>
        <p:spPr bwMode="auto">
          <a:xfrm>
            <a:off x="6376112" y="4810297"/>
            <a:ext cx="1338828"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a</a:t>
            </a:r>
            <a:endParaRPr lang="en-US" dirty="0">
              <a:solidFill>
                <a:srgbClr val="000000"/>
              </a:solidFill>
              <a:latin typeface="Symbol" panose="05050102010706020507" pitchFamily="18" charset="2"/>
            </a:endParaRPr>
          </a:p>
        </p:txBody>
      </p:sp>
      <p:sp>
        <p:nvSpPr>
          <p:cNvPr id="20" name="Rectangle 47"/>
          <p:cNvSpPr>
            <a:spLocks noChangeArrowheads="1"/>
          </p:cNvSpPr>
          <p:nvPr/>
        </p:nvSpPr>
        <p:spPr bwMode="auto">
          <a:xfrm>
            <a:off x="5732524" y="2640978"/>
            <a:ext cx="2484383" cy="91598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21" name="Group 20"/>
          <p:cNvGrpSpPr/>
          <p:nvPr/>
        </p:nvGrpSpPr>
        <p:grpSpPr>
          <a:xfrm>
            <a:off x="5754583" y="2578145"/>
            <a:ext cx="2400290" cy="990046"/>
            <a:chOff x="-2147015" y="2151458"/>
            <a:chExt cx="2400290" cy="990046"/>
          </a:xfrm>
        </p:grpSpPr>
        <p:sp>
          <p:nvSpPr>
            <p:cNvPr id="22" name="Rectangle 22"/>
            <p:cNvSpPr>
              <a:spLocks noChangeArrowheads="1"/>
            </p:cNvSpPr>
            <p:nvPr/>
          </p:nvSpPr>
          <p:spPr bwMode="auto">
            <a:xfrm>
              <a:off x="-2147015" y="2382330"/>
              <a:ext cx="740908" cy="523220"/>
            </a:xfrm>
            <a:prstGeom prst="rect">
              <a:avLst/>
            </a:prstGeom>
            <a:noFill/>
            <a:ln w="9525">
              <a:noFill/>
              <a:miter lim="800000"/>
              <a:headEnd/>
              <a:tailEnd/>
            </a:ln>
          </p:spPr>
          <p:txBody>
            <a:bodyPr wrap="none" anchor="ctr">
              <a:spAutoFit/>
            </a:bodyPr>
            <a:lstStyle/>
            <a:p>
              <a:pPr algn="l"/>
              <a:r>
                <a:rPr lang="en-US" dirty="0" smtClean="0">
                  <a:solidFill>
                    <a:srgbClr val="000000"/>
                  </a:solidFill>
                  <a:latin typeface="Symbol" panose="05050102010706020507" pitchFamily="18" charset="2"/>
                </a:rPr>
                <a:t>w</a:t>
              </a:r>
              <a:r>
                <a:rPr lang="en-US" b="0" dirty="0" smtClean="0">
                  <a:solidFill>
                    <a:srgbClr val="000000"/>
                  </a:solidFill>
                </a:rPr>
                <a:t> =</a:t>
              </a:r>
              <a:endParaRPr lang="en-US" b="0" dirty="0">
                <a:solidFill>
                  <a:srgbClr val="000000"/>
                </a:solidFill>
              </a:endParaRPr>
            </a:p>
          </p:txBody>
        </p:sp>
        <p:sp>
          <p:nvSpPr>
            <p:cNvPr id="23" name="Rectangle 22"/>
            <p:cNvSpPr/>
            <p:nvPr/>
          </p:nvSpPr>
          <p:spPr>
            <a:xfrm>
              <a:off x="-1398455" y="2151458"/>
              <a:ext cx="582211" cy="523220"/>
            </a:xfrm>
            <a:prstGeom prst="rect">
              <a:avLst/>
            </a:prstGeom>
          </p:spPr>
          <p:txBody>
            <a:bodyPr wrap="none">
              <a:spAutoFit/>
            </a:bodyPr>
            <a:lstStyle/>
            <a:p>
              <a:pPr algn="l"/>
              <a:r>
                <a:rPr lang="en-US" b="0" dirty="0" err="1" smtClean="0">
                  <a:solidFill>
                    <a:srgbClr val="000000"/>
                  </a:solidFill>
                  <a:latin typeface="Arial"/>
                </a:rPr>
                <a:t>2</a:t>
              </a:r>
              <a:r>
                <a:rPr lang="en-US" b="0" dirty="0" err="1" smtClean="0">
                  <a:solidFill>
                    <a:srgbClr val="000000"/>
                  </a:solidFill>
                  <a:latin typeface="Symbol" panose="05050102010706020507" pitchFamily="18" charset="2"/>
                </a:rPr>
                <a:t>p</a:t>
              </a:r>
              <a:endParaRPr lang="en-US" dirty="0">
                <a:solidFill>
                  <a:srgbClr val="000000"/>
                </a:solidFill>
              </a:endParaRPr>
            </a:p>
          </p:txBody>
        </p:sp>
        <p:cxnSp>
          <p:nvCxnSpPr>
            <p:cNvPr id="24" name="Straight Connector 23"/>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25" name="Rectangle 24"/>
            <p:cNvSpPr/>
            <p:nvPr/>
          </p:nvSpPr>
          <p:spPr>
            <a:xfrm>
              <a:off x="-1322021" y="2618284"/>
              <a:ext cx="404278" cy="523220"/>
            </a:xfrm>
            <a:prstGeom prst="rect">
              <a:avLst/>
            </a:prstGeom>
          </p:spPr>
          <p:txBody>
            <a:bodyPr wrap="none">
              <a:spAutoFit/>
            </a:bodyPr>
            <a:lstStyle/>
            <a:p>
              <a:r>
                <a:rPr lang="en-US" b="0" dirty="0" smtClean="0">
                  <a:solidFill>
                    <a:srgbClr val="000000"/>
                  </a:solidFill>
                </a:rPr>
                <a:t>T</a:t>
              </a:r>
              <a:endParaRPr lang="en-US" dirty="0">
                <a:solidFill>
                  <a:srgbClr val="000000"/>
                </a:solidFill>
              </a:endParaRPr>
            </a:p>
          </p:txBody>
        </p:sp>
        <p:sp>
          <p:nvSpPr>
            <p:cNvPr id="26" name="Rectangle 22"/>
            <p:cNvSpPr>
              <a:spLocks noChangeArrowheads="1"/>
            </p:cNvSpPr>
            <p:nvPr/>
          </p:nvSpPr>
          <p:spPr bwMode="auto">
            <a:xfrm>
              <a:off x="-740908" y="2382330"/>
              <a:ext cx="99418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a:t>
              </a:r>
              <a:r>
                <a:rPr lang="en-US" b="0" dirty="0" err="1" smtClean="0">
                  <a:solidFill>
                    <a:srgbClr val="000000"/>
                  </a:solidFill>
                </a:rPr>
                <a:t>2</a:t>
              </a:r>
              <a:r>
                <a:rPr lang="en-US" b="0" dirty="0" err="1" smtClean="0">
                  <a:solidFill>
                    <a:srgbClr val="000000"/>
                  </a:solidFill>
                  <a:latin typeface="Symbol" panose="05050102010706020507" pitchFamily="18" charset="2"/>
                </a:rPr>
                <a:t>p</a:t>
              </a:r>
              <a:r>
                <a:rPr lang="en-US" b="0" dirty="0" err="1" smtClean="0">
                  <a:solidFill>
                    <a:srgbClr val="000000"/>
                  </a:solidFill>
                </a:rPr>
                <a:t>f</a:t>
              </a:r>
              <a:endParaRPr lang="en-US" b="0" dirty="0">
                <a:solidFill>
                  <a:srgbClr val="000000"/>
                </a:solidFill>
              </a:endParaRPr>
            </a:p>
          </p:txBody>
        </p:sp>
      </p:grpSp>
    </p:spTree>
    <p:extLst>
      <p:ext uri="{BB962C8B-B14F-4D97-AF65-F5344CB8AC3E}">
        <p14:creationId xmlns:p14="http://schemas.microsoft.com/office/powerpoint/2010/main" val="566968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63" name="Rectangle 51"/>
          <p:cNvSpPr>
            <a:spLocks noChangeArrowheads="1"/>
          </p:cNvSpPr>
          <p:nvPr/>
        </p:nvSpPr>
        <p:spPr bwMode="auto">
          <a:xfrm>
            <a:off x="4953691" y="5615112"/>
            <a:ext cx="1292225" cy="957262"/>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4342" name="Rectangle 6"/>
          <p:cNvSpPr>
            <a:spLocks noChangeArrowheads="1"/>
          </p:cNvSpPr>
          <p:nvPr/>
        </p:nvSpPr>
        <p:spPr bwMode="auto">
          <a:xfrm>
            <a:off x="164850" y="111722"/>
            <a:ext cx="5285421" cy="2246769"/>
          </a:xfrm>
          <a:prstGeom prst="rect">
            <a:avLst/>
          </a:prstGeom>
          <a:noFill/>
          <a:ln w="9525" algn="ctr">
            <a:noFill/>
            <a:miter lim="800000"/>
            <a:headEnd/>
            <a:tailEnd/>
          </a:ln>
        </p:spPr>
        <p:txBody>
          <a:bodyPr wrap="none" anchor="ctr">
            <a:spAutoFit/>
          </a:bodyPr>
          <a:lstStyle/>
          <a:p>
            <a:pPr algn="l"/>
            <a:r>
              <a:rPr lang="en-US" b="0" dirty="0">
                <a:solidFill>
                  <a:srgbClr val="FF0000"/>
                </a:solidFill>
              </a:rPr>
              <a:t>Normal, IL is at </a:t>
            </a:r>
            <a:r>
              <a:rPr lang="en-US" b="0" dirty="0" err="1">
                <a:solidFill>
                  <a:srgbClr val="FF0000"/>
                </a:solidFill>
              </a:rPr>
              <a:t>40.5</a:t>
            </a:r>
            <a:r>
              <a:rPr lang="en-US" b="0" baseline="30000" dirty="0" err="1">
                <a:solidFill>
                  <a:srgbClr val="FF0000"/>
                </a:solidFill>
              </a:rPr>
              <a:t>o</a:t>
            </a:r>
            <a:r>
              <a:rPr lang="en-US" b="0" dirty="0">
                <a:solidFill>
                  <a:srgbClr val="FF0000"/>
                </a:solidFill>
              </a:rPr>
              <a:t> N latitude.</a:t>
            </a:r>
          </a:p>
          <a:p>
            <a:pPr algn="l"/>
            <a:r>
              <a:rPr lang="en-US" b="0" dirty="0">
                <a:solidFill>
                  <a:srgbClr val="FF0000"/>
                </a:solidFill>
              </a:rPr>
              <a:t>Find </a:t>
            </a:r>
            <a:r>
              <a:rPr lang="en-US" b="0" dirty="0" smtClean="0">
                <a:solidFill>
                  <a:srgbClr val="FF0000"/>
                </a:solidFill>
              </a:rPr>
              <a:t>tangential </a:t>
            </a:r>
            <a:r>
              <a:rPr lang="en-US" b="0" dirty="0">
                <a:solidFill>
                  <a:srgbClr val="FF0000"/>
                </a:solidFill>
              </a:rPr>
              <a:t>speed </a:t>
            </a:r>
            <a:r>
              <a:rPr lang="en-US" b="0" dirty="0" smtClean="0">
                <a:solidFill>
                  <a:srgbClr val="FF0000"/>
                </a:solidFill>
              </a:rPr>
              <a:t>of</a:t>
            </a:r>
            <a:endParaRPr lang="en-US" b="0" dirty="0">
              <a:solidFill>
                <a:srgbClr val="FF0000"/>
              </a:solidFill>
            </a:endParaRPr>
          </a:p>
          <a:p>
            <a:pPr algn="l"/>
            <a:r>
              <a:rPr lang="en-US" b="0" dirty="0" smtClean="0">
                <a:solidFill>
                  <a:srgbClr val="FF0000"/>
                </a:solidFill>
              </a:rPr>
              <a:t>Normal around Earth’s</a:t>
            </a:r>
            <a:endParaRPr lang="en-US" b="0" dirty="0">
              <a:solidFill>
                <a:srgbClr val="FF0000"/>
              </a:solidFill>
            </a:endParaRPr>
          </a:p>
          <a:p>
            <a:pPr algn="l"/>
            <a:r>
              <a:rPr lang="en-US" b="0" dirty="0" smtClean="0">
                <a:solidFill>
                  <a:srgbClr val="FF0000"/>
                </a:solidFill>
              </a:rPr>
              <a:t>axis. Earth’s </a:t>
            </a:r>
            <a:r>
              <a:rPr lang="en-US" b="0" dirty="0">
                <a:solidFill>
                  <a:srgbClr val="FF0000"/>
                </a:solidFill>
              </a:rPr>
              <a:t>radius</a:t>
            </a:r>
          </a:p>
          <a:p>
            <a:pPr algn="l"/>
            <a:r>
              <a:rPr lang="en-US" b="0" dirty="0">
                <a:solidFill>
                  <a:srgbClr val="FF0000"/>
                </a:solidFill>
              </a:rPr>
              <a:t>is 6.38 x 10</a:t>
            </a:r>
            <a:r>
              <a:rPr lang="en-US" b="0" baseline="30000" dirty="0">
                <a:solidFill>
                  <a:srgbClr val="FF0000"/>
                </a:solidFill>
              </a:rPr>
              <a:t>6</a:t>
            </a:r>
            <a:r>
              <a:rPr lang="en-US" b="0" dirty="0">
                <a:solidFill>
                  <a:srgbClr val="FF0000"/>
                </a:solidFill>
              </a:rPr>
              <a:t> m.</a:t>
            </a:r>
          </a:p>
        </p:txBody>
      </p:sp>
      <p:grpSp>
        <p:nvGrpSpPr>
          <p:cNvPr id="14343" name="Group 20"/>
          <p:cNvGrpSpPr>
            <a:grpSpLocks/>
          </p:cNvGrpSpPr>
          <p:nvPr/>
        </p:nvGrpSpPr>
        <p:grpSpPr bwMode="auto">
          <a:xfrm>
            <a:off x="3920300" y="653476"/>
            <a:ext cx="5326063" cy="3236913"/>
            <a:chOff x="1999" y="1550"/>
            <a:chExt cx="3355" cy="2039"/>
          </a:xfrm>
        </p:grpSpPr>
        <p:sp>
          <p:nvSpPr>
            <p:cNvPr id="14354" name="Oval 8"/>
            <p:cNvSpPr>
              <a:spLocks noChangeArrowheads="1"/>
            </p:cNvSpPr>
            <p:nvPr/>
          </p:nvSpPr>
          <p:spPr bwMode="auto">
            <a:xfrm>
              <a:off x="1999" y="1703"/>
              <a:ext cx="1615" cy="1617"/>
            </a:xfrm>
            <a:prstGeom prst="ellipse">
              <a:avLst/>
            </a:prstGeom>
            <a:noFill/>
            <a:ln w="31750">
              <a:solidFill>
                <a:srgbClr val="FF0000"/>
              </a:solidFill>
              <a:round/>
              <a:headEnd/>
              <a:tailEnd/>
            </a:ln>
          </p:spPr>
          <p:txBody>
            <a:bodyPr/>
            <a:lstStyle/>
            <a:p>
              <a:endParaRPr lang="en-US">
                <a:solidFill>
                  <a:srgbClr val="FF0000"/>
                </a:solidFill>
              </a:endParaRPr>
            </a:p>
          </p:txBody>
        </p:sp>
        <p:sp>
          <p:nvSpPr>
            <p:cNvPr id="14355" name="Line 9"/>
            <p:cNvSpPr>
              <a:spLocks noChangeShapeType="1"/>
            </p:cNvSpPr>
            <p:nvPr/>
          </p:nvSpPr>
          <p:spPr bwMode="auto">
            <a:xfrm flipV="1">
              <a:off x="2807" y="1550"/>
              <a:ext cx="0" cy="1949"/>
            </a:xfrm>
            <a:prstGeom prst="line">
              <a:avLst/>
            </a:prstGeom>
            <a:noFill/>
            <a:ln w="31750">
              <a:solidFill>
                <a:srgbClr val="FF0000"/>
              </a:solidFill>
              <a:round/>
              <a:headEnd/>
              <a:tailEnd/>
            </a:ln>
          </p:spPr>
          <p:txBody>
            <a:bodyPr/>
            <a:lstStyle/>
            <a:p>
              <a:endParaRPr lang="en-US">
                <a:solidFill>
                  <a:srgbClr val="000000"/>
                </a:solidFill>
              </a:endParaRPr>
            </a:p>
          </p:txBody>
        </p:sp>
        <p:sp>
          <p:nvSpPr>
            <p:cNvPr id="14356" name="Line 10"/>
            <p:cNvSpPr>
              <a:spLocks noChangeShapeType="1"/>
            </p:cNvSpPr>
            <p:nvPr/>
          </p:nvSpPr>
          <p:spPr bwMode="auto">
            <a:xfrm>
              <a:off x="1999" y="2511"/>
              <a:ext cx="1615" cy="0"/>
            </a:xfrm>
            <a:prstGeom prst="line">
              <a:avLst/>
            </a:prstGeom>
            <a:noFill/>
            <a:ln w="31750">
              <a:solidFill>
                <a:srgbClr val="FF0000"/>
              </a:solidFill>
              <a:round/>
              <a:headEnd/>
              <a:tailEnd/>
            </a:ln>
          </p:spPr>
          <p:txBody>
            <a:bodyPr/>
            <a:lstStyle/>
            <a:p>
              <a:endParaRPr lang="en-US">
                <a:solidFill>
                  <a:srgbClr val="000000"/>
                </a:solidFill>
              </a:endParaRPr>
            </a:p>
          </p:txBody>
        </p:sp>
        <p:sp>
          <p:nvSpPr>
            <p:cNvPr id="14357" name="Freeform 11"/>
            <p:cNvSpPr>
              <a:spLocks/>
            </p:cNvSpPr>
            <p:nvPr/>
          </p:nvSpPr>
          <p:spPr bwMode="auto">
            <a:xfrm>
              <a:off x="3435" y="1793"/>
              <a:ext cx="437" cy="156"/>
            </a:xfrm>
            <a:custGeom>
              <a:avLst/>
              <a:gdLst>
                <a:gd name="T0" fmla="*/ 0 w 877"/>
                <a:gd name="T1" fmla="*/ 0 h 313"/>
                <a:gd name="T2" fmla="*/ 0 w 877"/>
                <a:gd name="T3" fmla="*/ 0 h 313"/>
                <a:gd name="T4" fmla="*/ 0 60000 65536"/>
                <a:gd name="T5" fmla="*/ 0 60000 65536"/>
                <a:gd name="T6" fmla="*/ 0 w 877"/>
                <a:gd name="T7" fmla="*/ 0 h 313"/>
                <a:gd name="T8" fmla="*/ 877 w 877"/>
                <a:gd name="T9" fmla="*/ 313 h 313"/>
              </a:gdLst>
              <a:ahLst/>
              <a:cxnLst>
                <a:cxn ang="T4">
                  <a:pos x="T0" y="T1"/>
                </a:cxn>
                <a:cxn ang="T5">
                  <a:pos x="T2" y="T3"/>
                </a:cxn>
              </a:cxnLst>
              <a:rect l="T6" t="T7" r="T8" b="T9"/>
              <a:pathLst>
                <a:path w="877" h="313">
                  <a:moveTo>
                    <a:pt x="877" y="0"/>
                  </a:moveTo>
                  <a:lnTo>
                    <a:pt x="0" y="313"/>
                  </a:lnTo>
                </a:path>
              </a:pathLst>
            </a:custGeom>
            <a:noFill/>
            <a:ln w="22225">
              <a:solidFill>
                <a:srgbClr val="FF0000"/>
              </a:solidFill>
              <a:round/>
              <a:headEnd type="none" w="med" len="med"/>
              <a:tailEnd type="triangle" w="lg" len="lg"/>
            </a:ln>
          </p:spPr>
          <p:txBody>
            <a:bodyPr/>
            <a:lstStyle/>
            <a:p>
              <a:endParaRPr lang="en-US">
                <a:solidFill>
                  <a:srgbClr val="000000"/>
                </a:solidFill>
              </a:endParaRPr>
            </a:p>
          </p:txBody>
        </p:sp>
        <p:sp>
          <p:nvSpPr>
            <p:cNvPr id="14358" name="Text Box 12"/>
            <p:cNvSpPr txBox="1">
              <a:spLocks noChangeArrowheads="1"/>
            </p:cNvSpPr>
            <p:nvPr/>
          </p:nvSpPr>
          <p:spPr bwMode="auto">
            <a:xfrm>
              <a:off x="3731" y="1612"/>
              <a:ext cx="1168" cy="360"/>
            </a:xfrm>
            <a:prstGeom prst="rect">
              <a:avLst/>
            </a:prstGeom>
            <a:noFill/>
            <a:ln w="9525">
              <a:noFill/>
              <a:miter lim="800000"/>
              <a:headEnd/>
              <a:tailEnd/>
            </a:ln>
          </p:spPr>
          <p:txBody>
            <a:bodyPr/>
            <a:lstStyle/>
            <a:p>
              <a:r>
                <a:rPr lang="en-US" b="0">
                  <a:solidFill>
                    <a:srgbClr val="FF0000"/>
                  </a:solidFill>
                </a:rPr>
                <a:t>Normal</a:t>
              </a:r>
            </a:p>
          </p:txBody>
        </p:sp>
        <p:sp>
          <p:nvSpPr>
            <p:cNvPr id="14359" name="Text Box 13"/>
            <p:cNvSpPr txBox="1">
              <a:spLocks noChangeArrowheads="1"/>
            </p:cNvSpPr>
            <p:nvPr/>
          </p:nvSpPr>
          <p:spPr bwMode="auto">
            <a:xfrm>
              <a:off x="3445" y="3229"/>
              <a:ext cx="1167" cy="360"/>
            </a:xfrm>
            <a:prstGeom prst="rect">
              <a:avLst/>
            </a:prstGeom>
            <a:noFill/>
            <a:ln w="9525">
              <a:noFill/>
              <a:miter lim="800000"/>
              <a:headEnd/>
              <a:tailEnd/>
            </a:ln>
          </p:spPr>
          <p:txBody>
            <a:bodyPr/>
            <a:lstStyle/>
            <a:p>
              <a:r>
                <a:rPr lang="en-US" b="0">
                  <a:solidFill>
                    <a:srgbClr val="FF0000"/>
                  </a:solidFill>
                </a:rPr>
                <a:t>axis</a:t>
              </a:r>
            </a:p>
          </p:txBody>
        </p:sp>
        <p:sp>
          <p:nvSpPr>
            <p:cNvPr id="14360" name="Freeform 14"/>
            <p:cNvSpPr>
              <a:spLocks/>
            </p:cNvSpPr>
            <p:nvPr/>
          </p:nvSpPr>
          <p:spPr bwMode="auto">
            <a:xfrm>
              <a:off x="2798" y="3394"/>
              <a:ext cx="918" cy="0"/>
            </a:xfrm>
            <a:custGeom>
              <a:avLst/>
              <a:gdLst>
                <a:gd name="T0" fmla="*/ 0 w 1840"/>
                <a:gd name="T1" fmla="*/ 0 h 1"/>
                <a:gd name="T2" fmla="*/ 0 w 1840"/>
                <a:gd name="T3" fmla="*/ 0 h 1"/>
                <a:gd name="T4" fmla="*/ 0 60000 65536"/>
                <a:gd name="T5" fmla="*/ 0 60000 65536"/>
                <a:gd name="T6" fmla="*/ 0 w 1840"/>
                <a:gd name="T7" fmla="*/ 0 h 1"/>
                <a:gd name="T8" fmla="*/ 1840 w 1840"/>
                <a:gd name="T9" fmla="*/ 0 h 1"/>
              </a:gdLst>
              <a:ahLst/>
              <a:cxnLst>
                <a:cxn ang="T4">
                  <a:pos x="T0" y="T1"/>
                </a:cxn>
                <a:cxn ang="T5">
                  <a:pos x="T2" y="T3"/>
                </a:cxn>
              </a:cxnLst>
              <a:rect l="T6" t="T7" r="T8" b="T9"/>
              <a:pathLst>
                <a:path w="1840" h="1">
                  <a:moveTo>
                    <a:pt x="1840" y="0"/>
                  </a:moveTo>
                  <a:lnTo>
                    <a:pt x="0" y="0"/>
                  </a:lnTo>
                </a:path>
              </a:pathLst>
            </a:custGeom>
            <a:noFill/>
            <a:ln w="22225">
              <a:solidFill>
                <a:srgbClr val="FF0000"/>
              </a:solidFill>
              <a:round/>
              <a:headEnd type="none" w="med" len="med"/>
              <a:tailEnd type="triangle" w="lg" len="lg"/>
            </a:ln>
          </p:spPr>
          <p:txBody>
            <a:bodyPr/>
            <a:lstStyle/>
            <a:p>
              <a:endParaRPr lang="en-US">
                <a:solidFill>
                  <a:srgbClr val="000000"/>
                </a:solidFill>
              </a:endParaRPr>
            </a:p>
          </p:txBody>
        </p:sp>
        <p:sp>
          <p:nvSpPr>
            <p:cNvPr id="14361" name="Text Box 15"/>
            <p:cNvSpPr txBox="1">
              <a:spLocks noChangeArrowheads="1"/>
            </p:cNvSpPr>
            <p:nvPr/>
          </p:nvSpPr>
          <p:spPr bwMode="auto">
            <a:xfrm>
              <a:off x="3498" y="2332"/>
              <a:ext cx="1167" cy="358"/>
            </a:xfrm>
            <a:prstGeom prst="rect">
              <a:avLst/>
            </a:prstGeom>
            <a:noFill/>
            <a:ln w="9525">
              <a:noFill/>
              <a:miter lim="800000"/>
              <a:headEnd/>
              <a:tailEnd/>
            </a:ln>
          </p:spPr>
          <p:txBody>
            <a:bodyPr/>
            <a:lstStyle/>
            <a:p>
              <a:r>
                <a:rPr lang="en-US" b="0">
                  <a:solidFill>
                    <a:srgbClr val="FF0000"/>
                  </a:solidFill>
                </a:rPr>
                <a:t>equator</a:t>
              </a:r>
            </a:p>
          </p:txBody>
        </p:sp>
        <p:sp>
          <p:nvSpPr>
            <p:cNvPr id="14362" name="AutoShape 16"/>
            <p:cNvSpPr>
              <a:spLocks/>
            </p:cNvSpPr>
            <p:nvPr/>
          </p:nvSpPr>
          <p:spPr bwMode="auto">
            <a:xfrm rot="-5400000">
              <a:off x="3166" y="2242"/>
              <a:ext cx="89" cy="807"/>
            </a:xfrm>
            <a:prstGeom prst="leftBrace">
              <a:avLst>
                <a:gd name="adj1" fmla="val 75562"/>
                <a:gd name="adj2" fmla="val 50000"/>
              </a:avLst>
            </a:prstGeom>
            <a:noFill/>
            <a:ln w="22225">
              <a:solidFill>
                <a:srgbClr val="FF0000"/>
              </a:solidFill>
              <a:round/>
              <a:headEnd/>
              <a:tailEnd/>
            </a:ln>
          </p:spPr>
          <p:txBody>
            <a:bodyPr/>
            <a:lstStyle/>
            <a:p>
              <a:endParaRPr lang="en-US">
                <a:solidFill>
                  <a:srgbClr val="FF0000"/>
                </a:solidFill>
              </a:endParaRPr>
            </a:p>
          </p:txBody>
        </p:sp>
        <p:sp>
          <p:nvSpPr>
            <p:cNvPr id="14363" name="Freeform 17"/>
            <p:cNvSpPr>
              <a:spLocks/>
            </p:cNvSpPr>
            <p:nvPr/>
          </p:nvSpPr>
          <p:spPr bwMode="auto">
            <a:xfrm>
              <a:off x="3229" y="2706"/>
              <a:ext cx="385" cy="344"/>
            </a:xfrm>
            <a:custGeom>
              <a:avLst/>
              <a:gdLst>
                <a:gd name="T0" fmla="*/ 0 w 773"/>
                <a:gd name="T1" fmla="*/ 0 h 689"/>
                <a:gd name="T2" fmla="*/ 0 w 773"/>
                <a:gd name="T3" fmla="*/ 0 h 689"/>
                <a:gd name="T4" fmla="*/ 0 60000 65536"/>
                <a:gd name="T5" fmla="*/ 0 60000 65536"/>
                <a:gd name="T6" fmla="*/ 0 w 773"/>
                <a:gd name="T7" fmla="*/ 0 h 689"/>
                <a:gd name="T8" fmla="*/ 773 w 773"/>
                <a:gd name="T9" fmla="*/ 689 h 689"/>
              </a:gdLst>
              <a:ahLst/>
              <a:cxnLst>
                <a:cxn ang="T4">
                  <a:pos x="T0" y="T1"/>
                </a:cxn>
                <a:cxn ang="T5">
                  <a:pos x="T2" y="T3"/>
                </a:cxn>
              </a:cxnLst>
              <a:rect l="T6" t="T7" r="T8" b="T9"/>
              <a:pathLst>
                <a:path w="773" h="689">
                  <a:moveTo>
                    <a:pt x="773" y="689"/>
                  </a:moveTo>
                  <a:lnTo>
                    <a:pt x="0" y="0"/>
                  </a:lnTo>
                </a:path>
              </a:pathLst>
            </a:custGeom>
            <a:noFill/>
            <a:ln w="22225">
              <a:solidFill>
                <a:srgbClr val="FF0000"/>
              </a:solidFill>
              <a:round/>
              <a:headEnd type="none" w="med" len="med"/>
              <a:tailEnd type="triangle" w="lg" len="lg"/>
            </a:ln>
          </p:spPr>
          <p:txBody>
            <a:bodyPr/>
            <a:lstStyle/>
            <a:p>
              <a:endParaRPr lang="en-US">
                <a:solidFill>
                  <a:srgbClr val="000000"/>
                </a:solidFill>
              </a:endParaRPr>
            </a:p>
          </p:txBody>
        </p:sp>
        <p:sp>
          <p:nvSpPr>
            <p:cNvPr id="14364" name="Freeform 18"/>
            <p:cNvSpPr>
              <a:spLocks/>
            </p:cNvSpPr>
            <p:nvPr/>
          </p:nvSpPr>
          <p:spPr bwMode="auto">
            <a:xfrm>
              <a:off x="3614" y="3025"/>
              <a:ext cx="214" cy="25"/>
            </a:xfrm>
            <a:custGeom>
              <a:avLst/>
              <a:gdLst>
                <a:gd name="T0" fmla="*/ 0 w 429"/>
                <a:gd name="T1" fmla="*/ 1 h 50"/>
                <a:gd name="T2" fmla="*/ 0 w 429"/>
                <a:gd name="T3" fmla="*/ 0 h 50"/>
                <a:gd name="T4" fmla="*/ 0 60000 65536"/>
                <a:gd name="T5" fmla="*/ 0 60000 65536"/>
                <a:gd name="T6" fmla="*/ 0 w 429"/>
                <a:gd name="T7" fmla="*/ 0 h 50"/>
                <a:gd name="T8" fmla="*/ 429 w 429"/>
                <a:gd name="T9" fmla="*/ 50 h 50"/>
              </a:gdLst>
              <a:ahLst/>
              <a:cxnLst>
                <a:cxn ang="T4">
                  <a:pos x="T0" y="T1"/>
                </a:cxn>
                <a:cxn ang="T5">
                  <a:pos x="T2" y="T3"/>
                </a:cxn>
              </a:cxnLst>
              <a:rect l="T6" t="T7" r="T8" b="T9"/>
              <a:pathLst>
                <a:path w="429" h="50">
                  <a:moveTo>
                    <a:pt x="0" y="50"/>
                  </a:moveTo>
                  <a:lnTo>
                    <a:pt x="429" y="0"/>
                  </a:lnTo>
                </a:path>
              </a:pathLst>
            </a:custGeom>
            <a:noFill/>
            <a:ln w="22225">
              <a:solidFill>
                <a:srgbClr val="FF3300"/>
              </a:solidFill>
              <a:round/>
              <a:headEnd type="none" w="med" len="med"/>
              <a:tailEnd type="none" w="med" len="med"/>
            </a:ln>
          </p:spPr>
          <p:txBody>
            <a:bodyPr/>
            <a:lstStyle/>
            <a:p>
              <a:endParaRPr lang="en-US">
                <a:solidFill>
                  <a:srgbClr val="000000"/>
                </a:solidFill>
              </a:endParaRPr>
            </a:p>
          </p:txBody>
        </p:sp>
        <p:sp>
          <p:nvSpPr>
            <p:cNvPr id="14365" name="Text Box 19"/>
            <p:cNvSpPr txBox="1">
              <a:spLocks noChangeArrowheads="1"/>
            </p:cNvSpPr>
            <p:nvPr/>
          </p:nvSpPr>
          <p:spPr bwMode="auto">
            <a:xfrm>
              <a:off x="3720" y="2871"/>
              <a:ext cx="1634" cy="358"/>
            </a:xfrm>
            <a:prstGeom prst="rect">
              <a:avLst/>
            </a:prstGeom>
            <a:noFill/>
            <a:ln w="9525">
              <a:noFill/>
              <a:miter lim="800000"/>
              <a:headEnd/>
              <a:tailEnd/>
            </a:ln>
          </p:spPr>
          <p:txBody>
            <a:bodyPr/>
            <a:lstStyle/>
            <a:p>
              <a:r>
                <a:rPr lang="en-US" b="0">
                  <a:solidFill>
                    <a:srgbClr val="FF0000"/>
                  </a:solidFill>
                </a:rPr>
                <a:t>6.38 x 10</a:t>
              </a:r>
              <a:r>
                <a:rPr lang="en-US" b="0" baseline="30000">
                  <a:solidFill>
                    <a:srgbClr val="FF0000"/>
                  </a:solidFill>
                </a:rPr>
                <a:t>6</a:t>
              </a:r>
              <a:r>
                <a:rPr lang="en-US" b="0">
                  <a:solidFill>
                    <a:srgbClr val="FF0000"/>
                  </a:solidFill>
                </a:rPr>
                <a:t> m</a:t>
              </a:r>
            </a:p>
          </p:txBody>
        </p:sp>
      </p:grpSp>
      <p:sp>
        <p:nvSpPr>
          <p:cNvPr id="422933" name="Rectangle 21"/>
          <p:cNvSpPr>
            <a:spLocks noChangeArrowheads="1"/>
          </p:cNvSpPr>
          <p:nvPr/>
        </p:nvSpPr>
        <p:spPr bwMode="auto">
          <a:xfrm>
            <a:off x="1324375" y="3965700"/>
            <a:ext cx="4660900" cy="519113"/>
          </a:xfrm>
          <a:prstGeom prst="rect">
            <a:avLst/>
          </a:prstGeom>
          <a:noFill/>
          <a:ln w="9525" algn="ctr">
            <a:noFill/>
            <a:miter lim="800000"/>
            <a:headEnd/>
            <a:tailEnd/>
          </a:ln>
        </p:spPr>
        <p:txBody>
          <a:bodyPr wrap="none" anchor="ctr">
            <a:spAutoFit/>
          </a:bodyPr>
          <a:lstStyle/>
          <a:p>
            <a:pPr algn="l"/>
            <a:r>
              <a:rPr lang="en-US" b="0">
                <a:solidFill>
                  <a:srgbClr val="000000"/>
                </a:solidFill>
              </a:rPr>
              <a:t>r = 6.38 x 10</a:t>
            </a:r>
            <a:r>
              <a:rPr lang="en-US" b="0" baseline="30000">
                <a:solidFill>
                  <a:srgbClr val="000000"/>
                </a:solidFill>
              </a:rPr>
              <a:t>6</a:t>
            </a:r>
            <a:r>
              <a:rPr lang="en-US" b="0">
                <a:solidFill>
                  <a:srgbClr val="000000"/>
                </a:solidFill>
              </a:rPr>
              <a:t> m (cos 40.5)</a:t>
            </a:r>
          </a:p>
        </p:txBody>
      </p:sp>
      <p:grpSp>
        <p:nvGrpSpPr>
          <p:cNvPr id="3" name="Group 53"/>
          <p:cNvGrpSpPr>
            <a:grpSpLocks/>
          </p:cNvGrpSpPr>
          <p:nvPr/>
        </p:nvGrpSpPr>
        <p:grpSpPr bwMode="auto">
          <a:xfrm>
            <a:off x="5209350" y="829688"/>
            <a:ext cx="933450" cy="519112"/>
            <a:chOff x="3173" y="798"/>
            <a:chExt cx="588" cy="327"/>
          </a:xfrm>
        </p:grpSpPr>
        <p:sp>
          <p:nvSpPr>
            <p:cNvPr id="14352" name="Rectangle 2"/>
            <p:cNvSpPr>
              <a:spLocks noChangeArrowheads="1"/>
            </p:cNvSpPr>
            <p:nvPr/>
          </p:nvSpPr>
          <p:spPr bwMode="auto">
            <a:xfrm>
              <a:off x="3234" y="798"/>
              <a:ext cx="265" cy="327"/>
            </a:xfrm>
            <a:prstGeom prst="rect">
              <a:avLst/>
            </a:prstGeom>
            <a:noFill/>
            <a:ln w="9525" algn="ctr">
              <a:noFill/>
              <a:miter lim="800000"/>
              <a:headEnd/>
              <a:tailEnd/>
            </a:ln>
          </p:spPr>
          <p:txBody>
            <a:bodyPr wrap="none" anchor="ctr">
              <a:spAutoFit/>
            </a:bodyPr>
            <a:lstStyle/>
            <a:p>
              <a:pPr algn="l"/>
              <a:r>
                <a:rPr lang="en-US" dirty="0">
                  <a:solidFill>
                    <a:srgbClr val="000000"/>
                  </a:solidFill>
                </a:rPr>
                <a:t>r </a:t>
              </a:r>
            </a:p>
          </p:txBody>
        </p:sp>
        <p:sp>
          <p:nvSpPr>
            <p:cNvPr id="14353" name="Freeform 33"/>
            <p:cNvSpPr>
              <a:spLocks/>
            </p:cNvSpPr>
            <p:nvPr/>
          </p:nvSpPr>
          <p:spPr bwMode="auto">
            <a:xfrm>
              <a:off x="3173" y="1096"/>
              <a:ext cx="588" cy="0"/>
            </a:xfrm>
            <a:custGeom>
              <a:avLst/>
              <a:gdLst>
                <a:gd name="T0" fmla="*/ 1 w 1170"/>
                <a:gd name="T1" fmla="*/ 0 h 1"/>
                <a:gd name="T2" fmla="*/ 0 w 1170"/>
                <a:gd name="T3" fmla="*/ 0 h 1"/>
                <a:gd name="T4" fmla="*/ 0 60000 65536"/>
                <a:gd name="T5" fmla="*/ 0 60000 65536"/>
                <a:gd name="T6" fmla="*/ 0 w 1170"/>
                <a:gd name="T7" fmla="*/ 0 h 1"/>
                <a:gd name="T8" fmla="*/ 1170 w 1170"/>
                <a:gd name="T9" fmla="*/ 0 h 1"/>
              </a:gdLst>
              <a:ahLst/>
              <a:cxnLst>
                <a:cxn ang="T4">
                  <a:pos x="T0" y="T1"/>
                </a:cxn>
                <a:cxn ang="T5">
                  <a:pos x="T2" y="T3"/>
                </a:cxn>
              </a:cxnLst>
              <a:rect l="T6" t="T7" r="T8" b="T9"/>
              <a:pathLst>
                <a:path w="1170" h="1">
                  <a:moveTo>
                    <a:pt x="1170" y="0"/>
                  </a:moveTo>
                  <a:lnTo>
                    <a:pt x="0" y="0"/>
                  </a:lnTo>
                </a:path>
              </a:pathLst>
            </a:custGeom>
            <a:noFill/>
            <a:ln w="44450">
              <a:solidFill>
                <a:srgbClr val="000000"/>
              </a:solidFill>
              <a:round/>
              <a:headEnd type="none" w="med" len="med"/>
              <a:tailEnd type="none" w="med" len="med"/>
            </a:ln>
          </p:spPr>
          <p:txBody>
            <a:bodyPr/>
            <a:lstStyle/>
            <a:p>
              <a:endParaRPr lang="en-US">
                <a:solidFill>
                  <a:srgbClr val="000000"/>
                </a:solidFill>
              </a:endParaRPr>
            </a:p>
          </p:txBody>
        </p:sp>
      </p:grpSp>
      <p:grpSp>
        <p:nvGrpSpPr>
          <p:cNvPr id="4" name="Group 52"/>
          <p:cNvGrpSpPr>
            <a:grpSpLocks/>
          </p:cNvGrpSpPr>
          <p:nvPr/>
        </p:nvGrpSpPr>
        <p:grpSpPr bwMode="auto">
          <a:xfrm>
            <a:off x="5209352" y="1307525"/>
            <a:ext cx="935038" cy="884238"/>
            <a:chOff x="3173" y="1099"/>
            <a:chExt cx="589" cy="557"/>
          </a:xfrm>
        </p:grpSpPr>
        <p:sp>
          <p:nvSpPr>
            <p:cNvPr id="14348" name="Freeform 28"/>
            <p:cNvSpPr>
              <a:spLocks/>
            </p:cNvSpPr>
            <p:nvPr/>
          </p:nvSpPr>
          <p:spPr bwMode="auto">
            <a:xfrm>
              <a:off x="3173" y="1099"/>
              <a:ext cx="589" cy="557"/>
            </a:xfrm>
            <a:custGeom>
              <a:avLst/>
              <a:gdLst>
                <a:gd name="T0" fmla="*/ 0 w 1172"/>
                <a:gd name="T1" fmla="*/ 1 h 1111"/>
                <a:gd name="T2" fmla="*/ 1 w 1172"/>
                <a:gd name="T3" fmla="*/ 0 h 1111"/>
                <a:gd name="T4" fmla="*/ 0 60000 65536"/>
                <a:gd name="T5" fmla="*/ 0 60000 65536"/>
                <a:gd name="T6" fmla="*/ 0 w 1172"/>
                <a:gd name="T7" fmla="*/ 0 h 1111"/>
                <a:gd name="T8" fmla="*/ 1172 w 1172"/>
                <a:gd name="T9" fmla="*/ 1111 h 1111"/>
              </a:gdLst>
              <a:ahLst/>
              <a:cxnLst>
                <a:cxn ang="T4">
                  <a:pos x="T0" y="T1"/>
                </a:cxn>
                <a:cxn ang="T5">
                  <a:pos x="T2" y="T3"/>
                </a:cxn>
              </a:cxnLst>
              <a:rect l="T6" t="T7" r="T8" b="T9"/>
              <a:pathLst>
                <a:path w="1172" h="1111">
                  <a:moveTo>
                    <a:pt x="0" y="1111"/>
                  </a:moveTo>
                  <a:lnTo>
                    <a:pt x="1172" y="0"/>
                  </a:lnTo>
                </a:path>
              </a:pathLst>
            </a:custGeom>
            <a:noFill/>
            <a:ln w="28575" cap="flat">
              <a:solidFill>
                <a:srgbClr val="000000"/>
              </a:solidFill>
              <a:prstDash val="sysDot"/>
              <a:round/>
              <a:headEnd type="none" w="med" len="med"/>
              <a:tailEnd type="none" w="med" len="med"/>
            </a:ln>
          </p:spPr>
          <p:txBody>
            <a:bodyPr/>
            <a:lstStyle/>
            <a:p>
              <a:endParaRPr lang="en-US">
                <a:solidFill>
                  <a:srgbClr val="000000"/>
                </a:solidFill>
              </a:endParaRPr>
            </a:p>
          </p:txBody>
        </p:sp>
        <p:sp>
          <p:nvSpPr>
            <p:cNvPr id="14349" name="Freeform 31"/>
            <p:cNvSpPr>
              <a:spLocks/>
            </p:cNvSpPr>
            <p:nvPr/>
          </p:nvSpPr>
          <p:spPr bwMode="auto">
            <a:xfrm>
              <a:off x="3570" y="1295"/>
              <a:ext cx="105" cy="361"/>
            </a:xfrm>
            <a:custGeom>
              <a:avLst/>
              <a:gdLst>
                <a:gd name="T0" fmla="*/ 1 w 210"/>
                <a:gd name="T1" fmla="*/ 1 h 720"/>
                <a:gd name="T2" fmla="*/ 1 w 210"/>
                <a:gd name="T3" fmla="*/ 1 h 720"/>
                <a:gd name="T4" fmla="*/ 0 w 210"/>
                <a:gd name="T5" fmla="*/ 0 h 720"/>
                <a:gd name="T6" fmla="*/ 0 60000 65536"/>
                <a:gd name="T7" fmla="*/ 0 60000 65536"/>
                <a:gd name="T8" fmla="*/ 0 60000 65536"/>
                <a:gd name="T9" fmla="*/ 0 w 210"/>
                <a:gd name="T10" fmla="*/ 0 h 720"/>
                <a:gd name="T11" fmla="*/ 210 w 210"/>
                <a:gd name="T12" fmla="*/ 720 h 720"/>
              </a:gdLst>
              <a:ahLst/>
              <a:cxnLst>
                <a:cxn ang="T6">
                  <a:pos x="T0" y="T1"/>
                </a:cxn>
                <a:cxn ang="T7">
                  <a:pos x="T2" y="T3"/>
                </a:cxn>
                <a:cxn ang="T8">
                  <a:pos x="T4" y="T5"/>
                </a:cxn>
              </a:cxnLst>
              <a:rect l="T9" t="T10" r="T11" b="T12"/>
              <a:pathLst>
                <a:path w="210" h="720">
                  <a:moveTo>
                    <a:pt x="180" y="720"/>
                  </a:moveTo>
                  <a:cubicBezTo>
                    <a:pt x="195" y="600"/>
                    <a:pt x="210" y="480"/>
                    <a:pt x="180" y="360"/>
                  </a:cubicBezTo>
                  <a:cubicBezTo>
                    <a:pt x="150" y="240"/>
                    <a:pt x="75" y="120"/>
                    <a:pt x="0" y="0"/>
                  </a:cubicBezTo>
                </a:path>
              </a:pathLst>
            </a:custGeom>
            <a:noFill/>
            <a:ln w="28575">
              <a:solidFill>
                <a:srgbClr val="000000"/>
              </a:solidFill>
              <a:round/>
              <a:headEnd/>
              <a:tailEnd type="triangle" w="lg" len="lg"/>
            </a:ln>
          </p:spPr>
          <p:txBody>
            <a:bodyPr/>
            <a:lstStyle/>
            <a:p>
              <a:endParaRPr lang="en-US">
                <a:solidFill>
                  <a:srgbClr val="000000"/>
                </a:solidFill>
              </a:endParaRPr>
            </a:p>
          </p:txBody>
        </p:sp>
      </p:grpSp>
      <p:graphicFrame>
        <p:nvGraphicFramePr>
          <p:cNvPr id="422955" name="Object 43"/>
          <p:cNvGraphicFramePr>
            <a:graphicFrameLocks noChangeAspect="1"/>
          </p:cNvGraphicFramePr>
          <p:nvPr>
            <p:extLst>
              <p:ext uri="{D42A27DB-BD31-4B8C-83A1-F6EECF244321}">
                <p14:modId xmlns:p14="http://schemas.microsoft.com/office/powerpoint/2010/main" val="2025868263"/>
              </p:ext>
            </p:extLst>
          </p:nvPr>
        </p:nvGraphicFramePr>
        <p:xfrm>
          <a:off x="4396519" y="4603281"/>
          <a:ext cx="4491546" cy="1004737"/>
        </p:xfrm>
        <a:graphic>
          <a:graphicData uri="http://schemas.openxmlformats.org/presentationml/2006/ole">
            <mc:AlternateContent xmlns:mc="http://schemas.openxmlformats.org/markup-compatibility/2006">
              <mc:Choice xmlns:v="urn:schemas-microsoft-com:vml" Requires="v">
                <p:oleObj spid="_x0000_s12400" name="Equation" r:id="rId3" imgW="1917360" imgH="431640" progId="Equation.DSMT4">
                  <p:embed/>
                </p:oleObj>
              </mc:Choice>
              <mc:Fallback>
                <p:oleObj name="Equation" r:id="rId3" imgW="1917360" imgH="431640" progId="Equation.DSMT4">
                  <p:embed/>
                  <p:pic>
                    <p:nvPicPr>
                      <p:cNvPr id="0" name=""/>
                      <p:cNvPicPr>
                        <a:picLocks noChangeAspect="1" noChangeArrowheads="1"/>
                      </p:cNvPicPr>
                      <p:nvPr/>
                    </p:nvPicPr>
                    <p:blipFill>
                      <a:blip r:embed="rId4"/>
                      <a:srcRect/>
                      <a:stretch>
                        <a:fillRect/>
                      </a:stretch>
                    </p:blipFill>
                    <p:spPr bwMode="auto">
                      <a:xfrm>
                        <a:off x="4396519" y="4603281"/>
                        <a:ext cx="4491546" cy="1004737"/>
                      </a:xfrm>
                      <a:prstGeom prst="rect">
                        <a:avLst/>
                      </a:prstGeom>
                      <a:noFill/>
                      <a:extLst/>
                    </p:spPr>
                  </p:pic>
                </p:oleObj>
              </mc:Fallback>
            </mc:AlternateContent>
          </a:graphicData>
        </a:graphic>
      </p:graphicFrame>
      <p:sp>
        <p:nvSpPr>
          <p:cNvPr id="422959" name="Rectangle 47"/>
          <p:cNvSpPr>
            <a:spLocks noChangeArrowheads="1"/>
          </p:cNvSpPr>
          <p:nvPr/>
        </p:nvSpPr>
        <p:spPr bwMode="auto">
          <a:xfrm>
            <a:off x="5664600" y="3984284"/>
            <a:ext cx="2505814" cy="523220"/>
          </a:xfrm>
          <a:prstGeom prst="rect">
            <a:avLst/>
          </a:prstGeom>
          <a:noFill/>
          <a:ln w="9525" algn="ctr">
            <a:noFill/>
            <a:miter lim="800000"/>
            <a:headEnd/>
            <a:tailEnd/>
          </a:ln>
        </p:spPr>
        <p:txBody>
          <a:bodyPr wrap="none" anchor="ctr">
            <a:spAutoFit/>
          </a:bodyPr>
          <a:lstStyle/>
          <a:p>
            <a:pPr algn="l"/>
            <a:r>
              <a:rPr lang="en-US" b="0" dirty="0">
                <a:solidFill>
                  <a:srgbClr val="000000"/>
                </a:solidFill>
              </a:rPr>
              <a:t>= </a:t>
            </a:r>
            <a:r>
              <a:rPr lang="en-US" b="0" dirty="0" smtClean="0">
                <a:solidFill>
                  <a:srgbClr val="000000"/>
                </a:solidFill>
              </a:rPr>
              <a:t>4.85 </a:t>
            </a:r>
            <a:r>
              <a:rPr lang="en-US" b="0" dirty="0">
                <a:solidFill>
                  <a:srgbClr val="000000"/>
                </a:solidFill>
              </a:rPr>
              <a:t>x 10</a:t>
            </a:r>
            <a:r>
              <a:rPr lang="en-US" b="0" baseline="30000" dirty="0">
                <a:solidFill>
                  <a:srgbClr val="000000"/>
                </a:solidFill>
              </a:rPr>
              <a:t>6</a:t>
            </a:r>
            <a:r>
              <a:rPr lang="en-US" b="0" dirty="0">
                <a:solidFill>
                  <a:srgbClr val="000000"/>
                </a:solidFill>
              </a:rPr>
              <a:t> m</a:t>
            </a:r>
          </a:p>
        </p:txBody>
      </p:sp>
      <p:graphicFrame>
        <p:nvGraphicFramePr>
          <p:cNvPr id="422961" name="Object 49"/>
          <p:cNvGraphicFramePr>
            <a:graphicFrameLocks noChangeAspect="1"/>
          </p:cNvGraphicFramePr>
          <p:nvPr>
            <p:extLst>
              <p:ext uri="{D42A27DB-BD31-4B8C-83A1-F6EECF244321}">
                <p14:modId xmlns:p14="http://schemas.microsoft.com/office/powerpoint/2010/main" val="3011717523"/>
              </p:ext>
            </p:extLst>
          </p:nvPr>
        </p:nvGraphicFramePr>
        <p:xfrm>
          <a:off x="4388620" y="5601596"/>
          <a:ext cx="1859130" cy="940891"/>
        </p:xfrm>
        <a:graphic>
          <a:graphicData uri="http://schemas.openxmlformats.org/presentationml/2006/ole">
            <mc:AlternateContent xmlns:mc="http://schemas.openxmlformats.org/markup-compatibility/2006">
              <mc:Choice xmlns:v="urn:schemas-microsoft-com:vml" Requires="v">
                <p:oleObj spid="_x0000_s12401" name="Equation" r:id="rId5" imgW="774360" imgH="393480" progId="Equation.DSMT4">
                  <p:embed/>
                </p:oleObj>
              </mc:Choice>
              <mc:Fallback>
                <p:oleObj name="Equation" r:id="rId5" imgW="774360" imgH="393480" progId="Equation.DSMT4">
                  <p:embed/>
                  <p:pic>
                    <p:nvPicPr>
                      <p:cNvPr id="0" name=""/>
                      <p:cNvPicPr>
                        <a:picLocks noChangeAspect="1" noChangeArrowheads="1"/>
                      </p:cNvPicPr>
                      <p:nvPr/>
                    </p:nvPicPr>
                    <p:blipFill>
                      <a:blip r:embed="rId6"/>
                      <a:srcRect/>
                      <a:stretch>
                        <a:fillRect/>
                      </a:stretch>
                    </p:blipFill>
                    <p:spPr bwMode="auto">
                      <a:xfrm>
                        <a:off x="4388620" y="5601596"/>
                        <a:ext cx="1859130" cy="940891"/>
                      </a:xfrm>
                      <a:prstGeom prst="rect">
                        <a:avLst/>
                      </a:prstGeom>
                      <a:noFill/>
                      <a:extLst/>
                    </p:spPr>
                  </p:pic>
                </p:oleObj>
              </mc:Fallback>
            </mc:AlternateContent>
          </a:graphicData>
        </a:graphic>
      </p:graphicFrame>
      <p:sp>
        <p:nvSpPr>
          <p:cNvPr id="30" name="Rectangle 6"/>
          <p:cNvSpPr>
            <a:spLocks noChangeArrowheads="1"/>
          </p:cNvSpPr>
          <p:nvPr/>
        </p:nvSpPr>
        <p:spPr bwMode="auto">
          <a:xfrm>
            <a:off x="1798980" y="4801928"/>
            <a:ext cx="1305165" cy="523220"/>
          </a:xfrm>
          <a:prstGeom prst="rect">
            <a:avLst/>
          </a:prstGeom>
          <a:noFill/>
          <a:ln w="9525" algn="ctr">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t</a:t>
            </a:r>
            <a:r>
              <a:rPr lang="en-US" b="0" dirty="0" smtClean="0">
                <a:solidFill>
                  <a:srgbClr val="000000"/>
                </a:solidFill>
              </a:rPr>
              <a:t> = r </a:t>
            </a:r>
            <a:r>
              <a:rPr lang="en-US" dirty="0" smtClean="0">
                <a:solidFill>
                  <a:srgbClr val="000000"/>
                </a:solidFill>
                <a:latin typeface="Symbol" panose="05050102010706020507" pitchFamily="18" charset="2"/>
              </a:rPr>
              <a:t>w</a:t>
            </a:r>
            <a:endParaRPr lang="en-US" dirty="0">
              <a:solidFill>
                <a:srgbClr val="000000"/>
              </a:solidFill>
              <a:latin typeface="Symbol" panose="05050102010706020507" pitchFamily="18" charset="2"/>
            </a:endParaRPr>
          </a:p>
        </p:txBody>
      </p:sp>
      <p:sp>
        <p:nvSpPr>
          <p:cNvPr id="37" name="Text Box 40"/>
          <p:cNvSpPr txBox="1">
            <a:spLocks noChangeArrowheads="1"/>
          </p:cNvSpPr>
          <p:nvPr/>
        </p:nvSpPr>
        <p:spPr bwMode="auto">
          <a:xfrm>
            <a:off x="5199825" y="1196400"/>
            <a:ext cx="1004888" cy="430213"/>
          </a:xfrm>
          <a:prstGeom prst="rect">
            <a:avLst/>
          </a:prstGeom>
          <a:noFill/>
          <a:ln w="9525">
            <a:noFill/>
            <a:miter lim="800000"/>
            <a:headEnd/>
            <a:tailEnd/>
          </a:ln>
        </p:spPr>
        <p:txBody>
          <a:bodyPr/>
          <a:lstStyle/>
          <a:p>
            <a:r>
              <a:rPr lang="en-US" sz="2000" dirty="0" err="1">
                <a:solidFill>
                  <a:srgbClr val="000000"/>
                </a:solidFill>
                <a:latin typeface="Arial Narrow" panose="020B0606020202030204" pitchFamily="34" charset="0"/>
              </a:rPr>
              <a:t>40.5</a:t>
            </a:r>
            <a:r>
              <a:rPr lang="en-US" sz="2400" baseline="30000" dirty="0" err="1">
                <a:solidFill>
                  <a:srgbClr val="000000"/>
                </a:solidFill>
                <a:latin typeface="Arial Narrow" panose="020B0606020202030204" pitchFamily="34" charset="0"/>
              </a:rPr>
              <a:t>o</a:t>
            </a:r>
            <a:endParaRPr lang="en-US" sz="2400" dirty="0">
              <a:solidFill>
                <a:srgbClr val="000000"/>
              </a:solidFill>
              <a:latin typeface="Arial Narrow" panose="020B0606020202030204" pitchFamily="34" charset="0"/>
            </a:endParaRPr>
          </a:p>
        </p:txBody>
      </p:sp>
      <p:sp>
        <p:nvSpPr>
          <p:cNvPr id="38" name="Text Box 40"/>
          <p:cNvSpPr txBox="1">
            <a:spLocks noChangeArrowheads="1"/>
          </p:cNvSpPr>
          <p:nvPr/>
        </p:nvSpPr>
        <p:spPr bwMode="auto">
          <a:xfrm>
            <a:off x="5199825" y="1793300"/>
            <a:ext cx="1004888" cy="430213"/>
          </a:xfrm>
          <a:prstGeom prst="rect">
            <a:avLst/>
          </a:prstGeom>
          <a:noFill/>
          <a:ln w="9525">
            <a:noFill/>
            <a:miter lim="800000"/>
            <a:headEnd/>
            <a:tailEnd/>
          </a:ln>
        </p:spPr>
        <p:txBody>
          <a:bodyPr/>
          <a:lstStyle/>
          <a:p>
            <a:r>
              <a:rPr lang="en-US" sz="2000" dirty="0" err="1">
                <a:solidFill>
                  <a:srgbClr val="000000"/>
                </a:solidFill>
                <a:latin typeface="Arial Narrow" panose="020B0606020202030204" pitchFamily="34" charset="0"/>
              </a:rPr>
              <a:t>40.5</a:t>
            </a:r>
            <a:r>
              <a:rPr lang="en-US" sz="2400" baseline="30000" dirty="0" err="1">
                <a:solidFill>
                  <a:srgbClr val="000000"/>
                </a:solidFill>
                <a:latin typeface="Arial Narrow" panose="020B0606020202030204" pitchFamily="34" charset="0"/>
              </a:rPr>
              <a:t>o</a:t>
            </a:r>
            <a:endParaRPr lang="en-US" sz="2400" dirty="0">
              <a:solidFill>
                <a:srgbClr val="000000"/>
              </a:solidFill>
              <a:latin typeface="Arial Narrow" panose="020B0606020202030204" pitchFamily="34" charset="0"/>
            </a:endParaRPr>
          </a:p>
        </p:txBody>
      </p:sp>
      <p:grpSp>
        <p:nvGrpSpPr>
          <p:cNvPr id="7" name="Group 6"/>
          <p:cNvGrpSpPr/>
          <p:nvPr/>
        </p:nvGrpSpPr>
        <p:grpSpPr>
          <a:xfrm>
            <a:off x="7015660" y="5556553"/>
            <a:ext cx="938077" cy="914285"/>
            <a:chOff x="4652483" y="5667154"/>
            <a:chExt cx="938077" cy="914285"/>
          </a:xfrm>
        </p:grpSpPr>
        <p:sp>
          <p:nvSpPr>
            <p:cNvPr id="39" name="Rectangle 6"/>
            <p:cNvSpPr>
              <a:spLocks noChangeArrowheads="1"/>
            </p:cNvSpPr>
            <p:nvPr/>
          </p:nvSpPr>
          <p:spPr bwMode="auto">
            <a:xfrm>
              <a:off x="4652483" y="6119774"/>
              <a:ext cx="938077" cy="461665"/>
            </a:xfrm>
            <a:prstGeom prst="rect">
              <a:avLst/>
            </a:prstGeom>
            <a:noFill/>
            <a:ln w="9525" algn="ctr">
              <a:noFill/>
              <a:miter lim="800000"/>
              <a:headEnd/>
              <a:tailEnd/>
            </a:ln>
          </p:spPr>
          <p:txBody>
            <a:bodyPr wrap="none" anchor="ctr">
              <a:spAutoFit/>
            </a:bodyPr>
            <a:lstStyle/>
            <a:p>
              <a:pPr algn="l"/>
              <a:r>
                <a:rPr lang="en-US" sz="2400" b="0" dirty="0" smtClean="0">
                  <a:solidFill>
                    <a:srgbClr val="000000"/>
                  </a:solidFill>
                </a:rPr>
                <a:t>1 day</a:t>
              </a:r>
              <a:endParaRPr lang="en-US" sz="2400" b="0" dirty="0">
                <a:solidFill>
                  <a:srgbClr val="000000"/>
                </a:solidFill>
              </a:endParaRPr>
            </a:p>
          </p:txBody>
        </p:sp>
        <p:cxnSp>
          <p:nvCxnSpPr>
            <p:cNvPr id="6" name="Straight Arrow Connector 5"/>
            <p:cNvCxnSpPr/>
            <p:nvPr/>
          </p:nvCxnSpPr>
          <p:spPr bwMode="auto">
            <a:xfrm flipV="1">
              <a:off x="5135526" y="5667154"/>
              <a:ext cx="116958" cy="510362"/>
            </a:xfrm>
            <a:prstGeom prst="straightConnector1">
              <a:avLst/>
            </a:prstGeom>
            <a:noFill/>
            <a:ln w="38100" cap="flat" cmpd="sng" algn="ctr">
              <a:solidFill>
                <a:schemeClr val="tx1"/>
              </a:solidFill>
              <a:prstDash val="solid"/>
              <a:round/>
              <a:headEnd type="none" w="med" len="med"/>
              <a:tailEnd type="arrow"/>
            </a:ln>
            <a:effectLst/>
          </p:spPr>
        </p:cxnSp>
      </p:grpSp>
      <p:grpSp>
        <p:nvGrpSpPr>
          <p:cNvPr id="33" name="Group 32"/>
          <p:cNvGrpSpPr/>
          <p:nvPr/>
        </p:nvGrpSpPr>
        <p:grpSpPr>
          <a:xfrm>
            <a:off x="3011170" y="4613127"/>
            <a:ext cx="1284906" cy="990046"/>
            <a:chOff x="-2036653" y="2151458"/>
            <a:chExt cx="1284906" cy="990046"/>
          </a:xfrm>
        </p:grpSpPr>
        <p:sp>
          <p:nvSpPr>
            <p:cNvPr id="34" name="Rectangle 22"/>
            <p:cNvSpPr>
              <a:spLocks noChangeArrowheads="1"/>
            </p:cNvSpPr>
            <p:nvPr/>
          </p:nvSpPr>
          <p:spPr bwMode="auto">
            <a:xfrm>
              <a:off x="-2036653" y="2350798"/>
              <a:ext cx="614271"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r</a:t>
              </a:r>
              <a:endParaRPr lang="en-US" b="0" dirty="0">
                <a:solidFill>
                  <a:srgbClr val="000000"/>
                </a:solidFill>
              </a:endParaRPr>
            </a:p>
          </p:txBody>
        </p:sp>
        <p:sp>
          <p:nvSpPr>
            <p:cNvPr id="35" name="Rectangle 34"/>
            <p:cNvSpPr/>
            <p:nvPr/>
          </p:nvSpPr>
          <p:spPr>
            <a:xfrm>
              <a:off x="-1398455" y="2151458"/>
              <a:ext cx="591829" cy="523220"/>
            </a:xfrm>
            <a:prstGeom prst="rect">
              <a:avLst/>
            </a:prstGeom>
          </p:spPr>
          <p:txBody>
            <a:bodyPr wrap="none">
              <a:spAutoFit/>
            </a:bodyPr>
            <a:lstStyle/>
            <a:p>
              <a:pPr algn="l"/>
              <a:r>
                <a:rPr lang="en-US" dirty="0" err="1" smtClean="0">
                  <a:solidFill>
                    <a:srgbClr val="000000"/>
                  </a:solidFill>
                  <a:latin typeface="Symbol" panose="05050102010706020507" pitchFamily="18" charset="2"/>
                </a:rPr>
                <a:t>Dq</a:t>
              </a:r>
              <a:endParaRPr lang="en-US" dirty="0">
                <a:solidFill>
                  <a:srgbClr val="000000"/>
                </a:solidFill>
              </a:endParaRPr>
            </a:p>
          </p:txBody>
        </p:sp>
        <p:cxnSp>
          <p:nvCxnSpPr>
            <p:cNvPr id="36" name="Straight Connector 35"/>
            <p:cNvCxnSpPr/>
            <p:nvPr/>
          </p:nvCxnSpPr>
          <p:spPr bwMode="auto">
            <a:xfrm>
              <a:off x="-1404891" y="264166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0" name="Rectangle 39"/>
            <p:cNvSpPr/>
            <p:nvPr/>
          </p:nvSpPr>
          <p:spPr>
            <a:xfrm>
              <a:off x="-1340182" y="2618284"/>
              <a:ext cx="503664" cy="523220"/>
            </a:xfrm>
            <a:prstGeom prst="rect">
              <a:avLst/>
            </a:prstGeom>
          </p:spPr>
          <p:txBody>
            <a:bodyPr wrap="none">
              <a:spAutoFit/>
            </a:bodyPr>
            <a:lstStyle/>
            <a:p>
              <a:r>
                <a:rPr lang="en-US" dirty="0" smtClean="0">
                  <a:solidFill>
                    <a:srgbClr val="000000"/>
                  </a:solidFill>
                  <a:latin typeface="Symbol" panose="05050102010706020507" pitchFamily="18" charset="2"/>
                </a:rPr>
                <a:t>D</a:t>
              </a:r>
              <a:r>
                <a:rPr lang="en-US" b="0" dirty="0" smtClean="0">
                  <a:solidFill>
                    <a:srgbClr val="000000"/>
                  </a:solidFill>
                </a:rPr>
                <a:t>t</a:t>
              </a:r>
              <a:endParaRPr lang="en-US" dirty="0">
                <a:solidFill>
                  <a:srgbClr val="000000"/>
                </a:solidFill>
              </a:endParaRPr>
            </a:p>
          </p:txBody>
        </p:sp>
      </p:grpSp>
    </p:spTree>
    <p:extLst>
      <p:ext uri="{BB962C8B-B14F-4D97-AF65-F5344CB8AC3E}">
        <p14:creationId xmlns:p14="http://schemas.microsoft.com/office/powerpoint/2010/main" val="4113606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80">
                                          <p:stCondLst>
                                            <p:cond delay="0"/>
                                          </p:stCondLst>
                                        </p:cTn>
                                        <p:tgtEl>
                                          <p:spTgt spid="38"/>
                                        </p:tgtEl>
                                      </p:cBhvr>
                                    </p:animEffect>
                                    <p:anim calcmode="lin" valueType="num">
                                      <p:cBhvr>
                                        <p:cTn id="2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1" dur="26">
                                          <p:stCondLst>
                                            <p:cond delay="650"/>
                                          </p:stCondLst>
                                        </p:cTn>
                                        <p:tgtEl>
                                          <p:spTgt spid="38"/>
                                        </p:tgtEl>
                                      </p:cBhvr>
                                      <p:to x="100000" y="60000"/>
                                    </p:animScale>
                                    <p:animScale>
                                      <p:cBhvr>
                                        <p:cTn id="32" dur="166" decel="50000">
                                          <p:stCondLst>
                                            <p:cond delay="676"/>
                                          </p:stCondLst>
                                        </p:cTn>
                                        <p:tgtEl>
                                          <p:spTgt spid="38"/>
                                        </p:tgtEl>
                                      </p:cBhvr>
                                      <p:to x="100000" y="100000"/>
                                    </p:animScale>
                                    <p:animScale>
                                      <p:cBhvr>
                                        <p:cTn id="33" dur="26">
                                          <p:stCondLst>
                                            <p:cond delay="1312"/>
                                          </p:stCondLst>
                                        </p:cTn>
                                        <p:tgtEl>
                                          <p:spTgt spid="38"/>
                                        </p:tgtEl>
                                      </p:cBhvr>
                                      <p:to x="100000" y="80000"/>
                                    </p:animScale>
                                    <p:animScale>
                                      <p:cBhvr>
                                        <p:cTn id="34" dur="166" decel="50000">
                                          <p:stCondLst>
                                            <p:cond delay="1338"/>
                                          </p:stCondLst>
                                        </p:cTn>
                                        <p:tgtEl>
                                          <p:spTgt spid="38"/>
                                        </p:tgtEl>
                                      </p:cBhvr>
                                      <p:to x="100000" y="100000"/>
                                    </p:animScale>
                                    <p:animScale>
                                      <p:cBhvr>
                                        <p:cTn id="35" dur="26">
                                          <p:stCondLst>
                                            <p:cond delay="1642"/>
                                          </p:stCondLst>
                                        </p:cTn>
                                        <p:tgtEl>
                                          <p:spTgt spid="38"/>
                                        </p:tgtEl>
                                      </p:cBhvr>
                                      <p:to x="100000" y="90000"/>
                                    </p:animScale>
                                    <p:animScale>
                                      <p:cBhvr>
                                        <p:cTn id="36" dur="166" decel="50000">
                                          <p:stCondLst>
                                            <p:cond delay="1668"/>
                                          </p:stCondLst>
                                        </p:cTn>
                                        <p:tgtEl>
                                          <p:spTgt spid="38"/>
                                        </p:tgtEl>
                                      </p:cBhvr>
                                      <p:to x="100000" y="100000"/>
                                    </p:animScale>
                                    <p:animScale>
                                      <p:cBhvr>
                                        <p:cTn id="37" dur="26">
                                          <p:stCondLst>
                                            <p:cond delay="1808"/>
                                          </p:stCondLst>
                                        </p:cTn>
                                        <p:tgtEl>
                                          <p:spTgt spid="38"/>
                                        </p:tgtEl>
                                      </p:cBhvr>
                                      <p:to x="100000" y="95000"/>
                                    </p:animScale>
                                    <p:animScale>
                                      <p:cBhvr>
                                        <p:cTn id="38" dur="166" decel="50000">
                                          <p:stCondLst>
                                            <p:cond delay="1834"/>
                                          </p:stCondLst>
                                        </p:cTn>
                                        <p:tgtEl>
                                          <p:spTgt spid="3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422933"/>
                                        </p:tgtEl>
                                        <p:attrNameLst>
                                          <p:attrName>style.visibility</p:attrName>
                                        </p:attrNameLst>
                                      </p:cBhvr>
                                      <p:to>
                                        <p:strVal val="visible"/>
                                      </p:to>
                                    </p:set>
                                    <p:anim calcmode="lin" valueType="num">
                                      <p:cBhvr>
                                        <p:cTn id="57" dur="1000" fill="hold"/>
                                        <p:tgtEl>
                                          <p:spTgt spid="422933"/>
                                        </p:tgtEl>
                                        <p:attrNameLst>
                                          <p:attrName>ppt_x</p:attrName>
                                        </p:attrNameLst>
                                      </p:cBhvr>
                                      <p:tavLst>
                                        <p:tav tm="0">
                                          <p:val>
                                            <p:strVal val="#ppt_x-.2"/>
                                          </p:val>
                                        </p:tav>
                                        <p:tav tm="100000">
                                          <p:val>
                                            <p:strVal val="#ppt_x"/>
                                          </p:val>
                                        </p:tav>
                                      </p:tavLst>
                                    </p:anim>
                                    <p:anim calcmode="lin" valueType="num">
                                      <p:cBhvr>
                                        <p:cTn id="58" dur="1000" fill="hold"/>
                                        <p:tgtEl>
                                          <p:spTgt spid="42293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422933"/>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422959"/>
                                        </p:tgtEl>
                                        <p:attrNameLst>
                                          <p:attrName>style.visibility</p:attrName>
                                        </p:attrNameLst>
                                      </p:cBhvr>
                                      <p:to>
                                        <p:strVal val="visible"/>
                                      </p:to>
                                    </p:set>
                                    <p:anim calcmode="lin" valueType="num">
                                      <p:cBhvr>
                                        <p:cTn id="64" dur="1000" fill="hold"/>
                                        <p:tgtEl>
                                          <p:spTgt spid="422959"/>
                                        </p:tgtEl>
                                        <p:attrNameLst>
                                          <p:attrName>ppt_x</p:attrName>
                                        </p:attrNameLst>
                                      </p:cBhvr>
                                      <p:tavLst>
                                        <p:tav tm="0">
                                          <p:val>
                                            <p:strVal val="#ppt_x-.2"/>
                                          </p:val>
                                        </p:tav>
                                        <p:tav tm="100000">
                                          <p:val>
                                            <p:strVal val="#ppt_x"/>
                                          </p:val>
                                        </p:tav>
                                      </p:tavLst>
                                    </p:anim>
                                    <p:anim calcmode="lin" valueType="num">
                                      <p:cBhvr>
                                        <p:cTn id="65" dur="1000" fill="hold"/>
                                        <p:tgtEl>
                                          <p:spTgt spid="422959"/>
                                        </p:tgtEl>
                                        <p:attrNameLst>
                                          <p:attrName>ppt_y</p:attrName>
                                        </p:attrNameLst>
                                      </p:cBhvr>
                                      <p:tavLst>
                                        <p:tav tm="0">
                                          <p:val>
                                            <p:strVal val="#ppt_y"/>
                                          </p:val>
                                        </p:tav>
                                        <p:tav tm="100000">
                                          <p:val>
                                            <p:strVal val="#ppt_y"/>
                                          </p:val>
                                        </p:tav>
                                      </p:tavLst>
                                    </p:anim>
                                    <p:animEffect transition="in" filter="wipe(right)" prLst="gradientSize: 0.1">
                                      <p:cBhvr>
                                        <p:cTn id="66" dur="1000"/>
                                        <p:tgtEl>
                                          <p:spTgt spid="422959"/>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000"/>
                                        <p:tgtEl>
                                          <p:spTgt spid="30"/>
                                        </p:tgtEl>
                                      </p:cBhvr>
                                    </p:animEffect>
                                    <p:anim calcmode="lin" valueType="num">
                                      <p:cBhvr>
                                        <p:cTn id="72" dur="2000" fill="hold"/>
                                        <p:tgtEl>
                                          <p:spTgt spid="30"/>
                                        </p:tgtEl>
                                        <p:attrNameLst>
                                          <p:attrName>style.rotation</p:attrName>
                                        </p:attrNameLst>
                                      </p:cBhvr>
                                      <p:tavLst>
                                        <p:tav tm="0">
                                          <p:val>
                                            <p:fltVal val="720"/>
                                          </p:val>
                                        </p:tav>
                                        <p:tav tm="100000">
                                          <p:val>
                                            <p:fltVal val="0"/>
                                          </p:val>
                                        </p:tav>
                                      </p:tavLst>
                                    </p:anim>
                                    <p:anim calcmode="lin" valueType="num">
                                      <p:cBhvr>
                                        <p:cTn id="73" dur="2000" fill="hold"/>
                                        <p:tgtEl>
                                          <p:spTgt spid="30"/>
                                        </p:tgtEl>
                                        <p:attrNameLst>
                                          <p:attrName>ppt_h</p:attrName>
                                        </p:attrNameLst>
                                      </p:cBhvr>
                                      <p:tavLst>
                                        <p:tav tm="0">
                                          <p:val>
                                            <p:fltVal val="0"/>
                                          </p:val>
                                        </p:tav>
                                        <p:tav tm="100000">
                                          <p:val>
                                            <p:strVal val="#ppt_h"/>
                                          </p:val>
                                        </p:tav>
                                      </p:tavLst>
                                    </p:anim>
                                    <p:anim calcmode="lin" valueType="num">
                                      <p:cBhvr>
                                        <p:cTn id="74"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circle(in)">
                                      <p:cBhvr>
                                        <p:cTn id="79" dur="2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422955"/>
                                        </p:tgtEl>
                                        <p:attrNameLst>
                                          <p:attrName>style.visibility</p:attrName>
                                        </p:attrNameLst>
                                      </p:cBhvr>
                                      <p:to>
                                        <p:strVal val="visible"/>
                                      </p:to>
                                    </p:set>
                                    <p:anim calcmode="lin" valueType="num">
                                      <p:cBhvr>
                                        <p:cTn id="84" dur="1000" fill="hold"/>
                                        <p:tgtEl>
                                          <p:spTgt spid="422955"/>
                                        </p:tgtEl>
                                        <p:attrNameLst>
                                          <p:attrName>ppt_x</p:attrName>
                                        </p:attrNameLst>
                                      </p:cBhvr>
                                      <p:tavLst>
                                        <p:tav tm="0">
                                          <p:val>
                                            <p:strVal val="#ppt_x-.2"/>
                                          </p:val>
                                        </p:tav>
                                        <p:tav tm="100000">
                                          <p:val>
                                            <p:strVal val="#ppt_x"/>
                                          </p:val>
                                        </p:tav>
                                      </p:tavLst>
                                    </p:anim>
                                    <p:anim calcmode="lin" valueType="num">
                                      <p:cBhvr>
                                        <p:cTn id="85" dur="1000" fill="hold"/>
                                        <p:tgtEl>
                                          <p:spTgt spid="422955"/>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22955"/>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2000"/>
                                        <p:tgtEl>
                                          <p:spTgt spid="7"/>
                                        </p:tgtEl>
                                      </p:cBhvr>
                                    </p:animEffect>
                                    <p:anim calcmode="lin" valueType="num">
                                      <p:cBhvr>
                                        <p:cTn id="92" dur="2000" fill="hold"/>
                                        <p:tgtEl>
                                          <p:spTgt spid="7"/>
                                        </p:tgtEl>
                                        <p:attrNameLst>
                                          <p:attrName>ppt_w</p:attrName>
                                        </p:attrNameLst>
                                      </p:cBhvr>
                                      <p:tavLst>
                                        <p:tav tm="0" fmla="#ppt_w*sin(2.5*pi*$)">
                                          <p:val>
                                            <p:fltVal val="0"/>
                                          </p:val>
                                        </p:tav>
                                        <p:tav tm="100000">
                                          <p:val>
                                            <p:fltVal val="1"/>
                                          </p:val>
                                        </p:tav>
                                      </p:tavLst>
                                    </p:anim>
                                    <p:anim calcmode="lin" valueType="num">
                                      <p:cBhvr>
                                        <p:cTn id="9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nodeType="clickEffect">
                                  <p:stCondLst>
                                    <p:cond delay="0"/>
                                  </p:stCondLst>
                                  <p:childTnLst>
                                    <p:set>
                                      <p:cBhvr>
                                        <p:cTn id="97" dur="1" fill="hold">
                                          <p:stCondLst>
                                            <p:cond delay="0"/>
                                          </p:stCondLst>
                                        </p:cTn>
                                        <p:tgtEl>
                                          <p:spTgt spid="422961"/>
                                        </p:tgtEl>
                                        <p:attrNameLst>
                                          <p:attrName>style.visibility</p:attrName>
                                        </p:attrNameLst>
                                      </p:cBhvr>
                                      <p:to>
                                        <p:strVal val="visible"/>
                                      </p:to>
                                    </p:set>
                                    <p:animEffect transition="in" filter="circle(in)">
                                      <p:cBhvr>
                                        <p:cTn id="98" dur="2000"/>
                                        <p:tgtEl>
                                          <p:spTgt spid="422961"/>
                                        </p:tgtEl>
                                      </p:cBhvr>
                                    </p:animEffect>
                                  </p:childTnLst>
                                </p:cTn>
                              </p:par>
                            </p:childTnLst>
                          </p:cTn>
                        </p:par>
                        <p:par>
                          <p:cTn id="99" fill="hold">
                            <p:stCondLst>
                              <p:cond delay="2000"/>
                            </p:stCondLst>
                            <p:childTnLst>
                              <p:par>
                                <p:cTn id="100" presetID="9" presetClass="entr" presetSubtype="0" fill="hold" grpId="0" nodeType="afterEffect">
                                  <p:stCondLst>
                                    <p:cond delay="0"/>
                                  </p:stCondLst>
                                  <p:childTnLst>
                                    <p:set>
                                      <p:cBhvr>
                                        <p:cTn id="101" dur="1" fill="hold">
                                          <p:stCondLst>
                                            <p:cond delay="0"/>
                                          </p:stCondLst>
                                        </p:cTn>
                                        <p:tgtEl>
                                          <p:spTgt spid="422963"/>
                                        </p:tgtEl>
                                        <p:attrNameLst>
                                          <p:attrName>style.visibility</p:attrName>
                                        </p:attrNameLst>
                                      </p:cBhvr>
                                      <p:to>
                                        <p:strVal val="visible"/>
                                      </p:to>
                                    </p:set>
                                    <p:animEffect transition="in" filter="dissolve">
                                      <p:cBhvr>
                                        <p:cTn id="102" dur="500"/>
                                        <p:tgtEl>
                                          <p:spTgt spid="42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63" grpId="0" animBg="1"/>
      <p:bldP spid="422933" grpId="0"/>
      <p:bldP spid="422959" grpId="0"/>
      <p:bldP spid="30" grpId="0"/>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5"/>
          <p:cNvSpPr>
            <a:spLocks noChangeArrowheads="1"/>
          </p:cNvSpPr>
          <p:nvPr/>
        </p:nvSpPr>
        <p:spPr bwMode="auto">
          <a:xfrm>
            <a:off x="1166053" y="1579125"/>
            <a:ext cx="2932988" cy="1258668"/>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23977" name="Rectangle 41"/>
          <p:cNvSpPr>
            <a:spLocks noChangeArrowheads="1"/>
          </p:cNvSpPr>
          <p:nvPr/>
        </p:nvSpPr>
        <p:spPr bwMode="auto">
          <a:xfrm>
            <a:off x="1281721" y="1701143"/>
            <a:ext cx="2706961" cy="10445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5365" name="Rectangle 6"/>
          <p:cNvSpPr>
            <a:spLocks noChangeArrowheads="1"/>
          </p:cNvSpPr>
          <p:nvPr/>
        </p:nvSpPr>
        <p:spPr bwMode="auto">
          <a:xfrm>
            <a:off x="279400" y="273050"/>
            <a:ext cx="5056188" cy="946150"/>
          </a:xfrm>
          <a:prstGeom prst="rect">
            <a:avLst/>
          </a:prstGeom>
          <a:noFill/>
          <a:ln w="9525" algn="ctr">
            <a:noFill/>
            <a:miter lim="800000"/>
            <a:headEnd/>
            <a:tailEnd/>
          </a:ln>
        </p:spPr>
        <p:txBody>
          <a:bodyPr wrap="none" anchor="ctr">
            <a:spAutoFit/>
          </a:bodyPr>
          <a:lstStyle/>
          <a:p>
            <a:pPr algn="l"/>
            <a:r>
              <a:rPr lang="en-US" b="0" u="sng">
                <a:solidFill>
                  <a:srgbClr val="FF0000"/>
                </a:solidFill>
              </a:rPr>
              <a:t>centripetal acceleration</a:t>
            </a:r>
            <a:r>
              <a:rPr lang="en-US" b="0">
                <a:solidFill>
                  <a:srgbClr val="FF0000"/>
                </a:solidFill>
              </a:rPr>
              <a:t> (a</a:t>
            </a:r>
            <a:r>
              <a:rPr lang="en-US" b="0" baseline="-25000">
                <a:solidFill>
                  <a:srgbClr val="FF0000"/>
                </a:solidFill>
              </a:rPr>
              <a:t>c</a:t>
            </a:r>
            <a:r>
              <a:rPr lang="en-US" b="0">
                <a:solidFill>
                  <a:srgbClr val="FF0000"/>
                </a:solidFill>
              </a:rPr>
              <a:t>): </a:t>
            </a:r>
          </a:p>
          <a:p>
            <a:pPr algn="l"/>
            <a:r>
              <a:rPr lang="en-US" b="0">
                <a:solidFill>
                  <a:srgbClr val="FF0000"/>
                </a:solidFill>
              </a:rPr>
              <a:t>acceleration toward the center </a:t>
            </a:r>
          </a:p>
        </p:txBody>
      </p:sp>
      <p:sp>
        <p:nvSpPr>
          <p:cNvPr id="15366" name="Rectangle 7"/>
          <p:cNvSpPr>
            <a:spLocks noChangeArrowheads="1"/>
          </p:cNvSpPr>
          <p:nvPr/>
        </p:nvSpPr>
        <p:spPr bwMode="auto">
          <a:xfrm>
            <a:off x="1182654" y="3136738"/>
            <a:ext cx="4402138" cy="1373188"/>
          </a:xfrm>
          <a:prstGeom prst="rect">
            <a:avLst/>
          </a:prstGeom>
          <a:noFill/>
          <a:ln w="9525" algn="ctr">
            <a:noFill/>
            <a:miter lim="800000"/>
            <a:headEnd/>
            <a:tailEnd/>
          </a:ln>
        </p:spPr>
        <p:txBody>
          <a:bodyPr wrap="none" anchor="ctr">
            <a:spAutoFit/>
          </a:bodyPr>
          <a:lstStyle/>
          <a:p>
            <a:pPr algn="l"/>
            <a:r>
              <a:rPr lang="en-US" b="0" dirty="0">
                <a:solidFill>
                  <a:srgbClr val="FF0000"/>
                </a:solidFill>
              </a:rPr>
              <a:t>For circular motion,</a:t>
            </a:r>
          </a:p>
          <a:p>
            <a:pPr algn="l"/>
            <a:r>
              <a:rPr lang="en-US" b="0" dirty="0">
                <a:solidFill>
                  <a:srgbClr val="FF0000"/>
                </a:solidFill>
              </a:rPr>
              <a:t>tangential acceleration (a</a:t>
            </a:r>
            <a:r>
              <a:rPr lang="en-US" b="0" baseline="-25000" dirty="0">
                <a:solidFill>
                  <a:srgbClr val="FF0000"/>
                </a:solidFill>
              </a:rPr>
              <a:t>t</a:t>
            </a:r>
            <a:r>
              <a:rPr lang="en-US" b="0" dirty="0">
                <a:solidFill>
                  <a:srgbClr val="FF0000"/>
                </a:solidFill>
              </a:rPr>
              <a:t>)</a:t>
            </a:r>
          </a:p>
          <a:p>
            <a:pPr algn="l"/>
            <a:r>
              <a:rPr lang="en-US" b="0" dirty="0">
                <a:solidFill>
                  <a:srgbClr val="FF0000"/>
                </a:solidFill>
              </a:rPr>
              <a:t>may be zero or nonzero… </a:t>
            </a:r>
          </a:p>
        </p:txBody>
      </p:sp>
      <p:sp>
        <p:nvSpPr>
          <p:cNvPr id="15368" name="Rectangle 10"/>
          <p:cNvSpPr>
            <a:spLocks noChangeArrowheads="1"/>
          </p:cNvSpPr>
          <p:nvPr/>
        </p:nvSpPr>
        <p:spPr bwMode="auto">
          <a:xfrm>
            <a:off x="3478179" y="5818323"/>
            <a:ext cx="1143262" cy="523220"/>
          </a:xfrm>
          <a:prstGeom prst="rect">
            <a:avLst/>
          </a:prstGeom>
          <a:noFill/>
          <a:ln w="9525" algn="ctr">
            <a:noFill/>
            <a:miter lim="800000"/>
            <a:headEnd/>
            <a:tailEnd/>
          </a:ln>
        </p:spPr>
        <p:txBody>
          <a:bodyPr wrap="none" anchor="ctr">
            <a:spAutoFit/>
          </a:bodyPr>
          <a:lstStyle/>
          <a:p>
            <a:pPr algn="l"/>
            <a:r>
              <a:rPr lang="en-US" b="0" dirty="0" smtClean="0">
                <a:solidFill>
                  <a:srgbClr val="FF0000"/>
                </a:solidFill>
              </a:rPr>
              <a:t>but… </a:t>
            </a:r>
            <a:endParaRPr lang="en-US" b="0" dirty="0">
              <a:solidFill>
                <a:srgbClr val="FF0000"/>
              </a:solidFill>
            </a:endParaRPr>
          </a:p>
        </p:txBody>
      </p:sp>
      <p:grpSp>
        <p:nvGrpSpPr>
          <p:cNvPr id="2" name="Group 40"/>
          <p:cNvGrpSpPr>
            <a:grpSpLocks/>
          </p:cNvGrpSpPr>
          <p:nvPr/>
        </p:nvGrpSpPr>
        <p:grpSpPr bwMode="auto">
          <a:xfrm>
            <a:off x="6324600" y="1991502"/>
            <a:ext cx="1428750" cy="1260475"/>
            <a:chOff x="3669" y="2446"/>
            <a:chExt cx="900" cy="794"/>
          </a:xfrm>
        </p:grpSpPr>
        <p:sp>
          <p:nvSpPr>
            <p:cNvPr id="15384" name="Freeform 19"/>
            <p:cNvSpPr>
              <a:spLocks/>
            </p:cNvSpPr>
            <p:nvPr/>
          </p:nvSpPr>
          <p:spPr bwMode="auto">
            <a:xfrm rot="-431364">
              <a:off x="4248" y="2739"/>
              <a:ext cx="253" cy="161"/>
            </a:xfrm>
            <a:custGeom>
              <a:avLst/>
              <a:gdLst>
                <a:gd name="T0" fmla="*/ 0 w 525"/>
                <a:gd name="T1" fmla="*/ 0 h 332"/>
                <a:gd name="T2" fmla="*/ 0 w 525"/>
                <a:gd name="T3" fmla="*/ 0 h 332"/>
                <a:gd name="T4" fmla="*/ 0 60000 65536"/>
                <a:gd name="T5" fmla="*/ 0 60000 65536"/>
                <a:gd name="T6" fmla="*/ 0 w 525"/>
                <a:gd name="T7" fmla="*/ 0 h 332"/>
                <a:gd name="T8" fmla="*/ 525 w 525"/>
                <a:gd name="T9" fmla="*/ 332 h 332"/>
              </a:gdLst>
              <a:ahLst/>
              <a:cxnLst>
                <a:cxn ang="T4">
                  <a:pos x="T0" y="T1"/>
                </a:cxn>
                <a:cxn ang="T5">
                  <a:pos x="T2" y="T3"/>
                </a:cxn>
              </a:cxnLst>
              <a:rect l="T6" t="T7" r="T8" b="T9"/>
              <a:pathLst>
                <a:path w="525" h="332">
                  <a:moveTo>
                    <a:pt x="525" y="332"/>
                  </a:moveTo>
                  <a:lnTo>
                    <a:pt x="0" y="0"/>
                  </a:lnTo>
                </a:path>
              </a:pathLst>
            </a:custGeom>
            <a:noFill/>
            <a:ln w="60325">
              <a:solidFill>
                <a:srgbClr val="000000"/>
              </a:solidFill>
              <a:round/>
              <a:headEnd type="none" w="med" len="med"/>
              <a:tailEnd type="triangle" w="med" len="med"/>
            </a:ln>
          </p:spPr>
          <p:txBody>
            <a:bodyPr/>
            <a:lstStyle/>
            <a:p>
              <a:endParaRPr lang="en-US">
                <a:solidFill>
                  <a:srgbClr val="000000"/>
                </a:solidFill>
              </a:endParaRPr>
            </a:p>
          </p:txBody>
        </p:sp>
        <p:sp>
          <p:nvSpPr>
            <p:cNvPr id="15385" name="Text Box 20"/>
            <p:cNvSpPr txBox="1">
              <a:spLocks noChangeArrowheads="1"/>
            </p:cNvSpPr>
            <p:nvPr/>
          </p:nvSpPr>
          <p:spPr bwMode="auto">
            <a:xfrm>
              <a:off x="4221" y="2446"/>
              <a:ext cx="348" cy="347"/>
            </a:xfrm>
            <a:prstGeom prst="rect">
              <a:avLst/>
            </a:prstGeom>
            <a:noFill/>
            <a:ln w="9525">
              <a:noFill/>
              <a:miter lim="800000"/>
              <a:headEnd/>
              <a:tailEnd/>
            </a:ln>
          </p:spPr>
          <p:txBody>
            <a:bodyPr/>
            <a:lstStyle/>
            <a:p>
              <a:r>
                <a:rPr lang="en-US" b="0">
                  <a:solidFill>
                    <a:srgbClr val="000000"/>
                  </a:solidFill>
                </a:rPr>
                <a:t>a</a:t>
              </a:r>
              <a:r>
                <a:rPr lang="en-US" b="0" baseline="-25000">
                  <a:solidFill>
                    <a:srgbClr val="000000"/>
                  </a:solidFill>
                </a:rPr>
                <a:t>c</a:t>
              </a:r>
              <a:endParaRPr lang="en-US" b="0">
                <a:solidFill>
                  <a:srgbClr val="000000"/>
                </a:solidFill>
              </a:endParaRPr>
            </a:p>
          </p:txBody>
        </p:sp>
        <p:grpSp>
          <p:nvGrpSpPr>
            <p:cNvPr id="15386" name="Group 37"/>
            <p:cNvGrpSpPr>
              <a:grpSpLocks/>
            </p:cNvGrpSpPr>
            <p:nvPr/>
          </p:nvGrpSpPr>
          <p:grpSpPr bwMode="auto">
            <a:xfrm>
              <a:off x="3669" y="2793"/>
              <a:ext cx="783" cy="447"/>
              <a:chOff x="3863" y="1664"/>
              <a:chExt cx="783" cy="447"/>
            </a:xfrm>
          </p:grpSpPr>
          <p:sp>
            <p:nvSpPr>
              <p:cNvPr id="15387" name="Text Box 16"/>
              <p:cNvSpPr txBox="1">
                <a:spLocks noChangeArrowheads="1"/>
              </p:cNvSpPr>
              <p:nvPr/>
            </p:nvSpPr>
            <p:spPr bwMode="auto">
              <a:xfrm>
                <a:off x="4004" y="1763"/>
                <a:ext cx="347" cy="348"/>
              </a:xfrm>
              <a:prstGeom prst="rect">
                <a:avLst/>
              </a:prstGeom>
              <a:noFill/>
              <a:ln w="9525">
                <a:noFill/>
                <a:miter lim="800000"/>
                <a:headEnd/>
                <a:tailEnd/>
              </a:ln>
            </p:spPr>
            <p:txBody>
              <a:bodyPr/>
              <a:lstStyle/>
              <a:p>
                <a:r>
                  <a:rPr lang="en-US" b="0">
                    <a:solidFill>
                      <a:srgbClr val="000000"/>
                    </a:solidFill>
                  </a:rPr>
                  <a:t>r</a:t>
                </a:r>
              </a:p>
            </p:txBody>
          </p:sp>
          <p:sp>
            <p:nvSpPr>
              <p:cNvPr id="15388" name="AutoShape 21"/>
              <p:cNvSpPr>
                <a:spLocks/>
              </p:cNvSpPr>
              <p:nvPr/>
            </p:nvSpPr>
            <p:spPr bwMode="auto">
              <a:xfrm rot="-3862201">
                <a:off x="4168" y="1359"/>
                <a:ext cx="174" cy="783"/>
              </a:xfrm>
              <a:prstGeom prst="leftBrace">
                <a:avLst>
                  <a:gd name="adj1" fmla="val 37500"/>
                  <a:gd name="adj2" fmla="val 50000"/>
                </a:avLst>
              </a:prstGeom>
              <a:noFill/>
              <a:ln w="25400">
                <a:solidFill>
                  <a:srgbClr val="000000"/>
                </a:solidFill>
                <a:round/>
                <a:headEnd/>
                <a:tailEnd/>
              </a:ln>
            </p:spPr>
            <p:txBody>
              <a:bodyPr/>
              <a:lstStyle/>
              <a:p>
                <a:endParaRPr lang="en-US">
                  <a:solidFill>
                    <a:srgbClr val="000000"/>
                  </a:solidFill>
                </a:endParaRPr>
              </a:p>
            </p:txBody>
          </p:sp>
        </p:grpSp>
      </p:grpSp>
      <p:grpSp>
        <p:nvGrpSpPr>
          <p:cNvPr id="4" name="Group 22"/>
          <p:cNvGrpSpPr>
            <a:grpSpLocks/>
          </p:cNvGrpSpPr>
          <p:nvPr/>
        </p:nvGrpSpPr>
        <p:grpSpPr bwMode="auto">
          <a:xfrm>
            <a:off x="6711950" y="1823227"/>
            <a:ext cx="620713" cy="1144588"/>
            <a:chOff x="4109" y="1088"/>
            <a:chExt cx="391" cy="721"/>
          </a:xfrm>
        </p:grpSpPr>
        <p:sp>
          <p:nvSpPr>
            <p:cNvPr id="15381" name="Freeform 23"/>
            <p:cNvSpPr>
              <a:spLocks/>
            </p:cNvSpPr>
            <p:nvPr/>
          </p:nvSpPr>
          <p:spPr bwMode="auto">
            <a:xfrm>
              <a:off x="4303" y="1106"/>
              <a:ext cx="96" cy="366"/>
            </a:xfrm>
            <a:custGeom>
              <a:avLst/>
              <a:gdLst>
                <a:gd name="T0" fmla="*/ 18 w 96"/>
                <a:gd name="T1" fmla="*/ 366 h 366"/>
                <a:gd name="T2" fmla="*/ 73 w 96"/>
                <a:gd name="T3" fmla="*/ 284 h 366"/>
                <a:gd name="T4" fmla="*/ 84 w 96"/>
                <a:gd name="T5" fmla="*/ 159 h 366"/>
                <a:gd name="T6" fmla="*/ 0 w 96"/>
                <a:gd name="T7" fmla="*/ 0 h 366"/>
                <a:gd name="T8" fmla="*/ 0 60000 65536"/>
                <a:gd name="T9" fmla="*/ 0 60000 65536"/>
                <a:gd name="T10" fmla="*/ 0 60000 65536"/>
                <a:gd name="T11" fmla="*/ 0 60000 65536"/>
                <a:gd name="T12" fmla="*/ 0 w 96"/>
                <a:gd name="T13" fmla="*/ 0 h 366"/>
                <a:gd name="T14" fmla="*/ 96 w 96"/>
                <a:gd name="T15" fmla="*/ 366 h 366"/>
              </a:gdLst>
              <a:ahLst/>
              <a:cxnLst>
                <a:cxn ang="T8">
                  <a:pos x="T0" y="T1"/>
                </a:cxn>
                <a:cxn ang="T9">
                  <a:pos x="T2" y="T3"/>
                </a:cxn>
                <a:cxn ang="T10">
                  <a:pos x="T4" y="T5"/>
                </a:cxn>
                <a:cxn ang="T11">
                  <a:pos x="T6" y="T7"/>
                </a:cxn>
              </a:cxnLst>
              <a:rect l="T12" t="T13" r="T14" b="T15"/>
              <a:pathLst>
                <a:path w="96" h="366">
                  <a:moveTo>
                    <a:pt x="18" y="366"/>
                  </a:moveTo>
                  <a:cubicBezTo>
                    <a:pt x="27" y="352"/>
                    <a:pt x="62" y="318"/>
                    <a:pt x="73" y="284"/>
                  </a:cubicBezTo>
                  <a:cubicBezTo>
                    <a:pt x="84" y="250"/>
                    <a:pt x="96" y="206"/>
                    <a:pt x="84" y="159"/>
                  </a:cubicBezTo>
                  <a:cubicBezTo>
                    <a:pt x="72" y="112"/>
                    <a:pt x="17" y="33"/>
                    <a:pt x="0" y="0"/>
                  </a:cubicBezTo>
                </a:path>
              </a:pathLst>
            </a:custGeom>
            <a:noFill/>
            <a:ln w="25400">
              <a:solidFill>
                <a:srgbClr val="000000"/>
              </a:solidFill>
              <a:round/>
              <a:headEnd/>
              <a:tailEnd type="triangle" w="lg" len="lg"/>
            </a:ln>
          </p:spPr>
          <p:txBody>
            <a:bodyPr/>
            <a:lstStyle/>
            <a:p>
              <a:endParaRPr lang="en-US">
                <a:solidFill>
                  <a:srgbClr val="000000"/>
                </a:solidFill>
              </a:endParaRPr>
            </a:p>
          </p:txBody>
        </p:sp>
        <p:sp>
          <p:nvSpPr>
            <p:cNvPr id="15382" name="Text Box 24"/>
            <p:cNvSpPr txBox="1">
              <a:spLocks noChangeArrowheads="1"/>
            </p:cNvSpPr>
            <p:nvPr/>
          </p:nvSpPr>
          <p:spPr bwMode="auto">
            <a:xfrm>
              <a:off x="4198" y="1435"/>
              <a:ext cx="236" cy="374"/>
            </a:xfrm>
            <a:prstGeom prst="rect">
              <a:avLst/>
            </a:prstGeom>
            <a:noFill/>
            <a:ln w="9525">
              <a:noFill/>
              <a:miter lim="800000"/>
              <a:headEnd/>
              <a:tailEnd/>
            </a:ln>
          </p:spPr>
          <p:txBody>
            <a:bodyPr/>
            <a:lstStyle/>
            <a:p>
              <a:pPr algn="l"/>
              <a:endParaRPr lang="en-US" b="0">
                <a:solidFill>
                  <a:srgbClr val="000000"/>
                </a:solidFill>
              </a:endParaRPr>
            </a:p>
          </p:txBody>
        </p:sp>
        <p:sp>
          <p:nvSpPr>
            <p:cNvPr id="15383" name="Text Box 25"/>
            <p:cNvSpPr txBox="1">
              <a:spLocks noChangeArrowheads="1"/>
            </p:cNvSpPr>
            <p:nvPr/>
          </p:nvSpPr>
          <p:spPr bwMode="auto">
            <a:xfrm>
              <a:off x="4109" y="1088"/>
              <a:ext cx="391" cy="410"/>
            </a:xfrm>
            <a:prstGeom prst="rect">
              <a:avLst/>
            </a:prstGeom>
            <a:noFill/>
            <a:ln w="9525">
              <a:noFill/>
              <a:miter lim="800000"/>
              <a:headEnd/>
              <a:tailEnd/>
            </a:ln>
          </p:spPr>
          <p:txBody>
            <a:bodyPr/>
            <a:lstStyle/>
            <a:p>
              <a:pPr algn="l"/>
              <a:r>
                <a:rPr lang="en-US" b="0" dirty="0">
                  <a:solidFill>
                    <a:srgbClr val="000000"/>
                  </a:solidFill>
                  <a:latin typeface="Symbol" pitchFamily="18" charset="2"/>
                </a:rPr>
                <a:t>w</a:t>
              </a:r>
              <a:endParaRPr lang="en-US" b="0" dirty="0">
                <a:solidFill>
                  <a:srgbClr val="000000"/>
                </a:solidFill>
              </a:endParaRPr>
            </a:p>
          </p:txBody>
        </p:sp>
      </p:grpSp>
      <p:grpSp>
        <p:nvGrpSpPr>
          <p:cNvPr id="5" name="Group 26"/>
          <p:cNvGrpSpPr>
            <a:grpSpLocks/>
          </p:cNvGrpSpPr>
          <p:nvPr/>
        </p:nvGrpSpPr>
        <p:grpSpPr bwMode="auto">
          <a:xfrm>
            <a:off x="7643813" y="715152"/>
            <a:ext cx="1249362" cy="1965325"/>
            <a:chOff x="4696" y="390"/>
            <a:chExt cx="787" cy="1238"/>
          </a:xfrm>
        </p:grpSpPr>
        <p:sp>
          <p:nvSpPr>
            <p:cNvPr id="15379" name="Freeform 27"/>
            <p:cNvSpPr>
              <a:spLocks/>
            </p:cNvSpPr>
            <p:nvPr/>
          </p:nvSpPr>
          <p:spPr bwMode="auto">
            <a:xfrm>
              <a:off x="4696" y="695"/>
              <a:ext cx="512" cy="933"/>
            </a:xfrm>
            <a:custGeom>
              <a:avLst/>
              <a:gdLst>
                <a:gd name="T0" fmla="*/ 0 w 512"/>
                <a:gd name="T1" fmla="*/ 933 h 933"/>
                <a:gd name="T2" fmla="*/ 512 w 512"/>
                <a:gd name="T3" fmla="*/ 0 h 933"/>
                <a:gd name="T4" fmla="*/ 0 60000 65536"/>
                <a:gd name="T5" fmla="*/ 0 60000 65536"/>
                <a:gd name="T6" fmla="*/ 0 w 512"/>
                <a:gd name="T7" fmla="*/ 0 h 933"/>
                <a:gd name="T8" fmla="*/ 512 w 512"/>
                <a:gd name="T9" fmla="*/ 933 h 933"/>
              </a:gdLst>
              <a:ahLst/>
              <a:cxnLst>
                <a:cxn ang="T4">
                  <a:pos x="T0" y="T1"/>
                </a:cxn>
                <a:cxn ang="T5">
                  <a:pos x="T2" y="T3"/>
                </a:cxn>
              </a:cxnLst>
              <a:rect l="T6" t="T7" r="T8" b="T9"/>
              <a:pathLst>
                <a:path w="512" h="933">
                  <a:moveTo>
                    <a:pt x="0" y="933"/>
                  </a:moveTo>
                  <a:lnTo>
                    <a:pt x="512" y="0"/>
                  </a:lnTo>
                </a:path>
              </a:pathLst>
            </a:custGeom>
            <a:noFill/>
            <a:ln w="47625">
              <a:solidFill>
                <a:srgbClr val="000000"/>
              </a:solidFill>
              <a:round/>
              <a:headEnd type="none" w="med" len="med"/>
              <a:tailEnd type="triangle" w="lg" len="lg"/>
            </a:ln>
          </p:spPr>
          <p:txBody>
            <a:bodyPr/>
            <a:lstStyle/>
            <a:p>
              <a:endParaRPr lang="en-US">
                <a:solidFill>
                  <a:srgbClr val="000000"/>
                </a:solidFill>
              </a:endParaRPr>
            </a:p>
          </p:txBody>
        </p:sp>
        <p:sp>
          <p:nvSpPr>
            <p:cNvPr id="15380" name="Text Box 28"/>
            <p:cNvSpPr txBox="1">
              <a:spLocks noChangeArrowheads="1"/>
            </p:cNvSpPr>
            <p:nvPr/>
          </p:nvSpPr>
          <p:spPr bwMode="auto">
            <a:xfrm>
              <a:off x="5156" y="390"/>
              <a:ext cx="327" cy="318"/>
            </a:xfrm>
            <a:prstGeom prst="rect">
              <a:avLst/>
            </a:prstGeom>
            <a:noFill/>
            <a:ln w="9525">
              <a:noFill/>
              <a:miter lim="800000"/>
              <a:headEnd/>
              <a:tailEnd/>
            </a:ln>
          </p:spPr>
          <p:txBody>
            <a:bodyPr/>
            <a:lstStyle/>
            <a:p>
              <a:pPr algn="l"/>
              <a:r>
                <a:rPr lang="en-US" b="0">
                  <a:solidFill>
                    <a:srgbClr val="000000"/>
                  </a:solidFill>
                </a:rPr>
                <a:t>v</a:t>
              </a:r>
              <a:r>
                <a:rPr lang="en-US" b="0" baseline="-25000">
                  <a:solidFill>
                    <a:srgbClr val="000000"/>
                  </a:solidFill>
                </a:rPr>
                <a:t>t</a:t>
              </a:r>
              <a:endParaRPr lang="en-US" b="0">
                <a:solidFill>
                  <a:srgbClr val="000000"/>
                </a:solidFill>
              </a:endParaRPr>
            </a:p>
          </p:txBody>
        </p:sp>
      </p:grpSp>
      <p:grpSp>
        <p:nvGrpSpPr>
          <p:cNvPr id="6" name="Group 29"/>
          <p:cNvGrpSpPr>
            <a:grpSpLocks/>
          </p:cNvGrpSpPr>
          <p:nvPr/>
        </p:nvGrpSpPr>
        <p:grpSpPr bwMode="auto">
          <a:xfrm>
            <a:off x="5287963" y="940577"/>
            <a:ext cx="2466975" cy="2463800"/>
            <a:chOff x="969" y="789"/>
            <a:chExt cx="1554" cy="1552"/>
          </a:xfrm>
        </p:grpSpPr>
        <p:sp>
          <p:nvSpPr>
            <p:cNvPr id="15377" name="Oval 30"/>
            <p:cNvSpPr>
              <a:spLocks noChangeArrowheads="1"/>
            </p:cNvSpPr>
            <p:nvPr/>
          </p:nvSpPr>
          <p:spPr bwMode="auto">
            <a:xfrm>
              <a:off x="969" y="789"/>
              <a:ext cx="1554" cy="1552"/>
            </a:xfrm>
            <a:prstGeom prst="ellipse">
              <a:avLst/>
            </a:prstGeom>
            <a:noFill/>
            <a:ln w="25400">
              <a:solidFill>
                <a:srgbClr val="000000"/>
              </a:solidFill>
              <a:round/>
              <a:headEnd/>
              <a:tailEnd/>
            </a:ln>
          </p:spPr>
          <p:txBody>
            <a:bodyPr/>
            <a:lstStyle/>
            <a:p>
              <a:endParaRPr lang="en-US">
                <a:solidFill>
                  <a:srgbClr val="000000"/>
                </a:solidFill>
              </a:endParaRPr>
            </a:p>
          </p:txBody>
        </p:sp>
        <p:sp>
          <p:nvSpPr>
            <p:cNvPr id="15378" name="Freeform 31"/>
            <p:cNvSpPr>
              <a:spLocks/>
            </p:cNvSpPr>
            <p:nvPr/>
          </p:nvSpPr>
          <p:spPr bwMode="auto">
            <a:xfrm>
              <a:off x="1746" y="1487"/>
              <a:ext cx="769" cy="79"/>
            </a:xfrm>
            <a:custGeom>
              <a:avLst/>
              <a:gdLst>
                <a:gd name="T0" fmla="*/ 0 w 1426"/>
                <a:gd name="T1" fmla="*/ 1 h 146"/>
                <a:gd name="T2" fmla="*/ 1 w 1426"/>
                <a:gd name="T3" fmla="*/ 0 h 146"/>
                <a:gd name="T4" fmla="*/ 0 60000 65536"/>
                <a:gd name="T5" fmla="*/ 0 60000 65536"/>
                <a:gd name="T6" fmla="*/ 0 w 1426"/>
                <a:gd name="T7" fmla="*/ 0 h 146"/>
                <a:gd name="T8" fmla="*/ 1426 w 1426"/>
                <a:gd name="T9" fmla="*/ 146 h 146"/>
              </a:gdLst>
              <a:ahLst/>
              <a:cxnLst>
                <a:cxn ang="T4">
                  <a:pos x="T0" y="T1"/>
                </a:cxn>
                <a:cxn ang="T5">
                  <a:pos x="T2" y="T3"/>
                </a:cxn>
              </a:cxnLst>
              <a:rect l="T6" t="T7" r="T8" b="T9"/>
              <a:pathLst>
                <a:path w="1426" h="146">
                  <a:moveTo>
                    <a:pt x="0" y="146"/>
                  </a:moveTo>
                  <a:lnTo>
                    <a:pt x="1426" y="0"/>
                  </a:lnTo>
                </a:path>
              </a:pathLst>
            </a:custGeom>
            <a:noFill/>
            <a:ln w="25400">
              <a:solidFill>
                <a:srgbClr val="000000"/>
              </a:solidFill>
              <a:round/>
              <a:headEnd/>
              <a:tailEnd/>
            </a:ln>
          </p:spPr>
          <p:txBody>
            <a:bodyPr/>
            <a:lstStyle/>
            <a:p>
              <a:endParaRPr lang="en-US">
                <a:solidFill>
                  <a:srgbClr val="000000"/>
                </a:solidFill>
              </a:endParaRPr>
            </a:p>
          </p:txBody>
        </p:sp>
      </p:grpSp>
      <p:sp>
        <p:nvSpPr>
          <p:cNvPr id="423968" name="Rectangle 32"/>
          <p:cNvSpPr>
            <a:spLocks noChangeArrowheads="1"/>
          </p:cNvSpPr>
          <p:nvPr/>
        </p:nvSpPr>
        <p:spPr bwMode="auto">
          <a:xfrm>
            <a:off x="4513229" y="5825139"/>
            <a:ext cx="3709988"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a</a:t>
            </a:r>
            <a:r>
              <a:rPr lang="en-US" b="0" baseline="-25000" dirty="0">
                <a:solidFill>
                  <a:srgbClr val="000000"/>
                </a:solidFill>
              </a:rPr>
              <a:t>c</a:t>
            </a:r>
            <a:r>
              <a:rPr lang="en-US" b="0" dirty="0">
                <a:solidFill>
                  <a:srgbClr val="000000"/>
                </a:solidFill>
              </a:rPr>
              <a:t> is </a:t>
            </a:r>
            <a:r>
              <a:rPr lang="en-US" dirty="0">
                <a:solidFill>
                  <a:srgbClr val="000000"/>
                </a:solidFill>
              </a:rPr>
              <a:t>always</a:t>
            </a:r>
            <a:r>
              <a:rPr lang="en-US" b="0" dirty="0">
                <a:solidFill>
                  <a:srgbClr val="000000"/>
                </a:solidFill>
              </a:rPr>
              <a:t> nonzero. </a:t>
            </a:r>
          </a:p>
        </p:txBody>
      </p:sp>
      <p:grpSp>
        <p:nvGrpSpPr>
          <p:cNvPr id="7" name="Group 6"/>
          <p:cNvGrpSpPr/>
          <p:nvPr/>
        </p:nvGrpSpPr>
        <p:grpSpPr>
          <a:xfrm>
            <a:off x="2465354" y="4478176"/>
            <a:ext cx="3297238" cy="1201737"/>
            <a:chOff x="2465354" y="4478176"/>
            <a:chExt cx="3297238" cy="1201737"/>
          </a:xfrm>
        </p:grpSpPr>
        <p:sp>
          <p:nvSpPr>
            <p:cNvPr id="15367" name="Rectangle 9"/>
            <p:cNvSpPr>
              <a:spLocks noChangeArrowheads="1"/>
            </p:cNvSpPr>
            <p:nvPr/>
          </p:nvSpPr>
          <p:spPr bwMode="auto">
            <a:xfrm>
              <a:off x="2890804" y="5160801"/>
              <a:ext cx="2871788"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(i.e., when </a:t>
              </a:r>
              <a:r>
                <a:rPr lang="en-US" b="0" dirty="0">
                  <a:solidFill>
                    <a:srgbClr val="FF0000"/>
                  </a:solidFill>
                  <a:latin typeface="Symbol" pitchFamily="18" charset="2"/>
                </a:rPr>
                <a:t>a</a:t>
              </a:r>
              <a:r>
                <a:rPr lang="en-US" b="0" dirty="0">
                  <a:solidFill>
                    <a:srgbClr val="FF0000"/>
                  </a:solidFill>
                </a:rPr>
                <a:t> = 0)</a:t>
              </a:r>
            </a:p>
          </p:txBody>
        </p:sp>
        <p:grpSp>
          <p:nvGrpSpPr>
            <p:cNvPr id="15374" name="Group 45"/>
            <p:cNvGrpSpPr>
              <a:grpSpLocks/>
            </p:cNvGrpSpPr>
            <p:nvPr/>
          </p:nvGrpSpPr>
          <p:grpSpPr bwMode="auto">
            <a:xfrm>
              <a:off x="2465354" y="4478176"/>
              <a:ext cx="479425" cy="885825"/>
              <a:chOff x="1143" y="1975"/>
              <a:chExt cx="302" cy="558"/>
            </a:xfrm>
          </p:grpSpPr>
          <p:sp>
            <p:nvSpPr>
              <p:cNvPr id="15375" name="Line 43"/>
              <p:cNvSpPr>
                <a:spLocks noChangeShapeType="1"/>
              </p:cNvSpPr>
              <p:nvPr/>
            </p:nvSpPr>
            <p:spPr bwMode="auto">
              <a:xfrm flipV="1">
                <a:off x="1143" y="1975"/>
                <a:ext cx="183" cy="475"/>
              </a:xfrm>
              <a:prstGeom prst="line">
                <a:avLst/>
              </a:prstGeom>
              <a:noFill/>
              <a:ln w="28575">
                <a:solidFill>
                  <a:srgbClr val="FF0000"/>
                </a:solidFill>
                <a:round/>
                <a:headEnd/>
                <a:tailEnd type="triangle" w="lg" len="lg"/>
              </a:ln>
            </p:spPr>
            <p:txBody>
              <a:bodyPr wrap="none" anchor="ctr"/>
              <a:lstStyle/>
              <a:p>
                <a:endParaRPr lang="en-US">
                  <a:solidFill>
                    <a:srgbClr val="000000"/>
                  </a:solidFill>
                </a:endParaRPr>
              </a:p>
            </p:txBody>
          </p:sp>
          <p:sp>
            <p:nvSpPr>
              <p:cNvPr id="15376" name="Line 44"/>
              <p:cNvSpPr>
                <a:spLocks noChangeShapeType="1"/>
              </p:cNvSpPr>
              <p:nvPr/>
            </p:nvSpPr>
            <p:spPr bwMode="auto">
              <a:xfrm>
                <a:off x="1143" y="2441"/>
                <a:ext cx="302" cy="92"/>
              </a:xfrm>
              <a:prstGeom prst="line">
                <a:avLst/>
              </a:prstGeom>
              <a:noFill/>
              <a:ln w="28575">
                <a:solidFill>
                  <a:srgbClr val="FF0000"/>
                </a:solidFill>
                <a:round/>
                <a:headEnd/>
                <a:tailEnd/>
              </a:ln>
            </p:spPr>
            <p:txBody>
              <a:bodyPr wrap="none" anchor="ctr"/>
              <a:lstStyle/>
              <a:p>
                <a:endParaRPr lang="en-US">
                  <a:solidFill>
                    <a:srgbClr val="000000"/>
                  </a:solidFill>
                </a:endParaRPr>
              </a:p>
            </p:txBody>
          </p:sp>
        </p:grpSp>
      </p:grpSp>
      <p:grpSp>
        <p:nvGrpSpPr>
          <p:cNvPr id="3" name="Group 2"/>
          <p:cNvGrpSpPr/>
          <p:nvPr/>
        </p:nvGrpSpPr>
        <p:grpSpPr>
          <a:xfrm>
            <a:off x="1306573" y="1725784"/>
            <a:ext cx="2657336" cy="1037344"/>
            <a:chOff x="-1357805" y="4752764"/>
            <a:chExt cx="2657336" cy="1037344"/>
          </a:xfrm>
        </p:grpSpPr>
        <p:sp>
          <p:nvSpPr>
            <p:cNvPr id="30" name="Rectangle 22"/>
            <p:cNvSpPr>
              <a:spLocks noChangeArrowheads="1"/>
            </p:cNvSpPr>
            <p:nvPr/>
          </p:nvSpPr>
          <p:spPr bwMode="auto">
            <a:xfrm>
              <a:off x="-1357805" y="5046700"/>
              <a:ext cx="91403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31" name="Rectangle 30"/>
            <p:cNvSpPr/>
            <p:nvPr/>
          </p:nvSpPr>
          <p:spPr>
            <a:xfrm>
              <a:off x="-356989" y="4752764"/>
              <a:ext cx="562975" cy="523220"/>
            </a:xfrm>
            <a:prstGeom prst="rect">
              <a:avLst/>
            </a:prstGeom>
          </p:spPr>
          <p:txBody>
            <a:bodyPr wrap="none">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32" name="Straight Connector 31"/>
            <p:cNvCxnSpPr/>
            <p:nvPr/>
          </p:nvCxnSpPr>
          <p:spPr bwMode="auto">
            <a:xfrm>
              <a:off x="-458021" y="530603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33" name="Rectangle 32"/>
            <p:cNvSpPr/>
            <p:nvPr/>
          </p:nvSpPr>
          <p:spPr>
            <a:xfrm>
              <a:off x="-278160"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sp>
          <p:nvSpPr>
            <p:cNvPr id="34" name="Rectangle 22"/>
            <p:cNvSpPr>
              <a:spLocks noChangeArrowheads="1"/>
            </p:cNvSpPr>
            <p:nvPr/>
          </p:nvSpPr>
          <p:spPr bwMode="auto">
            <a:xfrm>
              <a:off x="205962" y="5046700"/>
              <a:ext cx="10935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spTree>
    <p:extLst>
      <p:ext uri="{BB962C8B-B14F-4D97-AF65-F5344CB8AC3E}">
        <p14:creationId xmlns:p14="http://schemas.microsoft.com/office/powerpoint/2010/main" val="4094209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9800000">
                                      <p:cBhvr>
                                        <p:cTn id="6" dur="1000" fill="hold"/>
                                        <p:tgtEl>
                                          <p:spTgt spid="6"/>
                                        </p:tgtEl>
                                        <p:attrNameLst>
                                          <p:attrName>r</p:attrName>
                                        </p:attrNameLst>
                                      </p:cBhvr>
                                    </p:animRot>
                                  </p:childTnLst>
                                </p:cTn>
                              </p:par>
                            </p:childTnLst>
                          </p:cTn>
                        </p:par>
                        <p:par>
                          <p:cTn id="7" fill="hold">
                            <p:stCondLst>
                              <p:cond delay="100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150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style.rotation</p:attrName>
                                        </p:attrNameLst>
                                      </p:cBhvr>
                                      <p:tavLst>
                                        <p:tav tm="0">
                                          <p:val>
                                            <p:fltVal val="720"/>
                                          </p:val>
                                        </p:tav>
                                        <p:tav tm="100000">
                                          <p:val>
                                            <p:fltVal val="0"/>
                                          </p:val>
                                        </p:tav>
                                      </p:tavLst>
                                    </p:anim>
                                    <p:anim calcmode="lin" valueType="num">
                                      <p:cBhvr>
                                        <p:cTn id="27" dur="2000" fill="hold"/>
                                        <p:tgtEl>
                                          <p:spTgt spid="3"/>
                                        </p:tgtEl>
                                        <p:attrNameLst>
                                          <p:attrName>ppt_h</p:attrName>
                                        </p:attrNameLst>
                                      </p:cBhvr>
                                      <p:tavLst>
                                        <p:tav tm="0">
                                          <p:val>
                                            <p:fltVal val="0"/>
                                          </p:val>
                                        </p:tav>
                                        <p:tav tm="100000">
                                          <p:val>
                                            <p:strVal val="#ppt_h"/>
                                          </p:val>
                                        </p:tav>
                                      </p:tavLst>
                                    </p:anim>
                                    <p:anim calcmode="lin" valueType="num">
                                      <p:cBhvr>
                                        <p:cTn id="28" dur="2000" fill="hold"/>
                                        <p:tgtEl>
                                          <p:spTgt spid="3"/>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423977"/>
                                        </p:tgtEl>
                                        <p:attrNameLst>
                                          <p:attrName>style.visibility</p:attrName>
                                        </p:attrNameLst>
                                      </p:cBhvr>
                                      <p:to>
                                        <p:strVal val="visible"/>
                                      </p:to>
                                    </p:set>
                                    <p:animEffect transition="in" filter="dissolve">
                                      <p:cBhvr>
                                        <p:cTn id="32" dur="500"/>
                                        <p:tgtEl>
                                          <p:spTgt spid="42397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366"/>
                                        </p:tgtEl>
                                        <p:attrNameLst>
                                          <p:attrName>style.visibility</p:attrName>
                                        </p:attrNameLst>
                                      </p:cBhvr>
                                      <p:to>
                                        <p:strVal val="visible"/>
                                      </p:to>
                                    </p:set>
                                    <p:animEffect transition="in" filter="barn(inVertical)">
                                      <p:cBhvr>
                                        <p:cTn id="40" dur="500"/>
                                        <p:tgtEl>
                                          <p:spTgt spid="1536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5368"/>
                                        </p:tgtEl>
                                        <p:attrNameLst>
                                          <p:attrName>style.visibility</p:attrName>
                                        </p:attrNameLst>
                                      </p:cBhvr>
                                      <p:to>
                                        <p:strVal val="visible"/>
                                      </p:to>
                                    </p:set>
                                    <p:animEffect transition="in" filter="wipe(down)">
                                      <p:cBhvr>
                                        <p:cTn id="52" dur="580">
                                          <p:stCondLst>
                                            <p:cond delay="0"/>
                                          </p:stCondLst>
                                        </p:cTn>
                                        <p:tgtEl>
                                          <p:spTgt spid="15368"/>
                                        </p:tgtEl>
                                      </p:cBhvr>
                                    </p:animEffect>
                                    <p:anim calcmode="lin" valueType="num">
                                      <p:cBhvr>
                                        <p:cTn id="53" dur="1822" tmFilter="0,0; 0.14,0.36; 0.43,0.73; 0.71,0.91; 1.0,1.0">
                                          <p:stCondLst>
                                            <p:cond delay="0"/>
                                          </p:stCondLst>
                                        </p:cTn>
                                        <p:tgtEl>
                                          <p:spTgt spid="1536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536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536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536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5368"/>
                                        </p:tgtEl>
                                        <p:attrNameLst>
                                          <p:attrName>ppt_y</p:attrName>
                                        </p:attrNameLst>
                                      </p:cBhvr>
                                      <p:tavLst>
                                        <p:tav tm="0" fmla="#ppt_y-sin(pi*$)/81">
                                          <p:val>
                                            <p:fltVal val="0"/>
                                          </p:val>
                                        </p:tav>
                                        <p:tav tm="100000">
                                          <p:val>
                                            <p:fltVal val="1"/>
                                          </p:val>
                                        </p:tav>
                                      </p:tavLst>
                                    </p:anim>
                                    <p:animScale>
                                      <p:cBhvr>
                                        <p:cTn id="58" dur="26">
                                          <p:stCondLst>
                                            <p:cond delay="650"/>
                                          </p:stCondLst>
                                        </p:cTn>
                                        <p:tgtEl>
                                          <p:spTgt spid="15368"/>
                                        </p:tgtEl>
                                      </p:cBhvr>
                                      <p:to x="100000" y="60000"/>
                                    </p:animScale>
                                    <p:animScale>
                                      <p:cBhvr>
                                        <p:cTn id="59" dur="166" decel="50000">
                                          <p:stCondLst>
                                            <p:cond delay="676"/>
                                          </p:stCondLst>
                                        </p:cTn>
                                        <p:tgtEl>
                                          <p:spTgt spid="15368"/>
                                        </p:tgtEl>
                                      </p:cBhvr>
                                      <p:to x="100000" y="100000"/>
                                    </p:animScale>
                                    <p:animScale>
                                      <p:cBhvr>
                                        <p:cTn id="60" dur="26">
                                          <p:stCondLst>
                                            <p:cond delay="1312"/>
                                          </p:stCondLst>
                                        </p:cTn>
                                        <p:tgtEl>
                                          <p:spTgt spid="15368"/>
                                        </p:tgtEl>
                                      </p:cBhvr>
                                      <p:to x="100000" y="80000"/>
                                    </p:animScale>
                                    <p:animScale>
                                      <p:cBhvr>
                                        <p:cTn id="61" dur="166" decel="50000">
                                          <p:stCondLst>
                                            <p:cond delay="1338"/>
                                          </p:stCondLst>
                                        </p:cTn>
                                        <p:tgtEl>
                                          <p:spTgt spid="15368"/>
                                        </p:tgtEl>
                                      </p:cBhvr>
                                      <p:to x="100000" y="100000"/>
                                    </p:animScale>
                                    <p:animScale>
                                      <p:cBhvr>
                                        <p:cTn id="62" dur="26">
                                          <p:stCondLst>
                                            <p:cond delay="1642"/>
                                          </p:stCondLst>
                                        </p:cTn>
                                        <p:tgtEl>
                                          <p:spTgt spid="15368"/>
                                        </p:tgtEl>
                                      </p:cBhvr>
                                      <p:to x="100000" y="90000"/>
                                    </p:animScale>
                                    <p:animScale>
                                      <p:cBhvr>
                                        <p:cTn id="63" dur="166" decel="50000">
                                          <p:stCondLst>
                                            <p:cond delay="1668"/>
                                          </p:stCondLst>
                                        </p:cTn>
                                        <p:tgtEl>
                                          <p:spTgt spid="15368"/>
                                        </p:tgtEl>
                                      </p:cBhvr>
                                      <p:to x="100000" y="100000"/>
                                    </p:animScale>
                                    <p:animScale>
                                      <p:cBhvr>
                                        <p:cTn id="64" dur="26">
                                          <p:stCondLst>
                                            <p:cond delay="1808"/>
                                          </p:stCondLst>
                                        </p:cTn>
                                        <p:tgtEl>
                                          <p:spTgt spid="15368"/>
                                        </p:tgtEl>
                                      </p:cBhvr>
                                      <p:to x="100000" y="95000"/>
                                    </p:animScale>
                                    <p:animScale>
                                      <p:cBhvr>
                                        <p:cTn id="65" dur="166" decel="50000">
                                          <p:stCondLst>
                                            <p:cond delay="1834"/>
                                          </p:stCondLst>
                                        </p:cTn>
                                        <p:tgtEl>
                                          <p:spTgt spid="1536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423968"/>
                                        </p:tgtEl>
                                        <p:attrNameLst>
                                          <p:attrName>style.visibility</p:attrName>
                                        </p:attrNameLst>
                                      </p:cBhvr>
                                      <p:to>
                                        <p:strVal val="visible"/>
                                      </p:to>
                                    </p:set>
                                    <p:anim by="(-#ppt_w*2)" calcmode="lin" valueType="num">
                                      <p:cBhvr rctx="PPT">
                                        <p:cTn id="70" dur="500" autoRev="1" fill="hold">
                                          <p:stCondLst>
                                            <p:cond delay="0"/>
                                          </p:stCondLst>
                                        </p:cTn>
                                        <p:tgtEl>
                                          <p:spTgt spid="423968"/>
                                        </p:tgtEl>
                                        <p:attrNameLst>
                                          <p:attrName>ppt_w</p:attrName>
                                        </p:attrNameLst>
                                      </p:cBhvr>
                                    </p:anim>
                                    <p:anim by="(#ppt_w*0.50)" calcmode="lin" valueType="num">
                                      <p:cBhvr>
                                        <p:cTn id="71" dur="500" decel="50000" autoRev="1" fill="hold">
                                          <p:stCondLst>
                                            <p:cond delay="0"/>
                                          </p:stCondLst>
                                        </p:cTn>
                                        <p:tgtEl>
                                          <p:spTgt spid="423968"/>
                                        </p:tgtEl>
                                        <p:attrNameLst>
                                          <p:attrName>ppt_x</p:attrName>
                                        </p:attrNameLst>
                                      </p:cBhvr>
                                    </p:anim>
                                    <p:anim from="(-#ppt_h/2)" to="(#ppt_y)" calcmode="lin" valueType="num">
                                      <p:cBhvr>
                                        <p:cTn id="72" dur="1000" fill="hold">
                                          <p:stCondLst>
                                            <p:cond delay="0"/>
                                          </p:stCondLst>
                                        </p:cTn>
                                        <p:tgtEl>
                                          <p:spTgt spid="423968"/>
                                        </p:tgtEl>
                                        <p:attrNameLst>
                                          <p:attrName>ppt_y</p:attrName>
                                        </p:attrNameLst>
                                      </p:cBhvr>
                                    </p:anim>
                                    <p:animRot by="21600000">
                                      <p:cBhvr>
                                        <p:cTn id="73" dur="1000" fill="hold">
                                          <p:stCondLst>
                                            <p:cond delay="0"/>
                                          </p:stCondLst>
                                        </p:cTn>
                                        <p:tgtEl>
                                          <p:spTgt spid="4239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23977" grpId="0" animBg="1"/>
      <p:bldP spid="15366" grpId="0"/>
      <p:bldP spid="15368" grpId="0"/>
      <p:bldP spid="4239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46" name="Rectangle 38"/>
          <p:cNvSpPr>
            <a:spLocks noChangeArrowheads="1"/>
          </p:cNvSpPr>
          <p:nvPr/>
        </p:nvSpPr>
        <p:spPr bwMode="auto">
          <a:xfrm>
            <a:off x="2653192" y="5830147"/>
            <a:ext cx="4959719" cy="568325"/>
          </a:xfrm>
          <a:prstGeom prst="rect">
            <a:avLst/>
          </a:prstGeom>
          <a:solidFill>
            <a:srgbClr val="00FFFF"/>
          </a:solidFill>
          <a:ln w="9525" algn="ctr">
            <a:solidFill>
              <a:schemeClr val="tx1"/>
            </a:solidFill>
            <a:miter lim="800000"/>
            <a:headEnd/>
            <a:tailEnd/>
          </a:ln>
        </p:spPr>
        <p:txBody>
          <a:bodyPr wrap="none" anchor="ctr"/>
          <a:lstStyle/>
          <a:p>
            <a:endParaRPr lang="en-US" dirty="0">
              <a:solidFill>
                <a:srgbClr val="000000"/>
              </a:solidFill>
            </a:endParaRPr>
          </a:p>
        </p:txBody>
      </p:sp>
      <p:sp>
        <p:nvSpPr>
          <p:cNvPr id="427038" name="Rectangle 30"/>
          <p:cNvSpPr>
            <a:spLocks noChangeArrowheads="1"/>
          </p:cNvSpPr>
          <p:nvPr/>
        </p:nvSpPr>
        <p:spPr bwMode="auto">
          <a:xfrm>
            <a:off x="2365117" y="3396484"/>
            <a:ext cx="1974850" cy="652463"/>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6391" name="Rectangle 6"/>
          <p:cNvSpPr>
            <a:spLocks noChangeArrowheads="1"/>
          </p:cNvSpPr>
          <p:nvPr/>
        </p:nvSpPr>
        <p:spPr bwMode="auto">
          <a:xfrm>
            <a:off x="830263" y="335555"/>
            <a:ext cx="3471862" cy="946150"/>
          </a:xfrm>
          <a:prstGeom prst="rect">
            <a:avLst/>
          </a:prstGeom>
          <a:noFill/>
          <a:ln w="9525" algn="ctr">
            <a:noFill/>
            <a:miter lim="800000"/>
            <a:headEnd/>
            <a:tailEnd/>
          </a:ln>
        </p:spPr>
        <p:txBody>
          <a:bodyPr wrap="none" anchor="ctr">
            <a:spAutoFit/>
          </a:bodyPr>
          <a:lstStyle/>
          <a:p>
            <a:pPr algn="l"/>
            <a:r>
              <a:rPr lang="en-US" b="0">
                <a:solidFill>
                  <a:srgbClr val="FF0000"/>
                </a:solidFill>
              </a:rPr>
              <a:t>Earth-Moon distance</a:t>
            </a:r>
          </a:p>
          <a:p>
            <a:pPr algn="l"/>
            <a:r>
              <a:rPr lang="en-US" b="0">
                <a:solidFill>
                  <a:srgbClr val="FF0000"/>
                </a:solidFill>
              </a:rPr>
              <a:t>is 3.84 x 10</a:t>
            </a:r>
            <a:r>
              <a:rPr lang="en-US" b="0" baseline="30000">
                <a:solidFill>
                  <a:srgbClr val="FF0000"/>
                </a:solidFill>
              </a:rPr>
              <a:t>8</a:t>
            </a:r>
            <a:r>
              <a:rPr lang="en-US" b="0">
                <a:solidFill>
                  <a:srgbClr val="FF0000"/>
                </a:solidFill>
              </a:rPr>
              <a:t> m. </a:t>
            </a:r>
          </a:p>
        </p:txBody>
      </p:sp>
      <p:sp>
        <p:nvSpPr>
          <p:cNvPr id="16392" name="Rectangle 7"/>
          <p:cNvSpPr>
            <a:spLocks noChangeArrowheads="1"/>
          </p:cNvSpPr>
          <p:nvPr/>
        </p:nvSpPr>
        <p:spPr bwMode="auto">
          <a:xfrm>
            <a:off x="242608" y="1381230"/>
            <a:ext cx="5505033" cy="1384995"/>
          </a:xfrm>
          <a:prstGeom prst="rect">
            <a:avLst/>
          </a:prstGeom>
          <a:noFill/>
          <a:ln w="9525" algn="ctr">
            <a:noFill/>
            <a:miter lim="800000"/>
            <a:headEnd/>
            <a:tailEnd/>
          </a:ln>
        </p:spPr>
        <p:txBody>
          <a:bodyPr wrap="none" anchor="ctr">
            <a:spAutoFit/>
          </a:bodyPr>
          <a:lstStyle/>
          <a:p>
            <a:pPr algn="l"/>
            <a:r>
              <a:rPr lang="en-US" b="0" dirty="0">
                <a:solidFill>
                  <a:srgbClr val="FF0000"/>
                </a:solidFill>
              </a:rPr>
              <a:t>a. Find </a:t>
            </a:r>
            <a:r>
              <a:rPr lang="en-US" b="0" dirty="0" smtClean="0">
                <a:solidFill>
                  <a:srgbClr val="FF0000"/>
                </a:solidFill>
              </a:rPr>
              <a:t>tangential and centripetal </a:t>
            </a:r>
            <a:endParaRPr lang="en-US" b="0" dirty="0">
              <a:solidFill>
                <a:srgbClr val="FF0000"/>
              </a:solidFill>
            </a:endParaRPr>
          </a:p>
          <a:p>
            <a:pPr algn="l"/>
            <a:r>
              <a:rPr lang="en-US" b="0" dirty="0" smtClean="0">
                <a:solidFill>
                  <a:srgbClr val="FF0000"/>
                </a:solidFill>
              </a:rPr>
              <a:t>    accelerations of Moon </a:t>
            </a:r>
            <a:r>
              <a:rPr lang="en-US" b="0" dirty="0">
                <a:solidFill>
                  <a:srgbClr val="FF0000"/>
                </a:solidFill>
              </a:rPr>
              <a:t>around </a:t>
            </a:r>
            <a:endParaRPr lang="en-US" b="0" dirty="0" smtClean="0">
              <a:solidFill>
                <a:srgbClr val="FF0000"/>
              </a:solidFill>
            </a:endParaRPr>
          </a:p>
          <a:p>
            <a:pPr algn="l"/>
            <a:r>
              <a:rPr lang="en-US" b="0" dirty="0">
                <a:solidFill>
                  <a:srgbClr val="FF0000"/>
                </a:solidFill>
              </a:rPr>
              <a:t> </a:t>
            </a:r>
            <a:r>
              <a:rPr lang="en-US" b="0" dirty="0" smtClean="0">
                <a:solidFill>
                  <a:srgbClr val="FF0000"/>
                </a:solidFill>
              </a:rPr>
              <a:t>   Earth</a:t>
            </a:r>
            <a:r>
              <a:rPr lang="en-US" b="0" dirty="0">
                <a:solidFill>
                  <a:srgbClr val="FF0000"/>
                </a:solidFill>
              </a:rPr>
              <a:t>. </a:t>
            </a:r>
          </a:p>
        </p:txBody>
      </p:sp>
      <p:grpSp>
        <p:nvGrpSpPr>
          <p:cNvPr id="16393" name="Group 8"/>
          <p:cNvGrpSpPr>
            <a:grpSpLocks/>
          </p:cNvGrpSpPr>
          <p:nvPr/>
        </p:nvGrpSpPr>
        <p:grpSpPr bwMode="auto">
          <a:xfrm>
            <a:off x="5924128" y="227605"/>
            <a:ext cx="3019425" cy="3019425"/>
            <a:chOff x="8532" y="1008"/>
            <a:chExt cx="2160" cy="2160"/>
          </a:xfrm>
        </p:grpSpPr>
        <p:sp>
          <p:nvSpPr>
            <p:cNvPr id="16413" name="Oval 9"/>
            <p:cNvSpPr>
              <a:spLocks noChangeArrowheads="1"/>
            </p:cNvSpPr>
            <p:nvPr/>
          </p:nvSpPr>
          <p:spPr bwMode="auto">
            <a:xfrm>
              <a:off x="8532" y="1008"/>
              <a:ext cx="2160" cy="2160"/>
            </a:xfrm>
            <a:prstGeom prst="ellipse">
              <a:avLst/>
            </a:prstGeom>
            <a:noFill/>
            <a:ln w="28575">
              <a:solidFill>
                <a:srgbClr val="000000"/>
              </a:solidFill>
              <a:prstDash val="sysDot"/>
              <a:round/>
              <a:headEnd/>
              <a:tailEnd/>
            </a:ln>
          </p:spPr>
          <p:txBody>
            <a:bodyPr/>
            <a:lstStyle/>
            <a:p>
              <a:endParaRPr lang="en-US">
                <a:solidFill>
                  <a:srgbClr val="000000"/>
                </a:solidFill>
              </a:endParaRPr>
            </a:p>
          </p:txBody>
        </p:sp>
        <p:grpSp>
          <p:nvGrpSpPr>
            <p:cNvPr id="16414" name="Group 10"/>
            <p:cNvGrpSpPr>
              <a:grpSpLocks/>
            </p:cNvGrpSpPr>
            <p:nvPr/>
          </p:nvGrpSpPr>
          <p:grpSpPr bwMode="auto">
            <a:xfrm>
              <a:off x="9072" y="1008"/>
              <a:ext cx="180" cy="180"/>
              <a:chOff x="7020" y="3672"/>
              <a:chExt cx="360" cy="360"/>
            </a:xfrm>
          </p:grpSpPr>
          <p:sp>
            <p:nvSpPr>
              <p:cNvPr id="16430" name="Oval 11"/>
              <p:cNvSpPr>
                <a:spLocks noChangeArrowheads="1"/>
              </p:cNvSpPr>
              <p:nvPr/>
            </p:nvSpPr>
            <p:spPr bwMode="auto">
              <a:xfrm>
                <a:off x="7020" y="3672"/>
                <a:ext cx="360" cy="360"/>
              </a:xfrm>
              <a:prstGeom prst="ellipse">
                <a:avLst/>
              </a:prstGeom>
              <a:solidFill>
                <a:srgbClr val="FFFFFF"/>
              </a:solidFill>
              <a:ln w="9525">
                <a:solidFill>
                  <a:srgbClr val="000000"/>
                </a:solidFill>
                <a:round/>
                <a:headEnd/>
                <a:tailEnd/>
              </a:ln>
            </p:spPr>
            <p:txBody>
              <a:bodyPr/>
              <a:lstStyle/>
              <a:p>
                <a:endParaRPr lang="en-US">
                  <a:solidFill>
                    <a:srgbClr val="000000"/>
                  </a:solidFill>
                </a:endParaRPr>
              </a:p>
            </p:txBody>
          </p:sp>
          <p:sp>
            <p:nvSpPr>
              <p:cNvPr id="16431" name="AutoShape 12"/>
              <p:cNvSpPr>
                <a:spLocks noChangeArrowheads="1"/>
              </p:cNvSpPr>
              <p:nvPr/>
            </p:nvSpPr>
            <p:spPr bwMode="auto">
              <a:xfrm>
                <a:off x="7020" y="3672"/>
                <a:ext cx="180" cy="360"/>
              </a:xfrm>
              <a:prstGeom prst="moon">
                <a:avLst>
                  <a:gd name="adj" fmla="val 50000"/>
                </a:avLst>
              </a:prstGeom>
              <a:solidFill>
                <a:srgbClr val="000000"/>
              </a:solidFill>
              <a:ln w="9525">
                <a:solidFill>
                  <a:srgbClr val="000000"/>
                </a:solidFill>
                <a:miter lim="800000"/>
                <a:headEnd/>
                <a:tailEnd/>
              </a:ln>
            </p:spPr>
            <p:txBody>
              <a:bodyPr/>
              <a:lstStyle/>
              <a:p>
                <a:endParaRPr lang="en-US">
                  <a:solidFill>
                    <a:srgbClr val="000000"/>
                  </a:solidFill>
                </a:endParaRPr>
              </a:p>
            </p:txBody>
          </p:sp>
        </p:grpSp>
        <p:grpSp>
          <p:nvGrpSpPr>
            <p:cNvPr id="16415" name="Group 13"/>
            <p:cNvGrpSpPr>
              <a:grpSpLocks/>
            </p:cNvGrpSpPr>
            <p:nvPr/>
          </p:nvGrpSpPr>
          <p:grpSpPr bwMode="auto">
            <a:xfrm>
              <a:off x="9432" y="1908"/>
              <a:ext cx="360" cy="360"/>
              <a:chOff x="6120" y="3852"/>
              <a:chExt cx="720" cy="720"/>
            </a:xfrm>
          </p:grpSpPr>
          <p:grpSp>
            <p:nvGrpSpPr>
              <p:cNvPr id="16416" name="Group 14"/>
              <p:cNvGrpSpPr>
                <a:grpSpLocks/>
              </p:cNvGrpSpPr>
              <p:nvPr/>
            </p:nvGrpSpPr>
            <p:grpSpPr bwMode="auto">
              <a:xfrm rot="10800000">
                <a:off x="6120" y="3852"/>
                <a:ext cx="720" cy="720"/>
                <a:chOff x="6120" y="3852"/>
                <a:chExt cx="720" cy="720"/>
              </a:xfrm>
            </p:grpSpPr>
            <p:grpSp>
              <p:nvGrpSpPr>
                <p:cNvPr id="16418" name="Group 15"/>
                <p:cNvGrpSpPr>
                  <a:grpSpLocks/>
                </p:cNvGrpSpPr>
                <p:nvPr/>
              </p:nvGrpSpPr>
              <p:grpSpPr bwMode="auto">
                <a:xfrm>
                  <a:off x="6120" y="3852"/>
                  <a:ext cx="698" cy="720"/>
                  <a:chOff x="7560" y="3852"/>
                  <a:chExt cx="698" cy="720"/>
                </a:xfrm>
              </p:grpSpPr>
              <p:sp>
                <p:nvSpPr>
                  <p:cNvPr id="16420" name="Freeform 16"/>
                  <p:cNvSpPr>
                    <a:spLocks/>
                  </p:cNvSpPr>
                  <p:nvPr/>
                </p:nvSpPr>
                <p:spPr bwMode="auto">
                  <a:xfrm>
                    <a:off x="7560" y="3852"/>
                    <a:ext cx="698" cy="720"/>
                  </a:xfrm>
                  <a:custGeom>
                    <a:avLst/>
                    <a:gdLst>
                      <a:gd name="T0" fmla="*/ 0 w 2414"/>
                      <a:gd name="T1" fmla="*/ 0 h 2330"/>
                      <a:gd name="T2" fmla="*/ 0 w 2414"/>
                      <a:gd name="T3" fmla="*/ 0 h 2330"/>
                      <a:gd name="T4" fmla="*/ 0 w 2414"/>
                      <a:gd name="T5" fmla="*/ 0 h 2330"/>
                      <a:gd name="T6" fmla="*/ 0 w 2414"/>
                      <a:gd name="T7" fmla="*/ 0 h 2330"/>
                      <a:gd name="T8" fmla="*/ 0 w 2414"/>
                      <a:gd name="T9" fmla="*/ 0 h 2330"/>
                      <a:gd name="T10" fmla="*/ 0 w 2414"/>
                      <a:gd name="T11" fmla="*/ 0 h 2330"/>
                      <a:gd name="T12" fmla="*/ 0 w 2414"/>
                      <a:gd name="T13" fmla="*/ 0 h 2330"/>
                      <a:gd name="T14" fmla="*/ 0 w 2414"/>
                      <a:gd name="T15" fmla="*/ 0 h 2330"/>
                      <a:gd name="T16" fmla="*/ 0 w 2414"/>
                      <a:gd name="T17" fmla="*/ 0 h 2330"/>
                      <a:gd name="T18" fmla="*/ 0 w 2414"/>
                      <a:gd name="T19" fmla="*/ 0 h 2330"/>
                      <a:gd name="T20" fmla="*/ 0 w 2414"/>
                      <a:gd name="T21" fmla="*/ 0 h 2330"/>
                      <a:gd name="T22" fmla="*/ 0 w 2414"/>
                      <a:gd name="T23" fmla="*/ 0 h 2330"/>
                      <a:gd name="T24" fmla="*/ 0 w 2414"/>
                      <a:gd name="T25" fmla="*/ 0 h 2330"/>
                      <a:gd name="T26" fmla="*/ 0 w 2414"/>
                      <a:gd name="T27" fmla="*/ 0 h 2330"/>
                      <a:gd name="T28" fmla="*/ 0 w 2414"/>
                      <a:gd name="T29" fmla="*/ 0 h 2330"/>
                      <a:gd name="T30" fmla="*/ 0 w 2414"/>
                      <a:gd name="T31" fmla="*/ 0 h 2330"/>
                      <a:gd name="T32" fmla="*/ 0 w 2414"/>
                      <a:gd name="T33" fmla="*/ 0 h 2330"/>
                      <a:gd name="T34" fmla="*/ 0 w 2414"/>
                      <a:gd name="T35" fmla="*/ 0 h 2330"/>
                      <a:gd name="T36" fmla="*/ 0 w 2414"/>
                      <a:gd name="T37" fmla="*/ 0 h 2330"/>
                      <a:gd name="T38" fmla="*/ 0 w 2414"/>
                      <a:gd name="T39" fmla="*/ 0 h 2330"/>
                      <a:gd name="T40" fmla="*/ 0 w 2414"/>
                      <a:gd name="T41" fmla="*/ 0 h 2330"/>
                      <a:gd name="T42" fmla="*/ 0 w 2414"/>
                      <a:gd name="T43" fmla="*/ 0 h 2330"/>
                      <a:gd name="T44" fmla="*/ 0 w 2414"/>
                      <a:gd name="T45" fmla="*/ 0 h 2330"/>
                      <a:gd name="T46" fmla="*/ 0 w 2414"/>
                      <a:gd name="T47" fmla="*/ 0 h 2330"/>
                      <a:gd name="T48" fmla="*/ 0 w 2414"/>
                      <a:gd name="T49" fmla="*/ 0 h 2330"/>
                      <a:gd name="T50" fmla="*/ 0 w 2414"/>
                      <a:gd name="T51" fmla="*/ 0 h 2330"/>
                      <a:gd name="T52" fmla="*/ 0 w 2414"/>
                      <a:gd name="T53" fmla="*/ 0 h 2330"/>
                      <a:gd name="T54" fmla="*/ 0 w 2414"/>
                      <a:gd name="T55" fmla="*/ 0 h 2330"/>
                      <a:gd name="T56" fmla="*/ 0 w 2414"/>
                      <a:gd name="T57" fmla="*/ 0 h 2330"/>
                      <a:gd name="T58" fmla="*/ 0 w 2414"/>
                      <a:gd name="T59" fmla="*/ 0 h 2330"/>
                      <a:gd name="T60" fmla="*/ 0 w 2414"/>
                      <a:gd name="T61" fmla="*/ 0 h 2330"/>
                      <a:gd name="T62" fmla="*/ 0 w 2414"/>
                      <a:gd name="T63" fmla="*/ 0 h 2330"/>
                      <a:gd name="T64" fmla="*/ 0 w 2414"/>
                      <a:gd name="T65" fmla="*/ 0 h 2330"/>
                      <a:gd name="T66" fmla="*/ 0 w 2414"/>
                      <a:gd name="T67" fmla="*/ 0 h 2330"/>
                      <a:gd name="T68" fmla="*/ 0 w 2414"/>
                      <a:gd name="T69" fmla="*/ 0 h 2330"/>
                      <a:gd name="T70" fmla="*/ 0 w 2414"/>
                      <a:gd name="T71" fmla="*/ 0 h 2330"/>
                      <a:gd name="T72" fmla="*/ 0 w 2414"/>
                      <a:gd name="T73" fmla="*/ 0 h 2330"/>
                      <a:gd name="T74" fmla="*/ 0 w 2414"/>
                      <a:gd name="T75" fmla="*/ 0 h 2330"/>
                      <a:gd name="T76" fmla="*/ 0 w 2414"/>
                      <a:gd name="T77" fmla="*/ 0 h 2330"/>
                      <a:gd name="T78" fmla="*/ 0 w 2414"/>
                      <a:gd name="T79" fmla="*/ 0 h 2330"/>
                      <a:gd name="T80" fmla="*/ 0 w 2414"/>
                      <a:gd name="T81" fmla="*/ 0 h 2330"/>
                      <a:gd name="T82" fmla="*/ 0 w 2414"/>
                      <a:gd name="T83" fmla="*/ 0 h 2330"/>
                      <a:gd name="T84" fmla="*/ 0 w 2414"/>
                      <a:gd name="T85" fmla="*/ 0 h 23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14"/>
                      <a:gd name="T130" fmla="*/ 0 h 2330"/>
                      <a:gd name="T131" fmla="*/ 2414 w 2414"/>
                      <a:gd name="T132" fmla="*/ 2330 h 23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14" h="2330">
                        <a:moveTo>
                          <a:pt x="1207" y="2330"/>
                        </a:moveTo>
                        <a:lnTo>
                          <a:pt x="1269" y="2329"/>
                        </a:lnTo>
                        <a:lnTo>
                          <a:pt x="1329" y="2325"/>
                        </a:lnTo>
                        <a:lnTo>
                          <a:pt x="1391" y="2317"/>
                        </a:lnTo>
                        <a:lnTo>
                          <a:pt x="1450" y="2306"/>
                        </a:lnTo>
                        <a:lnTo>
                          <a:pt x="1508" y="2294"/>
                        </a:lnTo>
                        <a:lnTo>
                          <a:pt x="1565" y="2277"/>
                        </a:lnTo>
                        <a:lnTo>
                          <a:pt x="1623" y="2260"/>
                        </a:lnTo>
                        <a:lnTo>
                          <a:pt x="1677" y="2238"/>
                        </a:lnTo>
                        <a:lnTo>
                          <a:pt x="1730" y="2215"/>
                        </a:lnTo>
                        <a:lnTo>
                          <a:pt x="1782" y="2190"/>
                        </a:lnTo>
                        <a:lnTo>
                          <a:pt x="1833" y="2161"/>
                        </a:lnTo>
                        <a:lnTo>
                          <a:pt x="1882" y="2132"/>
                        </a:lnTo>
                        <a:lnTo>
                          <a:pt x="1930" y="2099"/>
                        </a:lnTo>
                        <a:lnTo>
                          <a:pt x="1974" y="2064"/>
                        </a:lnTo>
                        <a:lnTo>
                          <a:pt x="2019" y="2028"/>
                        </a:lnTo>
                        <a:lnTo>
                          <a:pt x="2061" y="1989"/>
                        </a:lnTo>
                        <a:lnTo>
                          <a:pt x="2100" y="1948"/>
                        </a:lnTo>
                        <a:lnTo>
                          <a:pt x="2139" y="1907"/>
                        </a:lnTo>
                        <a:lnTo>
                          <a:pt x="2174" y="1863"/>
                        </a:lnTo>
                        <a:lnTo>
                          <a:pt x="2208" y="1818"/>
                        </a:lnTo>
                        <a:lnTo>
                          <a:pt x="2240" y="1770"/>
                        </a:lnTo>
                        <a:lnTo>
                          <a:pt x="2269" y="1722"/>
                        </a:lnTo>
                        <a:lnTo>
                          <a:pt x="2296" y="1671"/>
                        </a:lnTo>
                        <a:lnTo>
                          <a:pt x="2319" y="1619"/>
                        </a:lnTo>
                        <a:lnTo>
                          <a:pt x="2342" y="1567"/>
                        </a:lnTo>
                        <a:lnTo>
                          <a:pt x="2360" y="1513"/>
                        </a:lnTo>
                        <a:lnTo>
                          <a:pt x="2377" y="1458"/>
                        </a:lnTo>
                        <a:lnTo>
                          <a:pt x="2389" y="1401"/>
                        </a:lnTo>
                        <a:lnTo>
                          <a:pt x="2400" y="1344"/>
                        </a:lnTo>
                        <a:lnTo>
                          <a:pt x="2409" y="1285"/>
                        </a:lnTo>
                        <a:lnTo>
                          <a:pt x="2413" y="1226"/>
                        </a:lnTo>
                        <a:lnTo>
                          <a:pt x="2414" y="1166"/>
                        </a:lnTo>
                        <a:lnTo>
                          <a:pt x="2413" y="1106"/>
                        </a:lnTo>
                        <a:lnTo>
                          <a:pt x="2409" y="1048"/>
                        </a:lnTo>
                        <a:lnTo>
                          <a:pt x="2400" y="988"/>
                        </a:lnTo>
                        <a:lnTo>
                          <a:pt x="2389" y="932"/>
                        </a:lnTo>
                        <a:lnTo>
                          <a:pt x="2377" y="875"/>
                        </a:lnTo>
                        <a:lnTo>
                          <a:pt x="2360" y="820"/>
                        </a:lnTo>
                        <a:lnTo>
                          <a:pt x="2342" y="765"/>
                        </a:lnTo>
                        <a:lnTo>
                          <a:pt x="2319" y="712"/>
                        </a:lnTo>
                        <a:lnTo>
                          <a:pt x="2296" y="661"/>
                        </a:lnTo>
                        <a:lnTo>
                          <a:pt x="2269" y="611"/>
                        </a:lnTo>
                        <a:lnTo>
                          <a:pt x="2240" y="561"/>
                        </a:lnTo>
                        <a:lnTo>
                          <a:pt x="2208" y="514"/>
                        </a:lnTo>
                        <a:lnTo>
                          <a:pt x="2174" y="468"/>
                        </a:lnTo>
                        <a:lnTo>
                          <a:pt x="2139" y="425"/>
                        </a:lnTo>
                        <a:lnTo>
                          <a:pt x="2100" y="382"/>
                        </a:lnTo>
                        <a:lnTo>
                          <a:pt x="2061" y="341"/>
                        </a:lnTo>
                        <a:lnTo>
                          <a:pt x="2019" y="303"/>
                        </a:lnTo>
                        <a:lnTo>
                          <a:pt x="1974" y="266"/>
                        </a:lnTo>
                        <a:lnTo>
                          <a:pt x="1930" y="232"/>
                        </a:lnTo>
                        <a:lnTo>
                          <a:pt x="1882" y="200"/>
                        </a:lnTo>
                        <a:lnTo>
                          <a:pt x="1833" y="169"/>
                        </a:lnTo>
                        <a:lnTo>
                          <a:pt x="1782" y="140"/>
                        </a:lnTo>
                        <a:lnTo>
                          <a:pt x="1730" y="115"/>
                        </a:lnTo>
                        <a:lnTo>
                          <a:pt x="1677" y="92"/>
                        </a:lnTo>
                        <a:lnTo>
                          <a:pt x="1623" y="70"/>
                        </a:lnTo>
                        <a:lnTo>
                          <a:pt x="1565" y="53"/>
                        </a:lnTo>
                        <a:lnTo>
                          <a:pt x="1508" y="36"/>
                        </a:lnTo>
                        <a:lnTo>
                          <a:pt x="1450" y="24"/>
                        </a:lnTo>
                        <a:lnTo>
                          <a:pt x="1391" y="13"/>
                        </a:lnTo>
                        <a:lnTo>
                          <a:pt x="1329" y="5"/>
                        </a:lnTo>
                        <a:lnTo>
                          <a:pt x="1269" y="1"/>
                        </a:lnTo>
                        <a:lnTo>
                          <a:pt x="1207" y="0"/>
                        </a:lnTo>
                        <a:lnTo>
                          <a:pt x="1145" y="1"/>
                        </a:lnTo>
                        <a:lnTo>
                          <a:pt x="1084" y="5"/>
                        </a:lnTo>
                        <a:lnTo>
                          <a:pt x="1022" y="13"/>
                        </a:lnTo>
                        <a:lnTo>
                          <a:pt x="964" y="24"/>
                        </a:lnTo>
                        <a:lnTo>
                          <a:pt x="905" y="36"/>
                        </a:lnTo>
                        <a:lnTo>
                          <a:pt x="848" y="53"/>
                        </a:lnTo>
                        <a:lnTo>
                          <a:pt x="792" y="70"/>
                        </a:lnTo>
                        <a:lnTo>
                          <a:pt x="738" y="92"/>
                        </a:lnTo>
                        <a:lnTo>
                          <a:pt x="683" y="115"/>
                        </a:lnTo>
                        <a:lnTo>
                          <a:pt x="631" y="140"/>
                        </a:lnTo>
                        <a:lnTo>
                          <a:pt x="581" y="169"/>
                        </a:lnTo>
                        <a:lnTo>
                          <a:pt x="532" y="200"/>
                        </a:lnTo>
                        <a:lnTo>
                          <a:pt x="485" y="232"/>
                        </a:lnTo>
                        <a:lnTo>
                          <a:pt x="439" y="266"/>
                        </a:lnTo>
                        <a:lnTo>
                          <a:pt x="396" y="303"/>
                        </a:lnTo>
                        <a:lnTo>
                          <a:pt x="354" y="341"/>
                        </a:lnTo>
                        <a:lnTo>
                          <a:pt x="315" y="382"/>
                        </a:lnTo>
                        <a:lnTo>
                          <a:pt x="275" y="425"/>
                        </a:lnTo>
                        <a:lnTo>
                          <a:pt x="241" y="468"/>
                        </a:lnTo>
                        <a:lnTo>
                          <a:pt x="207" y="514"/>
                        </a:lnTo>
                        <a:lnTo>
                          <a:pt x="175" y="561"/>
                        </a:lnTo>
                        <a:lnTo>
                          <a:pt x="146" y="611"/>
                        </a:lnTo>
                        <a:lnTo>
                          <a:pt x="119" y="661"/>
                        </a:lnTo>
                        <a:lnTo>
                          <a:pt x="95" y="712"/>
                        </a:lnTo>
                        <a:lnTo>
                          <a:pt x="73" y="765"/>
                        </a:lnTo>
                        <a:lnTo>
                          <a:pt x="55" y="820"/>
                        </a:lnTo>
                        <a:lnTo>
                          <a:pt x="38" y="875"/>
                        </a:lnTo>
                        <a:lnTo>
                          <a:pt x="26" y="932"/>
                        </a:lnTo>
                        <a:lnTo>
                          <a:pt x="14" y="988"/>
                        </a:lnTo>
                        <a:lnTo>
                          <a:pt x="6" y="1048"/>
                        </a:lnTo>
                        <a:lnTo>
                          <a:pt x="2" y="1106"/>
                        </a:lnTo>
                        <a:lnTo>
                          <a:pt x="0" y="1166"/>
                        </a:lnTo>
                        <a:lnTo>
                          <a:pt x="2" y="1226"/>
                        </a:lnTo>
                        <a:lnTo>
                          <a:pt x="6" y="1285"/>
                        </a:lnTo>
                        <a:lnTo>
                          <a:pt x="14" y="1344"/>
                        </a:lnTo>
                        <a:lnTo>
                          <a:pt x="26" y="1401"/>
                        </a:lnTo>
                        <a:lnTo>
                          <a:pt x="38" y="1458"/>
                        </a:lnTo>
                        <a:lnTo>
                          <a:pt x="55" y="1513"/>
                        </a:lnTo>
                        <a:lnTo>
                          <a:pt x="73" y="1567"/>
                        </a:lnTo>
                        <a:lnTo>
                          <a:pt x="95" y="1619"/>
                        </a:lnTo>
                        <a:lnTo>
                          <a:pt x="119" y="1671"/>
                        </a:lnTo>
                        <a:lnTo>
                          <a:pt x="146" y="1722"/>
                        </a:lnTo>
                        <a:lnTo>
                          <a:pt x="175" y="1770"/>
                        </a:lnTo>
                        <a:lnTo>
                          <a:pt x="207" y="1818"/>
                        </a:lnTo>
                        <a:lnTo>
                          <a:pt x="241" y="1863"/>
                        </a:lnTo>
                        <a:lnTo>
                          <a:pt x="275" y="1907"/>
                        </a:lnTo>
                        <a:lnTo>
                          <a:pt x="315" y="1948"/>
                        </a:lnTo>
                        <a:lnTo>
                          <a:pt x="354" y="1989"/>
                        </a:lnTo>
                        <a:lnTo>
                          <a:pt x="396" y="2028"/>
                        </a:lnTo>
                        <a:lnTo>
                          <a:pt x="439" y="2064"/>
                        </a:lnTo>
                        <a:lnTo>
                          <a:pt x="485" y="2099"/>
                        </a:lnTo>
                        <a:lnTo>
                          <a:pt x="532" y="2132"/>
                        </a:lnTo>
                        <a:lnTo>
                          <a:pt x="581" y="2161"/>
                        </a:lnTo>
                        <a:lnTo>
                          <a:pt x="631" y="2190"/>
                        </a:lnTo>
                        <a:lnTo>
                          <a:pt x="683" y="2215"/>
                        </a:lnTo>
                        <a:lnTo>
                          <a:pt x="738" y="2238"/>
                        </a:lnTo>
                        <a:lnTo>
                          <a:pt x="792" y="2260"/>
                        </a:lnTo>
                        <a:lnTo>
                          <a:pt x="848" y="2277"/>
                        </a:lnTo>
                        <a:lnTo>
                          <a:pt x="905" y="2294"/>
                        </a:lnTo>
                        <a:lnTo>
                          <a:pt x="964" y="2306"/>
                        </a:lnTo>
                        <a:lnTo>
                          <a:pt x="1022" y="2317"/>
                        </a:lnTo>
                        <a:lnTo>
                          <a:pt x="1084" y="2325"/>
                        </a:lnTo>
                        <a:lnTo>
                          <a:pt x="1145" y="2329"/>
                        </a:lnTo>
                        <a:lnTo>
                          <a:pt x="1207" y="2330"/>
                        </a:lnTo>
                        <a:close/>
                      </a:path>
                    </a:pathLst>
                  </a:custGeom>
                  <a:solidFill>
                    <a:srgbClr val="FFFFFF"/>
                  </a:solidFill>
                  <a:ln w="9525">
                    <a:noFill/>
                    <a:round/>
                    <a:headEnd/>
                    <a:tailEnd/>
                  </a:ln>
                </p:spPr>
                <p:txBody>
                  <a:bodyPr/>
                  <a:lstStyle/>
                  <a:p>
                    <a:endParaRPr lang="en-US">
                      <a:solidFill>
                        <a:srgbClr val="000000"/>
                      </a:solidFill>
                    </a:endParaRPr>
                  </a:p>
                </p:txBody>
              </p:sp>
              <p:sp>
                <p:nvSpPr>
                  <p:cNvPr id="16421" name="Freeform 17"/>
                  <p:cNvSpPr>
                    <a:spLocks/>
                  </p:cNvSpPr>
                  <p:nvPr/>
                </p:nvSpPr>
                <p:spPr bwMode="auto">
                  <a:xfrm>
                    <a:off x="7677" y="3912"/>
                    <a:ext cx="314" cy="619"/>
                  </a:xfrm>
                  <a:custGeom>
                    <a:avLst/>
                    <a:gdLst>
                      <a:gd name="T0" fmla="*/ 0 w 1086"/>
                      <a:gd name="T1" fmla="*/ 0 h 2003"/>
                      <a:gd name="T2" fmla="*/ 0 w 1086"/>
                      <a:gd name="T3" fmla="*/ 0 h 2003"/>
                      <a:gd name="T4" fmla="*/ 0 w 1086"/>
                      <a:gd name="T5" fmla="*/ 0 h 2003"/>
                      <a:gd name="T6" fmla="*/ 0 w 1086"/>
                      <a:gd name="T7" fmla="*/ 0 h 2003"/>
                      <a:gd name="T8" fmla="*/ 0 w 1086"/>
                      <a:gd name="T9" fmla="*/ 0 h 2003"/>
                      <a:gd name="T10" fmla="*/ 0 w 1086"/>
                      <a:gd name="T11" fmla="*/ 0 h 2003"/>
                      <a:gd name="T12" fmla="*/ 0 w 1086"/>
                      <a:gd name="T13" fmla="*/ 0 h 2003"/>
                      <a:gd name="T14" fmla="*/ 0 w 1086"/>
                      <a:gd name="T15" fmla="*/ 0 h 2003"/>
                      <a:gd name="T16" fmla="*/ 0 w 1086"/>
                      <a:gd name="T17" fmla="*/ 0 h 2003"/>
                      <a:gd name="T18" fmla="*/ 0 w 1086"/>
                      <a:gd name="T19" fmla="*/ 0 h 2003"/>
                      <a:gd name="T20" fmla="*/ 0 w 1086"/>
                      <a:gd name="T21" fmla="*/ 0 h 2003"/>
                      <a:gd name="T22" fmla="*/ 0 w 1086"/>
                      <a:gd name="T23" fmla="*/ 0 h 2003"/>
                      <a:gd name="T24" fmla="*/ 0 w 1086"/>
                      <a:gd name="T25" fmla="*/ 0 h 2003"/>
                      <a:gd name="T26" fmla="*/ 0 w 1086"/>
                      <a:gd name="T27" fmla="*/ 0 h 2003"/>
                      <a:gd name="T28" fmla="*/ 0 w 1086"/>
                      <a:gd name="T29" fmla="*/ 0 h 2003"/>
                      <a:gd name="T30" fmla="*/ 0 w 1086"/>
                      <a:gd name="T31" fmla="*/ 0 h 2003"/>
                      <a:gd name="T32" fmla="*/ 0 w 1086"/>
                      <a:gd name="T33" fmla="*/ 0 h 2003"/>
                      <a:gd name="T34" fmla="*/ 0 w 1086"/>
                      <a:gd name="T35" fmla="*/ 0 h 2003"/>
                      <a:gd name="T36" fmla="*/ 0 w 1086"/>
                      <a:gd name="T37" fmla="*/ 0 h 2003"/>
                      <a:gd name="T38" fmla="*/ 0 w 1086"/>
                      <a:gd name="T39" fmla="*/ 0 h 2003"/>
                      <a:gd name="T40" fmla="*/ 0 w 1086"/>
                      <a:gd name="T41" fmla="*/ 0 h 2003"/>
                      <a:gd name="T42" fmla="*/ 0 w 1086"/>
                      <a:gd name="T43" fmla="*/ 0 h 2003"/>
                      <a:gd name="T44" fmla="*/ 0 w 1086"/>
                      <a:gd name="T45" fmla="*/ 0 h 2003"/>
                      <a:gd name="T46" fmla="*/ 0 w 1086"/>
                      <a:gd name="T47" fmla="*/ 0 h 20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6"/>
                      <a:gd name="T73" fmla="*/ 0 h 2003"/>
                      <a:gd name="T74" fmla="*/ 1086 w 1086"/>
                      <a:gd name="T75" fmla="*/ 2003 h 20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6" h="2003">
                        <a:moveTo>
                          <a:pt x="834" y="1032"/>
                        </a:moveTo>
                        <a:lnTo>
                          <a:pt x="589" y="1118"/>
                        </a:lnTo>
                        <a:lnTo>
                          <a:pt x="532" y="958"/>
                        </a:lnTo>
                        <a:lnTo>
                          <a:pt x="732" y="974"/>
                        </a:lnTo>
                        <a:lnTo>
                          <a:pt x="850" y="682"/>
                        </a:lnTo>
                        <a:lnTo>
                          <a:pt x="959" y="603"/>
                        </a:lnTo>
                        <a:lnTo>
                          <a:pt x="979" y="216"/>
                        </a:lnTo>
                        <a:lnTo>
                          <a:pt x="768" y="216"/>
                        </a:lnTo>
                        <a:lnTo>
                          <a:pt x="575" y="328"/>
                        </a:lnTo>
                        <a:lnTo>
                          <a:pt x="555" y="194"/>
                        </a:lnTo>
                        <a:lnTo>
                          <a:pt x="319" y="0"/>
                        </a:lnTo>
                        <a:lnTo>
                          <a:pt x="164" y="89"/>
                        </a:lnTo>
                        <a:lnTo>
                          <a:pt x="210" y="196"/>
                        </a:lnTo>
                        <a:lnTo>
                          <a:pt x="34" y="432"/>
                        </a:lnTo>
                        <a:lnTo>
                          <a:pt x="104" y="666"/>
                        </a:lnTo>
                        <a:lnTo>
                          <a:pt x="0" y="747"/>
                        </a:lnTo>
                        <a:lnTo>
                          <a:pt x="398" y="1234"/>
                        </a:lnTo>
                        <a:lnTo>
                          <a:pt x="246" y="1400"/>
                        </a:lnTo>
                        <a:lnTo>
                          <a:pt x="525" y="1626"/>
                        </a:lnTo>
                        <a:lnTo>
                          <a:pt x="398" y="1965"/>
                        </a:lnTo>
                        <a:lnTo>
                          <a:pt x="517" y="2003"/>
                        </a:lnTo>
                        <a:lnTo>
                          <a:pt x="1021" y="1614"/>
                        </a:lnTo>
                        <a:lnTo>
                          <a:pt x="1086" y="1060"/>
                        </a:lnTo>
                        <a:lnTo>
                          <a:pt x="834" y="1032"/>
                        </a:lnTo>
                        <a:close/>
                      </a:path>
                    </a:pathLst>
                  </a:custGeom>
                  <a:solidFill>
                    <a:srgbClr val="000000"/>
                  </a:solidFill>
                  <a:ln w="9525">
                    <a:noFill/>
                    <a:round/>
                    <a:headEnd/>
                    <a:tailEnd/>
                  </a:ln>
                </p:spPr>
                <p:txBody>
                  <a:bodyPr/>
                  <a:lstStyle/>
                  <a:p>
                    <a:endParaRPr lang="en-US">
                      <a:solidFill>
                        <a:srgbClr val="000000"/>
                      </a:solidFill>
                    </a:endParaRPr>
                  </a:p>
                </p:txBody>
              </p:sp>
              <p:sp>
                <p:nvSpPr>
                  <p:cNvPr id="16422" name="Freeform 18"/>
                  <p:cNvSpPr>
                    <a:spLocks/>
                  </p:cNvSpPr>
                  <p:nvPr/>
                </p:nvSpPr>
                <p:spPr bwMode="auto">
                  <a:xfrm>
                    <a:off x="7698" y="3928"/>
                    <a:ext cx="276" cy="585"/>
                  </a:xfrm>
                  <a:custGeom>
                    <a:avLst/>
                    <a:gdLst>
                      <a:gd name="T0" fmla="*/ 0 w 954"/>
                      <a:gd name="T1" fmla="*/ 0 h 1893"/>
                      <a:gd name="T2" fmla="*/ 0 w 954"/>
                      <a:gd name="T3" fmla="*/ 0 h 1893"/>
                      <a:gd name="T4" fmla="*/ 0 w 954"/>
                      <a:gd name="T5" fmla="*/ 0 h 1893"/>
                      <a:gd name="T6" fmla="*/ 0 w 954"/>
                      <a:gd name="T7" fmla="*/ 0 h 1893"/>
                      <a:gd name="T8" fmla="*/ 0 w 954"/>
                      <a:gd name="T9" fmla="*/ 0 h 1893"/>
                      <a:gd name="T10" fmla="*/ 0 w 954"/>
                      <a:gd name="T11" fmla="*/ 0 h 1893"/>
                      <a:gd name="T12" fmla="*/ 0 w 954"/>
                      <a:gd name="T13" fmla="*/ 0 h 1893"/>
                      <a:gd name="T14" fmla="*/ 0 w 954"/>
                      <a:gd name="T15" fmla="*/ 0 h 1893"/>
                      <a:gd name="T16" fmla="*/ 0 w 954"/>
                      <a:gd name="T17" fmla="*/ 0 h 1893"/>
                      <a:gd name="T18" fmla="*/ 0 w 954"/>
                      <a:gd name="T19" fmla="*/ 0 h 1893"/>
                      <a:gd name="T20" fmla="*/ 0 w 954"/>
                      <a:gd name="T21" fmla="*/ 0 h 1893"/>
                      <a:gd name="T22" fmla="*/ 0 w 954"/>
                      <a:gd name="T23" fmla="*/ 0 h 1893"/>
                      <a:gd name="T24" fmla="*/ 0 w 954"/>
                      <a:gd name="T25" fmla="*/ 0 h 1893"/>
                      <a:gd name="T26" fmla="*/ 0 w 954"/>
                      <a:gd name="T27" fmla="*/ 0 h 1893"/>
                      <a:gd name="T28" fmla="*/ 0 w 954"/>
                      <a:gd name="T29" fmla="*/ 0 h 1893"/>
                      <a:gd name="T30" fmla="*/ 0 w 954"/>
                      <a:gd name="T31" fmla="*/ 0 h 1893"/>
                      <a:gd name="T32" fmla="*/ 0 w 954"/>
                      <a:gd name="T33" fmla="*/ 0 h 1893"/>
                      <a:gd name="T34" fmla="*/ 0 w 954"/>
                      <a:gd name="T35" fmla="*/ 0 h 1893"/>
                      <a:gd name="T36" fmla="*/ 0 w 954"/>
                      <a:gd name="T37" fmla="*/ 0 h 1893"/>
                      <a:gd name="T38" fmla="*/ 0 w 954"/>
                      <a:gd name="T39" fmla="*/ 0 h 1893"/>
                      <a:gd name="T40" fmla="*/ 0 w 954"/>
                      <a:gd name="T41" fmla="*/ 0 h 1893"/>
                      <a:gd name="T42" fmla="*/ 0 w 954"/>
                      <a:gd name="T43" fmla="*/ 0 h 1893"/>
                      <a:gd name="T44" fmla="*/ 0 w 954"/>
                      <a:gd name="T45" fmla="*/ 0 h 1893"/>
                      <a:gd name="T46" fmla="*/ 0 w 954"/>
                      <a:gd name="T47" fmla="*/ 0 h 18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4"/>
                      <a:gd name="T73" fmla="*/ 0 h 1893"/>
                      <a:gd name="T74" fmla="*/ 954 w 954"/>
                      <a:gd name="T75" fmla="*/ 1893 h 18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4" h="1893">
                        <a:moveTo>
                          <a:pt x="897" y="1534"/>
                        </a:moveTo>
                        <a:lnTo>
                          <a:pt x="433" y="1893"/>
                        </a:lnTo>
                        <a:lnTo>
                          <a:pt x="393" y="1881"/>
                        </a:lnTo>
                        <a:lnTo>
                          <a:pt x="513" y="1557"/>
                        </a:lnTo>
                        <a:lnTo>
                          <a:pt x="247" y="1341"/>
                        </a:lnTo>
                        <a:lnTo>
                          <a:pt x="393" y="1184"/>
                        </a:lnTo>
                        <a:lnTo>
                          <a:pt x="0" y="702"/>
                        </a:lnTo>
                        <a:lnTo>
                          <a:pt x="90" y="631"/>
                        </a:lnTo>
                        <a:lnTo>
                          <a:pt x="18" y="388"/>
                        </a:lnTo>
                        <a:lnTo>
                          <a:pt x="196" y="149"/>
                        </a:lnTo>
                        <a:lnTo>
                          <a:pt x="154" y="52"/>
                        </a:lnTo>
                        <a:lnTo>
                          <a:pt x="226" y="0"/>
                        </a:lnTo>
                        <a:lnTo>
                          <a:pt x="430" y="168"/>
                        </a:lnTo>
                        <a:lnTo>
                          <a:pt x="462" y="357"/>
                        </a:lnTo>
                        <a:lnTo>
                          <a:pt x="709" y="214"/>
                        </a:lnTo>
                        <a:lnTo>
                          <a:pt x="850" y="214"/>
                        </a:lnTo>
                        <a:lnTo>
                          <a:pt x="834" y="524"/>
                        </a:lnTo>
                        <a:lnTo>
                          <a:pt x="733" y="597"/>
                        </a:lnTo>
                        <a:lnTo>
                          <a:pt x="623" y="867"/>
                        </a:lnTo>
                        <a:lnTo>
                          <a:pt x="381" y="848"/>
                        </a:lnTo>
                        <a:lnTo>
                          <a:pt x="483" y="1130"/>
                        </a:lnTo>
                        <a:lnTo>
                          <a:pt x="767" y="1030"/>
                        </a:lnTo>
                        <a:lnTo>
                          <a:pt x="954" y="1051"/>
                        </a:lnTo>
                        <a:lnTo>
                          <a:pt x="897" y="1534"/>
                        </a:lnTo>
                        <a:close/>
                      </a:path>
                    </a:pathLst>
                  </a:custGeom>
                  <a:solidFill>
                    <a:srgbClr val="FFFFFF"/>
                  </a:solidFill>
                  <a:ln w="9525">
                    <a:noFill/>
                    <a:round/>
                    <a:headEnd/>
                    <a:tailEnd/>
                  </a:ln>
                </p:spPr>
                <p:txBody>
                  <a:bodyPr/>
                  <a:lstStyle/>
                  <a:p>
                    <a:endParaRPr lang="en-US">
                      <a:solidFill>
                        <a:srgbClr val="000000"/>
                      </a:solidFill>
                    </a:endParaRPr>
                  </a:p>
                </p:txBody>
              </p:sp>
              <p:sp>
                <p:nvSpPr>
                  <p:cNvPr id="16423" name="Freeform 19"/>
                  <p:cNvSpPr>
                    <a:spLocks/>
                  </p:cNvSpPr>
                  <p:nvPr/>
                </p:nvSpPr>
                <p:spPr bwMode="auto">
                  <a:xfrm>
                    <a:off x="7822" y="3881"/>
                    <a:ext cx="123" cy="72"/>
                  </a:xfrm>
                  <a:custGeom>
                    <a:avLst/>
                    <a:gdLst>
                      <a:gd name="T0" fmla="*/ 0 w 423"/>
                      <a:gd name="T1" fmla="*/ 0 h 232"/>
                      <a:gd name="T2" fmla="*/ 0 w 423"/>
                      <a:gd name="T3" fmla="*/ 0 h 232"/>
                      <a:gd name="T4" fmla="*/ 0 w 423"/>
                      <a:gd name="T5" fmla="*/ 0 h 232"/>
                      <a:gd name="T6" fmla="*/ 0 w 423"/>
                      <a:gd name="T7" fmla="*/ 0 h 232"/>
                      <a:gd name="T8" fmla="*/ 0 w 423"/>
                      <a:gd name="T9" fmla="*/ 0 h 232"/>
                      <a:gd name="T10" fmla="*/ 0 60000 65536"/>
                      <a:gd name="T11" fmla="*/ 0 60000 65536"/>
                      <a:gd name="T12" fmla="*/ 0 60000 65536"/>
                      <a:gd name="T13" fmla="*/ 0 60000 65536"/>
                      <a:gd name="T14" fmla="*/ 0 60000 65536"/>
                      <a:gd name="T15" fmla="*/ 0 w 423"/>
                      <a:gd name="T16" fmla="*/ 0 h 232"/>
                      <a:gd name="T17" fmla="*/ 423 w 423"/>
                      <a:gd name="T18" fmla="*/ 232 h 232"/>
                    </a:gdLst>
                    <a:ahLst/>
                    <a:cxnLst>
                      <a:cxn ang="T10">
                        <a:pos x="T0" y="T1"/>
                      </a:cxn>
                      <a:cxn ang="T11">
                        <a:pos x="T2" y="T3"/>
                      </a:cxn>
                      <a:cxn ang="T12">
                        <a:pos x="T4" y="T5"/>
                      </a:cxn>
                      <a:cxn ang="T13">
                        <a:pos x="T6" y="T7"/>
                      </a:cxn>
                      <a:cxn ang="T14">
                        <a:pos x="T8" y="T9"/>
                      </a:cxn>
                    </a:cxnLst>
                    <a:rect l="T15" t="T16" r="T17" b="T18"/>
                    <a:pathLst>
                      <a:path w="423" h="232">
                        <a:moveTo>
                          <a:pt x="0" y="21"/>
                        </a:moveTo>
                        <a:lnTo>
                          <a:pt x="126" y="232"/>
                        </a:lnTo>
                        <a:lnTo>
                          <a:pt x="423" y="212"/>
                        </a:lnTo>
                        <a:lnTo>
                          <a:pt x="423" y="0"/>
                        </a:lnTo>
                        <a:lnTo>
                          <a:pt x="0" y="21"/>
                        </a:lnTo>
                        <a:close/>
                      </a:path>
                    </a:pathLst>
                  </a:custGeom>
                  <a:solidFill>
                    <a:srgbClr val="000000"/>
                  </a:solidFill>
                  <a:ln w="9525">
                    <a:noFill/>
                    <a:round/>
                    <a:headEnd/>
                    <a:tailEnd/>
                  </a:ln>
                </p:spPr>
                <p:txBody>
                  <a:bodyPr/>
                  <a:lstStyle/>
                  <a:p>
                    <a:endParaRPr lang="en-US">
                      <a:solidFill>
                        <a:srgbClr val="000000"/>
                      </a:solidFill>
                    </a:endParaRPr>
                  </a:p>
                </p:txBody>
              </p:sp>
              <p:sp>
                <p:nvSpPr>
                  <p:cNvPr id="16424" name="Freeform 20"/>
                  <p:cNvSpPr>
                    <a:spLocks/>
                  </p:cNvSpPr>
                  <p:nvPr/>
                </p:nvSpPr>
                <p:spPr bwMode="auto">
                  <a:xfrm>
                    <a:off x="7847" y="3898"/>
                    <a:ext cx="82" cy="39"/>
                  </a:xfrm>
                  <a:custGeom>
                    <a:avLst/>
                    <a:gdLst>
                      <a:gd name="T0" fmla="*/ 0 w 282"/>
                      <a:gd name="T1" fmla="*/ 0 h 126"/>
                      <a:gd name="T2" fmla="*/ 0 w 282"/>
                      <a:gd name="T3" fmla="*/ 0 h 126"/>
                      <a:gd name="T4" fmla="*/ 0 w 282"/>
                      <a:gd name="T5" fmla="*/ 0 h 126"/>
                      <a:gd name="T6" fmla="*/ 0 w 282"/>
                      <a:gd name="T7" fmla="*/ 0 h 126"/>
                      <a:gd name="T8" fmla="*/ 0 w 282"/>
                      <a:gd name="T9" fmla="*/ 0 h 126"/>
                      <a:gd name="T10" fmla="*/ 0 60000 65536"/>
                      <a:gd name="T11" fmla="*/ 0 60000 65536"/>
                      <a:gd name="T12" fmla="*/ 0 60000 65536"/>
                      <a:gd name="T13" fmla="*/ 0 60000 65536"/>
                      <a:gd name="T14" fmla="*/ 0 60000 65536"/>
                      <a:gd name="T15" fmla="*/ 0 w 282"/>
                      <a:gd name="T16" fmla="*/ 0 h 126"/>
                      <a:gd name="T17" fmla="*/ 282 w 282"/>
                      <a:gd name="T18" fmla="*/ 126 h 126"/>
                    </a:gdLst>
                    <a:ahLst/>
                    <a:cxnLst>
                      <a:cxn ang="T10">
                        <a:pos x="T0" y="T1"/>
                      </a:cxn>
                      <a:cxn ang="T11">
                        <a:pos x="T2" y="T3"/>
                      </a:cxn>
                      <a:cxn ang="T12">
                        <a:pos x="T4" y="T5"/>
                      </a:cxn>
                      <a:cxn ang="T13">
                        <a:pos x="T6" y="T7"/>
                      </a:cxn>
                      <a:cxn ang="T14">
                        <a:pos x="T8" y="T9"/>
                      </a:cxn>
                    </a:cxnLst>
                    <a:rect l="T15" t="T16" r="T17" b="T18"/>
                    <a:pathLst>
                      <a:path w="282" h="126">
                        <a:moveTo>
                          <a:pt x="0" y="14"/>
                        </a:moveTo>
                        <a:lnTo>
                          <a:pt x="282" y="0"/>
                        </a:lnTo>
                        <a:lnTo>
                          <a:pt x="282" y="111"/>
                        </a:lnTo>
                        <a:lnTo>
                          <a:pt x="67" y="126"/>
                        </a:lnTo>
                        <a:lnTo>
                          <a:pt x="0" y="14"/>
                        </a:lnTo>
                        <a:close/>
                      </a:path>
                    </a:pathLst>
                  </a:custGeom>
                  <a:solidFill>
                    <a:srgbClr val="FFFFFF"/>
                  </a:solidFill>
                  <a:ln w="9525">
                    <a:noFill/>
                    <a:round/>
                    <a:headEnd/>
                    <a:tailEnd/>
                  </a:ln>
                </p:spPr>
                <p:txBody>
                  <a:bodyPr/>
                  <a:lstStyle/>
                  <a:p>
                    <a:endParaRPr lang="en-US">
                      <a:solidFill>
                        <a:srgbClr val="000000"/>
                      </a:solidFill>
                    </a:endParaRPr>
                  </a:p>
                </p:txBody>
              </p:sp>
              <p:sp>
                <p:nvSpPr>
                  <p:cNvPr id="16425" name="Freeform 21"/>
                  <p:cNvSpPr>
                    <a:spLocks/>
                  </p:cNvSpPr>
                  <p:nvPr/>
                </p:nvSpPr>
                <p:spPr bwMode="auto">
                  <a:xfrm>
                    <a:off x="7980" y="3947"/>
                    <a:ext cx="125" cy="121"/>
                  </a:xfrm>
                  <a:custGeom>
                    <a:avLst/>
                    <a:gdLst>
                      <a:gd name="T0" fmla="*/ 0 w 432"/>
                      <a:gd name="T1" fmla="*/ 0 h 391"/>
                      <a:gd name="T2" fmla="*/ 0 w 432"/>
                      <a:gd name="T3" fmla="*/ 0 h 391"/>
                      <a:gd name="T4" fmla="*/ 0 w 432"/>
                      <a:gd name="T5" fmla="*/ 0 h 391"/>
                      <a:gd name="T6" fmla="*/ 0 w 432"/>
                      <a:gd name="T7" fmla="*/ 0 h 391"/>
                      <a:gd name="T8" fmla="*/ 0 w 432"/>
                      <a:gd name="T9" fmla="*/ 0 h 391"/>
                      <a:gd name="T10" fmla="*/ 0 w 432"/>
                      <a:gd name="T11" fmla="*/ 0 h 391"/>
                      <a:gd name="T12" fmla="*/ 0 60000 65536"/>
                      <a:gd name="T13" fmla="*/ 0 60000 65536"/>
                      <a:gd name="T14" fmla="*/ 0 60000 65536"/>
                      <a:gd name="T15" fmla="*/ 0 60000 65536"/>
                      <a:gd name="T16" fmla="*/ 0 60000 65536"/>
                      <a:gd name="T17" fmla="*/ 0 60000 65536"/>
                      <a:gd name="T18" fmla="*/ 0 w 432"/>
                      <a:gd name="T19" fmla="*/ 0 h 391"/>
                      <a:gd name="T20" fmla="*/ 432 w 432"/>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32" h="391">
                        <a:moveTo>
                          <a:pt x="258" y="141"/>
                        </a:moveTo>
                        <a:lnTo>
                          <a:pt x="113" y="0"/>
                        </a:lnTo>
                        <a:lnTo>
                          <a:pt x="0" y="231"/>
                        </a:lnTo>
                        <a:lnTo>
                          <a:pt x="258" y="391"/>
                        </a:lnTo>
                        <a:lnTo>
                          <a:pt x="432" y="192"/>
                        </a:lnTo>
                        <a:lnTo>
                          <a:pt x="258" y="141"/>
                        </a:lnTo>
                        <a:close/>
                      </a:path>
                    </a:pathLst>
                  </a:custGeom>
                  <a:solidFill>
                    <a:srgbClr val="000000"/>
                  </a:solidFill>
                  <a:ln w="9525">
                    <a:noFill/>
                    <a:round/>
                    <a:headEnd/>
                    <a:tailEnd/>
                  </a:ln>
                </p:spPr>
                <p:txBody>
                  <a:bodyPr/>
                  <a:lstStyle/>
                  <a:p>
                    <a:endParaRPr lang="en-US">
                      <a:solidFill>
                        <a:srgbClr val="000000"/>
                      </a:solidFill>
                    </a:endParaRPr>
                  </a:p>
                </p:txBody>
              </p:sp>
              <p:sp>
                <p:nvSpPr>
                  <p:cNvPr id="16426" name="Freeform 22"/>
                  <p:cNvSpPr>
                    <a:spLocks/>
                  </p:cNvSpPr>
                  <p:nvPr/>
                </p:nvSpPr>
                <p:spPr bwMode="auto">
                  <a:xfrm>
                    <a:off x="8000" y="3974"/>
                    <a:ext cx="79" cy="73"/>
                  </a:xfrm>
                  <a:custGeom>
                    <a:avLst/>
                    <a:gdLst>
                      <a:gd name="T0" fmla="*/ 0 w 272"/>
                      <a:gd name="T1" fmla="*/ 0 h 237"/>
                      <a:gd name="T2" fmla="*/ 0 w 272"/>
                      <a:gd name="T3" fmla="*/ 0 h 237"/>
                      <a:gd name="T4" fmla="*/ 0 w 272"/>
                      <a:gd name="T5" fmla="*/ 0 h 237"/>
                      <a:gd name="T6" fmla="*/ 0 w 272"/>
                      <a:gd name="T7" fmla="*/ 0 h 237"/>
                      <a:gd name="T8" fmla="*/ 0 w 272"/>
                      <a:gd name="T9" fmla="*/ 0 h 237"/>
                      <a:gd name="T10" fmla="*/ 0 w 272"/>
                      <a:gd name="T11" fmla="*/ 0 h 237"/>
                      <a:gd name="T12" fmla="*/ 0 60000 65536"/>
                      <a:gd name="T13" fmla="*/ 0 60000 65536"/>
                      <a:gd name="T14" fmla="*/ 0 60000 65536"/>
                      <a:gd name="T15" fmla="*/ 0 60000 65536"/>
                      <a:gd name="T16" fmla="*/ 0 60000 65536"/>
                      <a:gd name="T17" fmla="*/ 0 60000 65536"/>
                      <a:gd name="T18" fmla="*/ 0 w 272"/>
                      <a:gd name="T19" fmla="*/ 0 h 237"/>
                      <a:gd name="T20" fmla="*/ 272 w 272"/>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272" h="237">
                        <a:moveTo>
                          <a:pt x="182" y="237"/>
                        </a:moveTo>
                        <a:lnTo>
                          <a:pt x="0" y="125"/>
                        </a:lnTo>
                        <a:lnTo>
                          <a:pt x="62" y="0"/>
                        </a:lnTo>
                        <a:lnTo>
                          <a:pt x="163" y="98"/>
                        </a:lnTo>
                        <a:lnTo>
                          <a:pt x="272" y="131"/>
                        </a:lnTo>
                        <a:lnTo>
                          <a:pt x="182" y="237"/>
                        </a:lnTo>
                        <a:close/>
                      </a:path>
                    </a:pathLst>
                  </a:custGeom>
                  <a:solidFill>
                    <a:srgbClr val="FFFFFF"/>
                  </a:solidFill>
                  <a:ln w="9525">
                    <a:noFill/>
                    <a:round/>
                    <a:headEnd/>
                    <a:tailEnd/>
                  </a:ln>
                </p:spPr>
                <p:txBody>
                  <a:bodyPr/>
                  <a:lstStyle/>
                  <a:p>
                    <a:endParaRPr lang="en-US">
                      <a:solidFill>
                        <a:srgbClr val="000000"/>
                      </a:solidFill>
                    </a:endParaRPr>
                  </a:p>
                </p:txBody>
              </p:sp>
              <p:sp>
                <p:nvSpPr>
                  <p:cNvPr id="16427" name="Freeform 23"/>
                  <p:cNvSpPr>
                    <a:spLocks/>
                  </p:cNvSpPr>
                  <p:nvPr/>
                </p:nvSpPr>
                <p:spPr bwMode="auto">
                  <a:xfrm>
                    <a:off x="8106" y="3997"/>
                    <a:ext cx="124" cy="218"/>
                  </a:xfrm>
                  <a:custGeom>
                    <a:avLst/>
                    <a:gdLst>
                      <a:gd name="T0" fmla="*/ 0 w 427"/>
                      <a:gd name="T1" fmla="*/ 0 h 707"/>
                      <a:gd name="T2" fmla="*/ 0 w 427"/>
                      <a:gd name="T3" fmla="*/ 0 h 707"/>
                      <a:gd name="T4" fmla="*/ 0 w 427"/>
                      <a:gd name="T5" fmla="*/ 0 h 707"/>
                      <a:gd name="T6" fmla="*/ 0 w 427"/>
                      <a:gd name="T7" fmla="*/ 0 h 707"/>
                      <a:gd name="T8" fmla="*/ 0 w 427"/>
                      <a:gd name="T9" fmla="*/ 0 h 707"/>
                      <a:gd name="T10" fmla="*/ 0 w 427"/>
                      <a:gd name="T11" fmla="*/ 0 h 707"/>
                      <a:gd name="T12" fmla="*/ 0 w 427"/>
                      <a:gd name="T13" fmla="*/ 0 h 707"/>
                      <a:gd name="T14" fmla="*/ 0 w 427"/>
                      <a:gd name="T15" fmla="*/ 0 h 707"/>
                      <a:gd name="T16" fmla="*/ 0 w 427"/>
                      <a:gd name="T17" fmla="*/ 0 h 707"/>
                      <a:gd name="T18" fmla="*/ 0 w 427"/>
                      <a:gd name="T19" fmla="*/ 0 h 707"/>
                      <a:gd name="T20" fmla="*/ 0 w 427"/>
                      <a:gd name="T21" fmla="*/ 0 h 707"/>
                      <a:gd name="T22" fmla="*/ 0 w 427"/>
                      <a:gd name="T23" fmla="*/ 0 h 707"/>
                      <a:gd name="T24" fmla="*/ 0 w 427"/>
                      <a:gd name="T25" fmla="*/ 0 h 7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7"/>
                      <a:gd name="T40" fmla="*/ 0 h 707"/>
                      <a:gd name="T41" fmla="*/ 427 w 427"/>
                      <a:gd name="T42" fmla="*/ 707 h 7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7" h="707">
                        <a:moveTo>
                          <a:pt x="112" y="407"/>
                        </a:moveTo>
                        <a:lnTo>
                          <a:pt x="17" y="523"/>
                        </a:lnTo>
                        <a:lnTo>
                          <a:pt x="102" y="707"/>
                        </a:lnTo>
                        <a:lnTo>
                          <a:pt x="427" y="688"/>
                        </a:lnTo>
                        <a:lnTo>
                          <a:pt x="425" y="638"/>
                        </a:lnTo>
                        <a:lnTo>
                          <a:pt x="136" y="654"/>
                        </a:lnTo>
                        <a:lnTo>
                          <a:pt x="78" y="531"/>
                        </a:lnTo>
                        <a:lnTo>
                          <a:pt x="178" y="409"/>
                        </a:lnTo>
                        <a:lnTo>
                          <a:pt x="60" y="259"/>
                        </a:lnTo>
                        <a:lnTo>
                          <a:pt x="152" y="18"/>
                        </a:lnTo>
                        <a:lnTo>
                          <a:pt x="102" y="0"/>
                        </a:lnTo>
                        <a:lnTo>
                          <a:pt x="0" y="269"/>
                        </a:lnTo>
                        <a:lnTo>
                          <a:pt x="112" y="407"/>
                        </a:lnTo>
                        <a:close/>
                      </a:path>
                    </a:pathLst>
                  </a:custGeom>
                  <a:solidFill>
                    <a:srgbClr val="000000"/>
                  </a:solidFill>
                  <a:ln w="9525">
                    <a:noFill/>
                    <a:round/>
                    <a:headEnd/>
                    <a:tailEnd/>
                  </a:ln>
                </p:spPr>
                <p:txBody>
                  <a:bodyPr/>
                  <a:lstStyle/>
                  <a:p>
                    <a:endParaRPr lang="en-US">
                      <a:solidFill>
                        <a:srgbClr val="000000"/>
                      </a:solidFill>
                    </a:endParaRPr>
                  </a:p>
                </p:txBody>
              </p:sp>
              <p:sp>
                <p:nvSpPr>
                  <p:cNvPr id="16428" name="Freeform 24"/>
                  <p:cNvSpPr>
                    <a:spLocks/>
                  </p:cNvSpPr>
                  <p:nvPr/>
                </p:nvSpPr>
                <p:spPr bwMode="auto">
                  <a:xfrm>
                    <a:off x="8068" y="4249"/>
                    <a:ext cx="151" cy="210"/>
                  </a:xfrm>
                  <a:custGeom>
                    <a:avLst/>
                    <a:gdLst>
                      <a:gd name="T0" fmla="*/ 0 w 524"/>
                      <a:gd name="T1" fmla="*/ 0 h 678"/>
                      <a:gd name="T2" fmla="*/ 0 w 524"/>
                      <a:gd name="T3" fmla="*/ 0 h 678"/>
                      <a:gd name="T4" fmla="*/ 0 w 524"/>
                      <a:gd name="T5" fmla="*/ 0 h 678"/>
                      <a:gd name="T6" fmla="*/ 0 w 524"/>
                      <a:gd name="T7" fmla="*/ 0 h 678"/>
                      <a:gd name="T8" fmla="*/ 0 w 524"/>
                      <a:gd name="T9" fmla="*/ 0 h 678"/>
                      <a:gd name="T10" fmla="*/ 0 w 524"/>
                      <a:gd name="T11" fmla="*/ 0 h 678"/>
                      <a:gd name="T12" fmla="*/ 0 w 524"/>
                      <a:gd name="T13" fmla="*/ 0 h 678"/>
                      <a:gd name="T14" fmla="*/ 0 w 524"/>
                      <a:gd name="T15" fmla="*/ 0 h 678"/>
                      <a:gd name="T16" fmla="*/ 0 w 524"/>
                      <a:gd name="T17" fmla="*/ 0 h 6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4"/>
                      <a:gd name="T28" fmla="*/ 0 h 678"/>
                      <a:gd name="T29" fmla="*/ 524 w 524"/>
                      <a:gd name="T30" fmla="*/ 678 h 6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4" h="678">
                        <a:moveTo>
                          <a:pt x="524" y="51"/>
                        </a:moveTo>
                        <a:lnTo>
                          <a:pt x="521" y="0"/>
                        </a:lnTo>
                        <a:lnTo>
                          <a:pt x="166" y="18"/>
                        </a:lnTo>
                        <a:lnTo>
                          <a:pt x="0" y="224"/>
                        </a:lnTo>
                        <a:lnTo>
                          <a:pt x="145" y="678"/>
                        </a:lnTo>
                        <a:lnTo>
                          <a:pt x="196" y="663"/>
                        </a:lnTo>
                        <a:lnTo>
                          <a:pt x="59" y="235"/>
                        </a:lnTo>
                        <a:lnTo>
                          <a:pt x="193" y="67"/>
                        </a:lnTo>
                        <a:lnTo>
                          <a:pt x="524" y="51"/>
                        </a:lnTo>
                        <a:close/>
                      </a:path>
                    </a:pathLst>
                  </a:custGeom>
                  <a:solidFill>
                    <a:srgbClr val="000000"/>
                  </a:solidFill>
                  <a:ln w="9525">
                    <a:noFill/>
                    <a:round/>
                    <a:headEnd/>
                    <a:tailEnd/>
                  </a:ln>
                </p:spPr>
                <p:txBody>
                  <a:bodyPr/>
                  <a:lstStyle/>
                  <a:p>
                    <a:endParaRPr lang="en-US">
                      <a:solidFill>
                        <a:srgbClr val="000000"/>
                      </a:solidFill>
                    </a:endParaRPr>
                  </a:p>
                </p:txBody>
              </p:sp>
              <p:sp>
                <p:nvSpPr>
                  <p:cNvPr id="16429" name="Freeform 25"/>
                  <p:cNvSpPr>
                    <a:spLocks/>
                  </p:cNvSpPr>
                  <p:nvPr/>
                </p:nvSpPr>
                <p:spPr bwMode="auto">
                  <a:xfrm>
                    <a:off x="7594" y="4234"/>
                    <a:ext cx="117" cy="205"/>
                  </a:xfrm>
                  <a:custGeom>
                    <a:avLst/>
                    <a:gdLst>
                      <a:gd name="T0" fmla="*/ 0 w 408"/>
                      <a:gd name="T1" fmla="*/ 0 h 661"/>
                      <a:gd name="T2" fmla="*/ 0 w 408"/>
                      <a:gd name="T3" fmla="*/ 0 h 661"/>
                      <a:gd name="T4" fmla="*/ 0 w 408"/>
                      <a:gd name="T5" fmla="*/ 0 h 661"/>
                      <a:gd name="T6" fmla="*/ 0 w 408"/>
                      <a:gd name="T7" fmla="*/ 0 h 661"/>
                      <a:gd name="T8" fmla="*/ 0 w 408"/>
                      <a:gd name="T9" fmla="*/ 0 h 661"/>
                      <a:gd name="T10" fmla="*/ 0 w 408"/>
                      <a:gd name="T11" fmla="*/ 0 h 661"/>
                      <a:gd name="T12" fmla="*/ 0 w 408"/>
                      <a:gd name="T13" fmla="*/ 0 h 661"/>
                      <a:gd name="T14" fmla="*/ 0 w 408"/>
                      <a:gd name="T15" fmla="*/ 0 h 661"/>
                      <a:gd name="T16" fmla="*/ 0 w 408"/>
                      <a:gd name="T17" fmla="*/ 0 h 6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8"/>
                      <a:gd name="T28" fmla="*/ 0 h 661"/>
                      <a:gd name="T29" fmla="*/ 408 w 408"/>
                      <a:gd name="T30" fmla="*/ 661 h 6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8" h="661">
                        <a:moveTo>
                          <a:pt x="162" y="0"/>
                        </a:moveTo>
                        <a:lnTo>
                          <a:pt x="0" y="60"/>
                        </a:lnTo>
                        <a:lnTo>
                          <a:pt x="18" y="107"/>
                        </a:lnTo>
                        <a:lnTo>
                          <a:pt x="139" y="64"/>
                        </a:lnTo>
                        <a:lnTo>
                          <a:pt x="349" y="417"/>
                        </a:lnTo>
                        <a:lnTo>
                          <a:pt x="266" y="644"/>
                        </a:lnTo>
                        <a:lnTo>
                          <a:pt x="316" y="661"/>
                        </a:lnTo>
                        <a:lnTo>
                          <a:pt x="408" y="412"/>
                        </a:lnTo>
                        <a:lnTo>
                          <a:pt x="162" y="0"/>
                        </a:lnTo>
                        <a:close/>
                      </a:path>
                    </a:pathLst>
                  </a:custGeom>
                  <a:solidFill>
                    <a:srgbClr val="000000"/>
                  </a:solidFill>
                  <a:ln w="9525">
                    <a:noFill/>
                    <a:round/>
                    <a:headEnd/>
                    <a:tailEnd/>
                  </a:ln>
                </p:spPr>
                <p:txBody>
                  <a:bodyPr/>
                  <a:lstStyle/>
                  <a:p>
                    <a:endParaRPr lang="en-US">
                      <a:solidFill>
                        <a:srgbClr val="000000"/>
                      </a:solidFill>
                    </a:endParaRPr>
                  </a:p>
                </p:txBody>
              </p:sp>
            </p:grpSp>
            <p:sp>
              <p:nvSpPr>
                <p:cNvPr id="16419" name="Oval 26"/>
                <p:cNvSpPr>
                  <a:spLocks noChangeArrowheads="1"/>
                </p:cNvSpPr>
                <p:nvPr/>
              </p:nvSpPr>
              <p:spPr bwMode="auto">
                <a:xfrm>
                  <a:off x="6120" y="3852"/>
                  <a:ext cx="720" cy="720"/>
                </a:xfrm>
                <a:prstGeom prst="ellipse">
                  <a:avLst/>
                </a:prstGeom>
                <a:noFill/>
                <a:ln w="9525">
                  <a:solidFill>
                    <a:srgbClr val="000000"/>
                  </a:solidFill>
                  <a:round/>
                  <a:headEnd/>
                  <a:tailEnd/>
                </a:ln>
              </p:spPr>
              <p:txBody>
                <a:bodyPr/>
                <a:lstStyle/>
                <a:p>
                  <a:endParaRPr lang="en-US">
                    <a:solidFill>
                      <a:srgbClr val="000000"/>
                    </a:solidFill>
                  </a:endParaRPr>
                </a:p>
              </p:txBody>
            </p:sp>
          </p:grpSp>
          <p:sp>
            <p:nvSpPr>
              <p:cNvPr id="16417" name="AutoShape 27"/>
              <p:cNvSpPr>
                <a:spLocks noChangeArrowheads="1"/>
              </p:cNvSpPr>
              <p:nvPr/>
            </p:nvSpPr>
            <p:spPr bwMode="auto">
              <a:xfrm>
                <a:off x="6120" y="3852"/>
                <a:ext cx="360" cy="720"/>
              </a:xfrm>
              <a:prstGeom prst="moon">
                <a:avLst>
                  <a:gd name="adj" fmla="val 50000"/>
                </a:avLst>
              </a:prstGeom>
              <a:solidFill>
                <a:srgbClr val="000000"/>
              </a:solidFill>
              <a:ln w="9525">
                <a:solidFill>
                  <a:srgbClr val="000000"/>
                </a:solidFill>
                <a:miter lim="800000"/>
                <a:headEnd/>
                <a:tailEnd/>
              </a:ln>
            </p:spPr>
            <p:txBody>
              <a:bodyPr/>
              <a:lstStyle/>
              <a:p>
                <a:endParaRPr lang="en-US">
                  <a:solidFill>
                    <a:srgbClr val="000000"/>
                  </a:solidFill>
                </a:endParaRPr>
              </a:p>
            </p:txBody>
          </p:sp>
        </p:grpSp>
      </p:grpSp>
      <p:sp>
        <p:nvSpPr>
          <p:cNvPr id="427036" name="Rectangle 28"/>
          <p:cNvSpPr>
            <a:spLocks noChangeArrowheads="1"/>
          </p:cNvSpPr>
          <p:nvPr/>
        </p:nvSpPr>
        <p:spPr bwMode="auto">
          <a:xfrm>
            <a:off x="989520" y="2799404"/>
            <a:ext cx="5200650"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Since </a:t>
            </a:r>
            <a:r>
              <a:rPr lang="en-US" b="0" dirty="0">
                <a:solidFill>
                  <a:srgbClr val="000000"/>
                </a:solidFill>
                <a:latin typeface="Symbol" pitchFamily="18" charset="2"/>
              </a:rPr>
              <a:t>w</a:t>
            </a:r>
            <a:r>
              <a:rPr lang="en-US" b="0" dirty="0">
                <a:solidFill>
                  <a:srgbClr val="000000"/>
                </a:solidFill>
              </a:rPr>
              <a:t> = constant (i.e., </a:t>
            </a:r>
            <a:r>
              <a:rPr lang="en-US" b="0" dirty="0">
                <a:solidFill>
                  <a:srgbClr val="000000"/>
                </a:solidFill>
                <a:latin typeface="Symbol" pitchFamily="18" charset="2"/>
              </a:rPr>
              <a:t>a</a:t>
            </a:r>
            <a:r>
              <a:rPr lang="en-US" b="0" dirty="0">
                <a:solidFill>
                  <a:srgbClr val="000000"/>
                </a:solidFill>
              </a:rPr>
              <a:t> = 0), </a:t>
            </a:r>
          </a:p>
        </p:txBody>
      </p:sp>
      <p:sp>
        <p:nvSpPr>
          <p:cNvPr id="427037" name="Rectangle 29"/>
          <p:cNvSpPr>
            <a:spLocks noChangeArrowheads="1"/>
          </p:cNvSpPr>
          <p:nvPr/>
        </p:nvSpPr>
        <p:spPr bwMode="auto">
          <a:xfrm>
            <a:off x="2439729" y="3474272"/>
            <a:ext cx="1957388"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a</a:t>
            </a:r>
            <a:r>
              <a:rPr lang="en-US" b="0" baseline="-25000" dirty="0">
                <a:solidFill>
                  <a:srgbClr val="000000"/>
                </a:solidFill>
              </a:rPr>
              <a:t>t</a:t>
            </a:r>
            <a:r>
              <a:rPr lang="en-US" b="0" dirty="0">
                <a:solidFill>
                  <a:srgbClr val="000000"/>
                </a:solidFill>
              </a:rPr>
              <a:t> = 0 m/s</a:t>
            </a:r>
            <a:r>
              <a:rPr lang="en-US" b="0" baseline="30000" dirty="0">
                <a:solidFill>
                  <a:srgbClr val="000000"/>
                </a:solidFill>
              </a:rPr>
              <a:t>2</a:t>
            </a:r>
            <a:r>
              <a:rPr lang="en-US" b="0" dirty="0">
                <a:solidFill>
                  <a:srgbClr val="000000"/>
                </a:solidFill>
              </a:rPr>
              <a:t> </a:t>
            </a:r>
          </a:p>
        </p:txBody>
      </p:sp>
      <p:graphicFrame>
        <p:nvGraphicFramePr>
          <p:cNvPr id="427041" name="Object 33"/>
          <p:cNvGraphicFramePr>
            <a:graphicFrameLocks noChangeAspect="1"/>
          </p:cNvGraphicFramePr>
          <p:nvPr>
            <p:extLst>
              <p:ext uri="{D42A27DB-BD31-4B8C-83A1-F6EECF244321}">
                <p14:modId xmlns:p14="http://schemas.microsoft.com/office/powerpoint/2010/main" val="4260094811"/>
              </p:ext>
            </p:extLst>
          </p:nvPr>
        </p:nvGraphicFramePr>
        <p:xfrm>
          <a:off x="3769878" y="4305361"/>
          <a:ext cx="3768725" cy="982662"/>
        </p:xfrm>
        <a:graphic>
          <a:graphicData uri="http://schemas.openxmlformats.org/presentationml/2006/ole">
            <mc:AlternateContent xmlns:mc="http://schemas.openxmlformats.org/markup-compatibility/2006">
              <mc:Choice xmlns:v="urn:schemas-microsoft-com:vml" Requires="v">
                <p:oleObj spid="_x0000_s13369" name="Equation" r:id="rId3" imgW="3771720" imgH="977760" progId="Equation.3">
                  <p:embed/>
                </p:oleObj>
              </mc:Choice>
              <mc:Fallback>
                <p:oleObj name="Equation" r:id="rId3" imgW="3771720" imgH="977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878" y="4305361"/>
                        <a:ext cx="3768725"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7045" name="Rectangle 37"/>
          <p:cNvSpPr>
            <a:spLocks noChangeArrowheads="1"/>
          </p:cNvSpPr>
          <p:nvPr/>
        </p:nvSpPr>
        <p:spPr bwMode="auto">
          <a:xfrm>
            <a:off x="2239963" y="5865565"/>
            <a:ext cx="5487400" cy="523220"/>
          </a:xfrm>
          <a:prstGeom prst="rect">
            <a:avLst/>
          </a:prstGeom>
          <a:noFill/>
          <a:ln w="9525" algn="ctr">
            <a:noFill/>
            <a:miter lim="800000"/>
            <a:headEnd/>
            <a:tailEnd/>
          </a:ln>
        </p:spPr>
        <p:txBody>
          <a:bodyPr wrap="none" anchor="ctr">
            <a:spAutoFit/>
          </a:bodyPr>
          <a:lstStyle/>
          <a:p>
            <a:pPr algn="l"/>
            <a:r>
              <a:rPr lang="en-US" b="0" dirty="0">
                <a:solidFill>
                  <a:srgbClr val="000000"/>
                </a:solidFill>
              </a:rPr>
              <a:t>=   </a:t>
            </a:r>
            <a:r>
              <a:rPr lang="en-US" b="0" dirty="0" smtClean="0">
                <a:solidFill>
                  <a:srgbClr val="000000"/>
                </a:solidFill>
              </a:rPr>
              <a:t>2.26 </a:t>
            </a:r>
            <a:r>
              <a:rPr lang="en-US" b="0" dirty="0">
                <a:solidFill>
                  <a:srgbClr val="000000"/>
                </a:solidFill>
              </a:rPr>
              <a:t>x 10</a:t>
            </a:r>
            <a:r>
              <a:rPr lang="en-US" b="0" baseline="30000" dirty="0">
                <a:solidFill>
                  <a:srgbClr val="000000"/>
                </a:solidFill>
              </a:rPr>
              <a:t>–3</a:t>
            </a:r>
            <a:r>
              <a:rPr lang="en-US" b="0" dirty="0">
                <a:solidFill>
                  <a:srgbClr val="000000"/>
                </a:solidFill>
              </a:rPr>
              <a:t> m/s</a:t>
            </a:r>
            <a:r>
              <a:rPr lang="en-US" b="0" baseline="30000" dirty="0">
                <a:solidFill>
                  <a:srgbClr val="000000"/>
                </a:solidFill>
              </a:rPr>
              <a:t>2</a:t>
            </a:r>
            <a:r>
              <a:rPr lang="en-US" b="0" dirty="0">
                <a:solidFill>
                  <a:srgbClr val="000000"/>
                </a:solidFill>
              </a:rPr>
              <a:t> toward Earth </a:t>
            </a:r>
          </a:p>
        </p:txBody>
      </p:sp>
      <p:grpSp>
        <p:nvGrpSpPr>
          <p:cNvPr id="9" name="Group 56"/>
          <p:cNvGrpSpPr>
            <a:grpSpLocks/>
          </p:cNvGrpSpPr>
          <p:nvPr/>
        </p:nvGrpSpPr>
        <p:grpSpPr bwMode="auto">
          <a:xfrm>
            <a:off x="4970041" y="146643"/>
            <a:ext cx="3175000" cy="1466850"/>
            <a:chOff x="2803" y="291"/>
            <a:chExt cx="2000" cy="924"/>
          </a:xfrm>
        </p:grpSpPr>
        <p:grpSp>
          <p:nvGrpSpPr>
            <p:cNvPr id="16402" name="Group 53"/>
            <p:cNvGrpSpPr>
              <a:grpSpLocks/>
            </p:cNvGrpSpPr>
            <p:nvPr/>
          </p:nvGrpSpPr>
          <p:grpSpPr bwMode="auto">
            <a:xfrm>
              <a:off x="2803" y="466"/>
              <a:ext cx="1596" cy="545"/>
              <a:chOff x="2803" y="466"/>
              <a:chExt cx="1596" cy="545"/>
            </a:xfrm>
          </p:grpSpPr>
          <p:sp>
            <p:nvSpPr>
              <p:cNvPr id="16405" name="Line 49"/>
              <p:cNvSpPr>
                <a:spLocks noChangeShapeType="1"/>
              </p:cNvSpPr>
              <p:nvPr/>
            </p:nvSpPr>
            <p:spPr bwMode="auto">
              <a:xfrm flipH="1">
                <a:off x="3063" y="466"/>
                <a:ext cx="814" cy="357"/>
              </a:xfrm>
              <a:prstGeom prst="line">
                <a:avLst/>
              </a:prstGeom>
              <a:noFill/>
              <a:ln w="25400">
                <a:solidFill>
                  <a:srgbClr val="3333FF"/>
                </a:solidFill>
                <a:round/>
                <a:headEnd/>
                <a:tailEnd type="triangle" w="lg" len="lg"/>
              </a:ln>
            </p:spPr>
            <p:txBody>
              <a:bodyPr wrap="none" anchor="ctr"/>
              <a:lstStyle/>
              <a:p>
                <a:endParaRPr lang="en-US">
                  <a:solidFill>
                    <a:srgbClr val="000000"/>
                  </a:solidFill>
                </a:endParaRPr>
              </a:p>
            </p:txBody>
          </p:sp>
          <p:sp>
            <p:nvSpPr>
              <p:cNvPr id="16406" name="Line 50"/>
              <p:cNvSpPr>
                <a:spLocks noChangeShapeType="1"/>
              </p:cNvSpPr>
              <p:nvPr/>
            </p:nvSpPr>
            <p:spPr bwMode="auto">
              <a:xfrm>
                <a:off x="3987" y="485"/>
                <a:ext cx="119" cy="265"/>
              </a:xfrm>
              <a:prstGeom prst="line">
                <a:avLst/>
              </a:prstGeom>
              <a:noFill/>
              <a:ln w="25400">
                <a:solidFill>
                  <a:srgbClr val="3333FF"/>
                </a:solidFill>
                <a:round/>
                <a:headEnd/>
                <a:tailEnd type="triangle" w="lg" len="lg"/>
              </a:ln>
            </p:spPr>
            <p:txBody>
              <a:bodyPr wrap="none" anchor="ctr"/>
              <a:lstStyle/>
              <a:p>
                <a:endParaRPr lang="en-US">
                  <a:solidFill>
                    <a:srgbClr val="000000"/>
                  </a:solidFill>
                </a:endParaRPr>
              </a:p>
            </p:txBody>
          </p:sp>
          <p:sp>
            <p:nvSpPr>
              <p:cNvPr id="16407" name="Rectangle 51"/>
              <p:cNvSpPr>
                <a:spLocks noChangeArrowheads="1"/>
              </p:cNvSpPr>
              <p:nvPr/>
            </p:nvSpPr>
            <p:spPr bwMode="auto">
              <a:xfrm>
                <a:off x="2803" y="680"/>
                <a:ext cx="345" cy="327"/>
              </a:xfrm>
              <a:prstGeom prst="rect">
                <a:avLst/>
              </a:prstGeom>
              <a:noFill/>
              <a:ln w="9525" algn="ctr">
                <a:noFill/>
                <a:miter lim="800000"/>
                <a:headEnd/>
                <a:tailEnd/>
              </a:ln>
            </p:spPr>
            <p:txBody>
              <a:bodyPr wrap="none" anchor="ctr">
                <a:spAutoFit/>
              </a:bodyPr>
              <a:lstStyle/>
              <a:p>
                <a:pPr algn="l"/>
                <a:r>
                  <a:rPr lang="en-US" b="0">
                    <a:solidFill>
                      <a:srgbClr val="3333FF"/>
                    </a:solidFill>
                  </a:rPr>
                  <a:t>a</a:t>
                </a:r>
                <a:r>
                  <a:rPr lang="en-US" b="0" baseline="-25000">
                    <a:solidFill>
                      <a:srgbClr val="3333FF"/>
                    </a:solidFill>
                  </a:rPr>
                  <a:t>t</a:t>
                </a:r>
                <a:r>
                  <a:rPr lang="en-US" b="0">
                    <a:solidFill>
                      <a:srgbClr val="3333FF"/>
                    </a:solidFill>
                  </a:rPr>
                  <a:t> </a:t>
                </a:r>
              </a:p>
            </p:txBody>
          </p:sp>
          <p:sp>
            <p:nvSpPr>
              <p:cNvPr id="16408" name="Rectangle 52"/>
              <p:cNvSpPr>
                <a:spLocks noChangeArrowheads="1"/>
              </p:cNvSpPr>
              <p:nvPr/>
            </p:nvSpPr>
            <p:spPr bwMode="auto">
              <a:xfrm>
                <a:off x="4020" y="684"/>
                <a:ext cx="379" cy="327"/>
              </a:xfrm>
              <a:prstGeom prst="rect">
                <a:avLst/>
              </a:prstGeom>
              <a:noFill/>
              <a:ln w="9525" algn="ctr">
                <a:noFill/>
                <a:miter lim="800000"/>
                <a:headEnd/>
                <a:tailEnd/>
              </a:ln>
            </p:spPr>
            <p:txBody>
              <a:bodyPr wrap="none" anchor="ctr">
                <a:spAutoFit/>
              </a:bodyPr>
              <a:lstStyle/>
              <a:p>
                <a:pPr algn="l"/>
                <a:r>
                  <a:rPr lang="en-US" b="0">
                    <a:solidFill>
                      <a:srgbClr val="3333FF"/>
                    </a:solidFill>
                  </a:rPr>
                  <a:t>a</a:t>
                </a:r>
                <a:r>
                  <a:rPr lang="en-US" b="0" baseline="-25000">
                    <a:solidFill>
                      <a:srgbClr val="3333FF"/>
                    </a:solidFill>
                  </a:rPr>
                  <a:t>c</a:t>
                </a:r>
                <a:r>
                  <a:rPr lang="en-US" b="0">
                    <a:solidFill>
                      <a:srgbClr val="3333FF"/>
                    </a:solidFill>
                  </a:rPr>
                  <a:t> </a:t>
                </a:r>
              </a:p>
            </p:txBody>
          </p:sp>
        </p:grpSp>
        <p:sp>
          <p:nvSpPr>
            <p:cNvPr id="16403" name="AutoShape 54"/>
            <p:cNvSpPr>
              <a:spLocks/>
            </p:cNvSpPr>
            <p:nvPr/>
          </p:nvSpPr>
          <p:spPr bwMode="auto">
            <a:xfrm rot="9405716">
              <a:off x="4362" y="291"/>
              <a:ext cx="178" cy="924"/>
            </a:xfrm>
            <a:prstGeom prst="leftBrace">
              <a:avLst>
                <a:gd name="adj1" fmla="val 43258"/>
                <a:gd name="adj2" fmla="val 50000"/>
              </a:avLst>
            </a:prstGeom>
            <a:noFill/>
            <a:ln w="25400">
              <a:solidFill>
                <a:srgbClr val="3333FF"/>
              </a:solidFill>
              <a:round/>
              <a:headEnd/>
              <a:tailEnd/>
            </a:ln>
          </p:spPr>
          <p:txBody>
            <a:bodyPr wrap="none" anchor="ctr"/>
            <a:lstStyle/>
            <a:p>
              <a:endParaRPr lang="en-US">
                <a:solidFill>
                  <a:srgbClr val="000000"/>
                </a:solidFill>
              </a:endParaRPr>
            </a:p>
          </p:txBody>
        </p:sp>
        <p:sp>
          <p:nvSpPr>
            <p:cNvPr id="16404" name="Rectangle 55"/>
            <p:cNvSpPr>
              <a:spLocks noChangeArrowheads="1"/>
            </p:cNvSpPr>
            <p:nvPr/>
          </p:nvSpPr>
          <p:spPr bwMode="auto">
            <a:xfrm>
              <a:off x="4550" y="524"/>
              <a:ext cx="253" cy="327"/>
            </a:xfrm>
            <a:prstGeom prst="rect">
              <a:avLst/>
            </a:prstGeom>
            <a:noFill/>
            <a:ln w="9525" algn="ctr">
              <a:noFill/>
              <a:miter lim="800000"/>
              <a:headEnd/>
              <a:tailEnd/>
            </a:ln>
          </p:spPr>
          <p:txBody>
            <a:bodyPr wrap="none" anchor="ctr">
              <a:spAutoFit/>
            </a:bodyPr>
            <a:lstStyle/>
            <a:p>
              <a:pPr algn="l"/>
              <a:r>
                <a:rPr lang="en-US" b="0">
                  <a:solidFill>
                    <a:srgbClr val="3333FF"/>
                  </a:solidFill>
                </a:rPr>
                <a:t>r </a:t>
              </a:r>
            </a:p>
          </p:txBody>
        </p:sp>
      </p:grpSp>
      <p:grpSp>
        <p:nvGrpSpPr>
          <p:cNvPr id="5" name="Group 4"/>
          <p:cNvGrpSpPr/>
          <p:nvPr/>
        </p:nvGrpSpPr>
        <p:grpSpPr>
          <a:xfrm>
            <a:off x="4198427" y="4745437"/>
            <a:ext cx="2974890" cy="940146"/>
            <a:chOff x="5866133" y="4256688"/>
            <a:chExt cx="2974890" cy="940146"/>
          </a:xfrm>
        </p:grpSpPr>
        <p:sp>
          <p:nvSpPr>
            <p:cNvPr id="48" name="Rectangle 29"/>
            <p:cNvSpPr>
              <a:spLocks noChangeArrowheads="1"/>
            </p:cNvSpPr>
            <p:nvPr/>
          </p:nvSpPr>
          <p:spPr bwMode="auto">
            <a:xfrm>
              <a:off x="5866133" y="4673614"/>
              <a:ext cx="2064989"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2,592,000 s</a:t>
              </a:r>
              <a:endParaRPr lang="en-US" b="0" dirty="0">
                <a:solidFill>
                  <a:srgbClr val="000000"/>
                </a:solidFill>
              </a:endParaRPr>
            </a:p>
          </p:txBody>
        </p:sp>
        <p:cxnSp>
          <p:nvCxnSpPr>
            <p:cNvPr id="3" name="Straight Arrow Connector 2"/>
            <p:cNvCxnSpPr/>
            <p:nvPr/>
          </p:nvCxnSpPr>
          <p:spPr bwMode="auto">
            <a:xfrm flipH="1">
              <a:off x="7879326" y="4256688"/>
              <a:ext cx="961697" cy="583324"/>
            </a:xfrm>
            <a:prstGeom prst="straightConnector1">
              <a:avLst/>
            </a:prstGeom>
            <a:noFill/>
            <a:ln w="28575" cap="flat" cmpd="sng" algn="ctr">
              <a:solidFill>
                <a:schemeClr val="tx1"/>
              </a:solidFill>
              <a:prstDash val="solid"/>
              <a:round/>
              <a:headEnd type="none" w="med" len="med"/>
              <a:tailEnd type="triangle" w="lg" len="lg"/>
            </a:ln>
            <a:effectLst/>
          </p:spPr>
        </p:cxnSp>
      </p:grpSp>
      <p:sp>
        <p:nvSpPr>
          <p:cNvPr id="42" name="Rectangle 22"/>
          <p:cNvSpPr>
            <a:spLocks noChangeArrowheads="1"/>
          </p:cNvSpPr>
          <p:nvPr/>
        </p:nvSpPr>
        <p:spPr bwMode="auto">
          <a:xfrm>
            <a:off x="594851" y="4536966"/>
            <a:ext cx="1572866"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c</a:t>
            </a:r>
            <a:r>
              <a:rPr lang="en-US" b="0" dirty="0" smtClean="0">
                <a:solidFill>
                  <a:srgbClr val="000000"/>
                </a:solidFill>
              </a:rPr>
              <a:t> =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nvGrpSpPr>
          <p:cNvPr id="2" name="Group 1"/>
          <p:cNvGrpSpPr/>
          <p:nvPr/>
        </p:nvGrpSpPr>
        <p:grpSpPr>
          <a:xfrm>
            <a:off x="2055421" y="4266720"/>
            <a:ext cx="1697974" cy="1084222"/>
            <a:chOff x="-1491818" y="5118041"/>
            <a:chExt cx="1697974" cy="1084222"/>
          </a:xfrm>
        </p:grpSpPr>
        <p:sp>
          <p:nvSpPr>
            <p:cNvPr id="44" name="Rectangle 22"/>
            <p:cNvSpPr>
              <a:spLocks noChangeArrowheads="1"/>
            </p:cNvSpPr>
            <p:nvPr/>
          </p:nvSpPr>
          <p:spPr bwMode="auto">
            <a:xfrm>
              <a:off x="-1491818" y="5411557"/>
              <a:ext cx="614271"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r</a:t>
              </a:r>
              <a:endParaRPr lang="en-US" b="0" dirty="0">
                <a:solidFill>
                  <a:srgbClr val="000000"/>
                </a:solidFill>
              </a:endParaRPr>
            </a:p>
          </p:txBody>
        </p:sp>
        <p:sp>
          <p:nvSpPr>
            <p:cNvPr id="45" name="Rectangle 44"/>
            <p:cNvSpPr/>
            <p:nvPr/>
          </p:nvSpPr>
          <p:spPr>
            <a:xfrm>
              <a:off x="-743258" y="5212217"/>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a:t>
              </a:r>
              <a:r>
                <a:rPr lang="en-US" dirty="0" err="1" smtClean="0">
                  <a:solidFill>
                    <a:srgbClr val="000000"/>
                  </a:solidFill>
                  <a:latin typeface="Symbol" panose="05050102010706020507" pitchFamily="18" charset="2"/>
                </a:rPr>
                <a:t>q</a:t>
              </a:r>
              <a:endParaRPr lang="en-US" dirty="0">
                <a:solidFill>
                  <a:srgbClr val="000000"/>
                </a:solidFill>
              </a:endParaRPr>
            </a:p>
          </p:txBody>
        </p:sp>
        <p:cxnSp>
          <p:nvCxnSpPr>
            <p:cNvPr id="46" name="Straight Connector 45"/>
            <p:cNvCxnSpPr/>
            <p:nvPr/>
          </p:nvCxnSpPr>
          <p:spPr bwMode="auto">
            <a:xfrm>
              <a:off x="-749694" y="5702428"/>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7" name="Rectangle 46"/>
            <p:cNvSpPr/>
            <p:nvPr/>
          </p:nvSpPr>
          <p:spPr>
            <a:xfrm>
              <a:off x="-684985" y="5679043"/>
              <a:ext cx="503664" cy="523220"/>
            </a:xfrm>
            <a:prstGeom prst="rect">
              <a:avLst/>
            </a:prstGeom>
          </p:spPr>
          <p:txBody>
            <a:bodyPr wrap="none">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dirty="0">
                <a:solidFill>
                  <a:srgbClr val="000000"/>
                </a:solidFill>
              </a:endParaRPr>
            </a:p>
          </p:txBody>
        </p:sp>
        <p:sp>
          <p:nvSpPr>
            <p:cNvPr id="49" name="Rectangle 22"/>
            <p:cNvSpPr>
              <a:spLocks noChangeArrowheads="1"/>
            </p:cNvSpPr>
            <p:nvPr/>
          </p:nvSpPr>
          <p:spPr bwMode="auto">
            <a:xfrm>
              <a:off x="-985639" y="5118041"/>
              <a:ext cx="1128835" cy="1015663"/>
            </a:xfrm>
            <a:prstGeom prst="rect">
              <a:avLst/>
            </a:prstGeom>
            <a:noFill/>
            <a:ln w="9525">
              <a:noFill/>
              <a:miter lim="800000"/>
              <a:headEnd/>
              <a:tailEnd/>
            </a:ln>
          </p:spPr>
          <p:txBody>
            <a:bodyPr wrap="none" anchor="ctr">
              <a:spAutoFit/>
            </a:bodyPr>
            <a:lstStyle/>
            <a:p>
              <a:pPr algn="l"/>
              <a:r>
                <a:rPr lang="en-US" sz="6000" b="0" dirty="0" smtClean="0">
                  <a:solidFill>
                    <a:srgbClr val="000000"/>
                  </a:solidFill>
                  <a:latin typeface="Arial Narrow" panose="020B0606020202030204" pitchFamily="34" charset="0"/>
                </a:rPr>
                <a:t>(   )</a:t>
              </a:r>
              <a:endParaRPr lang="en-US" sz="6000" b="0" dirty="0">
                <a:solidFill>
                  <a:srgbClr val="000000"/>
                </a:solidFill>
                <a:latin typeface="Arial Narrow" panose="020B0606020202030204" pitchFamily="34" charset="0"/>
              </a:endParaRPr>
            </a:p>
          </p:txBody>
        </p:sp>
        <p:sp>
          <p:nvSpPr>
            <p:cNvPr id="50" name="Rectangle 22"/>
            <p:cNvSpPr>
              <a:spLocks noChangeArrowheads="1"/>
            </p:cNvSpPr>
            <p:nvPr/>
          </p:nvSpPr>
          <p:spPr bwMode="auto">
            <a:xfrm>
              <a:off x="-111560" y="5294190"/>
              <a:ext cx="317716" cy="379591"/>
            </a:xfrm>
            <a:prstGeom prst="rect">
              <a:avLst/>
            </a:prstGeom>
            <a:noFill/>
            <a:ln w="9525">
              <a:noFill/>
              <a:miter lim="800000"/>
              <a:headEnd/>
              <a:tailEnd/>
            </a:ln>
          </p:spPr>
          <p:txBody>
            <a:bodyPr wrap="none" anchor="ctr">
              <a:spAutoFit/>
            </a:bodyPr>
            <a:lstStyle/>
            <a:p>
              <a:pPr algn="l"/>
              <a:r>
                <a:rPr lang="en-US" b="0" baseline="30000" dirty="0" smtClean="0">
                  <a:solidFill>
                    <a:srgbClr val="000000"/>
                  </a:solidFill>
                </a:rPr>
                <a:t>2</a:t>
              </a:r>
              <a:endParaRPr lang="en-US" b="0" baseline="30000" dirty="0">
                <a:solidFill>
                  <a:srgbClr val="000000"/>
                </a:solidFill>
              </a:endParaRPr>
            </a:p>
          </p:txBody>
        </p:sp>
      </p:grpSp>
    </p:spTree>
    <p:extLst>
      <p:ext uri="{BB962C8B-B14F-4D97-AF65-F5344CB8AC3E}">
        <p14:creationId xmlns:p14="http://schemas.microsoft.com/office/powerpoint/2010/main" val="3756675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27036"/>
                                        </p:tgtEl>
                                        <p:attrNameLst>
                                          <p:attrName>style.visibility</p:attrName>
                                        </p:attrNameLst>
                                      </p:cBhvr>
                                      <p:to>
                                        <p:strVal val="visible"/>
                                      </p:to>
                                    </p:set>
                                    <p:animEffect transition="in" filter="dissolve">
                                      <p:cBhvr>
                                        <p:cTn id="15" dur="500"/>
                                        <p:tgtEl>
                                          <p:spTgt spid="42703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27037"/>
                                        </p:tgtEl>
                                        <p:attrNameLst>
                                          <p:attrName>style.visibility</p:attrName>
                                        </p:attrNameLst>
                                      </p:cBhvr>
                                      <p:to>
                                        <p:strVal val="visible"/>
                                      </p:to>
                                    </p:set>
                                    <p:anim calcmode="lin" valueType="num">
                                      <p:cBhvr>
                                        <p:cTn id="20" dur="1000" fill="hold"/>
                                        <p:tgtEl>
                                          <p:spTgt spid="427037"/>
                                        </p:tgtEl>
                                        <p:attrNameLst>
                                          <p:attrName>ppt_x</p:attrName>
                                        </p:attrNameLst>
                                      </p:cBhvr>
                                      <p:tavLst>
                                        <p:tav tm="0">
                                          <p:val>
                                            <p:strVal val="#ppt_x-.2"/>
                                          </p:val>
                                        </p:tav>
                                        <p:tav tm="100000">
                                          <p:val>
                                            <p:strVal val="#ppt_x"/>
                                          </p:val>
                                        </p:tav>
                                      </p:tavLst>
                                    </p:anim>
                                    <p:anim calcmode="lin" valueType="num">
                                      <p:cBhvr>
                                        <p:cTn id="21" dur="1000" fill="hold"/>
                                        <p:tgtEl>
                                          <p:spTgt spid="42703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27037"/>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427038"/>
                                        </p:tgtEl>
                                        <p:attrNameLst>
                                          <p:attrName>style.visibility</p:attrName>
                                        </p:attrNameLst>
                                      </p:cBhvr>
                                      <p:to>
                                        <p:strVal val="visible"/>
                                      </p:to>
                                    </p:set>
                                    <p:animEffect transition="in" filter="dissolve">
                                      <p:cBhvr>
                                        <p:cTn id="26" dur="500"/>
                                        <p:tgtEl>
                                          <p:spTgt spid="427038"/>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0"/>
                                        <p:tgtEl>
                                          <p:spTgt spid="42"/>
                                        </p:tgtEl>
                                      </p:cBhvr>
                                    </p:animEffect>
                                    <p:anim calcmode="lin" valueType="num">
                                      <p:cBhvr>
                                        <p:cTn id="32" dur="2000" fill="hold"/>
                                        <p:tgtEl>
                                          <p:spTgt spid="42"/>
                                        </p:tgtEl>
                                        <p:attrNameLst>
                                          <p:attrName>style.rotation</p:attrName>
                                        </p:attrNameLst>
                                      </p:cBhvr>
                                      <p:tavLst>
                                        <p:tav tm="0">
                                          <p:val>
                                            <p:fltVal val="720"/>
                                          </p:val>
                                        </p:tav>
                                        <p:tav tm="100000">
                                          <p:val>
                                            <p:fltVal val="0"/>
                                          </p:val>
                                        </p:tav>
                                      </p:tavLst>
                                    </p:anim>
                                    <p:anim calcmode="lin" valueType="num">
                                      <p:cBhvr>
                                        <p:cTn id="33" dur="2000" fill="hold"/>
                                        <p:tgtEl>
                                          <p:spTgt spid="42"/>
                                        </p:tgtEl>
                                        <p:attrNameLst>
                                          <p:attrName>ppt_h</p:attrName>
                                        </p:attrNameLst>
                                      </p:cBhvr>
                                      <p:tavLst>
                                        <p:tav tm="0">
                                          <p:val>
                                            <p:fltVal val="0"/>
                                          </p:val>
                                        </p:tav>
                                        <p:tav tm="100000">
                                          <p:val>
                                            <p:strVal val="#ppt_h"/>
                                          </p:val>
                                        </p:tav>
                                      </p:tavLst>
                                    </p:anim>
                                    <p:anim calcmode="lin" valueType="num">
                                      <p:cBhvr>
                                        <p:cTn id="34" dur="20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427041"/>
                                        </p:tgtEl>
                                        <p:attrNameLst>
                                          <p:attrName>style.visibility</p:attrName>
                                        </p:attrNameLst>
                                      </p:cBhvr>
                                      <p:to>
                                        <p:strVal val="visible"/>
                                      </p:to>
                                    </p:set>
                                    <p:anim calcmode="lin" valueType="num">
                                      <p:cBhvr>
                                        <p:cTn id="44" dur="1000" fill="hold"/>
                                        <p:tgtEl>
                                          <p:spTgt spid="427041"/>
                                        </p:tgtEl>
                                        <p:attrNameLst>
                                          <p:attrName>ppt_x</p:attrName>
                                        </p:attrNameLst>
                                      </p:cBhvr>
                                      <p:tavLst>
                                        <p:tav tm="0">
                                          <p:val>
                                            <p:strVal val="#ppt_x-.2"/>
                                          </p:val>
                                        </p:tav>
                                        <p:tav tm="100000">
                                          <p:val>
                                            <p:strVal val="#ppt_x"/>
                                          </p:val>
                                        </p:tav>
                                      </p:tavLst>
                                    </p:anim>
                                    <p:anim calcmode="lin" valueType="num">
                                      <p:cBhvr>
                                        <p:cTn id="45" dur="1000" fill="hold"/>
                                        <p:tgtEl>
                                          <p:spTgt spid="42704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270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3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27045"/>
                                        </p:tgtEl>
                                        <p:attrNameLst>
                                          <p:attrName>style.visibility</p:attrName>
                                        </p:attrNameLst>
                                      </p:cBhvr>
                                      <p:to>
                                        <p:strVal val="visible"/>
                                      </p:to>
                                    </p:set>
                                    <p:animEffect transition="in" filter="fade">
                                      <p:cBhvr>
                                        <p:cTn id="56" dur="1000"/>
                                        <p:tgtEl>
                                          <p:spTgt spid="427045"/>
                                        </p:tgtEl>
                                      </p:cBhvr>
                                    </p:animEffect>
                                    <p:anim calcmode="lin" valueType="num">
                                      <p:cBhvr>
                                        <p:cTn id="57" dur="1000" fill="hold"/>
                                        <p:tgtEl>
                                          <p:spTgt spid="427045"/>
                                        </p:tgtEl>
                                        <p:attrNameLst>
                                          <p:attrName>ppt_x</p:attrName>
                                        </p:attrNameLst>
                                      </p:cBhvr>
                                      <p:tavLst>
                                        <p:tav tm="0">
                                          <p:val>
                                            <p:strVal val="#ppt_x"/>
                                          </p:val>
                                        </p:tav>
                                        <p:tav tm="100000">
                                          <p:val>
                                            <p:strVal val="#ppt_x"/>
                                          </p:val>
                                        </p:tav>
                                      </p:tavLst>
                                    </p:anim>
                                    <p:anim calcmode="lin" valueType="num">
                                      <p:cBhvr>
                                        <p:cTn id="58" dur="1000" fill="hold"/>
                                        <p:tgtEl>
                                          <p:spTgt spid="427045"/>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9" presetClass="entr" presetSubtype="0" fill="hold" grpId="0" nodeType="afterEffect">
                                  <p:stCondLst>
                                    <p:cond delay="0"/>
                                  </p:stCondLst>
                                  <p:childTnLst>
                                    <p:set>
                                      <p:cBhvr>
                                        <p:cTn id="61" dur="1" fill="hold">
                                          <p:stCondLst>
                                            <p:cond delay="0"/>
                                          </p:stCondLst>
                                        </p:cTn>
                                        <p:tgtEl>
                                          <p:spTgt spid="427046"/>
                                        </p:tgtEl>
                                        <p:attrNameLst>
                                          <p:attrName>style.visibility</p:attrName>
                                        </p:attrNameLst>
                                      </p:cBhvr>
                                      <p:to>
                                        <p:strVal val="visible"/>
                                      </p:to>
                                    </p:set>
                                    <p:animEffect transition="in" filter="dissolve">
                                      <p:cBhvr>
                                        <p:cTn id="62" dur="500"/>
                                        <p:tgtEl>
                                          <p:spTgt spid="42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46" grpId="0" animBg="1"/>
      <p:bldP spid="427038" grpId="0" animBg="1"/>
      <p:bldP spid="427036" grpId="0"/>
      <p:bldP spid="427037" grpId="0"/>
      <p:bldP spid="427045"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71" name="Rectangle 39"/>
          <p:cNvSpPr>
            <a:spLocks noChangeArrowheads="1"/>
          </p:cNvSpPr>
          <p:nvPr/>
        </p:nvSpPr>
        <p:spPr bwMode="auto">
          <a:xfrm>
            <a:off x="4713287" y="3494585"/>
            <a:ext cx="4206240" cy="711200"/>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7414" name="Rectangle 6"/>
          <p:cNvSpPr>
            <a:spLocks noChangeArrowheads="1"/>
          </p:cNvSpPr>
          <p:nvPr/>
        </p:nvSpPr>
        <p:spPr bwMode="auto">
          <a:xfrm>
            <a:off x="321438" y="205037"/>
            <a:ext cx="8560357"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b. Find </a:t>
            </a:r>
            <a:r>
              <a:rPr lang="en-US" b="0" dirty="0" smtClean="0">
                <a:solidFill>
                  <a:srgbClr val="FF0000"/>
                </a:solidFill>
              </a:rPr>
              <a:t>resultant (i.e., the </a:t>
            </a:r>
            <a:r>
              <a:rPr lang="en-US" dirty="0">
                <a:solidFill>
                  <a:srgbClr val="FF0000"/>
                </a:solidFill>
              </a:rPr>
              <a:t>net</a:t>
            </a:r>
            <a:r>
              <a:rPr lang="en-US" b="0" dirty="0">
                <a:solidFill>
                  <a:srgbClr val="FF0000"/>
                </a:solidFill>
              </a:rPr>
              <a:t>) </a:t>
            </a:r>
            <a:r>
              <a:rPr lang="en-US" b="0" dirty="0" smtClean="0">
                <a:solidFill>
                  <a:srgbClr val="FF0000"/>
                </a:solidFill>
              </a:rPr>
              <a:t>acceleration </a:t>
            </a:r>
            <a:r>
              <a:rPr lang="en-US" b="0" dirty="0">
                <a:solidFill>
                  <a:srgbClr val="FF0000"/>
                </a:solidFill>
              </a:rPr>
              <a:t>of Moon. </a:t>
            </a:r>
          </a:p>
        </p:txBody>
      </p:sp>
      <p:grpSp>
        <p:nvGrpSpPr>
          <p:cNvPr id="4" name="Group 3"/>
          <p:cNvGrpSpPr/>
          <p:nvPr/>
        </p:nvGrpSpPr>
        <p:grpSpPr>
          <a:xfrm>
            <a:off x="337579" y="1465324"/>
            <a:ext cx="3856037" cy="2614613"/>
            <a:chOff x="715963" y="1402260"/>
            <a:chExt cx="3856037" cy="2614613"/>
          </a:xfrm>
        </p:grpSpPr>
        <p:sp>
          <p:nvSpPr>
            <p:cNvPr id="17430" name="Text Box 13"/>
            <p:cNvSpPr txBox="1">
              <a:spLocks noChangeArrowheads="1"/>
            </p:cNvSpPr>
            <p:nvPr/>
          </p:nvSpPr>
          <p:spPr bwMode="auto">
            <a:xfrm>
              <a:off x="715963" y="3215185"/>
              <a:ext cx="1468437" cy="801688"/>
            </a:xfrm>
            <a:prstGeom prst="rect">
              <a:avLst/>
            </a:prstGeom>
            <a:noFill/>
            <a:ln w="9525">
              <a:noFill/>
              <a:miter lim="800000"/>
              <a:headEnd/>
              <a:tailEnd/>
            </a:ln>
          </p:spPr>
          <p:txBody>
            <a:bodyPr/>
            <a:lstStyle/>
            <a:p>
              <a:r>
                <a:rPr lang="en-US" b="0">
                  <a:solidFill>
                    <a:srgbClr val="000000"/>
                  </a:solidFill>
                </a:rPr>
                <a:t>axis of</a:t>
              </a:r>
            </a:p>
            <a:p>
              <a:r>
                <a:rPr lang="en-US" b="0">
                  <a:solidFill>
                    <a:srgbClr val="000000"/>
                  </a:solidFill>
                </a:rPr>
                <a:t>motion</a:t>
              </a:r>
            </a:p>
          </p:txBody>
        </p:sp>
        <p:sp>
          <p:nvSpPr>
            <p:cNvPr id="17432" name="Freeform 10"/>
            <p:cNvSpPr>
              <a:spLocks/>
            </p:cNvSpPr>
            <p:nvPr/>
          </p:nvSpPr>
          <p:spPr bwMode="auto">
            <a:xfrm>
              <a:off x="1728788" y="2237285"/>
              <a:ext cx="1244600" cy="949325"/>
            </a:xfrm>
            <a:custGeom>
              <a:avLst/>
              <a:gdLst>
                <a:gd name="T0" fmla="*/ 0 w 1676"/>
                <a:gd name="T1" fmla="*/ 0 h 1280"/>
                <a:gd name="T2" fmla="*/ 0 w 1676"/>
                <a:gd name="T3" fmla="*/ 0 h 1280"/>
                <a:gd name="T4" fmla="*/ 0 60000 65536"/>
                <a:gd name="T5" fmla="*/ 0 60000 65536"/>
                <a:gd name="T6" fmla="*/ 0 w 1676"/>
                <a:gd name="T7" fmla="*/ 0 h 1280"/>
                <a:gd name="T8" fmla="*/ 1676 w 1676"/>
                <a:gd name="T9" fmla="*/ 1280 h 1280"/>
              </a:gdLst>
              <a:ahLst/>
              <a:cxnLst>
                <a:cxn ang="T4">
                  <a:pos x="T0" y="T1"/>
                </a:cxn>
                <a:cxn ang="T5">
                  <a:pos x="T2" y="T3"/>
                </a:cxn>
              </a:cxnLst>
              <a:rect l="T6" t="T7" r="T8" b="T9"/>
              <a:pathLst>
                <a:path w="1676" h="1280">
                  <a:moveTo>
                    <a:pt x="0" y="1280"/>
                  </a:moveTo>
                  <a:lnTo>
                    <a:pt x="1676" y="0"/>
                  </a:lnTo>
                </a:path>
              </a:pathLst>
            </a:custGeom>
            <a:noFill/>
            <a:ln w="25400">
              <a:solidFill>
                <a:schemeClr val="tx1"/>
              </a:solidFill>
              <a:round/>
              <a:headEnd type="triangle" w="lg" len="lg"/>
              <a:tailEnd type="none" w="med" len="med"/>
            </a:ln>
          </p:spPr>
          <p:txBody>
            <a:bodyPr/>
            <a:lstStyle/>
            <a:p>
              <a:endParaRPr lang="en-US">
                <a:solidFill>
                  <a:srgbClr val="000000"/>
                </a:solidFill>
              </a:endParaRPr>
            </a:p>
          </p:txBody>
        </p:sp>
        <p:sp>
          <p:nvSpPr>
            <p:cNvPr id="17433" name="Line 11"/>
            <p:cNvSpPr>
              <a:spLocks noChangeShapeType="1"/>
            </p:cNvSpPr>
            <p:nvPr/>
          </p:nvSpPr>
          <p:spPr bwMode="auto">
            <a:xfrm rot="19365815" flipV="1">
              <a:off x="2697163" y="1402260"/>
              <a:ext cx="0" cy="935038"/>
            </a:xfrm>
            <a:prstGeom prst="line">
              <a:avLst/>
            </a:prstGeom>
            <a:noFill/>
            <a:ln w="25400">
              <a:solidFill>
                <a:schemeClr val="tx1"/>
              </a:solidFill>
              <a:round/>
              <a:headEnd/>
              <a:tailEnd type="triangle" w="lg" len="lg"/>
            </a:ln>
          </p:spPr>
          <p:txBody>
            <a:bodyPr/>
            <a:lstStyle/>
            <a:p>
              <a:endParaRPr lang="en-US">
                <a:solidFill>
                  <a:srgbClr val="000000"/>
                </a:solidFill>
              </a:endParaRPr>
            </a:p>
          </p:txBody>
        </p:sp>
        <p:sp>
          <p:nvSpPr>
            <p:cNvPr id="17434" name="Oval 12"/>
            <p:cNvSpPr>
              <a:spLocks noChangeArrowheads="1"/>
            </p:cNvSpPr>
            <p:nvPr/>
          </p:nvSpPr>
          <p:spPr bwMode="auto">
            <a:xfrm>
              <a:off x="2832100" y="2070598"/>
              <a:ext cx="266700" cy="266700"/>
            </a:xfrm>
            <a:prstGeom prst="ellipse">
              <a:avLst/>
            </a:prstGeom>
            <a:solidFill>
              <a:schemeClr val="tx1"/>
            </a:solidFill>
            <a:ln w="9525">
              <a:noFill/>
              <a:round/>
              <a:headEnd/>
              <a:tailEnd/>
            </a:ln>
          </p:spPr>
          <p:txBody>
            <a:bodyPr/>
            <a:lstStyle/>
            <a:p>
              <a:endParaRPr lang="en-US">
                <a:solidFill>
                  <a:srgbClr val="000000"/>
                </a:solidFill>
              </a:endParaRPr>
            </a:p>
          </p:txBody>
        </p:sp>
        <p:sp>
          <p:nvSpPr>
            <p:cNvPr id="17435" name="Text Box 14"/>
            <p:cNvSpPr txBox="1">
              <a:spLocks noChangeArrowheads="1"/>
            </p:cNvSpPr>
            <p:nvPr/>
          </p:nvSpPr>
          <p:spPr bwMode="auto">
            <a:xfrm>
              <a:off x="3103563" y="1935660"/>
              <a:ext cx="1468437" cy="534988"/>
            </a:xfrm>
            <a:prstGeom prst="rect">
              <a:avLst/>
            </a:prstGeom>
            <a:noFill/>
            <a:ln w="9525">
              <a:noFill/>
              <a:miter lim="800000"/>
              <a:headEnd/>
              <a:tailEnd/>
            </a:ln>
          </p:spPr>
          <p:txBody>
            <a:bodyPr/>
            <a:lstStyle/>
            <a:p>
              <a:r>
                <a:rPr lang="en-US" b="0" dirty="0">
                  <a:solidFill>
                    <a:srgbClr val="000000"/>
                  </a:solidFill>
                </a:rPr>
                <a:t>object</a:t>
              </a:r>
            </a:p>
          </p:txBody>
        </p:sp>
        <p:sp>
          <p:nvSpPr>
            <p:cNvPr id="17436" name="Text Box 15"/>
            <p:cNvSpPr txBox="1">
              <a:spLocks noChangeArrowheads="1"/>
            </p:cNvSpPr>
            <p:nvPr/>
          </p:nvSpPr>
          <p:spPr bwMode="auto">
            <a:xfrm>
              <a:off x="2725738" y="1449885"/>
              <a:ext cx="534987" cy="534988"/>
            </a:xfrm>
            <a:prstGeom prst="rect">
              <a:avLst/>
            </a:prstGeom>
            <a:noFill/>
            <a:ln w="9525">
              <a:noFill/>
              <a:miter lim="800000"/>
              <a:headEnd/>
              <a:tailEnd/>
            </a:ln>
          </p:spPr>
          <p:txBody>
            <a:bodyPr/>
            <a:lstStyle/>
            <a:p>
              <a:r>
                <a:rPr lang="en-US" b="0" dirty="0">
                  <a:solidFill>
                    <a:srgbClr val="000000"/>
                  </a:solidFill>
                </a:rPr>
                <a:t>a</a:t>
              </a:r>
              <a:r>
                <a:rPr lang="en-US" b="0" baseline="-25000" dirty="0">
                  <a:solidFill>
                    <a:srgbClr val="000000"/>
                  </a:solidFill>
                </a:rPr>
                <a:t>t</a:t>
              </a:r>
              <a:endParaRPr lang="en-US" b="0" dirty="0">
                <a:solidFill>
                  <a:srgbClr val="000000"/>
                </a:solidFill>
              </a:endParaRPr>
            </a:p>
          </p:txBody>
        </p:sp>
        <p:sp>
          <p:nvSpPr>
            <p:cNvPr id="17437" name="Text Box 16"/>
            <p:cNvSpPr txBox="1">
              <a:spLocks noChangeArrowheads="1"/>
            </p:cNvSpPr>
            <p:nvPr/>
          </p:nvSpPr>
          <p:spPr bwMode="auto">
            <a:xfrm>
              <a:off x="2030413" y="2603998"/>
              <a:ext cx="1068387" cy="533400"/>
            </a:xfrm>
            <a:prstGeom prst="rect">
              <a:avLst/>
            </a:prstGeom>
            <a:noFill/>
            <a:ln w="9525">
              <a:noFill/>
              <a:miter lim="800000"/>
              <a:headEnd/>
              <a:tailEnd/>
            </a:ln>
          </p:spPr>
          <p:txBody>
            <a:bodyPr/>
            <a:lstStyle/>
            <a:p>
              <a:r>
                <a:rPr lang="en-US" b="0" dirty="0">
                  <a:solidFill>
                    <a:srgbClr val="000000"/>
                  </a:solidFill>
                </a:rPr>
                <a:t>a</a:t>
              </a:r>
              <a:r>
                <a:rPr lang="en-US" b="0" baseline="-25000" dirty="0">
                  <a:solidFill>
                    <a:srgbClr val="000000"/>
                  </a:solidFill>
                </a:rPr>
                <a:t>c</a:t>
              </a:r>
              <a:endParaRPr lang="en-US" b="0" dirty="0">
                <a:solidFill>
                  <a:srgbClr val="000000"/>
                </a:solidFill>
              </a:endParaRPr>
            </a:p>
          </p:txBody>
        </p:sp>
      </p:grpSp>
      <p:grpSp>
        <p:nvGrpSpPr>
          <p:cNvPr id="8" name="Group 7"/>
          <p:cNvGrpSpPr/>
          <p:nvPr/>
        </p:nvGrpSpPr>
        <p:grpSpPr>
          <a:xfrm>
            <a:off x="4304945" y="2823291"/>
            <a:ext cx="1855787" cy="663575"/>
            <a:chOff x="5172075" y="2854823"/>
            <a:chExt cx="1855787" cy="663575"/>
          </a:xfrm>
        </p:grpSpPr>
        <p:sp>
          <p:nvSpPr>
            <p:cNvPr id="17438" name="Freeform 18"/>
            <p:cNvSpPr>
              <a:spLocks/>
            </p:cNvSpPr>
            <p:nvPr/>
          </p:nvSpPr>
          <p:spPr bwMode="auto">
            <a:xfrm>
              <a:off x="5172075" y="2854823"/>
              <a:ext cx="1855787" cy="254000"/>
            </a:xfrm>
            <a:custGeom>
              <a:avLst/>
              <a:gdLst>
                <a:gd name="T0" fmla="*/ 0 w 2380"/>
                <a:gd name="T1" fmla="*/ 0 h 325"/>
                <a:gd name="T2" fmla="*/ 0 w 2380"/>
                <a:gd name="T3" fmla="*/ 0 h 325"/>
                <a:gd name="T4" fmla="*/ 0 60000 65536"/>
                <a:gd name="T5" fmla="*/ 0 60000 65536"/>
                <a:gd name="T6" fmla="*/ 0 w 2380"/>
                <a:gd name="T7" fmla="*/ 0 h 325"/>
                <a:gd name="T8" fmla="*/ 2380 w 2380"/>
                <a:gd name="T9" fmla="*/ 325 h 325"/>
              </a:gdLst>
              <a:ahLst/>
              <a:cxnLst>
                <a:cxn ang="T4">
                  <a:pos x="T0" y="T1"/>
                </a:cxn>
                <a:cxn ang="T5">
                  <a:pos x="T2" y="T3"/>
                </a:cxn>
              </a:cxnLst>
              <a:rect l="T6" t="T7" r="T8" b="T9"/>
              <a:pathLst>
                <a:path w="2380" h="325">
                  <a:moveTo>
                    <a:pt x="2380" y="0"/>
                  </a:moveTo>
                  <a:lnTo>
                    <a:pt x="0" y="325"/>
                  </a:lnTo>
                </a:path>
              </a:pathLst>
            </a:custGeom>
            <a:noFill/>
            <a:ln w="47625">
              <a:solidFill>
                <a:schemeClr val="tx1"/>
              </a:solidFill>
              <a:round/>
              <a:headEnd type="none" w="med" len="med"/>
              <a:tailEnd type="triangle" w="lg" len="lg"/>
            </a:ln>
          </p:spPr>
          <p:txBody>
            <a:bodyPr/>
            <a:lstStyle/>
            <a:p>
              <a:endParaRPr lang="en-US">
                <a:solidFill>
                  <a:srgbClr val="000000"/>
                </a:solidFill>
              </a:endParaRPr>
            </a:p>
          </p:txBody>
        </p:sp>
        <p:sp>
          <p:nvSpPr>
            <p:cNvPr id="17441" name="Text Box 21"/>
            <p:cNvSpPr txBox="1">
              <a:spLocks noChangeArrowheads="1"/>
            </p:cNvSpPr>
            <p:nvPr/>
          </p:nvSpPr>
          <p:spPr bwMode="auto">
            <a:xfrm>
              <a:off x="5743575" y="2958010"/>
              <a:ext cx="1122362" cy="560388"/>
            </a:xfrm>
            <a:prstGeom prst="rect">
              <a:avLst/>
            </a:prstGeom>
            <a:noFill/>
            <a:ln w="9525">
              <a:noFill/>
              <a:miter lim="800000"/>
              <a:headEnd/>
              <a:tailEnd/>
            </a:ln>
          </p:spPr>
          <p:txBody>
            <a:bodyPr/>
            <a:lstStyle/>
            <a:p>
              <a:r>
                <a:rPr lang="en-US" b="0">
                  <a:solidFill>
                    <a:srgbClr val="000000"/>
                  </a:solidFill>
                </a:rPr>
                <a:t>a</a:t>
              </a:r>
              <a:r>
                <a:rPr lang="en-US" b="0" baseline="-25000">
                  <a:solidFill>
                    <a:srgbClr val="000000"/>
                  </a:solidFill>
                </a:rPr>
                <a:t>r</a:t>
              </a:r>
              <a:endParaRPr lang="en-US" b="0">
                <a:solidFill>
                  <a:srgbClr val="000000"/>
                </a:solidFill>
              </a:endParaRPr>
            </a:p>
          </p:txBody>
        </p:sp>
      </p:grpSp>
      <p:grpSp>
        <p:nvGrpSpPr>
          <p:cNvPr id="5" name="Group 4"/>
          <p:cNvGrpSpPr/>
          <p:nvPr/>
        </p:nvGrpSpPr>
        <p:grpSpPr>
          <a:xfrm>
            <a:off x="5582883" y="2015253"/>
            <a:ext cx="938212" cy="811213"/>
            <a:chOff x="6450013" y="2046785"/>
            <a:chExt cx="938212" cy="811213"/>
          </a:xfrm>
        </p:grpSpPr>
        <p:sp>
          <p:nvSpPr>
            <p:cNvPr id="17439" name="Text Box 19"/>
            <p:cNvSpPr txBox="1">
              <a:spLocks noChangeArrowheads="1"/>
            </p:cNvSpPr>
            <p:nvPr/>
          </p:nvSpPr>
          <p:spPr bwMode="auto">
            <a:xfrm>
              <a:off x="6584950" y="2046785"/>
              <a:ext cx="803275" cy="561975"/>
            </a:xfrm>
            <a:prstGeom prst="rect">
              <a:avLst/>
            </a:prstGeom>
            <a:noFill/>
            <a:ln w="9525">
              <a:noFill/>
              <a:miter lim="800000"/>
              <a:headEnd/>
              <a:tailEnd/>
            </a:ln>
          </p:spPr>
          <p:txBody>
            <a:bodyPr/>
            <a:lstStyle/>
            <a:p>
              <a:r>
                <a:rPr lang="en-US" b="0">
                  <a:solidFill>
                    <a:srgbClr val="000000"/>
                  </a:solidFill>
                </a:rPr>
                <a:t>a</a:t>
              </a:r>
              <a:r>
                <a:rPr lang="en-US" b="0" baseline="-25000">
                  <a:solidFill>
                    <a:srgbClr val="000000"/>
                  </a:solidFill>
                </a:rPr>
                <a:t>t</a:t>
              </a:r>
              <a:endParaRPr lang="en-US" b="0">
                <a:solidFill>
                  <a:srgbClr val="000000"/>
                </a:solidFill>
              </a:endParaRPr>
            </a:p>
          </p:txBody>
        </p:sp>
        <p:sp>
          <p:nvSpPr>
            <p:cNvPr id="17442" name="Freeform 22"/>
            <p:cNvSpPr>
              <a:spLocks/>
            </p:cNvSpPr>
            <p:nvPr/>
          </p:nvSpPr>
          <p:spPr bwMode="auto">
            <a:xfrm>
              <a:off x="6450013" y="2107110"/>
              <a:ext cx="573087" cy="750888"/>
            </a:xfrm>
            <a:custGeom>
              <a:avLst/>
              <a:gdLst>
                <a:gd name="T0" fmla="*/ 0 w 736"/>
                <a:gd name="T1" fmla="*/ 0 h 964"/>
                <a:gd name="T2" fmla="*/ 0 w 736"/>
                <a:gd name="T3" fmla="*/ 0 h 964"/>
                <a:gd name="T4" fmla="*/ 0 60000 65536"/>
                <a:gd name="T5" fmla="*/ 0 60000 65536"/>
                <a:gd name="T6" fmla="*/ 0 w 736"/>
                <a:gd name="T7" fmla="*/ 0 h 964"/>
                <a:gd name="T8" fmla="*/ 736 w 736"/>
                <a:gd name="T9" fmla="*/ 964 h 964"/>
              </a:gdLst>
              <a:ahLst/>
              <a:cxnLst>
                <a:cxn ang="T4">
                  <a:pos x="T0" y="T1"/>
                </a:cxn>
                <a:cxn ang="T5">
                  <a:pos x="T2" y="T3"/>
                </a:cxn>
              </a:cxnLst>
              <a:rect l="T6" t="T7" r="T8" b="T9"/>
              <a:pathLst>
                <a:path w="736" h="964">
                  <a:moveTo>
                    <a:pt x="736" y="964"/>
                  </a:moveTo>
                  <a:lnTo>
                    <a:pt x="0" y="0"/>
                  </a:lnTo>
                </a:path>
              </a:pathLst>
            </a:custGeom>
            <a:noFill/>
            <a:ln w="25400">
              <a:solidFill>
                <a:schemeClr val="tx1"/>
              </a:solidFill>
              <a:round/>
              <a:headEnd type="none" w="med" len="med"/>
              <a:tailEnd type="triangle" w="lg" len="lg"/>
            </a:ln>
          </p:spPr>
          <p:txBody>
            <a:bodyPr/>
            <a:lstStyle/>
            <a:p>
              <a:endParaRPr lang="en-US">
                <a:solidFill>
                  <a:srgbClr val="000000"/>
                </a:solidFill>
              </a:endParaRPr>
            </a:p>
          </p:txBody>
        </p:sp>
      </p:grpSp>
      <p:grpSp>
        <p:nvGrpSpPr>
          <p:cNvPr id="7" name="Group 6"/>
          <p:cNvGrpSpPr/>
          <p:nvPr/>
        </p:nvGrpSpPr>
        <p:grpSpPr>
          <a:xfrm>
            <a:off x="4235095" y="1967628"/>
            <a:ext cx="1350963" cy="1114425"/>
            <a:chOff x="5102225" y="1999160"/>
            <a:chExt cx="1350963" cy="1114425"/>
          </a:xfrm>
        </p:grpSpPr>
        <p:sp>
          <p:nvSpPr>
            <p:cNvPr id="17440" name="Text Box 20"/>
            <p:cNvSpPr txBox="1">
              <a:spLocks noChangeArrowheads="1"/>
            </p:cNvSpPr>
            <p:nvPr/>
          </p:nvSpPr>
          <p:spPr bwMode="auto">
            <a:xfrm>
              <a:off x="5102225" y="1999160"/>
              <a:ext cx="1122362" cy="561975"/>
            </a:xfrm>
            <a:prstGeom prst="rect">
              <a:avLst/>
            </a:prstGeom>
            <a:noFill/>
            <a:ln w="9525">
              <a:noFill/>
              <a:miter lim="800000"/>
              <a:headEnd/>
              <a:tailEnd/>
            </a:ln>
          </p:spPr>
          <p:txBody>
            <a:bodyPr/>
            <a:lstStyle/>
            <a:p>
              <a:r>
                <a:rPr lang="en-US" b="0" dirty="0">
                  <a:solidFill>
                    <a:srgbClr val="000000"/>
                  </a:solidFill>
                </a:rPr>
                <a:t>a</a:t>
              </a:r>
              <a:r>
                <a:rPr lang="en-US" b="0" baseline="-25000" dirty="0">
                  <a:solidFill>
                    <a:srgbClr val="000000"/>
                  </a:solidFill>
                </a:rPr>
                <a:t>c</a:t>
              </a:r>
              <a:endParaRPr lang="en-US" b="0" dirty="0">
                <a:solidFill>
                  <a:srgbClr val="000000"/>
                </a:solidFill>
              </a:endParaRPr>
            </a:p>
          </p:txBody>
        </p:sp>
        <p:sp>
          <p:nvSpPr>
            <p:cNvPr id="17443" name="Freeform 23"/>
            <p:cNvSpPr>
              <a:spLocks/>
            </p:cNvSpPr>
            <p:nvPr/>
          </p:nvSpPr>
          <p:spPr bwMode="auto">
            <a:xfrm>
              <a:off x="5138738" y="2107110"/>
              <a:ext cx="1314450" cy="1006475"/>
            </a:xfrm>
            <a:custGeom>
              <a:avLst/>
              <a:gdLst>
                <a:gd name="T0" fmla="*/ 0 w 1686"/>
                <a:gd name="T1" fmla="*/ 0 h 1292"/>
                <a:gd name="T2" fmla="*/ 0 w 1686"/>
                <a:gd name="T3" fmla="*/ 0 h 1292"/>
                <a:gd name="T4" fmla="*/ 0 60000 65536"/>
                <a:gd name="T5" fmla="*/ 0 60000 65536"/>
                <a:gd name="T6" fmla="*/ 0 w 1686"/>
                <a:gd name="T7" fmla="*/ 0 h 1292"/>
                <a:gd name="T8" fmla="*/ 1686 w 1686"/>
                <a:gd name="T9" fmla="*/ 1292 h 1292"/>
              </a:gdLst>
              <a:ahLst/>
              <a:cxnLst>
                <a:cxn ang="T4">
                  <a:pos x="T0" y="T1"/>
                </a:cxn>
                <a:cxn ang="T5">
                  <a:pos x="T2" y="T3"/>
                </a:cxn>
              </a:cxnLst>
              <a:rect l="T6" t="T7" r="T8" b="T9"/>
              <a:pathLst>
                <a:path w="1686" h="1292">
                  <a:moveTo>
                    <a:pt x="0" y="1292"/>
                  </a:moveTo>
                  <a:lnTo>
                    <a:pt x="1686" y="0"/>
                  </a:lnTo>
                </a:path>
              </a:pathLst>
            </a:custGeom>
            <a:noFill/>
            <a:ln w="25400">
              <a:solidFill>
                <a:schemeClr val="tx1"/>
              </a:solidFill>
              <a:round/>
              <a:headEnd type="triangle" w="lg" len="lg"/>
              <a:tailEnd type="none" w="med" len="med"/>
            </a:ln>
          </p:spPr>
          <p:txBody>
            <a:bodyPr/>
            <a:lstStyle/>
            <a:p>
              <a:endParaRPr lang="en-US">
                <a:solidFill>
                  <a:srgbClr val="000000"/>
                </a:solidFill>
              </a:endParaRPr>
            </a:p>
          </p:txBody>
        </p:sp>
      </p:grpSp>
      <p:grpSp>
        <p:nvGrpSpPr>
          <p:cNvPr id="9" name="Group 8"/>
          <p:cNvGrpSpPr/>
          <p:nvPr/>
        </p:nvGrpSpPr>
        <p:grpSpPr>
          <a:xfrm>
            <a:off x="5359045" y="2254966"/>
            <a:ext cx="395288" cy="214313"/>
            <a:chOff x="6226175" y="2286498"/>
            <a:chExt cx="395288" cy="214313"/>
          </a:xfrm>
        </p:grpSpPr>
        <p:sp>
          <p:nvSpPr>
            <p:cNvPr id="17444" name="Freeform 24"/>
            <p:cNvSpPr>
              <a:spLocks/>
            </p:cNvSpPr>
            <p:nvPr/>
          </p:nvSpPr>
          <p:spPr bwMode="auto">
            <a:xfrm>
              <a:off x="6226175" y="2286498"/>
              <a:ext cx="157162" cy="214313"/>
            </a:xfrm>
            <a:custGeom>
              <a:avLst/>
              <a:gdLst>
                <a:gd name="T0" fmla="*/ 0 w 200"/>
                <a:gd name="T1" fmla="*/ 0 h 275"/>
                <a:gd name="T2" fmla="*/ 0 w 200"/>
                <a:gd name="T3" fmla="*/ 0 h 275"/>
                <a:gd name="T4" fmla="*/ 0 60000 65536"/>
                <a:gd name="T5" fmla="*/ 0 60000 65536"/>
                <a:gd name="T6" fmla="*/ 0 w 200"/>
                <a:gd name="T7" fmla="*/ 0 h 275"/>
                <a:gd name="T8" fmla="*/ 200 w 200"/>
                <a:gd name="T9" fmla="*/ 275 h 275"/>
              </a:gdLst>
              <a:ahLst/>
              <a:cxnLst>
                <a:cxn ang="T4">
                  <a:pos x="T0" y="T1"/>
                </a:cxn>
                <a:cxn ang="T5">
                  <a:pos x="T2" y="T3"/>
                </a:cxn>
              </a:cxnLst>
              <a:rect l="T6" t="T7" r="T8" b="T9"/>
              <a:pathLst>
                <a:path w="200" h="275">
                  <a:moveTo>
                    <a:pt x="0" y="0"/>
                  </a:moveTo>
                  <a:lnTo>
                    <a:pt x="200" y="275"/>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sp>
          <p:nvSpPr>
            <p:cNvPr id="17445" name="Freeform 25"/>
            <p:cNvSpPr>
              <a:spLocks/>
            </p:cNvSpPr>
            <p:nvPr/>
          </p:nvSpPr>
          <p:spPr bwMode="auto">
            <a:xfrm>
              <a:off x="6386513" y="2332535"/>
              <a:ext cx="234950" cy="168275"/>
            </a:xfrm>
            <a:custGeom>
              <a:avLst/>
              <a:gdLst>
                <a:gd name="T0" fmla="*/ 0 w 300"/>
                <a:gd name="T1" fmla="*/ 0 h 215"/>
                <a:gd name="T2" fmla="*/ 0 w 300"/>
                <a:gd name="T3" fmla="*/ 0 h 215"/>
                <a:gd name="T4" fmla="*/ 0 60000 65536"/>
                <a:gd name="T5" fmla="*/ 0 60000 65536"/>
                <a:gd name="T6" fmla="*/ 0 w 300"/>
                <a:gd name="T7" fmla="*/ 0 h 215"/>
                <a:gd name="T8" fmla="*/ 300 w 300"/>
                <a:gd name="T9" fmla="*/ 215 h 215"/>
              </a:gdLst>
              <a:ahLst/>
              <a:cxnLst>
                <a:cxn ang="T4">
                  <a:pos x="T0" y="T1"/>
                </a:cxn>
                <a:cxn ang="T5">
                  <a:pos x="T2" y="T3"/>
                </a:cxn>
              </a:cxnLst>
              <a:rect l="T6" t="T7" r="T8" b="T9"/>
              <a:pathLst>
                <a:path w="300" h="215">
                  <a:moveTo>
                    <a:pt x="300" y="0"/>
                  </a:moveTo>
                  <a:lnTo>
                    <a:pt x="0" y="215"/>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grpSp>
      <p:grpSp>
        <p:nvGrpSpPr>
          <p:cNvPr id="17416" name="Group 34"/>
          <p:cNvGrpSpPr>
            <a:grpSpLocks/>
          </p:cNvGrpSpPr>
          <p:nvPr/>
        </p:nvGrpSpPr>
        <p:grpSpPr bwMode="auto">
          <a:xfrm>
            <a:off x="327025" y="833935"/>
            <a:ext cx="8485188" cy="519113"/>
            <a:chOff x="180" y="1247"/>
            <a:chExt cx="5345" cy="327"/>
          </a:xfrm>
        </p:grpSpPr>
        <p:sp>
          <p:nvSpPr>
            <p:cNvPr id="17426" name="Rectangle 7"/>
            <p:cNvSpPr>
              <a:spLocks noChangeArrowheads="1"/>
            </p:cNvSpPr>
            <p:nvPr/>
          </p:nvSpPr>
          <p:spPr bwMode="auto">
            <a:xfrm>
              <a:off x="180" y="1247"/>
              <a:ext cx="5345" cy="327"/>
            </a:xfrm>
            <a:prstGeom prst="rect">
              <a:avLst/>
            </a:prstGeom>
            <a:noFill/>
            <a:ln w="9525" algn="ctr">
              <a:noFill/>
              <a:miter lim="800000"/>
              <a:headEnd/>
              <a:tailEnd/>
            </a:ln>
          </p:spPr>
          <p:txBody>
            <a:bodyPr wrap="none" anchor="ctr">
              <a:spAutoFit/>
            </a:bodyPr>
            <a:lstStyle/>
            <a:p>
              <a:pPr algn="l"/>
              <a:r>
                <a:rPr lang="en-US" b="0" dirty="0">
                  <a:solidFill>
                    <a:srgbClr val="FF0000"/>
                  </a:solidFill>
                </a:rPr>
                <a:t>a</a:t>
              </a:r>
              <a:r>
                <a:rPr lang="en-US" b="0" baseline="-25000" dirty="0">
                  <a:solidFill>
                    <a:srgbClr val="FF0000"/>
                  </a:solidFill>
                </a:rPr>
                <a:t>t</a:t>
              </a:r>
              <a:r>
                <a:rPr lang="en-US" b="0" dirty="0">
                  <a:solidFill>
                    <a:srgbClr val="FF0000"/>
                  </a:solidFill>
                </a:rPr>
                <a:t> and a</a:t>
              </a:r>
              <a:r>
                <a:rPr lang="en-US" b="0" baseline="-25000" dirty="0">
                  <a:solidFill>
                    <a:srgbClr val="FF0000"/>
                  </a:solidFill>
                </a:rPr>
                <a:t>c</a:t>
              </a:r>
              <a:r>
                <a:rPr lang="en-US" b="0" dirty="0">
                  <a:solidFill>
                    <a:srgbClr val="FF0000"/>
                  </a:solidFill>
                </a:rPr>
                <a:t> are      component vectors of the net </a:t>
              </a:r>
              <a:r>
                <a:rPr lang="en-US" b="0" dirty="0" err="1">
                  <a:solidFill>
                    <a:srgbClr val="FF0000"/>
                  </a:solidFill>
                </a:rPr>
                <a:t>accel</a:t>
              </a:r>
              <a:r>
                <a:rPr lang="en-US" b="0" dirty="0">
                  <a:solidFill>
                    <a:srgbClr val="FF0000"/>
                  </a:solidFill>
                </a:rPr>
                <a:t>. </a:t>
              </a:r>
            </a:p>
          </p:txBody>
        </p:sp>
        <p:grpSp>
          <p:nvGrpSpPr>
            <p:cNvPr id="17427" name="Group 29"/>
            <p:cNvGrpSpPr>
              <a:grpSpLocks/>
            </p:cNvGrpSpPr>
            <p:nvPr/>
          </p:nvGrpSpPr>
          <p:grpSpPr bwMode="auto">
            <a:xfrm>
              <a:off x="1545" y="1289"/>
              <a:ext cx="292" cy="229"/>
              <a:chOff x="2213" y="2971"/>
              <a:chExt cx="292" cy="229"/>
            </a:xfrm>
          </p:grpSpPr>
          <p:sp>
            <p:nvSpPr>
              <p:cNvPr id="17428" name="Line 27"/>
              <p:cNvSpPr>
                <a:spLocks noChangeShapeType="1"/>
              </p:cNvSpPr>
              <p:nvPr/>
            </p:nvSpPr>
            <p:spPr bwMode="auto">
              <a:xfrm>
                <a:off x="2213" y="3200"/>
                <a:ext cx="292" cy="0"/>
              </a:xfrm>
              <a:prstGeom prst="line">
                <a:avLst/>
              </a:prstGeom>
              <a:noFill/>
              <a:ln w="25400">
                <a:solidFill>
                  <a:srgbClr val="FF3300"/>
                </a:solidFill>
                <a:round/>
                <a:headEnd/>
                <a:tailEnd/>
              </a:ln>
            </p:spPr>
            <p:txBody>
              <a:bodyPr wrap="none" anchor="ctr"/>
              <a:lstStyle/>
              <a:p>
                <a:endParaRPr lang="en-US">
                  <a:solidFill>
                    <a:srgbClr val="000000"/>
                  </a:solidFill>
                </a:endParaRPr>
              </a:p>
            </p:txBody>
          </p:sp>
          <p:sp>
            <p:nvSpPr>
              <p:cNvPr id="17429" name="Line 28"/>
              <p:cNvSpPr>
                <a:spLocks noChangeShapeType="1"/>
              </p:cNvSpPr>
              <p:nvPr/>
            </p:nvSpPr>
            <p:spPr bwMode="auto">
              <a:xfrm flipV="1">
                <a:off x="2359" y="2971"/>
                <a:ext cx="0" cy="229"/>
              </a:xfrm>
              <a:prstGeom prst="line">
                <a:avLst/>
              </a:prstGeom>
              <a:noFill/>
              <a:ln w="25400">
                <a:solidFill>
                  <a:srgbClr val="FF3300"/>
                </a:solidFill>
                <a:round/>
                <a:headEnd/>
                <a:tailEnd/>
              </a:ln>
            </p:spPr>
            <p:txBody>
              <a:bodyPr wrap="none" anchor="ctr"/>
              <a:lstStyle/>
              <a:p>
                <a:endParaRPr lang="en-US">
                  <a:solidFill>
                    <a:srgbClr val="000000"/>
                  </a:solidFill>
                </a:endParaRPr>
              </a:p>
            </p:txBody>
          </p:sp>
        </p:grpSp>
      </p:grpSp>
      <p:grpSp>
        <p:nvGrpSpPr>
          <p:cNvPr id="6" name="Group 33"/>
          <p:cNvGrpSpPr>
            <a:grpSpLocks/>
          </p:cNvGrpSpPr>
          <p:nvPr/>
        </p:nvGrpSpPr>
        <p:grpSpPr bwMode="auto">
          <a:xfrm>
            <a:off x="3867150" y="1448298"/>
            <a:ext cx="4935538" cy="457200"/>
            <a:chOff x="2189" y="1844"/>
            <a:chExt cx="3109" cy="288"/>
          </a:xfrm>
        </p:grpSpPr>
        <p:sp>
          <p:nvSpPr>
            <p:cNvPr id="17422" name="Text Box 26"/>
            <p:cNvSpPr txBox="1">
              <a:spLocks noChangeArrowheads="1"/>
            </p:cNvSpPr>
            <p:nvPr/>
          </p:nvSpPr>
          <p:spPr bwMode="auto">
            <a:xfrm>
              <a:off x="2189" y="1844"/>
              <a:ext cx="3109" cy="288"/>
            </a:xfrm>
            <a:prstGeom prst="rect">
              <a:avLst/>
            </a:prstGeom>
            <a:noFill/>
            <a:ln w="9525">
              <a:noFill/>
              <a:miter lim="800000"/>
              <a:headEnd/>
              <a:tailEnd/>
            </a:ln>
          </p:spPr>
          <p:txBody>
            <a:bodyPr/>
            <a:lstStyle/>
            <a:p>
              <a:r>
                <a:rPr lang="en-US" b="0" dirty="0">
                  <a:solidFill>
                    <a:srgbClr val="FF0000"/>
                  </a:solidFill>
                </a:rPr>
                <a:t>Add like any two      vectors.</a:t>
              </a:r>
            </a:p>
          </p:txBody>
        </p:sp>
        <p:grpSp>
          <p:nvGrpSpPr>
            <p:cNvPr id="17423" name="Group 30"/>
            <p:cNvGrpSpPr>
              <a:grpSpLocks/>
            </p:cNvGrpSpPr>
            <p:nvPr/>
          </p:nvGrpSpPr>
          <p:grpSpPr bwMode="auto">
            <a:xfrm>
              <a:off x="4015" y="1874"/>
              <a:ext cx="292" cy="229"/>
              <a:chOff x="2213" y="2971"/>
              <a:chExt cx="292" cy="229"/>
            </a:xfrm>
          </p:grpSpPr>
          <p:sp>
            <p:nvSpPr>
              <p:cNvPr id="17424" name="Line 31"/>
              <p:cNvSpPr>
                <a:spLocks noChangeShapeType="1"/>
              </p:cNvSpPr>
              <p:nvPr/>
            </p:nvSpPr>
            <p:spPr bwMode="auto">
              <a:xfrm>
                <a:off x="2213" y="3200"/>
                <a:ext cx="292" cy="0"/>
              </a:xfrm>
              <a:prstGeom prst="line">
                <a:avLst/>
              </a:prstGeom>
              <a:noFill/>
              <a:ln w="25400">
                <a:solidFill>
                  <a:srgbClr val="FF3300"/>
                </a:solidFill>
                <a:round/>
                <a:headEnd/>
                <a:tailEnd/>
              </a:ln>
            </p:spPr>
            <p:txBody>
              <a:bodyPr wrap="none" anchor="ctr"/>
              <a:lstStyle/>
              <a:p>
                <a:endParaRPr lang="en-US">
                  <a:solidFill>
                    <a:srgbClr val="000000"/>
                  </a:solidFill>
                </a:endParaRPr>
              </a:p>
            </p:txBody>
          </p:sp>
          <p:sp>
            <p:nvSpPr>
              <p:cNvPr id="17425" name="Line 32"/>
              <p:cNvSpPr>
                <a:spLocks noChangeShapeType="1"/>
              </p:cNvSpPr>
              <p:nvPr/>
            </p:nvSpPr>
            <p:spPr bwMode="auto">
              <a:xfrm flipV="1">
                <a:off x="2359" y="2971"/>
                <a:ext cx="0" cy="229"/>
              </a:xfrm>
              <a:prstGeom prst="line">
                <a:avLst/>
              </a:prstGeom>
              <a:noFill/>
              <a:ln w="25400">
                <a:solidFill>
                  <a:srgbClr val="FF3300"/>
                </a:solidFill>
                <a:round/>
                <a:headEnd/>
                <a:tailEnd/>
              </a:ln>
            </p:spPr>
            <p:txBody>
              <a:bodyPr wrap="none" anchor="ctr"/>
              <a:lstStyle/>
              <a:p>
                <a:endParaRPr lang="en-US">
                  <a:solidFill>
                    <a:srgbClr val="000000"/>
                  </a:solidFill>
                </a:endParaRPr>
              </a:p>
            </p:txBody>
          </p:sp>
        </p:grpSp>
      </p:grpSp>
      <p:sp>
        <p:nvSpPr>
          <p:cNvPr id="428070" name="Text Box 38"/>
          <p:cNvSpPr txBox="1">
            <a:spLocks noChangeArrowheads="1"/>
          </p:cNvSpPr>
          <p:nvPr/>
        </p:nvSpPr>
        <p:spPr bwMode="auto">
          <a:xfrm>
            <a:off x="2435225" y="3575548"/>
            <a:ext cx="6530955" cy="523220"/>
          </a:xfrm>
          <a:prstGeom prst="rect">
            <a:avLst/>
          </a:prstGeom>
          <a:noFill/>
          <a:ln w="9525">
            <a:noFill/>
            <a:miter lim="800000"/>
            <a:headEnd/>
            <a:tailEnd/>
          </a:ln>
        </p:spPr>
        <p:txBody>
          <a:bodyPr wrap="none">
            <a:spAutoFit/>
          </a:bodyPr>
          <a:lstStyle/>
          <a:p>
            <a:pPr algn="l"/>
            <a:r>
              <a:rPr lang="en-US" b="0" dirty="0">
                <a:solidFill>
                  <a:srgbClr val="000000"/>
                </a:solidFill>
              </a:rPr>
              <a:t>Since a</a:t>
            </a:r>
            <a:r>
              <a:rPr lang="en-US" b="0" baseline="-25000" dirty="0">
                <a:solidFill>
                  <a:srgbClr val="000000"/>
                </a:solidFill>
              </a:rPr>
              <a:t>t</a:t>
            </a:r>
            <a:r>
              <a:rPr lang="en-US" b="0" dirty="0">
                <a:solidFill>
                  <a:srgbClr val="000000"/>
                </a:solidFill>
              </a:rPr>
              <a:t> = 0,    </a:t>
            </a:r>
            <a:r>
              <a:rPr lang="en-US" b="0" dirty="0" err="1">
                <a:solidFill>
                  <a:srgbClr val="000000"/>
                </a:solidFill>
              </a:rPr>
              <a:t>a</a:t>
            </a:r>
            <a:r>
              <a:rPr lang="en-US" b="0" baseline="-25000" dirty="0" err="1">
                <a:solidFill>
                  <a:srgbClr val="000000"/>
                </a:solidFill>
              </a:rPr>
              <a:t>r</a:t>
            </a:r>
            <a:r>
              <a:rPr lang="en-US" b="0" dirty="0">
                <a:solidFill>
                  <a:srgbClr val="000000"/>
                </a:solidFill>
              </a:rPr>
              <a:t> = a</a:t>
            </a:r>
            <a:r>
              <a:rPr lang="en-US" b="0" baseline="-25000" dirty="0">
                <a:solidFill>
                  <a:srgbClr val="000000"/>
                </a:solidFill>
              </a:rPr>
              <a:t>c</a:t>
            </a:r>
            <a:r>
              <a:rPr lang="en-US" b="0" dirty="0">
                <a:solidFill>
                  <a:srgbClr val="000000"/>
                </a:solidFill>
              </a:rPr>
              <a:t> = </a:t>
            </a:r>
            <a:r>
              <a:rPr lang="en-US" b="0" dirty="0" smtClean="0">
                <a:solidFill>
                  <a:srgbClr val="000000"/>
                </a:solidFill>
              </a:rPr>
              <a:t>2.26 </a:t>
            </a:r>
            <a:r>
              <a:rPr lang="en-US" b="0" dirty="0">
                <a:solidFill>
                  <a:srgbClr val="000000"/>
                </a:solidFill>
              </a:rPr>
              <a:t>x 10</a:t>
            </a:r>
            <a:r>
              <a:rPr lang="en-US" b="0" baseline="30000" dirty="0">
                <a:solidFill>
                  <a:srgbClr val="000000"/>
                </a:solidFill>
              </a:rPr>
              <a:t>–3</a:t>
            </a:r>
            <a:r>
              <a:rPr lang="en-US" b="0" dirty="0">
                <a:solidFill>
                  <a:srgbClr val="000000"/>
                </a:solidFill>
              </a:rPr>
              <a:t> m/s</a:t>
            </a:r>
            <a:r>
              <a:rPr lang="en-US" b="0" baseline="30000" dirty="0">
                <a:solidFill>
                  <a:srgbClr val="000000"/>
                </a:solidFill>
              </a:rPr>
              <a:t>2</a:t>
            </a:r>
            <a:endParaRPr lang="en-US" b="0" dirty="0">
              <a:solidFill>
                <a:srgbClr val="000000"/>
              </a:solidFill>
            </a:endParaRPr>
          </a:p>
        </p:txBody>
      </p:sp>
      <p:sp>
        <p:nvSpPr>
          <p:cNvPr id="428072" name="Rectangle 40"/>
          <p:cNvSpPr>
            <a:spLocks noChangeArrowheads="1"/>
          </p:cNvSpPr>
          <p:nvPr/>
        </p:nvSpPr>
        <p:spPr bwMode="auto">
          <a:xfrm>
            <a:off x="343118" y="4373267"/>
            <a:ext cx="7782900"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c. Find </a:t>
            </a:r>
            <a:r>
              <a:rPr lang="en-US" b="0" dirty="0" smtClean="0">
                <a:solidFill>
                  <a:srgbClr val="FF0000"/>
                </a:solidFill>
              </a:rPr>
              <a:t>tangential </a:t>
            </a:r>
            <a:r>
              <a:rPr lang="en-US" b="0" dirty="0">
                <a:solidFill>
                  <a:srgbClr val="FF0000"/>
                </a:solidFill>
              </a:rPr>
              <a:t>speed of Moon around Earth. </a:t>
            </a:r>
          </a:p>
        </p:txBody>
      </p:sp>
      <p:graphicFrame>
        <p:nvGraphicFramePr>
          <p:cNvPr id="428074" name="Object 42"/>
          <p:cNvGraphicFramePr>
            <a:graphicFrameLocks noChangeAspect="1"/>
          </p:cNvGraphicFramePr>
          <p:nvPr>
            <p:extLst>
              <p:ext uri="{D42A27DB-BD31-4B8C-83A1-F6EECF244321}">
                <p14:modId xmlns:p14="http://schemas.microsoft.com/office/powerpoint/2010/main" val="49837035"/>
              </p:ext>
            </p:extLst>
          </p:nvPr>
        </p:nvGraphicFramePr>
        <p:xfrm>
          <a:off x="1930789" y="5235419"/>
          <a:ext cx="2008187" cy="484187"/>
        </p:xfrm>
        <a:graphic>
          <a:graphicData uri="http://schemas.openxmlformats.org/presentationml/2006/ole">
            <mc:AlternateContent xmlns:mc="http://schemas.openxmlformats.org/markup-compatibility/2006">
              <mc:Choice xmlns:v="urn:schemas-microsoft-com:vml" Requires="v">
                <p:oleObj spid="_x0000_s14448" name="Equation" r:id="rId3" imgW="2006280" imgH="482400" progId="Equation.3">
                  <p:embed/>
                </p:oleObj>
              </mc:Choice>
              <mc:Fallback>
                <p:oleObj name="Equation" r:id="rId3" imgW="20062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789" y="5235419"/>
                        <a:ext cx="2008187"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8075" name="Object 43"/>
          <p:cNvGraphicFramePr>
            <a:graphicFrameLocks noChangeAspect="1"/>
          </p:cNvGraphicFramePr>
          <p:nvPr>
            <p:extLst>
              <p:ext uri="{D42A27DB-BD31-4B8C-83A1-F6EECF244321}">
                <p14:modId xmlns:p14="http://schemas.microsoft.com/office/powerpoint/2010/main" val="4162343954"/>
              </p:ext>
            </p:extLst>
          </p:nvPr>
        </p:nvGraphicFramePr>
        <p:xfrm>
          <a:off x="3981833" y="4984519"/>
          <a:ext cx="4901015" cy="977419"/>
        </p:xfrm>
        <a:graphic>
          <a:graphicData uri="http://schemas.openxmlformats.org/presentationml/2006/ole">
            <mc:AlternateContent xmlns:mc="http://schemas.openxmlformats.org/markup-compatibility/2006">
              <mc:Choice xmlns:v="urn:schemas-microsoft-com:vml" Requires="v">
                <p:oleObj spid="_x0000_s14449" name="Equation" r:id="rId5" imgW="2234880" imgH="444240" progId="Equation.3">
                  <p:embed/>
                </p:oleObj>
              </mc:Choice>
              <mc:Fallback>
                <p:oleObj name="Equation" r:id="rId5" imgW="2234880" imgH="444240" progId="Equation.3">
                  <p:embed/>
                  <p:pic>
                    <p:nvPicPr>
                      <p:cNvPr id="0" name=""/>
                      <p:cNvPicPr>
                        <a:picLocks noChangeAspect="1" noChangeArrowheads="1"/>
                      </p:cNvPicPr>
                      <p:nvPr/>
                    </p:nvPicPr>
                    <p:blipFill>
                      <a:blip r:embed="rId6"/>
                      <a:srcRect/>
                      <a:stretch>
                        <a:fillRect/>
                      </a:stretch>
                    </p:blipFill>
                    <p:spPr bwMode="auto">
                      <a:xfrm>
                        <a:off x="3981833" y="4984519"/>
                        <a:ext cx="4901015" cy="977419"/>
                      </a:xfrm>
                      <a:prstGeom prst="rect">
                        <a:avLst/>
                      </a:prstGeom>
                      <a:noFill/>
                      <a:extLst/>
                    </p:spPr>
                  </p:pic>
                </p:oleObj>
              </mc:Fallback>
            </mc:AlternateContent>
          </a:graphicData>
        </a:graphic>
      </p:graphicFrame>
      <p:sp>
        <p:nvSpPr>
          <p:cNvPr id="428076" name="Rectangle 44"/>
          <p:cNvSpPr>
            <a:spLocks noChangeArrowheads="1"/>
          </p:cNvSpPr>
          <p:nvPr/>
        </p:nvSpPr>
        <p:spPr bwMode="auto">
          <a:xfrm>
            <a:off x="4493739" y="5941832"/>
            <a:ext cx="1554480" cy="674687"/>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28077" name="Rectangle 45"/>
          <p:cNvSpPr>
            <a:spLocks noChangeArrowheads="1"/>
          </p:cNvSpPr>
          <p:nvPr/>
        </p:nvSpPr>
        <p:spPr bwMode="auto">
          <a:xfrm>
            <a:off x="3949227" y="6031853"/>
            <a:ext cx="2170787" cy="523220"/>
          </a:xfrm>
          <a:prstGeom prst="rect">
            <a:avLst/>
          </a:prstGeom>
          <a:noFill/>
          <a:ln w="9525" algn="ctr">
            <a:noFill/>
            <a:miter lim="800000"/>
            <a:headEnd/>
            <a:tailEnd/>
          </a:ln>
        </p:spPr>
        <p:txBody>
          <a:bodyPr wrap="none" anchor="ctr">
            <a:spAutoFit/>
          </a:bodyPr>
          <a:lstStyle/>
          <a:p>
            <a:pPr algn="l"/>
            <a:r>
              <a:rPr lang="en-US" b="0" dirty="0">
                <a:solidFill>
                  <a:srgbClr val="000000"/>
                </a:solidFill>
              </a:rPr>
              <a:t>=    </a:t>
            </a:r>
            <a:r>
              <a:rPr lang="en-US" b="0" dirty="0" smtClean="0">
                <a:solidFill>
                  <a:srgbClr val="000000"/>
                </a:solidFill>
              </a:rPr>
              <a:t>932 m/s </a:t>
            </a:r>
            <a:endParaRPr lang="en-US" b="0" dirty="0">
              <a:solidFill>
                <a:srgbClr val="000000"/>
              </a:solidFill>
            </a:endParaRPr>
          </a:p>
        </p:txBody>
      </p:sp>
      <p:grpSp>
        <p:nvGrpSpPr>
          <p:cNvPr id="38" name="Group 37"/>
          <p:cNvGrpSpPr/>
          <p:nvPr/>
        </p:nvGrpSpPr>
        <p:grpSpPr>
          <a:xfrm>
            <a:off x="227754" y="4941960"/>
            <a:ext cx="1563791" cy="1037344"/>
            <a:chOff x="-1357805" y="4752764"/>
            <a:chExt cx="1563791" cy="1037344"/>
          </a:xfrm>
        </p:grpSpPr>
        <p:sp>
          <p:nvSpPr>
            <p:cNvPr id="39" name="Rectangle 22"/>
            <p:cNvSpPr>
              <a:spLocks noChangeArrowheads="1"/>
            </p:cNvSpPr>
            <p:nvPr/>
          </p:nvSpPr>
          <p:spPr bwMode="auto">
            <a:xfrm>
              <a:off x="-1357805" y="5046700"/>
              <a:ext cx="91403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40" name="Rectangle 39"/>
            <p:cNvSpPr/>
            <p:nvPr/>
          </p:nvSpPr>
          <p:spPr>
            <a:xfrm>
              <a:off x="-356989" y="4752764"/>
              <a:ext cx="562975" cy="523220"/>
            </a:xfrm>
            <a:prstGeom prst="rect">
              <a:avLst/>
            </a:prstGeom>
          </p:spPr>
          <p:txBody>
            <a:bodyPr wrap="none">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41" name="Straight Connector 40"/>
            <p:cNvCxnSpPr/>
            <p:nvPr/>
          </p:nvCxnSpPr>
          <p:spPr bwMode="auto">
            <a:xfrm>
              <a:off x="-458021" y="530603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42" name="Rectangle 41"/>
            <p:cNvSpPr/>
            <p:nvPr/>
          </p:nvSpPr>
          <p:spPr>
            <a:xfrm>
              <a:off x="-278160"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grpSp>
      <p:sp>
        <p:nvSpPr>
          <p:cNvPr id="45" name="Rectangle 6"/>
          <p:cNvSpPr>
            <a:spLocks noChangeArrowheads="1"/>
          </p:cNvSpPr>
          <p:nvPr/>
        </p:nvSpPr>
        <p:spPr bwMode="auto">
          <a:xfrm>
            <a:off x="7662360" y="2107447"/>
            <a:ext cx="1265090" cy="1384995"/>
          </a:xfrm>
          <a:prstGeom prst="rect">
            <a:avLst/>
          </a:prstGeom>
          <a:solidFill>
            <a:srgbClr val="00FFFF"/>
          </a:solidFill>
          <a:ln w="9525" algn="ctr">
            <a:solidFill>
              <a:schemeClr val="tx1"/>
            </a:solidFill>
            <a:miter lim="800000"/>
            <a:headEnd/>
            <a:tailEnd/>
          </a:ln>
        </p:spPr>
        <p:txBody>
          <a:bodyPr wrap="none" anchor="ctr">
            <a:spAutoFit/>
          </a:bodyPr>
          <a:lstStyle/>
          <a:p>
            <a:r>
              <a:rPr lang="en-US" b="0" dirty="0" smtClean="0">
                <a:solidFill>
                  <a:srgbClr val="000000"/>
                </a:solidFill>
              </a:rPr>
              <a:t>again,</a:t>
            </a:r>
          </a:p>
          <a:p>
            <a:r>
              <a:rPr lang="en-US" b="0" dirty="0" smtClean="0">
                <a:solidFill>
                  <a:srgbClr val="000000"/>
                </a:solidFill>
              </a:rPr>
              <a:t>toward</a:t>
            </a:r>
          </a:p>
          <a:p>
            <a:r>
              <a:rPr lang="en-US" b="0" dirty="0" smtClean="0">
                <a:solidFill>
                  <a:srgbClr val="000000"/>
                </a:solidFill>
              </a:rPr>
              <a:t>Earth</a:t>
            </a:r>
            <a:endParaRPr lang="en-US" b="0" dirty="0">
              <a:solidFill>
                <a:srgbClr val="000000"/>
              </a:solidFill>
            </a:endParaRPr>
          </a:p>
        </p:txBody>
      </p:sp>
    </p:spTree>
    <p:extLst>
      <p:ext uri="{BB962C8B-B14F-4D97-AF65-F5344CB8AC3E}">
        <p14:creationId xmlns:p14="http://schemas.microsoft.com/office/powerpoint/2010/main" val="580158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circle(in)">
                                      <p:cBhvr>
                                        <p:cTn id="7" dur="2000"/>
                                        <p:tgtEl>
                                          <p:spTgt spid="174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3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3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28070"/>
                                        </p:tgtEl>
                                        <p:attrNameLst>
                                          <p:attrName>style.visibility</p:attrName>
                                        </p:attrNameLst>
                                      </p:cBhvr>
                                      <p:to>
                                        <p:strVal val="visible"/>
                                      </p:to>
                                    </p:set>
                                    <p:animEffect transition="in" filter="fade">
                                      <p:cBhvr>
                                        <p:cTn id="55" dur="1000"/>
                                        <p:tgtEl>
                                          <p:spTgt spid="428070"/>
                                        </p:tgtEl>
                                      </p:cBhvr>
                                    </p:animEffect>
                                    <p:anim calcmode="lin" valueType="num">
                                      <p:cBhvr>
                                        <p:cTn id="56" dur="1000" fill="hold"/>
                                        <p:tgtEl>
                                          <p:spTgt spid="428070"/>
                                        </p:tgtEl>
                                        <p:attrNameLst>
                                          <p:attrName>ppt_x</p:attrName>
                                        </p:attrNameLst>
                                      </p:cBhvr>
                                      <p:tavLst>
                                        <p:tav tm="0">
                                          <p:val>
                                            <p:strVal val="#ppt_x"/>
                                          </p:val>
                                        </p:tav>
                                        <p:tav tm="100000">
                                          <p:val>
                                            <p:strVal val="#ppt_x"/>
                                          </p:val>
                                        </p:tav>
                                      </p:tavLst>
                                    </p:anim>
                                    <p:anim calcmode="lin" valueType="num">
                                      <p:cBhvr>
                                        <p:cTn id="57" dur="1000" fill="hold"/>
                                        <p:tgtEl>
                                          <p:spTgt spid="42807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428071"/>
                                        </p:tgtEl>
                                        <p:attrNameLst>
                                          <p:attrName>style.visibility</p:attrName>
                                        </p:attrNameLst>
                                      </p:cBhvr>
                                      <p:to>
                                        <p:strVal val="visible"/>
                                      </p:to>
                                    </p:set>
                                    <p:animEffect transition="in" filter="dissolve">
                                      <p:cBhvr>
                                        <p:cTn id="61" dur="500"/>
                                        <p:tgtEl>
                                          <p:spTgt spid="428071"/>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428072"/>
                                        </p:tgtEl>
                                        <p:attrNameLst>
                                          <p:attrName>style.visibility</p:attrName>
                                        </p:attrNameLst>
                                      </p:cBhvr>
                                      <p:to>
                                        <p:strVal val="visible"/>
                                      </p:to>
                                    </p:set>
                                    <p:anim from="(-#ppt_w/2)" to="(#ppt_x)" calcmode="lin" valueType="num">
                                      <p:cBhvr>
                                        <p:cTn id="73" dur="600" fill="hold">
                                          <p:stCondLst>
                                            <p:cond delay="0"/>
                                          </p:stCondLst>
                                        </p:cTn>
                                        <p:tgtEl>
                                          <p:spTgt spid="428072"/>
                                        </p:tgtEl>
                                        <p:attrNameLst>
                                          <p:attrName>ppt_x</p:attrName>
                                        </p:attrNameLst>
                                      </p:cBhvr>
                                    </p:anim>
                                    <p:anim from="0" to="-1.0" calcmode="lin" valueType="num">
                                      <p:cBhvr>
                                        <p:cTn id="74" dur="200" decel="50000" autoRev="1" fill="hold">
                                          <p:stCondLst>
                                            <p:cond delay="600"/>
                                          </p:stCondLst>
                                        </p:cTn>
                                        <p:tgtEl>
                                          <p:spTgt spid="428072"/>
                                        </p:tgtEl>
                                        <p:attrNameLst>
                                          <p:attrName>xshear</p:attrName>
                                        </p:attrNameLst>
                                      </p:cBhvr>
                                    </p:anim>
                                    <p:animScale>
                                      <p:cBhvr>
                                        <p:cTn id="75" dur="200" decel="100000" autoRev="1" fill="hold">
                                          <p:stCondLst>
                                            <p:cond delay="600"/>
                                          </p:stCondLst>
                                        </p:cTn>
                                        <p:tgtEl>
                                          <p:spTgt spid="428072"/>
                                        </p:tgtEl>
                                      </p:cBhvr>
                                      <p:from x="100000" y="100000"/>
                                      <p:to x="80000" y="100000"/>
                                    </p:animScale>
                                    <p:anim by="(#ppt_h/3+#ppt_w*0.1)" calcmode="lin" valueType="num">
                                      <p:cBhvr additive="sum">
                                        <p:cTn id="76" dur="200" decel="100000" autoRev="1" fill="hold">
                                          <p:stCondLst>
                                            <p:cond delay="600"/>
                                          </p:stCondLst>
                                        </p:cTn>
                                        <p:tgtEl>
                                          <p:spTgt spid="428072"/>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35" presetClass="entr" presetSubtype="0"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0"/>
                                        <p:tgtEl>
                                          <p:spTgt spid="38"/>
                                        </p:tgtEl>
                                      </p:cBhvr>
                                    </p:animEffect>
                                    <p:anim calcmode="lin" valueType="num">
                                      <p:cBhvr>
                                        <p:cTn id="82" dur="2000" fill="hold"/>
                                        <p:tgtEl>
                                          <p:spTgt spid="38"/>
                                        </p:tgtEl>
                                        <p:attrNameLst>
                                          <p:attrName>style.rotation</p:attrName>
                                        </p:attrNameLst>
                                      </p:cBhvr>
                                      <p:tavLst>
                                        <p:tav tm="0">
                                          <p:val>
                                            <p:fltVal val="720"/>
                                          </p:val>
                                        </p:tav>
                                        <p:tav tm="100000">
                                          <p:val>
                                            <p:fltVal val="0"/>
                                          </p:val>
                                        </p:tav>
                                      </p:tavLst>
                                    </p:anim>
                                    <p:anim calcmode="lin" valueType="num">
                                      <p:cBhvr>
                                        <p:cTn id="83" dur="2000" fill="hold"/>
                                        <p:tgtEl>
                                          <p:spTgt spid="38"/>
                                        </p:tgtEl>
                                        <p:attrNameLst>
                                          <p:attrName>ppt_h</p:attrName>
                                        </p:attrNameLst>
                                      </p:cBhvr>
                                      <p:tavLst>
                                        <p:tav tm="0">
                                          <p:val>
                                            <p:fltVal val="0"/>
                                          </p:val>
                                        </p:tav>
                                        <p:tav tm="100000">
                                          <p:val>
                                            <p:strVal val="#ppt_h"/>
                                          </p:val>
                                        </p:tav>
                                      </p:tavLst>
                                    </p:anim>
                                    <p:anim calcmode="lin" valueType="num">
                                      <p:cBhvr>
                                        <p:cTn id="84" dur="20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nodeType="clickEffect">
                                  <p:stCondLst>
                                    <p:cond delay="0"/>
                                  </p:stCondLst>
                                  <p:childTnLst>
                                    <p:set>
                                      <p:cBhvr>
                                        <p:cTn id="88" dur="1" fill="hold">
                                          <p:stCondLst>
                                            <p:cond delay="0"/>
                                          </p:stCondLst>
                                        </p:cTn>
                                        <p:tgtEl>
                                          <p:spTgt spid="428074"/>
                                        </p:tgtEl>
                                        <p:attrNameLst>
                                          <p:attrName>style.visibility</p:attrName>
                                        </p:attrNameLst>
                                      </p:cBhvr>
                                      <p:to>
                                        <p:strVal val="visible"/>
                                      </p:to>
                                    </p:set>
                                    <p:anim calcmode="lin" valueType="num">
                                      <p:cBhvr>
                                        <p:cTn id="89" dur="1000" fill="hold"/>
                                        <p:tgtEl>
                                          <p:spTgt spid="428074"/>
                                        </p:tgtEl>
                                        <p:attrNameLst>
                                          <p:attrName>ppt_x</p:attrName>
                                        </p:attrNameLst>
                                      </p:cBhvr>
                                      <p:tavLst>
                                        <p:tav tm="0">
                                          <p:val>
                                            <p:strVal val="#ppt_x-.2"/>
                                          </p:val>
                                        </p:tav>
                                        <p:tav tm="100000">
                                          <p:val>
                                            <p:strVal val="#ppt_x"/>
                                          </p:val>
                                        </p:tav>
                                      </p:tavLst>
                                    </p:anim>
                                    <p:anim calcmode="lin" valueType="num">
                                      <p:cBhvr>
                                        <p:cTn id="90" dur="1000" fill="hold"/>
                                        <p:tgtEl>
                                          <p:spTgt spid="428074"/>
                                        </p:tgtEl>
                                        <p:attrNameLst>
                                          <p:attrName>ppt_y</p:attrName>
                                        </p:attrNameLst>
                                      </p:cBhvr>
                                      <p:tavLst>
                                        <p:tav tm="0">
                                          <p:val>
                                            <p:strVal val="#ppt_y"/>
                                          </p:val>
                                        </p:tav>
                                        <p:tav tm="100000">
                                          <p:val>
                                            <p:strVal val="#ppt_y"/>
                                          </p:val>
                                        </p:tav>
                                      </p:tavLst>
                                    </p:anim>
                                    <p:animEffect transition="in" filter="wipe(right)" prLst="gradientSize: 0.1">
                                      <p:cBhvr>
                                        <p:cTn id="91" dur="1000"/>
                                        <p:tgtEl>
                                          <p:spTgt spid="428074"/>
                                        </p:tgtEl>
                                      </p:cBhvr>
                                    </p:animEffect>
                                  </p:childTnLst>
                                </p:cTn>
                              </p:par>
                            </p:childTnLst>
                          </p:cTn>
                        </p:par>
                      </p:childTnLst>
                    </p:cTn>
                  </p:par>
                  <p:par>
                    <p:cTn id="92" fill="hold">
                      <p:stCondLst>
                        <p:cond delay="indefinite"/>
                      </p:stCondLst>
                      <p:childTnLst>
                        <p:par>
                          <p:cTn id="93" fill="hold">
                            <p:stCondLst>
                              <p:cond delay="0"/>
                            </p:stCondLst>
                            <p:childTnLst>
                              <p:par>
                                <p:cTn id="94" presetID="29" presetClass="entr" presetSubtype="0" fill="hold" nodeType="clickEffect">
                                  <p:stCondLst>
                                    <p:cond delay="0"/>
                                  </p:stCondLst>
                                  <p:childTnLst>
                                    <p:set>
                                      <p:cBhvr>
                                        <p:cTn id="95" dur="1" fill="hold">
                                          <p:stCondLst>
                                            <p:cond delay="0"/>
                                          </p:stCondLst>
                                        </p:cTn>
                                        <p:tgtEl>
                                          <p:spTgt spid="428075"/>
                                        </p:tgtEl>
                                        <p:attrNameLst>
                                          <p:attrName>style.visibility</p:attrName>
                                        </p:attrNameLst>
                                      </p:cBhvr>
                                      <p:to>
                                        <p:strVal val="visible"/>
                                      </p:to>
                                    </p:set>
                                    <p:anim calcmode="lin" valueType="num">
                                      <p:cBhvr>
                                        <p:cTn id="96" dur="1000" fill="hold"/>
                                        <p:tgtEl>
                                          <p:spTgt spid="428075"/>
                                        </p:tgtEl>
                                        <p:attrNameLst>
                                          <p:attrName>ppt_x</p:attrName>
                                        </p:attrNameLst>
                                      </p:cBhvr>
                                      <p:tavLst>
                                        <p:tav tm="0">
                                          <p:val>
                                            <p:strVal val="#ppt_x-.2"/>
                                          </p:val>
                                        </p:tav>
                                        <p:tav tm="100000">
                                          <p:val>
                                            <p:strVal val="#ppt_x"/>
                                          </p:val>
                                        </p:tav>
                                      </p:tavLst>
                                    </p:anim>
                                    <p:anim calcmode="lin" valueType="num">
                                      <p:cBhvr>
                                        <p:cTn id="97" dur="1000" fill="hold"/>
                                        <p:tgtEl>
                                          <p:spTgt spid="428075"/>
                                        </p:tgtEl>
                                        <p:attrNameLst>
                                          <p:attrName>ppt_y</p:attrName>
                                        </p:attrNameLst>
                                      </p:cBhvr>
                                      <p:tavLst>
                                        <p:tav tm="0">
                                          <p:val>
                                            <p:strVal val="#ppt_y"/>
                                          </p:val>
                                        </p:tav>
                                        <p:tav tm="100000">
                                          <p:val>
                                            <p:strVal val="#ppt_y"/>
                                          </p:val>
                                        </p:tav>
                                      </p:tavLst>
                                    </p:anim>
                                    <p:animEffect transition="in" filter="wipe(right)" prLst="gradientSize: 0.1">
                                      <p:cBhvr>
                                        <p:cTn id="98" dur="1000"/>
                                        <p:tgtEl>
                                          <p:spTgt spid="428075"/>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428077"/>
                                        </p:tgtEl>
                                        <p:attrNameLst>
                                          <p:attrName>style.visibility</p:attrName>
                                        </p:attrNameLst>
                                      </p:cBhvr>
                                      <p:to>
                                        <p:strVal val="visible"/>
                                      </p:to>
                                    </p:set>
                                    <p:animEffect transition="in" filter="fade">
                                      <p:cBhvr>
                                        <p:cTn id="103" dur="1000"/>
                                        <p:tgtEl>
                                          <p:spTgt spid="428077"/>
                                        </p:tgtEl>
                                      </p:cBhvr>
                                    </p:animEffect>
                                    <p:anim calcmode="lin" valueType="num">
                                      <p:cBhvr>
                                        <p:cTn id="104" dur="1000" fill="hold"/>
                                        <p:tgtEl>
                                          <p:spTgt spid="428077"/>
                                        </p:tgtEl>
                                        <p:attrNameLst>
                                          <p:attrName>ppt_x</p:attrName>
                                        </p:attrNameLst>
                                      </p:cBhvr>
                                      <p:tavLst>
                                        <p:tav tm="0">
                                          <p:val>
                                            <p:strVal val="#ppt_x"/>
                                          </p:val>
                                        </p:tav>
                                        <p:tav tm="100000">
                                          <p:val>
                                            <p:strVal val="#ppt_x"/>
                                          </p:val>
                                        </p:tav>
                                      </p:tavLst>
                                    </p:anim>
                                    <p:anim calcmode="lin" valueType="num">
                                      <p:cBhvr>
                                        <p:cTn id="105" dur="1000" fill="hold"/>
                                        <p:tgtEl>
                                          <p:spTgt spid="42807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9" presetClass="entr" presetSubtype="0" fill="hold" grpId="0" nodeType="afterEffect">
                                  <p:stCondLst>
                                    <p:cond delay="0"/>
                                  </p:stCondLst>
                                  <p:childTnLst>
                                    <p:set>
                                      <p:cBhvr>
                                        <p:cTn id="108" dur="1" fill="hold">
                                          <p:stCondLst>
                                            <p:cond delay="0"/>
                                          </p:stCondLst>
                                        </p:cTn>
                                        <p:tgtEl>
                                          <p:spTgt spid="428076"/>
                                        </p:tgtEl>
                                        <p:attrNameLst>
                                          <p:attrName>style.visibility</p:attrName>
                                        </p:attrNameLst>
                                      </p:cBhvr>
                                      <p:to>
                                        <p:strVal val="visible"/>
                                      </p:to>
                                    </p:set>
                                    <p:animEffect transition="in" filter="dissolve">
                                      <p:cBhvr>
                                        <p:cTn id="109" dur="500"/>
                                        <p:tgtEl>
                                          <p:spTgt spid="42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1" grpId="0" animBg="1"/>
      <p:bldP spid="428070" grpId="0"/>
      <p:bldP spid="428072" grpId="0"/>
      <p:bldP spid="428076" grpId="0" animBg="1"/>
      <p:bldP spid="428077" grpId="0"/>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5"/>
          <p:cNvSpPr>
            <a:spLocks noChangeArrowheads="1"/>
          </p:cNvSpPr>
          <p:nvPr/>
        </p:nvSpPr>
        <p:spPr bwMode="auto">
          <a:xfrm>
            <a:off x="441435" y="3334467"/>
            <a:ext cx="4706444" cy="123190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29093" name="Rectangle 37"/>
          <p:cNvSpPr>
            <a:spLocks noChangeArrowheads="1"/>
          </p:cNvSpPr>
          <p:nvPr/>
        </p:nvSpPr>
        <p:spPr bwMode="auto">
          <a:xfrm>
            <a:off x="3062288" y="5691031"/>
            <a:ext cx="4389120" cy="61118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29088" name="Rectangle 32"/>
          <p:cNvSpPr>
            <a:spLocks noChangeArrowheads="1"/>
          </p:cNvSpPr>
          <p:nvPr/>
        </p:nvSpPr>
        <p:spPr bwMode="auto">
          <a:xfrm>
            <a:off x="532252" y="3420192"/>
            <a:ext cx="4528480" cy="107315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8441" name="Rectangle 14"/>
          <p:cNvSpPr>
            <a:spLocks noChangeArrowheads="1"/>
          </p:cNvSpPr>
          <p:nvPr/>
        </p:nvSpPr>
        <p:spPr bwMode="auto">
          <a:xfrm>
            <a:off x="841375" y="176213"/>
            <a:ext cx="7191375" cy="946150"/>
          </a:xfrm>
          <a:prstGeom prst="rect">
            <a:avLst/>
          </a:prstGeom>
          <a:noFill/>
          <a:ln w="9525" algn="ctr">
            <a:noFill/>
            <a:miter lim="800000"/>
            <a:headEnd/>
            <a:tailEnd/>
          </a:ln>
        </p:spPr>
        <p:txBody>
          <a:bodyPr wrap="none" anchor="ctr">
            <a:spAutoFit/>
          </a:bodyPr>
          <a:lstStyle/>
          <a:p>
            <a:pPr algn="l"/>
            <a:r>
              <a:rPr lang="en-US" b="0" dirty="0">
                <a:solidFill>
                  <a:srgbClr val="FF0000"/>
                </a:solidFill>
              </a:rPr>
              <a:t>d. With what force does Earth pull on Moon?</a:t>
            </a:r>
          </a:p>
          <a:p>
            <a:pPr algn="l"/>
            <a:r>
              <a:rPr lang="en-US" b="0" dirty="0">
                <a:solidFill>
                  <a:srgbClr val="FF0000"/>
                </a:solidFill>
              </a:rPr>
              <a:t>	Mass of Moon is 7.36 x 10</a:t>
            </a:r>
            <a:r>
              <a:rPr lang="en-US" b="0" baseline="30000" dirty="0">
                <a:solidFill>
                  <a:srgbClr val="FF0000"/>
                </a:solidFill>
              </a:rPr>
              <a:t>22</a:t>
            </a:r>
            <a:r>
              <a:rPr lang="en-US" b="0" dirty="0">
                <a:solidFill>
                  <a:srgbClr val="FF0000"/>
                </a:solidFill>
              </a:rPr>
              <a:t> kg. </a:t>
            </a:r>
          </a:p>
        </p:txBody>
      </p:sp>
      <p:sp>
        <p:nvSpPr>
          <p:cNvPr id="18442" name="Rectangle 15"/>
          <p:cNvSpPr>
            <a:spLocks noChangeArrowheads="1"/>
          </p:cNvSpPr>
          <p:nvPr/>
        </p:nvSpPr>
        <p:spPr bwMode="auto">
          <a:xfrm>
            <a:off x="1412875" y="1159997"/>
            <a:ext cx="4317144" cy="523220"/>
          </a:xfrm>
          <a:prstGeom prst="rect">
            <a:avLst/>
          </a:prstGeom>
          <a:noFill/>
          <a:ln w="9525" algn="ctr">
            <a:noFill/>
            <a:miter lim="800000"/>
            <a:headEnd/>
            <a:tailEnd/>
          </a:ln>
        </p:spPr>
        <p:txBody>
          <a:bodyPr wrap="none" anchor="ctr">
            <a:spAutoFit/>
          </a:bodyPr>
          <a:lstStyle/>
          <a:p>
            <a:pPr algn="l"/>
            <a:r>
              <a:rPr lang="en-US" b="0" dirty="0">
                <a:solidFill>
                  <a:srgbClr val="FF0000"/>
                </a:solidFill>
              </a:rPr>
              <a:t>Recall Newton’s 2nd Law</a:t>
            </a:r>
            <a:r>
              <a:rPr lang="en-US" b="0" dirty="0" smtClean="0">
                <a:solidFill>
                  <a:srgbClr val="FF0000"/>
                </a:solidFill>
              </a:rPr>
              <a:t>:</a:t>
            </a:r>
            <a:endParaRPr lang="en-US" b="0" dirty="0">
              <a:solidFill>
                <a:srgbClr val="000000"/>
              </a:solidFill>
            </a:endParaRPr>
          </a:p>
        </p:txBody>
      </p:sp>
      <p:sp>
        <p:nvSpPr>
          <p:cNvPr id="18443" name="Rectangle 17"/>
          <p:cNvSpPr>
            <a:spLocks noChangeArrowheads="1"/>
          </p:cNvSpPr>
          <p:nvPr/>
        </p:nvSpPr>
        <p:spPr bwMode="auto">
          <a:xfrm>
            <a:off x="1174750" y="1817688"/>
            <a:ext cx="2916238" cy="519112"/>
          </a:xfrm>
          <a:prstGeom prst="rect">
            <a:avLst/>
          </a:prstGeom>
          <a:noFill/>
          <a:ln w="9525" algn="ctr">
            <a:noFill/>
            <a:miter lim="800000"/>
            <a:headEnd/>
            <a:tailEnd/>
          </a:ln>
        </p:spPr>
        <p:txBody>
          <a:bodyPr wrap="none" anchor="ctr">
            <a:spAutoFit/>
          </a:bodyPr>
          <a:lstStyle/>
          <a:p>
            <a:pPr algn="l"/>
            <a:r>
              <a:rPr lang="en-US" b="0" u="sng" dirty="0">
                <a:solidFill>
                  <a:srgbClr val="FF0000"/>
                </a:solidFill>
              </a:rPr>
              <a:t>centripetal force</a:t>
            </a:r>
            <a:r>
              <a:rPr lang="en-US" b="0" dirty="0">
                <a:solidFill>
                  <a:srgbClr val="FF0000"/>
                </a:solidFill>
              </a:rPr>
              <a:t>: </a:t>
            </a:r>
          </a:p>
        </p:txBody>
      </p:sp>
      <p:grpSp>
        <p:nvGrpSpPr>
          <p:cNvPr id="18444" name="Group 38"/>
          <p:cNvGrpSpPr>
            <a:grpSpLocks/>
          </p:cNvGrpSpPr>
          <p:nvPr/>
        </p:nvGrpSpPr>
        <p:grpSpPr bwMode="auto">
          <a:xfrm>
            <a:off x="5518927" y="1795463"/>
            <a:ext cx="3571875" cy="2949575"/>
            <a:chOff x="3267" y="1378"/>
            <a:chExt cx="2250" cy="1858"/>
          </a:xfrm>
        </p:grpSpPr>
        <p:sp>
          <p:nvSpPr>
            <p:cNvPr id="18446" name="Oval 19"/>
            <p:cNvSpPr>
              <a:spLocks noChangeArrowheads="1"/>
            </p:cNvSpPr>
            <p:nvPr/>
          </p:nvSpPr>
          <p:spPr bwMode="auto">
            <a:xfrm>
              <a:off x="3267" y="1378"/>
              <a:ext cx="1761" cy="1760"/>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18447" name="Freeform 20"/>
            <p:cNvSpPr>
              <a:spLocks/>
            </p:cNvSpPr>
            <p:nvPr/>
          </p:nvSpPr>
          <p:spPr bwMode="auto">
            <a:xfrm>
              <a:off x="4147" y="2258"/>
              <a:ext cx="749" cy="459"/>
            </a:xfrm>
            <a:custGeom>
              <a:avLst/>
              <a:gdLst>
                <a:gd name="T0" fmla="*/ 0 w 1377"/>
                <a:gd name="T1" fmla="*/ 0 h 844"/>
                <a:gd name="T2" fmla="*/ 1 w 1377"/>
                <a:gd name="T3" fmla="*/ 1 h 844"/>
                <a:gd name="T4" fmla="*/ 0 60000 65536"/>
                <a:gd name="T5" fmla="*/ 0 60000 65536"/>
                <a:gd name="T6" fmla="*/ 0 w 1377"/>
                <a:gd name="T7" fmla="*/ 0 h 844"/>
                <a:gd name="T8" fmla="*/ 1377 w 1377"/>
                <a:gd name="T9" fmla="*/ 844 h 844"/>
              </a:gdLst>
              <a:ahLst/>
              <a:cxnLst>
                <a:cxn ang="T4">
                  <a:pos x="T0" y="T1"/>
                </a:cxn>
                <a:cxn ang="T5">
                  <a:pos x="T2" y="T3"/>
                </a:cxn>
              </a:cxnLst>
              <a:rect l="T6" t="T7" r="T8" b="T9"/>
              <a:pathLst>
                <a:path w="1377" h="844">
                  <a:moveTo>
                    <a:pt x="0" y="0"/>
                  </a:moveTo>
                  <a:lnTo>
                    <a:pt x="1377" y="844"/>
                  </a:lnTo>
                </a:path>
              </a:pathLst>
            </a:custGeom>
            <a:noFill/>
            <a:ln w="28575" cap="flat">
              <a:solidFill>
                <a:srgbClr val="000000"/>
              </a:solidFill>
              <a:prstDash val="dash"/>
              <a:round/>
              <a:headEnd/>
              <a:tailEnd/>
            </a:ln>
          </p:spPr>
          <p:txBody>
            <a:bodyPr/>
            <a:lstStyle/>
            <a:p>
              <a:endParaRPr lang="en-US">
                <a:solidFill>
                  <a:srgbClr val="000000"/>
                </a:solidFill>
              </a:endParaRPr>
            </a:p>
          </p:txBody>
        </p:sp>
        <p:sp>
          <p:nvSpPr>
            <p:cNvPr id="18448" name="Freeform 21"/>
            <p:cNvSpPr>
              <a:spLocks/>
            </p:cNvSpPr>
            <p:nvPr/>
          </p:nvSpPr>
          <p:spPr bwMode="auto">
            <a:xfrm>
              <a:off x="4897" y="1844"/>
              <a:ext cx="481" cy="875"/>
            </a:xfrm>
            <a:custGeom>
              <a:avLst/>
              <a:gdLst>
                <a:gd name="T0" fmla="*/ 0 w 885"/>
                <a:gd name="T1" fmla="*/ 1 h 1610"/>
                <a:gd name="T2" fmla="*/ 1 w 885"/>
                <a:gd name="T3" fmla="*/ 0 h 1610"/>
                <a:gd name="T4" fmla="*/ 0 60000 65536"/>
                <a:gd name="T5" fmla="*/ 0 60000 65536"/>
                <a:gd name="T6" fmla="*/ 0 w 885"/>
                <a:gd name="T7" fmla="*/ 0 h 1610"/>
                <a:gd name="T8" fmla="*/ 885 w 885"/>
                <a:gd name="T9" fmla="*/ 1610 h 1610"/>
              </a:gdLst>
              <a:ahLst/>
              <a:cxnLst>
                <a:cxn ang="T4">
                  <a:pos x="T0" y="T1"/>
                </a:cxn>
                <a:cxn ang="T5">
                  <a:pos x="T2" y="T3"/>
                </a:cxn>
              </a:cxnLst>
              <a:rect l="T6" t="T7" r="T8" b="T9"/>
              <a:pathLst>
                <a:path w="885" h="1610">
                  <a:moveTo>
                    <a:pt x="0" y="1610"/>
                  </a:moveTo>
                  <a:lnTo>
                    <a:pt x="885" y="0"/>
                  </a:lnTo>
                </a:path>
              </a:pathLst>
            </a:custGeom>
            <a:noFill/>
            <a:ln w="47625">
              <a:solidFill>
                <a:srgbClr val="000000"/>
              </a:solidFill>
              <a:round/>
              <a:headEnd type="none" w="med" len="med"/>
              <a:tailEnd type="triangle" w="lg" len="lg"/>
            </a:ln>
          </p:spPr>
          <p:txBody>
            <a:bodyPr/>
            <a:lstStyle/>
            <a:p>
              <a:endParaRPr lang="en-US">
                <a:solidFill>
                  <a:srgbClr val="000000"/>
                </a:solidFill>
              </a:endParaRPr>
            </a:p>
          </p:txBody>
        </p:sp>
        <p:sp>
          <p:nvSpPr>
            <p:cNvPr id="18449" name="Freeform 22"/>
            <p:cNvSpPr>
              <a:spLocks/>
            </p:cNvSpPr>
            <p:nvPr/>
          </p:nvSpPr>
          <p:spPr bwMode="auto">
            <a:xfrm>
              <a:off x="4514" y="2063"/>
              <a:ext cx="139" cy="419"/>
            </a:xfrm>
            <a:custGeom>
              <a:avLst/>
              <a:gdLst>
                <a:gd name="T0" fmla="*/ 0 w 256"/>
                <a:gd name="T1" fmla="*/ 1 h 773"/>
                <a:gd name="T2" fmla="*/ 1 w 256"/>
                <a:gd name="T3" fmla="*/ 1 h 773"/>
                <a:gd name="T4" fmla="*/ 1 w 256"/>
                <a:gd name="T5" fmla="*/ 1 h 773"/>
                <a:gd name="T6" fmla="*/ 1 w 256"/>
                <a:gd name="T7" fmla="*/ 0 h 773"/>
                <a:gd name="T8" fmla="*/ 0 60000 65536"/>
                <a:gd name="T9" fmla="*/ 0 60000 65536"/>
                <a:gd name="T10" fmla="*/ 0 60000 65536"/>
                <a:gd name="T11" fmla="*/ 0 60000 65536"/>
                <a:gd name="T12" fmla="*/ 0 w 256"/>
                <a:gd name="T13" fmla="*/ 0 h 773"/>
                <a:gd name="T14" fmla="*/ 256 w 256"/>
                <a:gd name="T15" fmla="*/ 773 h 773"/>
              </a:gdLst>
              <a:ahLst/>
              <a:cxnLst>
                <a:cxn ang="T8">
                  <a:pos x="T0" y="T1"/>
                </a:cxn>
                <a:cxn ang="T9">
                  <a:pos x="T2" y="T3"/>
                </a:cxn>
                <a:cxn ang="T10">
                  <a:pos x="T4" y="T5"/>
                </a:cxn>
                <a:cxn ang="T11">
                  <a:pos x="T6" y="T7"/>
                </a:cxn>
              </a:cxnLst>
              <a:rect l="T12" t="T13" r="T14" b="T15"/>
              <a:pathLst>
                <a:path w="256" h="773">
                  <a:moveTo>
                    <a:pt x="0" y="773"/>
                  </a:moveTo>
                  <a:cubicBezTo>
                    <a:pt x="27" y="745"/>
                    <a:pt x="119" y="671"/>
                    <a:pt x="160" y="603"/>
                  </a:cubicBezTo>
                  <a:cubicBezTo>
                    <a:pt x="201" y="535"/>
                    <a:pt x="234" y="463"/>
                    <a:pt x="245" y="363"/>
                  </a:cubicBezTo>
                  <a:cubicBezTo>
                    <a:pt x="256" y="263"/>
                    <a:pt x="229" y="76"/>
                    <a:pt x="225" y="0"/>
                  </a:cubicBezTo>
                </a:path>
              </a:pathLst>
            </a:custGeom>
            <a:noFill/>
            <a:ln w="25400">
              <a:solidFill>
                <a:srgbClr val="000000"/>
              </a:solidFill>
              <a:round/>
              <a:headEnd/>
              <a:tailEnd type="triangle" w="lg" len="lg"/>
            </a:ln>
          </p:spPr>
          <p:txBody>
            <a:bodyPr/>
            <a:lstStyle/>
            <a:p>
              <a:endParaRPr lang="en-US">
                <a:solidFill>
                  <a:srgbClr val="000000"/>
                </a:solidFill>
              </a:endParaRPr>
            </a:p>
          </p:txBody>
        </p:sp>
        <p:sp>
          <p:nvSpPr>
            <p:cNvPr id="18450" name="Text Box 23"/>
            <p:cNvSpPr txBox="1">
              <a:spLocks noChangeArrowheads="1"/>
            </p:cNvSpPr>
            <p:nvPr/>
          </p:nvSpPr>
          <p:spPr bwMode="auto">
            <a:xfrm>
              <a:off x="4017" y="2747"/>
              <a:ext cx="391" cy="391"/>
            </a:xfrm>
            <a:prstGeom prst="rect">
              <a:avLst/>
            </a:prstGeom>
            <a:noFill/>
            <a:ln w="9525">
              <a:noFill/>
              <a:miter lim="800000"/>
              <a:headEnd/>
              <a:tailEnd/>
            </a:ln>
          </p:spPr>
          <p:txBody>
            <a:bodyPr/>
            <a:lstStyle/>
            <a:p>
              <a:r>
                <a:rPr lang="en-US" b="0">
                  <a:solidFill>
                    <a:srgbClr val="000000"/>
                  </a:solidFill>
                </a:rPr>
                <a:t>r</a:t>
              </a:r>
            </a:p>
          </p:txBody>
        </p:sp>
        <p:sp>
          <p:nvSpPr>
            <p:cNvPr id="18451" name="Text Box 24"/>
            <p:cNvSpPr txBox="1">
              <a:spLocks noChangeArrowheads="1"/>
            </p:cNvSpPr>
            <p:nvPr/>
          </p:nvSpPr>
          <p:spPr bwMode="auto">
            <a:xfrm>
              <a:off x="4315" y="2063"/>
              <a:ext cx="392" cy="391"/>
            </a:xfrm>
            <a:prstGeom prst="rect">
              <a:avLst/>
            </a:prstGeom>
            <a:noFill/>
            <a:ln w="28575">
              <a:noFill/>
              <a:miter lim="800000"/>
              <a:headEnd/>
              <a:tailEnd/>
            </a:ln>
          </p:spPr>
          <p:txBody>
            <a:bodyPr/>
            <a:lstStyle/>
            <a:p>
              <a:r>
                <a:rPr lang="en-US" b="0" dirty="0">
                  <a:solidFill>
                    <a:srgbClr val="000000"/>
                  </a:solidFill>
                  <a:latin typeface="Symbol" pitchFamily="18" charset="2"/>
                </a:rPr>
                <a:t>w</a:t>
              </a:r>
              <a:endParaRPr lang="en-US" b="0" dirty="0">
                <a:solidFill>
                  <a:srgbClr val="000000"/>
                </a:solidFill>
              </a:endParaRPr>
            </a:p>
          </p:txBody>
        </p:sp>
        <p:sp>
          <p:nvSpPr>
            <p:cNvPr id="18452" name="Text Box 25"/>
            <p:cNvSpPr txBox="1">
              <a:spLocks noChangeArrowheads="1"/>
            </p:cNvSpPr>
            <p:nvPr/>
          </p:nvSpPr>
          <p:spPr bwMode="auto">
            <a:xfrm>
              <a:off x="5126" y="2160"/>
              <a:ext cx="391" cy="391"/>
            </a:xfrm>
            <a:prstGeom prst="rect">
              <a:avLst/>
            </a:prstGeom>
            <a:noFill/>
            <a:ln w="9525">
              <a:noFill/>
              <a:miter lim="800000"/>
              <a:headEnd/>
              <a:tailEnd/>
            </a:ln>
          </p:spPr>
          <p:txBody>
            <a:bodyPr/>
            <a:lstStyle/>
            <a:p>
              <a:r>
                <a:rPr lang="en-US" b="0">
                  <a:solidFill>
                    <a:srgbClr val="000000"/>
                  </a:solidFill>
                </a:rPr>
                <a:t>v</a:t>
              </a:r>
              <a:r>
                <a:rPr lang="en-US" b="0" baseline="-25000">
                  <a:solidFill>
                    <a:srgbClr val="000000"/>
                  </a:solidFill>
                </a:rPr>
                <a:t>t</a:t>
              </a:r>
              <a:endParaRPr lang="en-US" b="0">
                <a:solidFill>
                  <a:srgbClr val="000000"/>
                </a:solidFill>
              </a:endParaRPr>
            </a:p>
          </p:txBody>
        </p:sp>
        <p:sp>
          <p:nvSpPr>
            <p:cNvPr id="18453" name="Freeform 26"/>
            <p:cNvSpPr>
              <a:spLocks/>
            </p:cNvSpPr>
            <p:nvPr/>
          </p:nvSpPr>
          <p:spPr bwMode="auto">
            <a:xfrm>
              <a:off x="4607" y="2542"/>
              <a:ext cx="285" cy="181"/>
            </a:xfrm>
            <a:custGeom>
              <a:avLst/>
              <a:gdLst>
                <a:gd name="T0" fmla="*/ 1 w 525"/>
                <a:gd name="T1" fmla="*/ 1 h 332"/>
                <a:gd name="T2" fmla="*/ 0 w 525"/>
                <a:gd name="T3" fmla="*/ 0 h 332"/>
                <a:gd name="T4" fmla="*/ 0 60000 65536"/>
                <a:gd name="T5" fmla="*/ 0 60000 65536"/>
                <a:gd name="T6" fmla="*/ 0 w 525"/>
                <a:gd name="T7" fmla="*/ 0 h 332"/>
                <a:gd name="T8" fmla="*/ 525 w 525"/>
                <a:gd name="T9" fmla="*/ 332 h 332"/>
              </a:gdLst>
              <a:ahLst/>
              <a:cxnLst>
                <a:cxn ang="T4">
                  <a:pos x="T0" y="T1"/>
                </a:cxn>
                <a:cxn ang="T5">
                  <a:pos x="T2" y="T3"/>
                </a:cxn>
              </a:cxnLst>
              <a:rect l="T6" t="T7" r="T8" b="T9"/>
              <a:pathLst>
                <a:path w="525" h="332">
                  <a:moveTo>
                    <a:pt x="525" y="332"/>
                  </a:moveTo>
                  <a:lnTo>
                    <a:pt x="0" y="0"/>
                  </a:lnTo>
                </a:path>
              </a:pathLst>
            </a:custGeom>
            <a:noFill/>
            <a:ln w="38100">
              <a:solidFill>
                <a:srgbClr val="000000"/>
              </a:solidFill>
              <a:round/>
              <a:headEnd type="none" w="med" len="med"/>
              <a:tailEnd type="triangle" w="lg" len="lg"/>
            </a:ln>
          </p:spPr>
          <p:txBody>
            <a:bodyPr/>
            <a:lstStyle/>
            <a:p>
              <a:endParaRPr lang="en-US">
                <a:solidFill>
                  <a:srgbClr val="000000"/>
                </a:solidFill>
              </a:endParaRPr>
            </a:p>
          </p:txBody>
        </p:sp>
        <p:sp>
          <p:nvSpPr>
            <p:cNvPr id="18454" name="Text Box 27"/>
            <p:cNvSpPr txBox="1">
              <a:spLocks noChangeArrowheads="1"/>
            </p:cNvSpPr>
            <p:nvPr/>
          </p:nvSpPr>
          <p:spPr bwMode="auto">
            <a:xfrm>
              <a:off x="4734" y="2845"/>
              <a:ext cx="783" cy="391"/>
            </a:xfrm>
            <a:prstGeom prst="rect">
              <a:avLst/>
            </a:prstGeom>
            <a:noFill/>
            <a:ln w="9525">
              <a:noFill/>
              <a:miter lim="800000"/>
              <a:headEnd/>
              <a:tailEnd/>
            </a:ln>
          </p:spPr>
          <p:txBody>
            <a:bodyPr/>
            <a:lstStyle/>
            <a:p>
              <a:r>
                <a:rPr lang="en-US" b="0">
                  <a:solidFill>
                    <a:srgbClr val="000000"/>
                  </a:solidFill>
                </a:rPr>
                <a:t>a</a:t>
              </a:r>
              <a:r>
                <a:rPr lang="en-US" b="0" baseline="-25000">
                  <a:solidFill>
                    <a:srgbClr val="000000"/>
                  </a:solidFill>
                </a:rPr>
                <a:t>c</a:t>
              </a:r>
              <a:r>
                <a:rPr lang="en-US" b="0">
                  <a:solidFill>
                    <a:srgbClr val="000000"/>
                  </a:solidFill>
                </a:rPr>
                <a:t>, F</a:t>
              </a:r>
              <a:r>
                <a:rPr lang="en-US" b="0" baseline="-25000">
                  <a:solidFill>
                    <a:srgbClr val="000000"/>
                  </a:solidFill>
                </a:rPr>
                <a:t>c</a:t>
              </a:r>
              <a:endParaRPr lang="en-US" b="0">
                <a:solidFill>
                  <a:srgbClr val="000000"/>
                </a:solidFill>
              </a:endParaRPr>
            </a:p>
          </p:txBody>
        </p:sp>
        <p:sp>
          <p:nvSpPr>
            <p:cNvPr id="18455" name="AutoShape 28"/>
            <p:cNvSpPr>
              <a:spLocks/>
            </p:cNvSpPr>
            <p:nvPr/>
          </p:nvSpPr>
          <p:spPr bwMode="auto">
            <a:xfrm rot="-3393220">
              <a:off x="4253" y="2334"/>
              <a:ext cx="195" cy="880"/>
            </a:xfrm>
            <a:prstGeom prst="leftBrace">
              <a:avLst>
                <a:gd name="adj1" fmla="val 37607"/>
                <a:gd name="adj2" fmla="val 50000"/>
              </a:avLst>
            </a:prstGeom>
            <a:noFill/>
            <a:ln w="28575">
              <a:solidFill>
                <a:srgbClr val="000000"/>
              </a:solidFill>
              <a:round/>
              <a:headEnd/>
              <a:tailEnd/>
            </a:ln>
          </p:spPr>
          <p:txBody>
            <a:bodyPr/>
            <a:lstStyle/>
            <a:p>
              <a:endParaRPr lang="en-US">
                <a:solidFill>
                  <a:srgbClr val="000000"/>
                </a:solidFill>
              </a:endParaRPr>
            </a:p>
          </p:txBody>
        </p:sp>
        <p:sp>
          <p:nvSpPr>
            <p:cNvPr id="18456" name="Freeform 29"/>
            <p:cNvSpPr>
              <a:spLocks/>
            </p:cNvSpPr>
            <p:nvPr/>
          </p:nvSpPr>
          <p:spPr bwMode="auto">
            <a:xfrm>
              <a:off x="4819" y="2679"/>
              <a:ext cx="111" cy="264"/>
            </a:xfrm>
            <a:custGeom>
              <a:avLst/>
              <a:gdLst>
                <a:gd name="T0" fmla="*/ 1 w 205"/>
                <a:gd name="T1" fmla="*/ 1 h 485"/>
                <a:gd name="T2" fmla="*/ 0 w 205"/>
                <a:gd name="T3" fmla="*/ 0 h 485"/>
                <a:gd name="T4" fmla="*/ 0 60000 65536"/>
                <a:gd name="T5" fmla="*/ 0 60000 65536"/>
                <a:gd name="T6" fmla="*/ 0 w 205"/>
                <a:gd name="T7" fmla="*/ 0 h 485"/>
                <a:gd name="T8" fmla="*/ 205 w 205"/>
                <a:gd name="T9" fmla="*/ 485 h 485"/>
              </a:gdLst>
              <a:ahLst/>
              <a:cxnLst>
                <a:cxn ang="T4">
                  <a:pos x="T0" y="T1"/>
                </a:cxn>
                <a:cxn ang="T5">
                  <a:pos x="T2" y="T3"/>
                </a:cxn>
              </a:cxnLst>
              <a:rect l="T6" t="T7" r="T8" b="T9"/>
              <a:pathLst>
                <a:path w="205" h="485">
                  <a:moveTo>
                    <a:pt x="205" y="485"/>
                  </a:moveTo>
                  <a:lnTo>
                    <a:pt x="0" y="0"/>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grpSp>
      <p:sp>
        <p:nvSpPr>
          <p:cNvPr id="429097" name="Rectangle 41"/>
          <p:cNvSpPr>
            <a:spLocks noChangeArrowheads="1"/>
          </p:cNvSpPr>
          <p:nvPr/>
        </p:nvSpPr>
        <p:spPr bwMode="auto">
          <a:xfrm>
            <a:off x="2662238" y="5751108"/>
            <a:ext cx="4935967" cy="523220"/>
          </a:xfrm>
          <a:prstGeom prst="rect">
            <a:avLst/>
          </a:prstGeom>
          <a:noFill/>
          <a:ln w="9525" algn="ctr">
            <a:noFill/>
            <a:miter lim="800000"/>
            <a:headEnd/>
            <a:tailEnd/>
          </a:ln>
        </p:spPr>
        <p:txBody>
          <a:bodyPr wrap="none" anchor="ctr">
            <a:spAutoFit/>
          </a:bodyPr>
          <a:lstStyle/>
          <a:p>
            <a:pPr algn="l"/>
            <a:r>
              <a:rPr lang="en-US" b="0" dirty="0">
                <a:solidFill>
                  <a:srgbClr val="000000"/>
                </a:solidFill>
              </a:rPr>
              <a:t>=  </a:t>
            </a:r>
            <a:r>
              <a:rPr lang="en-US" b="0" dirty="0" smtClean="0">
                <a:solidFill>
                  <a:srgbClr val="000000"/>
                </a:solidFill>
              </a:rPr>
              <a:t>1.66 </a:t>
            </a:r>
            <a:r>
              <a:rPr lang="en-US" b="0" dirty="0">
                <a:solidFill>
                  <a:srgbClr val="000000"/>
                </a:solidFill>
              </a:rPr>
              <a:t>x 10</a:t>
            </a:r>
            <a:r>
              <a:rPr lang="en-US" b="0" baseline="30000" dirty="0">
                <a:solidFill>
                  <a:srgbClr val="000000"/>
                </a:solidFill>
              </a:rPr>
              <a:t>20</a:t>
            </a:r>
            <a:r>
              <a:rPr lang="en-US" b="0" dirty="0">
                <a:solidFill>
                  <a:srgbClr val="000000"/>
                </a:solidFill>
              </a:rPr>
              <a:t> N toward Earth </a:t>
            </a:r>
          </a:p>
        </p:txBody>
      </p:sp>
      <p:sp>
        <p:nvSpPr>
          <p:cNvPr id="26" name="Rectangle 14"/>
          <p:cNvSpPr>
            <a:spLocks noChangeArrowheads="1"/>
          </p:cNvSpPr>
          <p:nvPr/>
        </p:nvSpPr>
        <p:spPr bwMode="auto">
          <a:xfrm>
            <a:off x="1724244" y="2528779"/>
            <a:ext cx="1653017"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F</a:t>
            </a:r>
            <a:r>
              <a:rPr lang="en-US" b="0" baseline="-25000" dirty="0" smtClean="0">
                <a:solidFill>
                  <a:srgbClr val="000000"/>
                </a:solidFill>
              </a:rPr>
              <a:t>c</a:t>
            </a:r>
            <a:r>
              <a:rPr lang="en-US" b="0" dirty="0" smtClean="0">
                <a:solidFill>
                  <a:srgbClr val="000000"/>
                </a:solidFill>
              </a:rPr>
              <a:t> = m a</a:t>
            </a:r>
            <a:r>
              <a:rPr lang="en-US" b="0" baseline="-25000" dirty="0" smtClean="0">
                <a:solidFill>
                  <a:srgbClr val="000000"/>
                </a:solidFill>
              </a:rPr>
              <a:t>c</a:t>
            </a:r>
            <a:endParaRPr lang="en-US" b="0" baseline="-25000" dirty="0">
              <a:solidFill>
                <a:srgbClr val="000000"/>
              </a:solidFill>
            </a:endParaRPr>
          </a:p>
        </p:txBody>
      </p:sp>
      <p:grpSp>
        <p:nvGrpSpPr>
          <p:cNvPr id="28" name="Group 27"/>
          <p:cNvGrpSpPr/>
          <p:nvPr/>
        </p:nvGrpSpPr>
        <p:grpSpPr>
          <a:xfrm>
            <a:off x="597094" y="3436888"/>
            <a:ext cx="4412359" cy="1037344"/>
            <a:chOff x="-2414127" y="4752764"/>
            <a:chExt cx="4412359" cy="1037344"/>
          </a:xfrm>
        </p:grpSpPr>
        <p:sp>
          <p:nvSpPr>
            <p:cNvPr id="29" name="Rectangle 22"/>
            <p:cNvSpPr>
              <a:spLocks noChangeArrowheads="1"/>
            </p:cNvSpPr>
            <p:nvPr/>
          </p:nvSpPr>
          <p:spPr bwMode="auto">
            <a:xfrm>
              <a:off x="-2414127" y="5046700"/>
              <a:ext cx="212109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F</a:t>
              </a:r>
              <a:r>
                <a:rPr lang="en-US" b="0" baseline="-25000" dirty="0" smtClean="0">
                  <a:solidFill>
                    <a:srgbClr val="000000"/>
                  </a:solidFill>
                </a:rPr>
                <a:t>c</a:t>
              </a:r>
              <a:r>
                <a:rPr lang="en-US" b="0" dirty="0" smtClean="0">
                  <a:solidFill>
                    <a:srgbClr val="000000"/>
                  </a:solidFill>
                </a:rPr>
                <a:t> = m 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30" name="Rectangle 29"/>
            <p:cNvSpPr/>
            <p:nvPr/>
          </p:nvSpPr>
          <p:spPr>
            <a:xfrm>
              <a:off x="-467351" y="4752764"/>
              <a:ext cx="962123" cy="523220"/>
            </a:xfrm>
            <a:prstGeom prst="rect">
              <a:avLst/>
            </a:prstGeom>
          </p:spPr>
          <p:txBody>
            <a:bodyPr wrap="none">
              <a:spAutoFit/>
            </a:bodyPr>
            <a:lstStyle/>
            <a:p>
              <a:pPr algn="l"/>
              <a:r>
                <a:rPr lang="en-US" b="0" dirty="0" smtClean="0">
                  <a:solidFill>
                    <a:srgbClr val="000000"/>
                  </a:solidFill>
                  <a:latin typeface="Arial"/>
                </a:rPr>
                <a:t>m </a:t>
              </a:r>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31" name="Straight Connector 30"/>
            <p:cNvCxnSpPr/>
            <p:nvPr/>
          </p:nvCxnSpPr>
          <p:spPr bwMode="auto">
            <a:xfrm>
              <a:off x="-458021" y="5306039"/>
              <a:ext cx="930980" cy="0"/>
            </a:xfrm>
            <a:prstGeom prst="line">
              <a:avLst/>
            </a:prstGeom>
            <a:noFill/>
            <a:ln w="28575" cap="flat" cmpd="sng" algn="ctr">
              <a:solidFill>
                <a:schemeClr val="tx1"/>
              </a:solidFill>
              <a:prstDash val="solid"/>
              <a:round/>
              <a:headEnd type="none" w="med" len="med"/>
              <a:tailEnd type="none" w="med" len="med"/>
            </a:ln>
            <a:effectLst/>
          </p:spPr>
        </p:cxnSp>
        <p:sp>
          <p:nvSpPr>
            <p:cNvPr id="32" name="Rectangle 31"/>
            <p:cNvSpPr/>
            <p:nvPr/>
          </p:nvSpPr>
          <p:spPr>
            <a:xfrm>
              <a:off x="-167798"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sp>
          <p:nvSpPr>
            <p:cNvPr id="33" name="Rectangle 22"/>
            <p:cNvSpPr>
              <a:spLocks noChangeArrowheads="1"/>
            </p:cNvSpPr>
            <p:nvPr/>
          </p:nvSpPr>
          <p:spPr bwMode="auto">
            <a:xfrm>
              <a:off x="505516" y="5046700"/>
              <a:ext cx="1492716"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m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sp>
        <p:nvSpPr>
          <p:cNvPr id="35" name="Rectangle 14"/>
          <p:cNvSpPr>
            <a:spLocks noChangeArrowheads="1"/>
          </p:cNvSpPr>
          <p:nvPr/>
        </p:nvSpPr>
        <p:spPr bwMode="auto">
          <a:xfrm>
            <a:off x="967497" y="4909376"/>
            <a:ext cx="1653017"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F</a:t>
            </a:r>
            <a:r>
              <a:rPr lang="en-US" b="0" baseline="-25000" dirty="0" smtClean="0">
                <a:solidFill>
                  <a:srgbClr val="000000"/>
                </a:solidFill>
              </a:rPr>
              <a:t>c</a:t>
            </a:r>
            <a:r>
              <a:rPr lang="en-US" b="0" dirty="0" smtClean="0">
                <a:solidFill>
                  <a:srgbClr val="000000"/>
                </a:solidFill>
              </a:rPr>
              <a:t> = m a</a:t>
            </a:r>
            <a:r>
              <a:rPr lang="en-US" b="0" baseline="-25000" dirty="0" smtClean="0">
                <a:solidFill>
                  <a:srgbClr val="000000"/>
                </a:solidFill>
              </a:rPr>
              <a:t>c</a:t>
            </a:r>
            <a:endParaRPr lang="en-US" b="0" baseline="-25000" dirty="0">
              <a:solidFill>
                <a:srgbClr val="000000"/>
              </a:solidFill>
            </a:endParaRPr>
          </a:p>
        </p:txBody>
      </p:sp>
      <p:sp>
        <p:nvSpPr>
          <p:cNvPr id="36" name="Rectangle 41"/>
          <p:cNvSpPr>
            <a:spLocks noChangeArrowheads="1"/>
          </p:cNvSpPr>
          <p:nvPr/>
        </p:nvSpPr>
        <p:spPr bwMode="auto">
          <a:xfrm>
            <a:off x="2662240" y="4918846"/>
            <a:ext cx="5715026" cy="523220"/>
          </a:xfrm>
          <a:prstGeom prst="rect">
            <a:avLst/>
          </a:prstGeom>
          <a:noFill/>
          <a:ln w="9525" algn="ctr">
            <a:noFill/>
            <a:miter lim="800000"/>
            <a:headEnd/>
            <a:tailEnd/>
          </a:ln>
        </p:spPr>
        <p:txBody>
          <a:bodyPr wrap="none" anchor="ctr">
            <a:spAutoFit/>
          </a:bodyPr>
          <a:lstStyle/>
          <a:p>
            <a:pPr algn="l"/>
            <a:r>
              <a:rPr lang="en-US" b="0" dirty="0">
                <a:solidFill>
                  <a:srgbClr val="000000"/>
                </a:solidFill>
              </a:rPr>
              <a:t>=  </a:t>
            </a:r>
            <a:r>
              <a:rPr lang="en-US" b="0" dirty="0" smtClean="0">
                <a:solidFill>
                  <a:srgbClr val="000000"/>
                </a:solidFill>
              </a:rPr>
              <a:t>7.36 </a:t>
            </a:r>
            <a:r>
              <a:rPr lang="en-US" b="0" dirty="0">
                <a:solidFill>
                  <a:srgbClr val="000000"/>
                </a:solidFill>
              </a:rPr>
              <a:t>x </a:t>
            </a:r>
            <a:r>
              <a:rPr lang="en-US" b="0" dirty="0" smtClean="0">
                <a:solidFill>
                  <a:srgbClr val="000000"/>
                </a:solidFill>
              </a:rPr>
              <a:t>10</a:t>
            </a:r>
            <a:r>
              <a:rPr lang="en-US" b="0" baseline="30000" dirty="0" smtClean="0">
                <a:solidFill>
                  <a:srgbClr val="000000"/>
                </a:solidFill>
              </a:rPr>
              <a:t>22</a:t>
            </a:r>
            <a:r>
              <a:rPr lang="en-US" b="0" dirty="0" smtClean="0">
                <a:solidFill>
                  <a:srgbClr val="000000"/>
                </a:solidFill>
              </a:rPr>
              <a:t> kg (2.26 x 10</a:t>
            </a:r>
            <a:r>
              <a:rPr lang="en-US" b="0" baseline="30000" dirty="0" smtClean="0">
                <a:solidFill>
                  <a:srgbClr val="000000"/>
                </a:solidFill>
              </a:rPr>
              <a:t>–3</a:t>
            </a:r>
            <a:r>
              <a:rPr lang="en-US" b="0" dirty="0" smtClean="0">
                <a:solidFill>
                  <a:srgbClr val="000000"/>
                </a:solidFill>
              </a:rPr>
              <a:t> m/</a:t>
            </a:r>
            <a:r>
              <a:rPr lang="en-US" b="0" dirty="0" err="1" smtClean="0">
                <a:solidFill>
                  <a:srgbClr val="000000"/>
                </a:solidFill>
              </a:rPr>
              <a:t>s</a:t>
            </a:r>
            <a:r>
              <a:rPr lang="en-US" b="0" baseline="30000" dirty="0" err="1" smtClean="0">
                <a:solidFill>
                  <a:srgbClr val="000000"/>
                </a:solidFill>
              </a:rPr>
              <a:t>2</a:t>
            </a:r>
            <a:r>
              <a:rPr lang="en-US" b="0" dirty="0" smtClean="0">
                <a:solidFill>
                  <a:srgbClr val="000000"/>
                </a:solidFill>
              </a:rPr>
              <a:t>)</a:t>
            </a:r>
            <a:endParaRPr lang="en-US" b="0" dirty="0">
              <a:solidFill>
                <a:srgbClr val="000000"/>
              </a:solidFill>
            </a:endParaRPr>
          </a:p>
        </p:txBody>
      </p:sp>
      <p:sp>
        <p:nvSpPr>
          <p:cNvPr id="34" name="Rectangle 15"/>
          <p:cNvSpPr>
            <a:spLocks noChangeArrowheads="1"/>
          </p:cNvSpPr>
          <p:nvPr/>
        </p:nvSpPr>
        <p:spPr bwMode="auto">
          <a:xfrm>
            <a:off x="5827220" y="1159997"/>
            <a:ext cx="1824538"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latin typeface="Symbol" pitchFamily="18" charset="2"/>
              </a:rPr>
              <a:t>S</a:t>
            </a:r>
            <a:r>
              <a:rPr lang="en-US" b="0" dirty="0" smtClean="0">
                <a:solidFill>
                  <a:srgbClr val="000000"/>
                </a:solidFill>
              </a:rPr>
              <a:t> </a:t>
            </a:r>
            <a:r>
              <a:rPr lang="en-US" b="0" dirty="0">
                <a:solidFill>
                  <a:srgbClr val="000000"/>
                </a:solidFill>
              </a:rPr>
              <a:t>F = m a </a:t>
            </a:r>
          </a:p>
        </p:txBody>
      </p:sp>
    </p:spTree>
    <p:extLst>
      <p:ext uri="{BB962C8B-B14F-4D97-AF65-F5344CB8AC3E}">
        <p14:creationId xmlns:p14="http://schemas.microsoft.com/office/powerpoint/2010/main" val="3148846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anim calcmode="lin" valueType="num">
                                      <p:cBhvr>
                                        <p:cTn id="8" dur="2000" fill="hold"/>
                                        <p:tgtEl>
                                          <p:spTgt spid="34"/>
                                        </p:tgtEl>
                                        <p:attrNameLst>
                                          <p:attrName>ppt_w</p:attrName>
                                        </p:attrNameLst>
                                      </p:cBhvr>
                                      <p:tavLst>
                                        <p:tav tm="0" fmla="#ppt_w*sin(2.5*pi*$)">
                                          <p:val>
                                            <p:fltVal val="0"/>
                                          </p:val>
                                        </p:tav>
                                        <p:tav tm="100000">
                                          <p:val>
                                            <p:fltVal val="1"/>
                                          </p:val>
                                        </p:tav>
                                      </p:tavLst>
                                    </p:anim>
                                    <p:anim calcmode="lin" valueType="num">
                                      <p:cBhvr>
                                        <p:cTn id="9"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443"/>
                                        </p:tgtEl>
                                        <p:attrNameLst>
                                          <p:attrName>style.visibility</p:attrName>
                                        </p:attrNameLst>
                                      </p:cBhvr>
                                      <p:to>
                                        <p:strVal val="visible"/>
                                      </p:to>
                                    </p:set>
                                    <p:animEffect transition="in" filter="circle(in)">
                                      <p:cBhvr>
                                        <p:cTn id="14" dur="2000"/>
                                        <p:tgtEl>
                                          <p:spTgt spid="1844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anim calcmode="lin" valueType="num">
                                      <p:cBhvr>
                                        <p:cTn id="20" dur="2000" fill="hold"/>
                                        <p:tgtEl>
                                          <p:spTgt spid="26"/>
                                        </p:tgtEl>
                                        <p:attrNameLst>
                                          <p:attrName>ppt_w</p:attrName>
                                        </p:attrNameLst>
                                      </p:cBhvr>
                                      <p:tavLst>
                                        <p:tav tm="0" fmla="#ppt_w*sin(2.5*pi*$)">
                                          <p:val>
                                            <p:fltVal val="0"/>
                                          </p:val>
                                        </p:tav>
                                        <p:tav tm="100000">
                                          <p:val>
                                            <p:fltVal val="1"/>
                                          </p:val>
                                        </p:tav>
                                      </p:tavLst>
                                    </p:anim>
                                    <p:anim calcmode="lin" valueType="num">
                                      <p:cBhvr>
                                        <p:cTn id="21"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anim calcmode="lin" valueType="num">
                                      <p:cBhvr>
                                        <p:cTn id="27" dur="2000" fill="hold"/>
                                        <p:tgtEl>
                                          <p:spTgt spid="28"/>
                                        </p:tgtEl>
                                        <p:attrNameLst>
                                          <p:attrName>style.rotation</p:attrName>
                                        </p:attrNameLst>
                                      </p:cBhvr>
                                      <p:tavLst>
                                        <p:tav tm="0">
                                          <p:val>
                                            <p:fltVal val="720"/>
                                          </p:val>
                                        </p:tav>
                                        <p:tav tm="100000">
                                          <p:val>
                                            <p:fltVal val="0"/>
                                          </p:val>
                                        </p:tav>
                                      </p:tavLst>
                                    </p:anim>
                                    <p:anim calcmode="lin" valueType="num">
                                      <p:cBhvr>
                                        <p:cTn id="28" dur="2000" fill="hold"/>
                                        <p:tgtEl>
                                          <p:spTgt spid="28"/>
                                        </p:tgtEl>
                                        <p:attrNameLst>
                                          <p:attrName>ppt_h</p:attrName>
                                        </p:attrNameLst>
                                      </p:cBhvr>
                                      <p:tavLst>
                                        <p:tav tm="0">
                                          <p:val>
                                            <p:fltVal val="0"/>
                                          </p:val>
                                        </p:tav>
                                        <p:tav tm="100000">
                                          <p:val>
                                            <p:strVal val="#ppt_h"/>
                                          </p:val>
                                        </p:tav>
                                      </p:tavLst>
                                    </p:anim>
                                    <p:anim calcmode="lin" valueType="num">
                                      <p:cBhvr>
                                        <p:cTn id="29" dur="2000" fill="hold"/>
                                        <p:tgtEl>
                                          <p:spTgt spid="28"/>
                                        </p:tgtEl>
                                        <p:attrNameLst>
                                          <p:attrName>ppt_w</p:attrName>
                                        </p:attrNameLst>
                                      </p:cBhvr>
                                      <p:tavLst>
                                        <p:tav tm="0">
                                          <p:val>
                                            <p:fltVal val="0"/>
                                          </p:val>
                                        </p:tav>
                                        <p:tav tm="100000">
                                          <p:val>
                                            <p:strVal val="#ppt_w"/>
                                          </p:val>
                                        </p:tav>
                                      </p:tavLst>
                                    </p:anim>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429088"/>
                                        </p:tgtEl>
                                        <p:attrNameLst>
                                          <p:attrName>style.visibility</p:attrName>
                                        </p:attrNameLst>
                                      </p:cBhvr>
                                      <p:to>
                                        <p:strVal val="visible"/>
                                      </p:to>
                                    </p:set>
                                    <p:animEffect transition="in" filter="dissolve">
                                      <p:cBhvr>
                                        <p:cTn id="33" dur="500"/>
                                        <p:tgtEl>
                                          <p:spTgt spid="4290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2000"/>
                                        <p:tgtEl>
                                          <p:spTgt spid="35"/>
                                        </p:tgtEl>
                                      </p:cBhvr>
                                    </p:animEffect>
                                    <p:anim calcmode="lin" valueType="num">
                                      <p:cBhvr>
                                        <p:cTn id="42" dur="2000" fill="hold"/>
                                        <p:tgtEl>
                                          <p:spTgt spid="35"/>
                                        </p:tgtEl>
                                        <p:attrNameLst>
                                          <p:attrName>ppt_w</p:attrName>
                                        </p:attrNameLst>
                                      </p:cBhvr>
                                      <p:tavLst>
                                        <p:tav tm="0" fmla="#ppt_w*sin(2.5*pi*$)">
                                          <p:val>
                                            <p:fltVal val="0"/>
                                          </p:val>
                                        </p:tav>
                                        <p:tav tm="100000">
                                          <p:val>
                                            <p:fltVal val="1"/>
                                          </p:val>
                                        </p:tav>
                                      </p:tavLst>
                                    </p:anim>
                                    <p:anim calcmode="lin" valueType="num">
                                      <p:cBhvr>
                                        <p:cTn id="43"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29097"/>
                                        </p:tgtEl>
                                        <p:attrNameLst>
                                          <p:attrName>style.visibility</p:attrName>
                                        </p:attrNameLst>
                                      </p:cBhvr>
                                      <p:to>
                                        <p:strVal val="visible"/>
                                      </p:to>
                                    </p:set>
                                    <p:animEffect transition="in" filter="fade">
                                      <p:cBhvr>
                                        <p:cTn id="55" dur="1000"/>
                                        <p:tgtEl>
                                          <p:spTgt spid="429097"/>
                                        </p:tgtEl>
                                      </p:cBhvr>
                                    </p:animEffect>
                                    <p:anim calcmode="lin" valueType="num">
                                      <p:cBhvr>
                                        <p:cTn id="56" dur="1000" fill="hold"/>
                                        <p:tgtEl>
                                          <p:spTgt spid="429097"/>
                                        </p:tgtEl>
                                        <p:attrNameLst>
                                          <p:attrName>ppt_x</p:attrName>
                                        </p:attrNameLst>
                                      </p:cBhvr>
                                      <p:tavLst>
                                        <p:tav tm="0">
                                          <p:val>
                                            <p:strVal val="#ppt_x"/>
                                          </p:val>
                                        </p:tav>
                                        <p:tav tm="100000">
                                          <p:val>
                                            <p:strVal val="#ppt_x"/>
                                          </p:val>
                                        </p:tav>
                                      </p:tavLst>
                                    </p:anim>
                                    <p:anim calcmode="lin" valueType="num">
                                      <p:cBhvr>
                                        <p:cTn id="57" dur="1000" fill="hold"/>
                                        <p:tgtEl>
                                          <p:spTgt spid="429097"/>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429093"/>
                                        </p:tgtEl>
                                        <p:attrNameLst>
                                          <p:attrName>style.visibility</p:attrName>
                                        </p:attrNameLst>
                                      </p:cBhvr>
                                      <p:to>
                                        <p:strVal val="visible"/>
                                      </p:to>
                                    </p:set>
                                    <p:animEffect transition="in" filter="dissolve">
                                      <p:cBhvr>
                                        <p:cTn id="61" dur="500"/>
                                        <p:tgtEl>
                                          <p:spTgt spid="42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29093" grpId="0" animBg="1"/>
      <p:bldP spid="429088" grpId="0" animBg="1"/>
      <p:bldP spid="18443" grpId="0"/>
      <p:bldP spid="429097" grpId="0"/>
      <p:bldP spid="26" grpId="0"/>
      <p:bldP spid="35" grpId="0"/>
      <p:bldP spid="36"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8" name="Rectangle 28"/>
          <p:cNvSpPr>
            <a:spLocks noChangeArrowheads="1"/>
          </p:cNvSpPr>
          <p:nvPr/>
        </p:nvSpPr>
        <p:spPr bwMode="auto">
          <a:xfrm>
            <a:off x="6234691" y="5255532"/>
            <a:ext cx="1097280" cy="61118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19461" name="Rectangle 6"/>
          <p:cNvSpPr>
            <a:spLocks noChangeArrowheads="1"/>
          </p:cNvSpPr>
          <p:nvPr/>
        </p:nvSpPr>
        <p:spPr bwMode="auto">
          <a:xfrm>
            <a:off x="735013" y="241747"/>
            <a:ext cx="7938392" cy="1384995"/>
          </a:xfrm>
          <a:prstGeom prst="rect">
            <a:avLst/>
          </a:prstGeom>
          <a:noFill/>
          <a:ln w="9525" algn="ctr">
            <a:noFill/>
            <a:miter lim="800000"/>
            <a:headEnd/>
            <a:tailEnd/>
          </a:ln>
        </p:spPr>
        <p:txBody>
          <a:bodyPr wrap="none" anchor="ctr">
            <a:spAutoFit/>
          </a:bodyPr>
          <a:lstStyle/>
          <a:p>
            <a:pPr algn="l"/>
            <a:r>
              <a:rPr lang="en-US" b="0" dirty="0">
                <a:solidFill>
                  <a:srgbClr val="FF0000"/>
                </a:solidFill>
              </a:rPr>
              <a:t>2.6 kg stone at end of 0.74 m rope is whirled in</a:t>
            </a:r>
          </a:p>
          <a:p>
            <a:pPr algn="l"/>
            <a:r>
              <a:rPr lang="en-US" b="0" dirty="0" smtClean="0">
                <a:solidFill>
                  <a:srgbClr val="FF0000"/>
                </a:solidFill>
              </a:rPr>
              <a:t>horizontal </a:t>
            </a:r>
            <a:r>
              <a:rPr lang="en-US" b="0" dirty="0">
                <a:solidFill>
                  <a:srgbClr val="FF0000"/>
                </a:solidFill>
              </a:rPr>
              <a:t>circle at constant rate. Period is 1.1 s.</a:t>
            </a:r>
          </a:p>
          <a:p>
            <a:pPr algn="l"/>
            <a:r>
              <a:rPr lang="en-US" b="0" dirty="0">
                <a:solidFill>
                  <a:srgbClr val="FF0000"/>
                </a:solidFill>
              </a:rPr>
              <a:t>Find rope’s tension.</a:t>
            </a:r>
          </a:p>
        </p:txBody>
      </p:sp>
      <p:grpSp>
        <p:nvGrpSpPr>
          <p:cNvPr id="19469" name="Group 8"/>
          <p:cNvGrpSpPr>
            <a:grpSpLocks/>
          </p:cNvGrpSpPr>
          <p:nvPr/>
        </p:nvGrpSpPr>
        <p:grpSpPr bwMode="auto">
          <a:xfrm>
            <a:off x="4634314" y="1546916"/>
            <a:ext cx="4108979" cy="1007587"/>
            <a:chOff x="7020" y="8910"/>
            <a:chExt cx="3600" cy="882"/>
          </a:xfrm>
        </p:grpSpPr>
        <p:sp>
          <p:nvSpPr>
            <p:cNvPr id="19473" name="Oval 9"/>
            <p:cNvSpPr>
              <a:spLocks noChangeArrowheads="1"/>
            </p:cNvSpPr>
            <p:nvPr/>
          </p:nvSpPr>
          <p:spPr bwMode="auto">
            <a:xfrm>
              <a:off x="7200" y="9072"/>
              <a:ext cx="3420" cy="720"/>
            </a:xfrm>
            <a:prstGeom prst="ellipse">
              <a:avLst/>
            </a:prstGeom>
            <a:solidFill>
              <a:srgbClr val="FFFFFF"/>
            </a:solidFill>
            <a:ln w="31750">
              <a:solidFill>
                <a:srgbClr val="000000"/>
              </a:solidFill>
              <a:prstDash val="sysDot"/>
              <a:round/>
              <a:headEnd/>
              <a:tailEnd/>
            </a:ln>
          </p:spPr>
          <p:txBody>
            <a:bodyPr/>
            <a:lstStyle/>
            <a:p>
              <a:endParaRPr lang="en-US">
                <a:solidFill>
                  <a:srgbClr val="000000"/>
                </a:solidFill>
              </a:endParaRPr>
            </a:p>
          </p:txBody>
        </p:sp>
        <p:sp>
          <p:nvSpPr>
            <p:cNvPr id="19474" name="Line 10"/>
            <p:cNvSpPr>
              <a:spLocks noChangeShapeType="1"/>
            </p:cNvSpPr>
            <p:nvPr/>
          </p:nvSpPr>
          <p:spPr bwMode="auto">
            <a:xfrm>
              <a:off x="7200" y="9432"/>
              <a:ext cx="1800" cy="0"/>
            </a:xfrm>
            <a:prstGeom prst="line">
              <a:avLst/>
            </a:prstGeom>
            <a:noFill/>
            <a:ln w="31750">
              <a:solidFill>
                <a:srgbClr val="000000"/>
              </a:solidFill>
              <a:round/>
              <a:headEnd/>
              <a:tailEnd/>
            </a:ln>
          </p:spPr>
          <p:txBody>
            <a:bodyPr/>
            <a:lstStyle/>
            <a:p>
              <a:endParaRPr lang="en-US">
                <a:solidFill>
                  <a:srgbClr val="000000"/>
                </a:solidFill>
              </a:endParaRPr>
            </a:p>
          </p:txBody>
        </p:sp>
        <p:sp>
          <p:nvSpPr>
            <p:cNvPr id="19475" name="Oval 11"/>
            <p:cNvSpPr>
              <a:spLocks noChangeArrowheads="1"/>
            </p:cNvSpPr>
            <p:nvPr/>
          </p:nvSpPr>
          <p:spPr bwMode="auto">
            <a:xfrm>
              <a:off x="7020" y="9252"/>
              <a:ext cx="360" cy="360"/>
            </a:xfrm>
            <a:prstGeom prst="ellipse">
              <a:avLst/>
            </a:prstGeom>
            <a:solidFill>
              <a:srgbClr val="000000"/>
            </a:solidFill>
            <a:ln w="31750">
              <a:solidFill>
                <a:srgbClr val="000000"/>
              </a:solidFill>
              <a:round/>
              <a:headEnd/>
              <a:tailEnd/>
            </a:ln>
          </p:spPr>
          <p:txBody>
            <a:bodyPr/>
            <a:lstStyle/>
            <a:p>
              <a:endParaRPr lang="en-US">
                <a:solidFill>
                  <a:srgbClr val="000000"/>
                </a:solidFill>
              </a:endParaRPr>
            </a:p>
          </p:txBody>
        </p:sp>
        <p:sp>
          <p:nvSpPr>
            <p:cNvPr id="19476" name="Freeform 12"/>
            <p:cNvSpPr>
              <a:spLocks/>
            </p:cNvSpPr>
            <p:nvPr/>
          </p:nvSpPr>
          <p:spPr bwMode="auto">
            <a:xfrm>
              <a:off x="7324" y="8910"/>
              <a:ext cx="996" cy="178"/>
            </a:xfrm>
            <a:custGeom>
              <a:avLst/>
              <a:gdLst>
                <a:gd name="T0" fmla="*/ 46 w 996"/>
                <a:gd name="T1" fmla="*/ 160 h 178"/>
                <a:gd name="T2" fmla="*/ 56 w 996"/>
                <a:gd name="T3" fmla="*/ 162 h 178"/>
                <a:gd name="T4" fmla="*/ 381 w 996"/>
                <a:gd name="T5" fmla="*/ 65 h 178"/>
                <a:gd name="T6" fmla="*/ 996 w 996"/>
                <a:gd name="T7" fmla="*/ 0 h 178"/>
                <a:gd name="T8" fmla="*/ 0 60000 65536"/>
                <a:gd name="T9" fmla="*/ 0 60000 65536"/>
                <a:gd name="T10" fmla="*/ 0 60000 65536"/>
                <a:gd name="T11" fmla="*/ 0 60000 65536"/>
                <a:gd name="T12" fmla="*/ 0 w 996"/>
                <a:gd name="T13" fmla="*/ 0 h 178"/>
                <a:gd name="T14" fmla="*/ 996 w 996"/>
                <a:gd name="T15" fmla="*/ 178 h 178"/>
              </a:gdLst>
              <a:ahLst/>
              <a:cxnLst>
                <a:cxn ang="T8">
                  <a:pos x="T0" y="T1"/>
                </a:cxn>
                <a:cxn ang="T9">
                  <a:pos x="T2" y="T3"/>
                </a:cxn>
                <a:cxn ang="T10">
                  <a:pos x="T4" y="T5"/>
                </a:cxn>
                <a:cxn ang="T11">
                  <a:pos x="T6" y="T7"/>
                </a:cxn>
              </a:cxnLst>
              <a:rect l="T12" t="T13" r="T14" b="T15"/>
              <a:pathLst>
                <a:path w="996" h="178">
                  <a:moveTo>
                    <a:pt x="46" y="160"/>
                  </a:moveTo>
                  <a:cubicBezTo>
                    <a:pt x="48" y="160"/>
                    <a:pt x="0" y="178"/>
                    <a:pt x="56" y="162"/>
                  </a:cubicBezTo>
                  <a:cubicBezTo>
                    <a:pt x="112" y="146"/>
                    <a:pt x="224" y="92"/>
                    <a:pt x="381" y="65"/>
                  </a:cubicBezTo>
                  <a:cubicBezTo>
                    <a:pt x="538" y="38"/>
                    <a:pt x="868" y="14"/>
                    <a:pt x="996" y="0"/>
                  </a:cubicBezTo>
                </a:path>
              </a:pathLst>
            </a:custGeom>
            <a:noFill/>
            <a:ln w="31750">
              <a:solidFill>
                <a:srgbClr val="000000"/>
              </a:solidFill>
              <a:round/>
              <a:headEnd/>
              <a:tailEnd type="triangle" w="lg" len="lg"/>
            </a:ln>
          </p:spPr>
          <p:txBody>
            <a:bodyPr/>
            <a:lstStyle/>
            <a:p>
              <a:endParaRPr lang="en-US">
                <a:solidFill>
                  <a:srgbClr val="000000"/>
                </a:solidFill>
              </a:endParaRPr>
            </a:p>
          </p:txBody>
        </p:sp>
      </p:grpSp>
      <p:sp>
        <p:nvSpPr>
          <p:cNvPr id="430096" name="Text Box 16"/>
          <p:cNvSpPr txBox="1">
            <a:spLocks noChangeArrowheads="1"/>
          </p:cNvSpPr>
          <p:nvPr/>
        </p:nvSpPr>
        <p:spPr bwMode="auto">
          <a:xfrm>
            <a:off x="323624" y="1841920"/>
            <a:ext cx="2025650" cy="674687"/>
          </a:xfrm>
          <a:prstGeom prst="rect">
            <a:avLst/>
          </a:prstGeom>
          <a:noFill/>
          <a:ln w="9525">
            <a:noFill/>
            <a:miter lim="800000"/>
            <a:headEnd/>
            <a:tailEnd/>
          </a:ln>
        </p:spPr>
        <p:txBody>
          <a:bodyPr/>
          <a:lstStyle/>
          <a:p>
            <a:r>
              <a:rPr lang="en-US" b="0" dirty="0">
                <a:solidFill>
                  <a:srgbClr val="000000"/>
                </a:solidFill>
              </a:rPr>
              <a:t>T = 1.1 s</a:t>
            </a:r>
          </a:p>
        </p:txBody>
      </p:sp>
      <p:sp>
        <p:nvSpPr>
          <p:cNvPr id="430102" name="Rectangle 22"/>
          <p:cNvSpPr>
            <a:spLocks noChangeArrowheads="1"/>
          </p:cNvSpPr>
          <p:nvPr/>
        </p:nvSpPr>
        <p:spPr bwMode="auto">
          <a:xfrm>
            <a:off x="584145" y="2347508"/>
            <a:ext cx="2192337" cy="519112"/>
          </a:xfrm>
          <a:prstGeom prst="rect">
            <a:avLst/>
          </a:prstGeom>
          <a:noFill/>
          <a:ln w="9525" algn="ctr">
            <a:noFill/>
            <a:miter lim="800000"/>
            <a:headEnd/>
            <a:tailEnd/>
          </a:ln>
        </p:spPr>
        <p:txBody>
          <a:bodyPr anchor="ctr">
            <a:spAutoFit/>
          </a:bodyPr>
          <a:lstStyle/>
          <a:p>
            <a:pPr algn="l"/>
            <a:r>
              <a:rPr lang="en-US" b="0" dirty="0">
                <a:solidFill>
                  <a:srgbClr val="000000"/>
                </a:solidFill>
                <a:cs typeface="Times New Roman" pitchFamily="18" charset="0"/>
              </a:rPr>
              <a:t>tension = F</a:t>
            </a:r>
            <a:r>
              <a:rPr lang="en-US" b="0" baseline="-30000" dirty="0">
                <a:solidFill>
                  <a:srgbClr val="000000"/>
                </a:solidFill>
                <a:cs typeface="Times New Roman" pitchFamily="18" charset="0"/>
              </a:rPr>
              <a:t>c</a:t>
            </a:r>
            <a:endParaRPr lang="en-US" b="0" dirty="0">
              <a:solidFill>
                <a:srgbClr val="000000"/>
              </a:solidFill>
            </a:endParaRPr>
          </a:p>
        </p:txBody>
      </p:sp>
      <p:graphicFrame>
        <p:nvGraphicFramePr>
          <p:cNvPr id="430105" name="Object 25"/>
          <p:cNvGraphicFramePr>
            <a:graphicFrameLocks noChangeAspect="1"/>
          </p:cNvGraphicFramePr>
          <p:nvPr>
            <p:extLst>
              <p:ext uri="{D42A27DB-BD31-4B8C-83A1-F6EECF244321}">
                <p14:modId xmlns:p14="http://schemas.microsoft.com/office/powerpoint/2010/main" val="2440585051"/>
              </p:ext>
            </p:extLst>
          </p:nvPr>
        </p:nvGraphicFramePr>
        <p:xfrm>
          <a:off x="1541082" y="5066620"/>
          <a:ext cx="4216400" cy="982662"/>
        </p:xfrm>
        <a:graphic>
          <a:graphicData uri="http://schemas.openxmlformats.org/presentationml/2006/ole">
            <mc:AlternateContent xmlns:mc="http://schemas.openxmlformats.org/markup-compatibility/2006">
              <mc:Choice xmlns:v="urn:schemas-microsoft-com:vml" Requires="v">
                <p:oleObj spid="_x0000_s15417" name="Equation" r:id="rId3" imgW="4216320" imgH="977760" progId="Equation.3">
                  <p:embed/>
                </p:oleObj>
              </mc:Choice>
              <mc:Fallback>
                <p:oleObj name="Equation" r:id="rId3" imgW="4216320" imgH="977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082" y="5066620"/>
                        <a:ext cx="4216400"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07" name="Rectangle 27"/>
          <p:cNvSpPr>
            <a:spLocks noChangeArrowheads="1"/>
          </p:cNvSpPr>
          <p:nvPr/>
        </p:nvSpPr>
        <p:spPr bwMode="auto">
          <a:xfrm>
            <a:off x="5814632" y="5304745"/>
            <a:ext cx="1443038" cy="519112"/>
          </a:xfrm>
          <a:prstGeom prst="rect">
            <a:avLst/>
          </a:prstGeom>
          <a:noFill/>
          <a:ln w="9525" algn="ctr">
            <a:noFill/>
            <a:miter lim="800000"/>
            <a:headEnd/>
            <a:tailEnd/>
          </a:ln>
        </p:spPr>
        <p:txBody>
          <a:bodyPr anchor="ctr">
            <a:spAutoFit/>
          </a:bodyPr>
          <a:lstStyle/>
          <a:p>
            <a:pPr algn="l"/>
            <a:r>
              <a:rPr lang="en-US" b="0">
                <a:solidFill>
                  <a:srgbClr val="000000"/>
                </a:solidFill>
              </a:rPr>
              <a:t>=   63 N </a:t>
            </a:r>
          </a:p>
        </p:txBody>
      </p:sp>
      <p:sp>
        <p:nvSpPr>
          <p:cNvPr id="430109" name="Rectangle 29"/>
          <p:cNvSpPr>
            <a:spLocks noChangeArrowheads="1"/>
          </p:cNvSpPr>
          <p:nvPr/>
        </p:nvSpPr>
        <p:spPr bwMode="auto">
          <a:xfrm>
            <a:off x="2701105" y="1771542"/>
            <a:ext cx="1879682" cy="523220"/>
          </a:xfrm>
          <a:prstGeom prst="rect">
            <a:avLst/>
          </a:prstGeom>
          <a:solidFill>
            <a:schemeClr val="bg1"/>
          </a:solidFill>
          <a:ln w="9525" algn="ctr">
            <a:noFill/>
            <a:miter lim="800000"/>
            <a:headEnd/>
            <a:tailEnd/>
          </a:ln>
        </p:spPr>
        <p:txBody>
          <a:bodyPr wrap="none" rIns="0" anchor="ctr">
            <a:spAutoFit/>
          </a:bodyPr>
          <a:lstStyle/>
          <a:p>
            <a:pPr algn="l"/>
            <a:r>
              <a:rPr lang="en-US" b="0" dirty="0" smtClean="0">
                <a:solidFill>
                  <a:srgbClr val="000000"/>
                </a:solidFill>
              </a:rPr>
              <a:t>m = 2.6 </a:t>
            </a:r>
            <a:r>
              <a:rPr lang="en-US" b="0" dirty="0">
                <a:solidFill>
                  <a:srgbClr val="000000"/>
                </a:solidFill>
              </a:rPr>
              <a:t>kg </a:t>
            </a:r>
          </a:p>
        </p:txBody>
      </p:sp>
      <p:grpSp>
        <p:nvGrpSpPr>
          <p:cNvPr id="21" name="Group 20"/>
          <p:cNvGrpSpPr/>
          <p:nvPr/>
        </p:nvGrpSpPr>
        <p:grpSpPr>
          <a:xfrm>
            <a:off x="1022768" y="3690733"/>
            <a:ext cx="4412359" cy="1037344"/>
            <a:chOff x="-2414127" y="4752764"/>
            <a:chExt cx="4412359" cy="1037344"/>
          </a:xfrm>
        </p:grpSpPr>
        <p:sp>
          <p:nvSpPr>
            <p:cNvPr id="22" name="Rectangle 22"/>
            <p:cNvSpPr>
              <a:spLocks noChangeArrowheads="1"/>
            </p:cNvSpPr>
            <p:nvPr/>
          </p:nvSpPr>
          <p:spPr bwMode="auto">
            <a:xfrm>
              <a:off x="-2414127" y="5046700"/>
              <a:ext cx="212109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F</a:t>
              </a:r>
              <a:r>
                <a:rPr lang="en-US" b="0" baseline="-25000" dirty="0" smtClean="0">
                  <a:solidFill>
                    <a:srgbClr val="000000"/>
                  </a:solidFill>
                </a:rPr>
                <a:t>c</a:t>
              </a:r>
              <a:r>
                <a:rPr lang="en-US" b="0" dirty="0" smtClean="0">
                  <a:solidFill>
                    <a:srgbClr val="000000"/>
                  </a:solidFill>
                </a:rPr>
                <a:t> = m 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23" name="Rectangle 22"/>
            <p:cNvSpPr/>
            <p:nvPr/>
          </p:nvSpPr>
          <p:spPr>
            <a:xfrm>
              <a:off x="-467351" y="4752764"/>
              <a:ext cx="962123" cy="523220"/>
            </a:xfrm>
            <a:prstGeom prst="rect">
              <a:avLst/>
            </a:prstGeom>
          </p:spPr>
          <p:txBody>
            <a:bodyPr wrap="none">
              <a:spAutoFit/>
            </a:bodyPr>
            <a:lstStyle/>
            <a:p>
              <a:pPr algn="l"/>
              <a:r>
                <a:rPr lang="en-US" b="0" dirty="0" smtClean="0">
                  <a:solidFill>
                    <a:srgbClr val="000000"/>
                  </a:solidFill>
                  <a:latin typeface="Arial"/>
                </a:rPr>
                <a:t>m </a:t>
              </a:r>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24" name="Straight Connector 23"/>
            <p:cNvCxnSpPr/>
            <p:nvPr/>
          </p:nvCxnSpPr>
          <p:spPr bwMode="auto">
            <a:xfrm>
              <a:off x="-458021" y="5306039"/>
              <a:ext cx="930980" cy="0"/>
            </a:xfrm>
            <a:prstGeom prst="line">
              <a:avLst/>
            </a:prstGeom>
            <a:noFill/>
            <a:ln w="28575" cap="flat" cmpd="sng" algn="ctr">
              <a:solidFill>
                <a:schemeClr val="tx1"/>
              </a:solidFill>
              <a:prstDash val="solid"/>
              <a:round/>
              <a:headEnd type="none" w="med" len="med"/>
              <a:tailEnd type="none" w="med" len="med"/>
            </a:ln>
            <a:effectLst/>
          </p:spPr>
        </p:cxnSp>
        <p:sp>
          <p:nvSpPr>
            <p:cNvPr id="25" name="Rectangle 24"/>
            <p:cNvSpPr/>
            <p:nvPr/>
          </p:nvSpPr>
          <p:spPr>
            <a:xfrm>
              <a:off x="-167798"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sp>
          <p:nvSpPr>
            <p:cNvPr id="26" name="Rectangle 22"/>
            <p:cNvSpPr>
              <a:spLocks noChangeArrowheads="1"/>
            </p:cNvSpPr>
            <p:nvPr/>
          </p:nvSpPr>
          <p:spPr bwMode="auto">
            <a:xfrm>
              <a:off x="505516" y="5046700"/>
              <a:ext cx="1492716"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m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grpSp>
        <p:nvGrpSpPr>
          <p:cNvPr id="27" name="Group 26"/>
          <p:cNvGrpSpPr/>
          <p:nvPr/>
        </p:nvGrpSpPr>
        <p:grpSpPr>
          <a:xfrm>
            <a:off x="5366173" y="3699177"/>
            <a:ext cx="2155188" cy="1084222"/>
            <a:chOff x="-1949032" y="5118041"/>
            <a:chExt cx="2155188" cy="1084222"/>
          </a:xfrm>
        </p:grpSpPr>
        <p:sp>
          <p:nvSpPr>
            <p:cNvPr id="28" name="Rectangle 22"/>
            <p:cNvSpPr>
              <a:spLocks noChangeArrowheads="1"/>
            </p:cNvSpPr>
            <p:nvPr/>
          </p:nvSpPr>
          <p:spPr bwMode="auto">
            <a:xfrm>
              <a:off x="-1949032" y="5411557"/>
              <a:ext cx="101341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m r</a:t>
              </a:r>
              <a:endParaRPr lang="en-US" b="0" dirty="0">
                <a:solidFill>
                  <a:srgbClr val="000000"/>
                </a:solidFill>
              </a:endParaRPr>
            </a:p>
          </p:txBody>
        </p:sp>
        <p:sp>
          <p:nvSpPr>
            <p:cNvPr id="29" name="Rectangle 28"/>
            <p:cNvSpPr/>
            <p:nvPr/>
          </p:nvSpPr>
          <p:spPr>
            <a:xfrm>
              <a:off x="-743258" y="5212217"/>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a:t>
              </a:r>
              <a:r>
                <a:rPr lang="en-US" dirty="0" err="1" smtClean="0">
                  <a:solidFill>
                    <a:srgbClr val="000000"/>
                  </a:solidFill>
                  <a:latin typeface="Symbol" panose="05050102010706020507" pitchFamily="18" charset="2"/>
                </a:rPr>
                <a:t>q</a:t>
              </a:r>
              <a:endParaRPr lang="en-US" dirty="0">
                <a:solidFill>
                  <a:srgbClr val="000000"/>
                </a:solidFill>
              </a:endParaRPr>
            </a:p>
          </p:txBody>
        </p:sp>
        <p:cxnSp>
          <p:nvCxnSpPr>
            <p:cNvPr id="30" name="Straight Connector 29"/>
            <p:cNvCxnSpPr/>
            <p:nvPr/>
          </p:nvCxnSpPr>
          <p:spPr bwMode="auto">
            <a:xfrm>
              <a:off x="-749694" y="5702428"/>
              <a:ext cx="653144" cy="0"/>
            </a:xfrm>
            <a:prstGeom prst="line">
              <a:avLst/>
            </a:prstGeom>
            <a:noFill/>
            <a:ln w="28575" cap="flat" cmpd="sng" algn="ctr">
              <a:solidFill>
                <a:schemeClr val="tx1"/>
              </a:solidFill>
              <a:prstDash val="solid"/>
              <a:round/>
              <a:headEnd type="none" w="med" len="med"/>
              <a:tailEnd type="none" w="med" len="med"/>
            </a:ln>
            <a:effectLst/>
          </p:spPr>
        </p:cxnSp>
        <p:sp>
          <p:nvSpPr>
            <p:cNvPr id="31" name="Rectangle 30"/>
            <p:cNvSpPr/>
            <p:nvPr/>
          </p:nvSpPr>
          <p:spPr>
            <a:xfrm>
              <a:off x="-684985" y="5679043"/>
              <a:ext cx="503664" cy="523220"/>
            </a:xfrm>
            <a:prstGeom prst="rect">
              <a:avLst/>
            </a:prstGeom>
          </p:spPr>
          <p:txBody>
            <a:bodyPr wrap="none">
              <a:spAutoFit/>
            </a:bodyPr>
            <a:lstStyle/>
            <a:p>
              <a:r>
                <a:rPr lang="en-US" b="0" dirty="0" smtClean="0">
                  <a:solidFill>
                    <a:srgbClr val="000000"/>
                  </a:solidFill>
                  <a:latin typeface="Symbol" panose="05050102010706020507" pitchFamily="18" charset="2"/>
                </a:rPr>
                <a:t>D</a:t>
              </a:r>
              <a:r>
                <a:rPr lang="en-US" b="0" dirty="0" smtClean="0">
                  <a:solidFill>
                    <a:srgbClr val="000000"/>
                  </a:solidFill>
                </a:rPr>
                <a:t>t</a:t>
              </a:r>
              <a:endParaRPr lang="en-US" dirty="0">
                <a:solidFill>
                  <a:srgbClr val="000000"/>
                </a:solidFill>
              </a:endParaRPr>
            </a:p>
          </p:txBody>
        </p:sp>
        <p:sp>
          <p:nvSpPr>
            <p:cNvPr id="32" name="Rectangle 22"/>
            <p:cNvSpPr>
              <a:spLocks noChangeArrowheads="1"/>
            </p:cNvSpPr>
            <p:nvPr/>
          </p:nvSpPr>
          <p:spPr bwMode="auto">
            <a:xfrm>
              <a:off x="-985639" y="5118041"/>
              <a:ext cx="1128835" cy="1015663"/>
            </a:xfrm>
            <a:prstGeom prst="rect">
              <a:avLst/>
            </a:prstGeom>
            <a:noFill/>
            <a:ln w="9525">
              <a:noFill/>
              <a:miter lim="800000"/>
              <a:headEnd/>
              <a:tailEnd/>
            </a:ln>
          </p:spPr>
          <p:txBody>
            <a:bodyPr wrap="none" anchor="ctr">
              <a:spAutoFit/>
            </a:bodyPr>
            <a:lstStyle/>
            <a:p>
              <a:pPr algn="l"/>
              <a:r>
                <a:rPr lang="en-US" sz="6000" b="0" dirty="0" smtClean="0">
                  <a:solidFill>
                    <a:srgbClr val="000000"/>
                  </a:solidFill>
                  <a:latin typeface="Arial Narrow" panose="020B0606020202030204" pitchFamily="34" charset="0"/>
                </a:rPr>
                <a:t>(   )</a:t>
              </a:r>
              <a:endParaRPr lang="en-US" sz="6000" b="0" dirty="0">
                <a:solidFill>
                  <a:srgbClr val="000000"/>
                </a:solidFill>
                <a:latin typeface="Arial Narrow" panose="020B0606020202030204" pitchFamily="34" charset="0"/>
              </a:endParaRPr>
            </a:p>
          </p:txBody>
        </p:sp>
        <p:sp>
          <p:nvSpPr>
            <p:cNvPr id="33" name="Rectangle 22"/>
            <p:cNvSpPr>
              <a:spLocks noChangeArrowheads="1"/>
            </p:cNvSpPr>
            <p:nvPr/>
          </p:nvSpPr>
          <p:spPr bwMode="auto">
            <a:xfrm>
              <a:off x="-111560" y="5294190"/>
              <a:ext cx="317716" cy="379591"/>
            </a:xfrm>
            <a:prstGeom prst="rect">
              <a:avLst/>
            </a:prstGeom>
            <a:noFill/>
            <a:ln w="9525">
              <a:noFill/>
              <a:miter lim="800000"/>
              <a:headEnd/>
              <a:tailEnd/>
            </a:ln>
          </p:spPr>
          <p:txBody>
            <a:bodyPr wrap="none" anchor="ctr">
              <a:spAutoFit/>
            </a:bodyPr>
            <a:lstStyle/>
            <a:p>
              <a:pPr algn="l"/>
              <a:r>
                <a:rPr lang="en-US" b="0" baseline="30000" dirty="0" smtClean="0">
                  <a:solidFill>
                    <a:srgbClr val="000000"/>
                  </a:solidFill>
                </a:rPr>
                <a:t>2</a:t>
              </a:r>
              <a:endParaRPr lang="en-US" b="0" baseline="30000" dirty="0">
                <a:solidFill>
                  <a:srgbClr val="000000"/>
                </a:solidFill>
              </a:endParaRPr>
            </a:p>
          </p:txBody>
        </p:sp>
      </p:grpSp>
      <p:pic>
        <p:nvPicPr>
          <p:cNvPr id="34"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297" y="3726111"/>
            <a:ext cx="272114" cy="359254"/>
          </a:xfrm>
          <a:prstGeom prst="rect">
            <a:avLst/>
          </a:prstGeom>
          <a:noFill/>
          <a:ln w="9525">
            <a:noFill/>
            <a:miter lim="800000"/>
            <a:headEnd/>
            <a:tailEnd/>
          </a:ln>
        </p:spPr>
      </p:pic>
      <p:pic>
        <p:nvPicPr>
          <p:cNvPr id="35"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3242" y="3458097"/>
            <a:ext cx="272114" cy="359254"/>
          </a:xfrm>
          <a:prstGeom prst="rect">
            <a:avLst/>
          </a:prstGeom>
          <a:noFill/>
          <a:ln w="9525">
            <a:noFill/>
            <a:miter lim="800000"/>
            <a:headEnd/>
            <a:tailEnd/>
          </a:ln>
        </p:spPr>
      </p:pic>
      <p:pic>
        <p:nvPicPr>
          <p:cNvPr id="36"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1613" y="4325201"/>
            <a:ext cx="272114" cy="359254"/>
          </a:xfrm>
          <a:prstGeom prst="rect">
            <a:avLst/>
          </a:prstGeom>
          <a:noFill/>
          <a:ln w="9525">
            <a:noFill/>
            <a:miter lim="800000"/>
            <a:headEnd/>
            <a:tailEnd/>
          </a:ln>
        </p:spPr>
      </p:pic>
      <p:pic>
        <p:nvPicPr>
          <p:cNvPr id="37"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0249" y="3757642"/>
            <a:ext cx="272114" cy="359254"/>
          </a:xfrm>
          <a:prstGeom prst="rect">
            <a:avLst/>
          </a:prstGeom>
          <a:noFill/>
          <a:ln w="9525">
            <a:noFill/>
            <a:miter lim="800000"/>
            <a:headEnd/>
            <a:tailEnd/>
          </a:ln>
        </p:spPr>
      </p:pic>
      <p:pic>
        <p:nvPicPr>
          <p:cNvPr id="38"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5559" y="3773408"/>
            <a:ext cx="272114" cy="359254"/>
          </a:xfrm>
          <a:prstGeom prst="rect">
            <a:avLst/>
          </a:prstGeom>
          <a:noFill/>
          <a:ln w="9525">
            <a:noFill/>
            <a:miter lim="800000"/>
            <a:headEnd/>
            <a:tailEnd/>
          </a:ln>
        </p:spPr>
      </p:pic>
      <p:pic>
        <p:nvPicPr>
          <p:cNvPr id="39"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911" y="3741877"/>
            <a:ext cx="272114" cy="359254"/>
          </a:xfrm>
          <a:prstGeom prst="rect">
            <a:avLst/>
          </a:prstGeom>
          <a:noFill/>
          <a:ln w="9525">
            <a:noFill/>
            <a:miter lim="800000"/>
            <a:headEnd/>
            <a:tailEnd/>
          </a:ln>
        </p:spPr>
      </p:pic>
      <p:grpSp>
        <p:nvGrpSpPr>
          <p:cNvPr id="5" name="Group 4"/>
          <p:cNvGrpSpPr/>
          <p:nvPr/>
        </p:nvGrpSpPr>
        <p:grpSpPr>
          <a:xfrm>
            <a:off x="1765739" y="3736417"/>
            <a:ext cx="2364827" cy="882888"/>
            <a:chOff x="1655378" y="3704878"/>
            <a:chExt cx="2364827" cy="882888"/>
          </a:xfrm>
        </p:grpSpPr>
        <p:cxnSp>
          <p:nvCxnSpPr>
            <p:cNvPr id="42" name="Straight Connector 41"/>
            <p:cNvCxnSpPr/>
            <p:nvPr/>
          </p:nvCxnSpPr>
          <p:spPr bwMode="auto">
            <a:xfrm flipV="1">
              <a:off x="1655378" y="3720645"/>
              <a:ext cx="2364827" cy="867121"/>
            </a:xfrm>
            <a:prstGeom prst="line">
              <a:avLst/>
            </a:prstGeom>
            <a:noFill/>
            <a:ln w="762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1655378" y="3704878"/>
              <a:ext cx="2364827" cy="867121"/>
            </a:xfrm>
            <a:prstGeom prst="line">
              <a:avLst/>
            </a:prstGeom>
            <a:noFill/>
            <a:ln w="76200" cap="flat" cmpd="sng" algn="ctr">
              <a:solidFill>
                <a:srgbClr val="FF0000"/>
              </a:solidFill>
              <a:prstDash val="solid"/>
              <a:round/>
              <a:headEnd type="none" w="med" len="med"/>
              <a:tailEnd type="none" w="med" len="med"/>
            </a:ln>
            <a:effectLst/>
          </p:spPr>
        </p:cxnSp>
      </p:grpSp>
      <p:pic>
        <p:nvPicPr>
          <p:cNvPr id="46"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7518" y="3726112"/>
            <a:ext cx="272114" cy="359254"/>
          </a:xfrm>
          <a:prstGeom prst="rect">
            <a:avLst/>
          </a:prstGeom>
          <a:noFill/>
          <a:ln w="9525">
            <a:noFill/>
            <a:miter lim="800000"/>
            <a:headEnd/>
            <a:tailEnd/>
          </a:ln>
        </p:spPr>
      </p:pic>
      <p:pic>
        <p:nvPicPr>
          <p:cNvPr id="47"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842" y="3536925"/>
            <a:ext cx="272114" cy="359254"/>
          </a:xfrm>
          <a:prstGeom prst="rect">
            <a:avLst/>
          </a:prstGeom>
          <a:noFill/>
          <a:ln w="9525">
            <a:noFill/>
            <a:miter lim="800000"/>
            <a:headEnd/>
            <a:tailEnd/>
          </a:ln>
        </p:spPr>
      </p:pic>
      <p:pic>
        <p:nvPicPr>
          <p:cNvPr id="48" name="Picture 91" descr="j0434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8139" y="4656277"/>
            <a:ext cx="272114" cy="359254"/>
          </a:xfrm>
          <a:prstGeom prst="rect">
            <a:avLst/>
          </a:prstGeom>
          <a:noFill/>
          <a:ln w="9525">
            <a:noFill/>
            <a:miter lim="800000"/>
            <a:headEnd/>
            <a:tailEnd/>
          </a:ln>
        </p:spPr>
      </p:pic>
      <p:grpSp>
        <p:nvGrpSpPr>
          <p:cNvPr id="2" name="Group 1"/>
          <p:cNvGrpSpPr/>
          <p:nvPr/>
        </p:nvGrpSpPr>
        <p:grpSpPr>
          <a:xfrm>
            <a:off x="5508200" y="2125647"/>
            <a:ext cx="1912703" cy="1095612"/>
            <a:chOff x="5508200" y="2125647"/>
            <a:chExt cx="1912703" cy="1095612"/>
          </a:xfrm>
        </p:grpSpPr>
        <p:sp>
          <p:nvSpPr>
            <p:cNvPr id="430110" name="Rectangle 30"/>
            <p:cNvSpPr>
              <a:spLocks noChangeArrowheads="1"/>
            </p:cNvSpPr>
            <p:nvPr/>
          </p:nvSpPr>
          <p:spPr bwMode="auto">
            <a:xfrm>
              <a:off x="5508200" y="2698039"/>
              <a:ext cx="1912703" cy="523220"/>
            </a:xfrm>
            <a:prstGeom prst="rect">
              <a:avLst/>
            </a:prstGeom>
            <a:solidFill>
              <a:schemeClr val="bg1"/>
            </a:solidFill>
            <a:ln w="9525" algn="ctr">
              <a:noFill/>
              <a:miter lim="800000"/>
              <a:headEnd/>
              <a:tailEnd/>
            </a:ln>
          </p:spPr>
          <p:txBody>
            <a:bodyPr wrap="none" anchor="ctr">
              <a:spAutoFit/>
            </a:bodyPr>
            <a:lstStyle/>
            <a:p>
              <a:pPr algn="l"/>
              <a:r>
                <a:rPr lang="en-US" b="0" dirty="0" smtClean="0">
                  <a:solidFill>
                    <a:srgbClr val="000000"/>
                  </a:solidFill>
                </a:rPr>
                <a:t>r = 0.74 </a:t>
              </a:r>
              <a:r>
                <a:rPr lang="en-US" b="0" dirty="0">
                  <a:solidFill>
                    <a:srgbClr val="000000"/>
                  </a:solidFill>
                </a:rPr>
                <a:t>m </a:t>
              </a:r>
            </a:p>
          </p:txBody>
        </p:sp>
        <p:sp>
          <p:nvSpPr>
            <p:cNvPr id="45" name="Freeform 14"/>
            <p:cNvSpPr>
              <a:spLocks/>
            </p:cNvSpPr>
            <p:nvPr/>
          </p:nvSpPr>
          <p:spPr bwMode="auto">
            <a:xfrm>
              <a:off x="5684837" y="2125647"/>
              <a:ext cx="196318" cy="626029"/>
            </a:xfrm>
            <a:custGeom>
              <a:avLst/>
              <a:gdLst>
                <a:gd name="T0" fmla="*/ 0 w 172"/>
                <a:gd name="T1" fmla="*/ 548 h 548"/>
                <a:gd name="T2" fmla="*/ 172 w 172"/>
                <a:gd name="T3" fmla="*/ 0 h 548"/>
                <a:gd name="T4" fmla="*/ 0 60000 65536"/>
                <a:gd name="T5" fmla="*/ 0 60000 65536"/>
                <a:gd name="T6" fmla="*/ 0 w 172"/>
                <a:gd name="T7" fmla="*/ 0 h 548"/>
                <a:gd name="T8" fmla="*/ 172 w 172"/>
                <a:gd name="T9" fmla="*/ 548 h 548"/>
              </a:gdLst>
              <a:ahLst/>
              <a:cxnLst>
                <a:cxn ang="T4">
                  <a:pos x="T0" y="T1"/>
                </a:cxn>
                <a:cxn ang="T5">
                  <a:pos x="T2" y="T3"/>
                </a:cxn>
              </a:cxnLst>
              <a:rect l="T6" t="T7" r="T8" b="T9"/>
              <a:pathLst>
                <a:path w="172" h="548">
                  <a:moveTo>
                    <a:pt x="0" y="548"/>
                  </a:moveTo>
                  <a:lnTo>
                    <a:pt x="172" y="0"/>
                  </a:lnTo>
                </a:path>
              </a:pathLst>
            </a:custGeom>
            <a:noFill/>
            <a:ln w="22225">
              <a:solidFill>
                <a:srgbClr val="000000"/>
              </a:solidFill>
              <a:round/>
              <a:headEnd type="none" w="med" len="med"/>
              <a:tailEnd type="none" w="med" len="med"/>
            </a:ln>
          </p:spPr>
          <p:txBody>
            <a:bodyPr/>
            <a:lstStyle/>
            <a:p>
              <a:endParaRPr lang="en-US">
                <a:solidFill>
                  <a:srgbClr val="000000"/>
                </a:solidFill>
              </a:endParaRPr>
            </a:p>
          </p:txBody>
        </p:sp>
      </p:grpSp>
    </p:spTree>
    <p:extLst>
      <p:ext uri="{BB962C8B-B14F-4D97-AF65-F5344CB8AC3E}">
        <p14:creationId xmlns:p14="http://schemas.microsoft.com/office/powerpoint/2010/main" val="1217953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9"/>
                                        </p:tgtEl>
                                        <p:attrNameLst>
                                          <p:attrName>style.visibility</p:attrName>
                                        </p:attrNameLst>
                                      </p:cBhvr>
                                      <p:to>
                                        <p:strVal val="visible"/>
                                      </p:to>
                                    </p:set>
                                    <p:animEffect transition="in" filter="fade">
                                      <p:cBhvr>
                                        <p:cTn id="7" dur="2000"/>
                                        <p:tgtEl>
                                          <p:spTgt spid="430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430096"/>
                                        </p:tgtEl>
                                        <p:attrNameLst>
                                          <p:attrName>style.visibility</p:attrName>
                                        </p:attrNameLst>
                                      </p:cBhvr>
                                      <p:to>
                                        <p:strVal val="visible"/>
                                      </p:to>
                                    </p:set>
                                    <p:anim by="(-#ppt_w*2)" calcmode="lin" valueType="num">
                                      <p:cBhvr rctx="PPT">
                                        <p:cTn id="19" dur="500" autoRev="1" fill="hold">
                                          <p:stCondLst>
                                            <p:cond delay="0"/>
                                          </p:stCondLst>
                                        </p:cTn>
                                        <p:tgtEl>
                                          <p:spTgt spid="430096"/>
                                        </p:tgtEl>
                                        <p:attrNameLst>
                                          <p:attrName>ppt_w</p:attrName>
                                        </p:attrNameLst>
                                      </p:cBhvr>
                                    </p:anim>
                                    <p:anim by="(#ppt_w*0.50)" calcmode="lin" valueType="num">
                                      <p:cBhvr>
                                        <p:cTn id="20" dur="500" decel="50000" autoRev="1" fill="hold">
                                          <p:stCondLst>
                                            <p:cond delay="0"/>
                                          </p:stCondLst>
                                        </p:cTn>
                                        <p:tgtEl>
                                          <p:spTgt spid="430096"/>
                                        </p:tgtEl>
                                        <p:attrNameLst>
                                          <p:attrName>ppt_x</p:attrName>
                                        </p:attrNameLst>
                                      </p:cBhvr>
                                    </p:anim>
                                    <p:anim from="(-#ppt_h/2)" to="(#ppt_y)" calcmode="lin" valueType="num">
                                      <p:cBhvr>
                                        <p:cTn id="21" dur="1000" fill="hold">
                                          <p:stCondLst>
                                            <p:cond delay="0"/>
                                          </p:stCondLst>
                                        </p:cTn>
                                        <p:tgtEl>
                                          <p:spTgt spid="430096"/>
                                        </p:tgtEl>
                                        <p:attrNameLst>
                                          <p:attrName>ppt_y</p:attrName>
                                        </p:attrNameLst>
                                      </p:cBhvr>
                                    </p:anim>
                                    <p:animRot by="21600000">
                                      <p:cBhvr>
                                        <p:cTn id="22" dur="1000" fill="hold">
                                          <p:stCondLst>
                                            <p:cond delay="0"/>
                                          </p:stCondLst>
                                        </p:cTn>
                                        <p:tgtEl>
                                          <p:spTgt spid="43009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430102"/>
                                        </p:tgtEl>
                                        <p:attrNameLst>
                                          <p:attrName>style.visibility</p:attrName>
                                        </p:attrNameLst>
                                      </p:cBhvr>
                                      <p:to>
                                        <p:strVal val="visible"/>
                                      </p:to>
                                    </p:set>
                                    <p:anim by="(-#ppt_w*2)" calcmode="lin" valueType="num">
                                      <p:cBhvr rctx="PPT">
                                        <p:cTn id="27" dur="500" autoRev="1" fill="hold">
                                          <p:stCondLst>
                                            <p:cond delay="0"/>
                                          </p:stCondLst>
                                        </p:cTn>
                                        <p:tgtEl>
                                          <p:spTgt spid="430102"/>
                                        </p:tgtEl>
                                        <p:attrNameLst>
                                          <p:attrName>ppt_w</p:attrName>
                                        </p:attrNameLst>
                                      </p:cBhvr>
                                    </p:anim>
                                    <p:anim by="(#ppt_w*0.50)" calcmode="lin" valueType="num">
                                      <p:cBhvr>
                                        <p:cTn id="28" dur="500" decel="50000" autoRev="1" fill="hold">
                                          <p:stCondLst>
                                            <p:cond delay="0"/>
                                          </p:stCondLst>
                                        </p:cTn>
                                        <p:tgtEl>
                                          <p:spTgt spid="430102"/>
                                        </p:tgtEl>
                                        <p:attrNameLst>
                                          <p:attrName>ppt_x</p:attrName>
                                        </p:attrNameLst>
                                      </p:cBhvr>
                                    </p:anim>
                                    <p:anim from="(-#ppt_h/2)" to="(#ppt_y)" calcmode="lin" valueType="num">
                                      <p:cBhvr>
                                        <p:cTn id="29" dur="1000" fill="hold">
                                          <p:stCondLst>
                                            <p:cond delay="0"/>
                                          </p:stCondLst>
                                        </p:cTn>
                                        <p:tgtEl>
                                          <p:spTgt spid="430102"/>
                                        </p:tgtEl>
                                        <p:attrNameLst>
                                          <p:attrName>ppt_y</p:attrName>
                                        </p:attrNameLst>
                                      </p:cBhvr>
                                    </p:anim>
                                    <p:animRot by="21600000">
                                      <p:cBhvr>
                                        <p:cTn id="30" dur="1000" fill="hold">
                                          <p:stCondLst>
                                            <p:cond delay="0"/>
                                          </p:stCondLst>
                                        </p:cTn>
                                        <p:tgtEl>
                                          <p:spTgt spid="43010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anim calcmode="lin" valueType="num">
                                      <p:cBhvr>
                                        <p:cTn id="36" dur="2000" fill="hold"/>
                                        <p:tgtEl>
                                          <p:spTgt spid="21"/>
                                        </p:tgtEl>
                                        <p:attrNameLst>
                                          <p:attrName>style.rotation</p:attrName>
                                        </p:attrNameLst>
                                      </p:cBhvr>
                                      <p:tavLst>
                                        <p:tav tm="0">
                                          <p:val>
                                            <p:fltVal val="720"/>
                                          </p:val>
                                        </p:tav>
                                        <p:tav tm="100000">
                                          <p:val>
                                            <p:fltVal val="0"/>
                                          </p:val>
                                        </p:tav>
                                      </p:tavLst>
                                    </p:anim>
                                    <p:anim calcmode="lin" valueType="num">
                                      <p:cBhvr>
                                        <p:cTn id="37" dur="2000" fill="hold"/>
                                        <p:tgtEl>
                                          <p:spTgt spid="21"/>
                                        </p:tgtEl>
                                        <p:attrNameLst>
                                          <p:attrName>ppt_h</p:attrName>
                                        </p:attrNameLst>
                                      </p:cBhvr>
                                      <p:tavLst>
                                        <p:tav tm="0">
                                          <p:val>
                                            <p:fltVal val="0"/>
                                          </p:val>
                                        </p:tav>
                                        <p:tav tm="100000">
                                          <p:val>
                                            <p:strVal val="#ppt_h"/>
                                          </p:val>
                                        </p:tav>
                                      </p:tavLst>
                                    </p:anim>
                                    <p:anim calcmode="lin" valueType="num">
                                      <p:cBhvr>
                                        <p:cTn id="38"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80">
                                          <p:stCondLst>
                                            <p:cond delay="0"/>
                                          </p:stCondLst>
                                        </p:cTn>
                                        <p:tgtEl>
                                          <p:spTgt spid="34"/>
                                        </p:tgtEl>
                                      </p:cBhvr>
                                    </p:animEffect>
                                    <p:anim calcmode="lin" valueType="num">
                                      <p:cBhvr>
                                        <p:cTn id="4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49" dur="26">
                                          <p:stCondLst>
                                            <p:cond delay="650"/>
                                          </p:stCondLst>
                                        </p:cTn>
                                        <p:tgtEl>
                                          <p:spTgt spid="34"/>
                                        </p:tgtEl>
                                      </p:cBhvr>
                                      <p:to x="100000" y="60000"/>
                                    </p:animScale>
                                    <p:animScale>
                                      <p:cBhvr>
                                        <p:cTn id="50" dur="166" decel="50000">
                                          <p:stCondLst>
                                            <p:cond delay="676"/>
                                          </p:stCondLst>
                                        </p:cTn>
                                        <p:tgtEl>
                                          <p:spTgt spid="34"/>
                                        </p:tgtEl>
                                      </p:cBhvr>
                                      <p:to x="100000" y="100000"/>
                                    </p:animScale>
                                    <p:animScale>
                                      <p:cBhvr>
                                        <p:cTn id="51" dur="26">
                                          <p:stCondLst>
                                            <p:cond delay="1312"/>
                                          </p:stCondLst>
                                        </p:cTn>
                                        <p:tgtEl>
                                          <p:spTgt spid="34"/>
                                        </p:tgtEl>
                                      </p:cBhvr>
                                      <p:to x="100000" y="80000"/>
                                    </p:animScale>
                                    <p:animScale>
                                      <p:cBhvr>
                                        <p:cTn id="52" dur="166" decel="50000">
                                          <p:stCondLst>
                                            <p:cond delay="1338"/>
                                          </p:stCondLst>
                                        </p:cTn>
                                        <p:tgtEl>
                                          <p:spTgt spid="34"/>
                                        </p:tgtEl>
                                      </p:cBhvr>
                                      <p:to x="100000" y="100000"/>
                                    </p:animScale>
                                    <p:animScale>
                                      <p:cBhvr>
                                        <p:cTn id="53" dur="26">
                                          <p:stCondLst>
                                            <p:cond delay="1642"/>
                                          </p:stCondLst>
                                        </p:cTn>
                                        <p:tgtEl>
                                          <p:spTgt spid="34"/>
                                        </p:tgtEl>
                                      </p:cBhvr>
                                      <p:to x="100000" y="90000"/>
                                    </p:animScale>
                                    <p:animScale>
                                      <p:cBhvr>
                                        <p:cTn id="54" dur="166" decel="50000">
                                          <p:stCondLst>
                                            <p:cond delay="1668"/>
                                          </p:stCondLst>
                                        </p:cTn>
                                        <p:tgtEl>
                                          <p:spTgt spid="34"/>
                                        </p:tgtEl>
                                      </p:cBhvr>
                                      <p:to x="100000" y="100000"/>
                                    </p:animScale>
                                    <p:animScale>
                                      <p:cBhvr>
                                        <p:cTn id="55" dur="26">
                                          <p:stCondLst>
                                            <p:cond delay="1808"/>
                                          </p:stCondLst>
                                        </p:cTn>
                                        <p:tgtEl>
                                          <p:spTgt spid="34"/>
                                        </p:tgtEl>
                                      </p:cBhvr>
                                      <p:to x="100000" y="95000"/>
                                    </p:animScale>
                                    <p:animScale>
                                      <p:cBhvr>
                                        <p:cTn id="56" dur="166" decel="50000">
                                          <p:stCondLst>
                                            <p:cond delay="1834"/>
                                          </p:stCondLst>
                                        </p:cTn>
                                        <p:tgtEl>
                                          <p:spTgt spid="3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80">
                                          <p:stCondLst>
                                            <p:cond delay="0"/>
                                          </p:stCondLst>
                                        </p:cTn>
                                        <p:tgtEl>
                                          <p:spTgt spid="35"/>
                                        </p:tgtEl>
                                      </p:cBhvr>
                                    </p:animEffect>
                                    <p:anim calcmode="lin" valueType="num">
                                      <p:cBhvr>
                                        <p:cTn id="6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67" dur="26">
                                          <p:stCondLst>
                                            <p:cond delay="650"/>
                                          </p:stCondLst>
                                        </p:cTn>
                                        <p:tgtEl>
                                          <p:spTgt spid="35"/>
                                        </p:tgtEl>
                                      </p:cBhvr>
                                      <p:to x="100000" y="60000"/>
                                    </p:animScale>
                                    <p:animScale>
                                      <p:cBhvr>
                                        <p:cTn id="68" dur="166" decel="50000">
                                          <p:stCondLst>
                                            <p:cond delay="676"/>
                                          </p:stCondLst>
                                        </p:cTn>
                                        <p:tgtEl>
                                          <p:spTgt spid="35"/>
                                        </p:tgtEl>
                                      </p:cBhvr>
                                      <p:to x="100000" y="100000"/>
                                    </p:animScale>
                                    <p:animScale>
                                      <p:cBhvr>
                                        <p:cTn id="69" dur="26">
                                          <p:stCondLst>
                                            <p:cond delay="1312"/>
                                          </p:stCondLst>
                                        </p:cTn>
                                        <p:tgtEl>
                                          <p:spTgt spid="35"/>
                                        </p:tgtEl>
                                      </p:cBhvr>
                                      <p:to x="100000" y="80000"/>
                                    </p:animScale>
                                    <p:animScale>
                                      <p:cBhvr>
                                        <p:cTn id="70" dur="166" decel="50000">
                                          <p:stCondLst>
                                            <p:cond delay="1338"/>
                                          </p:stCondLst>
                                        </p:cTn>
                                        <p:tgtEl>
                                          <p:spTgt spid="35"/>
                                        </p:tgtEl>
                                      </p:cBhvr>
                                      <p:to x="100000" y="100000"/>
                                    </p:animScale>
                                    <p:animScale>
                                      <p:cBhvr>
                                        <p:cTn id="71" dur="26">
                                          <p:stCondLst>
                                            <p:cond delay="1642"/>
                                          </p:stCondLst>
                                        </p:cTn>
                                        <p:tgtEl>
                                          <p:spTgt spid="35"/>
                                        </p:tgtEl>
                                      </p:cBhvr>
                                      <p:to x="100000" y="90000"/>
                                    </p:animScale>
                                    <p:animScale>
                                      <p:cBhvr>
                                        <p:cTn id="72" dur="166" decel="50000">
                                          <p:stCondLst>
                                            <p:cond delay="1668"/>
                                          </p:stCondLst>
                                        </p:cTn>
                                        <p:tgtEl>
                                          <p:spTgt spid="35"/>
                                        </p:tgtEl>
                                      </p:cBhvr>
                                      <p:to x="100000" y="100000"/>
                                    </p:animScale>
                                    <p:animScale>
                                      <p:cBhvr>
                                        <p:cTn id="73" dur="26">
                                          <p:stCondLst>
                                            <p:cond delay="1808"/>
                                          </p:stCondLst>
                                        </p:cTn>
                                        <p:tgtEl>
                                          <p:spTgt spid="35"/>
                                        </p:tgtEl>
                                      </p:cBhvr>
                                      <p:to x="100000" y="95000"/>
                                    </p:animScale>
                                    <p:animScale>
                                      <p:cBhvr>
                                        <p:cTn id="74" dur="166" decel="50000">
                                          <p:stCondLst>
                                            <p:cond delay="1834"/>
                                          </p:stCondLst>
                                        </p:cTn>
                                        <p:tgtEl>
                                          <p:spTgt spid="35"/>
                                        </p:tgtEl>
                                      </p:cBhvr>
                                      <p:to x="100000" y="100000"/>
                                    </p:animScale>
                                  </p:childTnLst>
                                </p:cTn>
                              </p:par>
                              <p:par>
                                <p:cTn id="75" presetID="26"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down)">
                                      <p:cBhvr>
                                        <p:cTn id="77" dur="580">
                                          <p:stCondLst>
                                            <p:cond delay="0"/>
                                          </p:stCondLst>
                                        </p:cTn>
                                        <p:tgtEl>
                                          <p:spTgt spid="37"/>
                                        </p:tgtEl>
                                      </p:cBhvr>
                                    </p:animEffect>
                                    <p:anim calcmode="lin" valueType="num">
                                      <p:cBhvr>
                                        <p:cTn id="7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3" dur="26">
                                          <p:stCondLst>
                                            <p:cond delay="650"/>
                                          </p:stCondLst>
                                        </p:cTn>
                                        <p:tgtEl>
                                          <p:spTgt spid="37"/>
                                        </p:tgtEl>
                                      </p:cBhvr>
                                      <p:to x="100000" y="60000"/>
                                    </p:animScale>
                                    <p:animScale>
                                      <p:cBhvr>
                                        <p:cTn id="84" dur="166" decel="50000">
                                          <p:stCondLst>
                                            <p:cond delay="676"/>
                                          </p:stCondLst>
                                        </p:cTn>
                                        <p:tgtEl>
                                          <p:spTgt spid="37"/>
                                        </p:tgtEl>
                                      </p:cBhvr>
                                      <p:to x="100000" y="100000"/>
                                    </p:animScale>
                                    <p:animScale>
                                      <p:cBhvr>
                                        <p:cTn id="85" dur="26">
                                          <p:stCondLst>
                                            <p:cond delay="1312"/>
                                          </p:stCondLst>
                                        </p:cTn>
                                        <p:tgtEl>
                                          <p:spTgt spid="37"/>
                                        </p:tgtEl>
                                      </p:cBhvr>
                                      <p:to x="100000" y="80000"/>
                                    </p:animScale>
                                    <p:animScale>
                                      <p:cBhvr>
                                        <p:cTn id="86" dur="166" decel="50000">
                                          <p:stCondLst>
                                            <p:cond delay="1338"/>
                                          </p:stCondLst>
                                        </p:cTn>
                                        <p:tgtEl>
                                          <p:spTgt spid="37"/>
                                        </p:tgtEl>
                                      </p:cBhvr>
                                      <p:to x="100000" y="100000"/>
                                    </p:animScale>
                                    <p:animScale>
                                      <p:cBhvr>
                                        <p:cTn id="87" dur="26">
                                          <p:stCondLst>
                                            <p:cond delay="1642"/>
                                          </p:stCondLst>
                                        </p:cTn>
                                        <p:tgtEl>
                                          <p:spTgt spid="37"/>
                                        </p:tgtEl>
                                      </p:cBhvr>
                                      <p:to x="100000" y="90000"/>
                                    </p:animScale>
                                    <p:animScale>
                                      <p:cBhvr>
                                        <p:cTn id="88" dur="166" decel="50000">
                                          <p:stCondLst>
                                            <p:cond delay="1668"/>
                                          </p:stCondLst>
                                        </p:cTn>
                                        <p:tgtEl>
                                          <p:spTgt spid="37"/>
                                        </p:tgtEl>
                                      </p:cBhvr>
                                      <p:to x="100000" y="100000"/>
                                    </p:animScale>
                                    <p:animScale>
                                      <p:cBhvr>
                                        <p:cTn id="89" dur="26">
                                          <p:stCondLst>
                                            <p:cond delay="1808"/>
                                          </p:stCondLst>
                                        </p:cTn>
                                        <p:tgtEl>
                                          <p:spTgt spid="37"/>
                                        </p:tgtEl>
                                      </p:cBhvr>
                                      <p:to x="100000" y="95000"/>
                                    </p:animScale>
                                    <p:animScale>
                                      <p:cBhvr>
                                        <p:cTn id="90" dur="166" decel="50000">
                                          <p:stCondLst>
                                            <p:cond delay="1834"/>
                                          </p:stCondLst>
                                        </p:cTn>
                                        <p:tgtEl>
                                          <p:spTgt spid="37"/>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down)">
                                      <p:cBhvr>
                                        <p:cTn id="95" dur="580">
                                          <p:stCondLst>
                                            <p:cond delay="0"/>
                                          </p:stCondLst>
                                        </p:cTn>
                                        <p:tgtEl>
                                          <p:spTgt spid="36"/>
                                        </p:tgtEl>
                                      </p:cBhvr>
                                    </p:animEffect>
                                    <p:anim calcmode="lin" valueType="num">
                                      <p:cBhvr>
                                        <p:cTn id="9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01" dur="26">
                                          <p:stCondLst>
                                            <p:cond delay="650"/>
                                          </p:stCondLst>
                                        </p:cTn>
                                        <p:tgtEl>
                                          <p:spTgt spid="36"/>
                                        </p:tgtEl>
                                      </p:cBhvr>
                                      <p:to x="100000" y="60000"/>
                                    </p:animScale>
                                    <p:animScale>
                                      <p:cBhvr>
                                        <p:cTn id="102" dur="166" decel="50000">
                                          <p:stCondLst>
                                            <p:cond delay="676"/>
                                          </p:stCondLst>
                                        </p:cTn>
                                        <p:tgtEl>
                                          <p:spTgt spid="36"/>
                                        </p:tgtEl>
                                      </p:cBhvr>
                                      <p:to x="100000" y="100000"/>
                                    </p:animScale>
                                    <p:animScale>
                                      <p:cBhvr>
                                        <p:cTn id="103" dur="26">
                                          <p:stCondLst>
                                            <p:cond delay="1312"/>
                                          </p:stCondLst>
                                        </p:cTn>
                                        <p:tgtEl>
                                          <p:spTgt spid="36"/>
                                        </p:tgtEl>
                                      </p:cBhvr>
                                      <p:to x="100000" y="80000"/>
                                    </p:animScale>
                                    <p:animScale>
                                      <p:cBhvr>
                                        <p:cTn id="104" dur="166" decel="50000">
                                          <p:stCondLst>
                                            <p:cond delay="1338"/>
                                          </p:stCondLst>
                                        </p:cTn>
                                        <p:tgtEl>
                                          <p:spTgt spid="36"/>
                                        </p:tgtEl>
                                      </p:cBhvr>
                                      <p:to x="100000" y="100000"/>
                                    </p:animScale>
                                    <p:animScale>
                                      <p:cBhvr>
                                        <p:cTn id="105" dur="26">
                                          <p:stCondLst>
                                            <p:cond delay="1642"/>
                                          </p:stCondLst>
                                        </p:cTn>
                                        <p:tgtEl>
                                          <p:spTgt spid="36"/>
                                        </p:tgtEl>
                                      </p:cBhvr>
                                      <p:to x="100000" y="90000"/>
                                    </p:animScale>
                                    <p:animScale>
                                      <p:cBhvr>
                                        <p:cTn id="106" dur="166" decel="50000">
                                          <p:stCondLst>
                                            <p:cond delay="1668"/>
                                          </p:stCondLst>
                                        </p:cTn>
                                        <p:tgtEl>
                                          <p:spTgt spid="36"/>
                                        </p:tgtEl>
                                      </p:cBhvr>
                                      <p:to x="100000" y="100000"/>
                                    </p:animScale>
                                    <p:animScale>
                                      <p:cBhvr>
                                        <p:cTn id="107" dur="26">
                                          <p:stCondLst>
                                            <p:cond delay="1808"/>
                                          </p:stCondLst>
                                        </p:cTn>
                                        <p:tgtEl>
                                          <p:spTgt spid="36"/>
                                        </p:tgtEl>
                                      </p:cBhvr>
                                      <p:to x="100000" y="95000"/>
                                    </p:animScale>
                                    <p:animScale>
                                      <p:cBhvr>
                                        <p:cTn id="108" dur="166" decel="50000">
                                          <p:stCondLst>
                                            <p:cond delay="1834"/>
                                          </p:stCondLst>
                                        </p:cTn>
                                        <p:tgtEl>
                                          <p:spTgt spid="36"/>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80">
                                          <p:stCondLst>
                                            <p:cond delay="0"/>
                                          </p:stCondLst>
                                        </p:cTn>
                                        <p:tgtEl>
                                          <p:spTgt spid="38"/>
                                        </p:tgtEl>
                                      </p:cBhvr>
                                    </p:animEffect>
                                    <p:anim calcmode="lin" valueType="num">
                                      <p:cBhvr>
                                        <p:cTn id="11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19" dur="26">
                                          <p:stCondLst>
                                            <p:cond delay="650"/>
                                          </p:stCondLst>
                                        </p:cTn>
                                        <p:tgtEl>
                                          <p:spTgt spid="38"/>
                                        </p:tgtEl>
                                      </p:cBhvr>
                                      <p:to x="100000" y="60000"/>
                                    </p:animScale>
                                    <p:animScale>
                                      <p:cBhvr>
                                        <p:cTn id="120" dur="166" decel="50000">
                                          <p:stCondLst>
                                            <p:cond delay="676"/>
                                          </p:stCondLst>
                                        </p:cTn>
                                        <p:tgtEl>
                                          <p:spTgt spid="38"/>
                                        </p:tgtEl>
                                      </p:cBhvr>
                                      <p:to x="100000" y="100000"/>
                                    </p:animScale>
                                    <p:animScale>
                                      <p:cBhvr>
                                        <p:cTn id="121" dur="26">
                                          <p:stCondLst>
                                            <p:cond delay="1312"/>
                                          </p:stCondLst>
                                        </p:cTn>
                                        <p:tgtEl>
                                          <p:spTgt spid="38"/>
                                        </p:tgtEl>
                                      </p:cBhvr>
                                      <p:to x="100000" y="80000"/>
                                    </p:animScale>
                                    <p:animScale>
                                      <p:cBhvr>
                                        <p:cTn id="122" dur="166" decel="50000">
                                          <p:stCondLst>
                                            <p:cond delay="1338"/>
                                          </p:stCondLst>
                                        </p:cTn>
                                        <p:tgtEl>
                                          <p:spTgt spid="38"/>
                                        </p:tgtEl>
                                      </p:cBhvr>
                                      <p:to x="100000" y="100000"/>
                                    </p:animScale>
                                    <p:animScale>
                                      <p:cBhvr>
                                        <p:cTn id="123" dur="26">
                                          <p:stCondLst>
                                            <p:cond delay="1642"/>
                                          </p:stCondLst>
                                        </p:cTn>
                                        <p:tgtEl>
                                          <p:spTgt spid="38"/>
                                        </p:tgtEl>
                                      </p:cBhvr>
                                      <p:to x="100000" y="90000"/>
                                    </p:animScale>
                                    <p:animScale>
                                      <p:cBhvr>
                                        <p:cTn id="124" dur="166" decel="50000">
                                          <p:stCondLst>
                                            <p:cond delay="1668"/>
                                          </p:stCondLst>
                                        </p:cTn>
                                        <p:tgtEl>
                                          <p:spTgt spid="38"/>
                                        </p:tgtEl>
                                      </p:cBhvr>
                                      <p:to x="100000" y="100000"/>
                                    </p:animScale>
                                    <p:animScale>
                                      <p:cBhvr>
                                        <p:cTn id="125" dur="26">
                                          <p:stCondLst>
                                            <p:cond delay="1808"/>
                                          </p:stCondLst>
                                        </p:cTn>
                                        <p:tgtEl>
                                          <p:spTgt spid="38"/>
                                        </p:tgtEl>
                                      </p:cBhvr>
                                      <p:to x="100000" y="95000"/>
                                    </p:animScale>
                                    <p:animScale>
                                      <p:cBhvr>
                                        <p:cTn id="126" dur="166" decel="50000">
                                          <p:stCondLst>
                                            <p:cond delay="1834"/>
                                          </p:stCondLst>
                                        </p:cTn>
                                        <p:tgtEl>
                                          <p:spTgt spid="38"/>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Effect transition="in" filter="circle(in)">
                                      <p:cBhvr>
                                        <p:cTn id="131" dur="2000"/>
                                        <p:tgtEl>
                                          <p:spTgt spid="5"/>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nodeType="click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circle(in)">
                                      <p:cBhvr>
                                        <p:cTn id="136" dur="2000"/>
                                        <p:tgtEl>
                                          <p:spTgt spid="27"/>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580">
                                          <p:stCondLst>
                                            <p:cond delay="0"/>
                                          </p:stCondLst>
                                        </p:cTn>
                                        <p:tgtEl>
                                          <p:spTgt spid="39"/>
                                        </p:tgtEl>
                                      </p:cBhvr>
                                    </p:animEffect>
                                    <p:anim calcmode="lin" valueType="num">
                                      <p:cBhvr>
                                        <p:cTn id="14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47" dur="26">
                                          <p:stCondLst>
                                            <p:cond delay="650"/>
                                          </p:stCondLst>
                                        </p:cTn>
                                        <p:tgtEl>
                                          <p:spTgt spid="39"/>
                                        </p:tgtEl>
                                      </p:cBhvr>
                                      <p:to x="100000" y="60000"/>
                                    </p:animScale>
                                    <p:animScale>
                                      <p:cBhvr>
                                        <p:cTn id="148" dur="166" decel="50000">
                                          <p:stCondLst>
                                            <p:cond delay="676"/>
                                          </p:stCondLst>
                                        </p:cTn>
                                        <p:tgtEl>
                                          <p:spTgt spid="39"/>
                                        </p:tgtEl>
                                      </p:cBhvr>
                                      <p:to x="100000" y="100000"/>
                                    </p:animScale>
                                    <p:animScale>
                                      <p:cBhvr>
                                        <p:cTn id="149" dur="26">
                                          <p:stCondLst>
                                            <p:cond delay="1312"/>
                                          </p:stCondLst>
                                        </p:cTn>
                                        <p:tgtEl>
                                          <p:spTgt spid="39"/>
                                        </p:tgtEl>
                                      </p:cBhvr>
                                      <p:to x="100000" y="80000"/>
                                    </p:animScale>
                                    <p:animScale>
                                      <p:cBhvr>
                                        <p:cTn id="150" dur="166" decel="50000">
                                          <p:stCondLst>
                                            <p:cond delay="1338"/>
                                          </p:stCondLst>
                                        </p:cTn>
                                        <p:tgtEl>
                                          <p:spTgt spid="39"/>
                                        </p:tgtEl>
                                      </p:cBhvr>
                                      <p:to x="100000" y="100000"/>
                                    </p:animScale>
                                    <p:animScale>
                                      <p:cBhvr>
                                        <p:cTn id="151" dur="26">
                                          <p:stCondLst>
                                            <p:cond delay="1642"/>
                                          </p:stCondLst>
                                        </p:cTn>
                                        <p:tgtEl>
                                          <p:spTgt spid="39"/>
                                        </p:tgtEl>
                                      </p:cBhvr>
                                      <p:to x="100000" y="90000"/>
                                    </p:animScale>
                                    <p:animScale>
                                      <p:cBhvr>
                                        <p:cTn id="152" dur="166" decel="50000">
                                          <p:stCondLst>
                                            <p:cond delay="1668"/>
                                          </p:stCondLst>
                                        </p:cTn>
                                        <p:tgtEl>
                                          <p:spTgt spid="39"/>
                                        </p:tgtEl>
                                      </p:cBhvr>
                                      <p:to x="100000" y="100000"/>
                                    </p:animScale>
                                    <p:animScale>
                                      <p:cBhvr>
                                        <p:cTn id="153" dur="26">
                                          <p:stCondLst>
                                            <p:cond delay="1808"/>
                                          </p:stCondLst>
                                        </p:cTn>
                                        <p:tgtEl>
                                          <p:spTgt spid="39"/>
                                        </p:tgtEl>
                                      </p:cBhvr>
                                      <p:to x="100000" y="95000"/>
                                    </p:animScale>
                                    <p:animScale>
                                      <p:cBhvr>
                                        <p:cTn id="154" dur="166" decel="50000">
                                          <p:stCondLst>
                                            <p:cond delay="1834"/>
                                          </p:stCondLst>
                                        </p:cTn>
                                        <p:tgtEl>
                                          <p:spTgt spid="39"/>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down)">
                                      <p:cBhvr>
                                        <p:cTn id="159" dur="580">
                                          <p:stCondLst>
                                            <p:cond delay="0"/>
                                          </p:stCondLst>
                                        </p:cTn>
                                        <p:tgtEl>
                                          <p:spTgt spid="46"/>
                                        </p:tgtEl>
                                      </p:cBhvr>
                                    </p:animEffect>
                                    <p:anim calcmode="lin" valueType="num">
                                      <p:cBhvr>
                                        <p:cTn id="16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65" dur="26">
                                          <p:stCondLst>
                                            <p:cond delay="650"/>
                                          </p:stCondLst>
                                        </p:cTn>
                                        <p:tgtEl>
                                          <p:spTgt spid="46"/>
                                        </p:tgtEl>
                                      </p:cBhvr>
                                      <p:to x="100000" y="60000"/>
                                    </p:animScale>
                                    <p:animScale>
                                      <p:cBhvr>
                                        <p:cTn id="166" dur="166" decel="50000">
                                          <p:stCondLst>
                                            <p:cond delay="676"/>
                                          </p:stCondLst>
                                        </p:cTn>
                                        <p:tgtEl>
                                          <p:spTgt spid="46"/>
                                        </p:tgtEl>
                                      </p:cBhvr>
                                      <p:to x="100000" y="100000"/>
                                    </p:animScale>
                                    <p:animScale>
                                      <p:cBhvr>
                                        <p:cTn id="167" dur="26">
                                          <p:stCondLst>
                                            <p:cond delay="1312"/>
                                          </p:stCondLst>
                                        </p:cTn>
                                        <p:tgtEl>
                                          <p:spTgt spid="46"/>
                                        </p:tgtEl>
                                      </p:cBhvr>
                                      <p:to x="100000" y="80000"/>
                                    </p:animScale>
                                    <p:animScale>
                                      <p:cBhvr>
                                        <p:cTn id="168" dur="166" decel="50000">
                                          <p:stCondLst>
                                            <p:cond delay="1338"/>
                                          </p:stCondLst>
                                        </p:cTn>
                                        <p:tgtEl>
                                          <p:spTgt spid="46"/>
                                        </p:tgtEl>
                                      </p:cBhvr>
                                      <p:to x="100000" y="100000"/>
                                    </p:animScale>
                                    <p:animScale>
                                      <p:cBhvr>
                                        <p:cTn id="169" dur="26">
                                          <p:stCondLst>
                                            <p:cond delay="1642"/>
                                          </p:stCondLst>
                                        </p:cTn>
                                        <p:tgtEl>
                                          <p:spTgt spid="46"/>
                                        </p:tgtEl>
                                      </p:cBhvr>
                                      <p:to x="100000" y="90000"/>
                                    </p:animScale>
                                    <p:animScale>
                                      <p:cBhvr>
                                        <p:cTn id="170" dur="166" decel="50000">
                                          <p:stCondLst>
                                            <p:cond delay="1668"/>
                                          </p:stCondLst>
                                        </p:cTn>
                                        <p:tgtEl>
                                          <p:spTgt spid="46"/>
                                        </p:tgtEl>
                                      </p:cBhvr>
                                      <p:to x="100000" y="100000"/>
                                    </p:animScale>
                                    <p:animScale>
                                      <p:cBhvr>
                                        <p:cTn id="171" dur="26">
                                          <p:stCondLst>
                                            <p:cond delay="1808"/>
                                          </p:stCondLst>
                                        </p:cTn>
                                        <p:tgtEl>
                                          <p:spTgt spid="46"/>
                                        </p:tgtEl>
                                      </p:cBhvr>
                                      <p:to x="100000" y="95000"/>
                                    </p:animScale>
                                    <p:animScale>
                                      <p:cBhvr>
                                        <p:cTn id="172" dur="166" decel="50000">
                                          <p:stCondLst>
                                            <p:cond delay="1834"/>
                                          </p:stCondLst>
                                        </p:cTn>
                                        <p:tgtEl>
                                          <p:spTgt spid="46"/>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47"/>
                                        </p:tgtEl>
                                        <p:attrNameLst>
                                          <p:attrName>style.visibility</p:attrName>
                                        </p:attrNameLst>
                                      </p:cBhvr>
                                      <p:to>
                                        <p:strVal val="visible"/>
                                      </p:to>
                                    </p:set>
                                    <p:animEffect transition="in" filter="wipe(down)">
                                      <p:cBhvr>
                                        <p:cTn id="177" dur="580">
                                          <p:stCondLst>
                                            <p:cond delay="0"/>
                                          </p:stCondLst>
                                        </p:cTn>
                                        <p:tgtEl>
                                          <p:spTgt spid="47"/>
                                        </p:tgtEl>
                                      </p:cBhvr>
                                    </p:animEffect>
                                    <p:anim calcmode="lin" valueType="num">
                                      <p:cBhvr>
                                        <p:cTn id="17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83" dur="26">
                                          <p:stCondLst>
                                            <p:cond delay="650"/>
                                          </p:stCondLst>
                                        </p:cTn>
                                        <p:tgtEl>
                                          <p:spTgt spid="47"/>
                                        </p:tgtEl>
                                      </p:cBhvr>
                                      <p:to x="100000" y="60000"/>
                                    </p:animScale>
                                    <p:animScale>
                                      <p:cBhvr>
                                        <p:cTn id="184" dur="166" decel="50000">
                                          <p:stCondLst>
                                            <p:cond delay="676"/>
                                          </p:stCondLst>
                                        </p:cTn>
                                        <p:tgtEl>
                                          <p:spTgt spid="47"/>
                                        </p:tgtEl>
                                      </p:cBhvr>
                                      <p:to x="100000" y="100000"/>
                                    </p:animScale>
                                    <p:animScale>
                                      <p:cBhvr>
                                        <p:cTn id="185" dur="26">
                                          <p:stCondLst>
                                            <p:cond delay="1312"/>
                                          </p:stCondLst>
                                        </p:cTn>
                                        <p:tgtEl>
                                          <p:spTgt spid="47"/>
                                        </p:tgtEl>
                                      </p:cBhvr>
                                      <p:to x="100000" y="80000"/>
                                    </p:animScale>
                                    <p:animScale>
                                      <p:cBhvr>
                                        <p:cTn id="186" dur="166" decel="50000">
                                          <p:stCondLst>
                                            <p:cond delay="1338"/>
                                          </p:stCondLst>
                                        </p:cTn>
                                        <p:tgtEl>
                                          <p:spTgt spid="47"/>
                                        </p:tgtEl>
                                      </p:cBhvr>
                                      <p:to x="100000" y="100000"/>
                                    </p:animScale>
                                    <p:animScale>
                                      <p:cBhvr>
                                        <p:cTn id="187" dur="26">
                                          <p:stCondLst>
                                            <p:cond delay="1642"/>
                                          </p:stCondLst>
                                        </p:cTn>
                                        <p:tgtEl>
                                          <p:spTgt spid="47"/>
                                        </p:tgtEl>
                                      </p:cBhvr>
                                      <p:to x="100000" y="90000"/>
                                    </p:animScale>
                                    <p:animScale>
                                      <p:cBhvr>
                                        <p:cTn id="188" dur="166" decel="50000">
                                          <p:stCondLst>
                                            <p:cond delay="1668"/>
                                          </p:stCondLst>
                                        </p:cTn>
                                        <p:tgtEl>
                                          <p:spTgt spid="47"/>
                                        </p:tgtEl>
                                      </p:cBhvr>
                                      <p:to x="100000" y="100000"/>
                                    </p:animScale>
                                    <p:animScale>
                                      <p:cBhvr>
                                        <p:cTn id="189" dur="26">
                                          <p:stCondLst>
                                            <p:cond delay="1808"/>
                                          </p:stCondLst>
                                        </p:cTn>
                                        <p:tgtEl>
                                          <p:spTgt spid="47"/>
                                        </p:tgtEl>
                                      </p:cBhvr>
                                      <p:to x="100000" y="95000"/>
                                    </p:animScale>
                                    <p:animScale>
                                      <p:cBhvr>
                                        <p:cTn id="190" dur="166" decel="50000">
                                          <p:stCondLst>
                                            <p:cond delay="1834"/>
                                          </p:stCondLst>
                                        </p:cTn>
                                        <p:tgtEl>
                                          <p:spTgt spid="47"/>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wipe(down)">
                                      <p:cBhvr>
                                        <p:cTn id="195" dur="580">
                                          <p:stCondLst>
                                            <p:cond delay="0"/>
                                          </p:stCondLst>
                                        </p:cTn>
                                        <p:tgtEl>
                                          <p:spTgt spid="48"/>
                                        </p:tgtEl>
                                      </p:cBhvr>
                                    </p:animEffect>
                                    <p:anim calcmode="lin" valueType="num">
                                      <p:cBhvr>
                                        <p:cTn id="19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01" dur="26">
                                          <p:stCondLst>
                                            <p:cond delay="650"/>
                                          </p:stCondLst>
                                        </p:cTn>
                                        <p:tgtEl>
                                          <p:spTgt spid="48"/>
                                        </p:tgtEl>
                                      </p:cBhvr>
                                      <p:to x="100000" y="60000"/>
                                    </p:animScale>
                                    <p:animScale>
                                      <p:cBhvr>
                                        <p:cTn id="202" dur="166" decel="50000">
                                          <p:stCondLst>
                                            <p:cond delay="676"/>
                                          </p:stCondLst>
                                        </p:cTn>
                                        <p:tgtEl>
                                          <p:spTgt spid="48"/>
                                        </p:tgtEl>
                                      </p:cBhvr>
                                      <p:to x="100000" y="100000"/>
                                    </p:animScale>
                                    <p:animScale>
                                      <p:cBhvr>
                                        <p:cTn id="203" dur="26">
                                          <p:stCondLst>
                                            <p:cond delay="1312"/>
                                          </p:stCondLst>
                                        </p:cTn>
                                        <p:tgtEl>
                                          <p:spTgt spid="48"/>
                                        </p:tgtEl>
                                      </p:cBhvr>
                                      <p:to x="100000" y="80000"/>
                                    </p:animScale>
                                    <p:animScale>
                                      <p:cBhvr>
                                        <p:cTn id="204" dur="166" decel="50000">
                                          <p:stCondLst>
                                            <p:cond delay="1338"/>
                                          </p:stCondLst>
                                        </p:cTn>
                                        <p:tgtEl>
                                          <p:spTgt spid="48"/>
                                        </p:tgtEl>
                                      </p:cBhvr>
                                      <p:to x="100000" y="100000"/>
                                    </p:animScale>
                                    <p:animScale>
                                      <p:cBhvr>
                                        <p:cTn id="205" dur="26">
                                          <p:stCondLst>
                                            <p:cond delay="1642"/>
                                          </p:stCondLst>
                                        </p:cTn>
                                        <p:tgtEl>
                                          <p:spTgt spid="48"/>
                                        </p:tgtEl>
                                      </p:cBhvr>
                                      <p:to x="100000" y="90000"/>
                                    </p:animScale>
                                    <p:animScale>
                                      <p:cBhvr>
                                        <p:cTn id="206" dur="166" decel="50000">
                                          <p:stCondLst>
                                            <p:cond delay="1668"/>
                                          </p:stCondLst>
                                        </p:cTn>
                                        <p:tgtEl>
                                          <p:spTgt spid="48"/>
                                        </p:tgtEl>
                                      </p:cBhvr>
                                      <p:to x="100000" y="100000"/>
                                    </p:animScale>
                                    <p:animScale>
                                      <p:cBhvr>
                                        <p:cTn id="207" dur="26">
                                          <p:stCondLst>
                                            <p:cond delay="1808"/>
                                          </p:stCondLst>
                                        </p:cTn>
                                        <p:tgtEl>
                                          <p:spTgt spid="48"/>
                                        </p:tgtEl>
                                      </p:cBhvr>
                                      <p:to x="100000" y="95000"/>
                                    </p:animScale>
                                    <p:animScale>
                                      <p:cBhvr>
                                        <p:cTn id="208" dur="166" decel="50000">
                                          <p:stCondLst>
                                            <p:cond delay="1834"/>
                                          </p:stCondLst>
                                        </p:cTn>
                                        <p:tgtEl>
                                          <p:spTgt spid="48"/>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29" presetClass="entr" presetSubtype="0" fill="hold" nodeType="clickEffect">
                                  <p:stCondLst>
                                    <p:cond delay="0"/>
                                  </p:stCondLst>
                                  <p:childTnLst>
                                    <p:set>
                                      <p:cBhvr>
                                        <p:cTn id="212" dur="1" fill="hold">
                                          <p:stCondLst>
                                            <p:cond delay="0"/>
                                          </p:stCondLst>
                                        </p:cTn>
                                        <p:tgtEl>
                                          <p:spTgt spid="430105"/>
                                        </p:tgtEl>
                                        <p:attrNameLst>
                                          <p:attrName>style.visibility</p:attrName>
                                        </p:attrNameLst>
                                      </p:cBhvr>
                                      <p:to>
                                        <p:strVal val="visible"/>
                                      </p:to>
                                    </p:set>
                                    <p:anim calcmode="lin" valueType="num">
                                      <p:cBhvr>
                                        <p:cTn id="213" dur="1000" fill="hold"/>
                                        <p:tgtEl>
                                          <p:spTgt spid="430105"/>
                                        </p:tgtEl>
                                        <p:attrNameLst>
                                          <p:attrName>ppt_x</p:attrName>
                                        </p:attrNameLst>
                                      </p:cBhvr>
                                      <p:tavLst>
                                        <p:tav tm="0">
                                          <p:val>
                                            <p:strVal val="#ppt_x-.2"/>
                                          </p:val>
                                        </p:tav>
                                        <p:tav tm="100000">
                                          <p:val>
                                            <p:strVal val="#ppt_x"/>
                                          </p:val>
                                        </p:tav>
                                      </p:tavLst>
                                    </p:anim>
                                    <p:anim calcmode="lin" valueType="num">
                                      <p:cBhvr>
                                        <p:cTn id="214" dur="1000" fill="hold"/>
                                        <p:tgtEl>
                                          <p:spTgt spid="430105"/>
                                        </p:tgtEl>
                                        <p:attrNameLst>
                                          <p:attrName>ppt_y</p:attrName>
                                        </p:attrNameLst>
                                      </p:cBhvr>
                                      <p:tavLst>
                                        <p:tav tm="0">
                                          <p:val>
                                            <p:strVal val="#ppt_y"/>
                                          </p:val>
                                        </p:tav>
                                        <p:tav tm="100000">
                                          <p:val>
                                            <p:strVal val="#ppt_y"/>
                                          </p:val>
                                        </p:tav>
                                      </p:tavLst>
                                    </p:anim>
                                    <p:animEffect transition="in" filter="wipe(right)" prLst="gradientSize: 0.1">
                                      <p:cBhvr>
                                        <p:cTn id="215" dur="1000"/>
                                        <p:tgtEl>
                                          <p:spTgt spid="430105"/>
                                        </p:tgtEl>
                                      </p:cBhvr>
                                    </p:animEffect>
                                  </p:childTnLst>
                                </p:cTn>
                              </p:par>
                            </p:childTnLst>
                          </p:cTn>
                        </p:par>
                      </p:childTnLst>
                    </p:cTn>
                  </p:par>
                  <p:par>
                    <p:cTn id="216" fill="hold">
                      <p:stCondLst>
                        <p:cond delay="indefinite"/>
                      </p:stCondLst>
                      <p:childTnLst>
                        <p:par>
                          <p:cTn id="217" fill="hold">
                            <p:stCondLst>
                              <p:cond delay="0"/>
                            </p:stCondLst>
                            <p:childTnLst>
                              <p:par>
                                <p:cTn id="218" presetID="47" presetClass="entr" presetSubtype="0" fill="hold" grpId="0" nodeType="clickEffect">
                                  <p:stCondLst>
                                    <p:cond delay="0"/>
                                  </p:stCondLst>
                                  <p:childTnLst>
                                    <p:set>
                                      <p:cBhvr>
                                        <p:cTn id="219" dur="1" fill="hold">
                                          <p:stCondLst>
                                            <p:cond delay="0"/>
                                          </p:stCondLst>
                                        </p:cTn>
                                        <p:tgtEl>
                                          <p:spTgt spid="430107"/>
                                        </p:tgtEl>
                                        <p:attrNameLst>
                                          <p:attrName>style.visibility</p:attrName>
                                        </p:attrNameLst>
                                      </p:cBhvr>
                                      <p:to>
                                        <p:strVal val="visible"/>
                                      </p:to>
                                    </p:set>
                                    <p:animEffect transition="in" filter="fade">
                                      <p:cBhvr>
                                        <p:cTn id="220" dur="1000"/>
                                        <p:tgtEl>
                                          <p:spTgt spid="430107"/>
                                        </p:tgtEl>
                                      </p:cBhvr>
                                    </p:animEffect>
                                    <p:anim calcmode="lin" valueType="num">
                                      <p:cBhvr>
                                        <p:cTn id="221" dur="1000" fill="hold"/>
                                        <p:tgtEl>
                                          <p:spTgt spid="430107"/>
                                        </p:tgtEl>
                                        <p:attrNameLst>
                                          <p:attrName>ppt_x</p:attrName>
                                        </p:attrNameLst>
                                      </p:cBhvr>
                                      <p:tavLst>
                                        <p:tav tm="0">
                                          <p:val>
                                            <p:strVal val="#ppt_x"/>
                                          </p:val>
                                        </p:tav>
                                        <p:tav tm="100000">
                                          <p:val>
                                            <p:strVal val="#ppt_x"/>
                                          </p:val>
                                        </p:tav>
                                      </p:tavLst>
                                    </p:anim>
                                    <p:anim calcmode="lin" valueType="num">
                                      <p:cBhvr>
                                        <p:cTn id="222" dur="1000" fill="hold"/>
                                        <p:tgtEl>
                                          <p:spTgt spid="430107"/>
                                        </p:tgtEl>
                                        <p:attrNameLst>
                                          <p:attrName>ppt_y</p:attrName>
                                        </p:attrNameLst>
                                      </p:cBhvr>
                                      <p:tavLst>
                                        <p:tav tm="0">
                                          <p:val>
                                            <p:strVal val="#ppt_y-.1"/>
                                          </p:val>
                                        </p:tav>
                                        <p:tav tm="100000">
                                          <p:val>
                                            <p:strVal val="#ppt_y"/>
                                          </p:val>
                                        </p:tav>
                                      </p:tavLst>
                                    </p:anim>
                                  </p:childTnLst>
                                </p:cTn>
                              </p:par>
                            </p:childTnLst>
                          </p:cTn>
                        </p:par>
                        <p:par>
                          <p:cTn id="223" fill="hold">
                            <p:stCondLst>
                              <p:cond delay="1000"/>
                            </p:stCondLst>
                            <p:childTnLst>
                              <p:par>
                                <p:cTn id="224" presetID="9" presetClass="entr" presetSubtype="0" fill="hold" grpId="0" nodeType="afterEffect">
                                  <p:stCondLst>
                                    <p:cond delay="0"/>
                                  </p:stCondLst>
                                  <p:childTnLst>
                                    <p:set>
                                      <p:cBhvr>
                                        <p:cTn id="225" dur="1" fill="hold">
                                          <p:stCondLst>
                                            <p:cond delay="0"/>
                                          </p:stCondLst>
                                        </p:cTn>
                                        <p:tgtEl>
                                          <p:spTgt spid="430108"/>
                                        </p:tgtEl>
                                        <p:attrNameLst>
                                          <p:attrName>style.visibility</p:attrName>
                                        </p:attrNameLst>
                                      </p:cBhvr>
                                      <p:to>
                                        <p:strVal val="visible"/>
                                      </p:to>
                                    </p:set>
                                    <p:animEffect transition="in" filter="dissolve">
                                      <p:cBhvr>
                                        <p:cTn id="226" dur="500"/>
                                        <p:tgtEl>
                                          <p:spTgt spid="430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8" grpId="0" animBg="1"/>
      <p:bldP spid="430096" grpId="0"/>
      <p:bldP spid="430102" grpId="0"/>
      <p:bldP spid="430107" grpId="0"/>
      <p:bldP spid="43010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D5AA3"/>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19167" y="1248226"/>
            <a:ext cx="8621271" cy="5398401"/>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FFFFFF"/>
                </a:solidFill>
              </a:rPr>
              <a:t>1. Each bit of a revolving object – whether its angular</a:t>
            </a:r>
          </a:p>
          <a:p>
            <a:pPr marL="342900" indent="-342900" algn="l">
              <a:spcBef>
                <a:spcPct val="20000"/>
              </a:spcBef>
            </a:pPr>
            <a:r>
              <a:rPr lang="en-US" b="0" dirty="0">
                <a:solidFill>
                  <a:srgbClr val="FFFFFF"/>
                </a:solidFill>
              </a:rPr>
              <a:t>	</a:t>
            </a:r>
            <a:r>
              <a:rPr lang="en-US" b="0" dirty="0" smtClean="0">
                <a:solidFill>
                  <a:srgbClr val="FFFFFF"/>
                </a:solidFill>
              </a:rPr>
              <a:t>speed </a:t>
            </a:r>
            <a:r>
              <a:rPr lang="en-US" b="0" dirty="0" smtClean="0">
                <a:solidFill>
                  <a:srgbClr val="FFFFFF"/>
                </a:solidFill>
                <a:latin typeface="Symbol" panose="05050102010706020507" pitchFamily="18" charset="2"/>
              </a:rPr>
              <a:t>w</a:t>
            </a:r>
            <a:r>
              <a:rPr lang="en-US" b="0" dirty="0" smtClean="0">
                <a:solidFill>
                  <a:srgbClr val="FFFFFF"/>
                </a:solidFill>
              </a:rPr>
              <a:t> is changing or not – </a:t>
            </a:r>
          </a:p>
          <a:p>
            <a:pPr marL="342900" indent="-342900" algn="l">
              <a:spcBef>
                <a:spcPct val="20000"/>
              </a:spcBef>
            </a:pPr>
            <a:r>
              <a:rPr lang="en-US" b="0" dirty="0">
                <a:solidFill>
                  <a:srgbClr val="FFFFFF"/>
                </a:solidFill>
              </a:rPr>
              <a:t>	</a:t>
            </a:r>
            <a:r>
              <a:rPr lang="en-US" b="0" dirty="0" smtClean="0">
                <a:solidFill>
                  <a:srgbClr val="FFFFFF"/>
                </a:solidFill>
              </a:rPr>
              <a:t>is always experiencing </a:t>
            </a:r>
          </a:p>
          <a:p>
            <a:pPr marL="342900" indent="-342900" algn="l">
              <a:spcBef>
                <a:spcPct val="20000"/>
              </a:spcBef>
            </a:pPr>
            <a:r>
              <a:rPr lang="en-US" b="0" dirty="0">
                <a:solidFill>
                  <a:srgbClr val="FFFFFF"/>
                </a:solidFill>
              </a:rPr>
              <a:t>	</a:t>
            </a:r>
            <a:r>
              <a:rPr lang="en-US" b="0" u="sng" dirty="0" smtClean="0">
                <a:solidFill>
                  <a:srgbClr val="FFFFFF"/>
                </a:solidFill>
              </a:rPr>
              <a:t>centripetal acceleration</a:t>
            </a:r>
            <a:r>
              <a:rPr lang="en-US" b="0" dirty="0" smtClean="0">
                <a:solidFill>
                  <a:srgbClr val="FFFFFF"/>
                </a:solidFill>
              </a:rPr>
              <a:t> a</a:t>
            </a:r>
            <a:r>
              <a:rPr lang="en-US" b="0" baseline="-25000" dirty="0" smtClean="0">
                <a:solidFill>
                  <a:srgbClr val="FFFFFF"/>
                </a:solidFill>
              </a:rPr>
              <a:t>c</a:t>
            </a:r>
            <a:r>
              <a:rPr lang="en-US" b="0" dirty="0" smtClean="0">
                <a:solidFill>
                  <a:srgbClr val="FFFFFF"/>
                </a:solidFill>
              </a:rPr>
              <a:t>, </a:t>
            </a:r>
          </a:p>
          <a:p>
            <a:pPr marL="342900" indent="-342900" algn="l">
              <a:spcBef>
                <a:spcPct val="20000"/>
              </a:spcBef>
            </a:pPr>
            <a:r>
              <a:rPr lang="en-US" b="0" dirty="0">
                <a:solidFill>
                  <a:srgbClr val="FFFFFF"/>
                </a:solidFill>
              </a:rPr>
              <a:t>	</a:t>
            </a:r>
            <a:r>
              <a:rPr lang="en-US" b="0" dirty="0" smtClean="0">
                <a:solidFill>
                  <a:srgbClr val="FFFFFF"/>
                </a:solidFill>
              </a:rPr>
              <a:t>directed toward the axis. The distance r that the</a:t>
            </a:r>
          </a:p>
          <a:p>
            <a:pPr marL="342900" indent="-342900" algn="l">
              <a:spcBef>
                <a:spcPct val="20000"/>
              </a:spcBef>
            </a:pPr>
            <a:r>
              <a:rPr lang="en-US" b="0" dirty="0">
                <a:solidFill>
                  <a:srgbClr val="FFFFFF"/>
                </a:solidFill>
              </a:rPr>
              <a:t>	</a:t>
            </a:r>
            <a:r>
              <a:rPr lang="en-US" b="0" dirty="0" smtClean="0">
                <a:solidFill>
                  <a:srgbClr val="FFFFFF"/>
                </a:solidFill>
              </a:rPr>
              <a:t>“bit” is from the axis impacts this acceleration.</a:t>
            </a:r>
          </a:p>
          <a:p>
            <a:pPr marL="342900" indent="-342900" algn="l">
              <a:spcBef>
                <a:spcPct val="20000"/>
              </a:spcBef>
            </a:pPr>
            <a:endParaRPr lang="en-US" sz="1200" b="0" dirty="0" smtClean="0">
              <a:solidFill>
                <a:srgbClr val="FFFFFF"/>
              </a:solidFill>
            </a:endParaRPr>
          </a:p>
          <a:p>
            <a:pPr marL="342900" indent="-342900" algn="l">
              <a:spcBef>
                <a:spcPct val="20000"/>
              </a:spcBef>
            </a:pPr>
            <a:r>
              <a:rPr lang="en-US" b="0" dirty="0" smtClean="0">
                <a:solidFill>
                  <a:srgbClr val="FFFFFF"/>
                </a:solidFill>
              </a:rPr>
              <a:t>2. </a:t>
            </a:r>
            <a:r>
              <a:rPr lang="en-US" b="0" u="sng" dirty="0" smtClean="0">
                <a:solidFill>
                  <a:srgbClr val="FFFFFF"/>
                </a:solidFill>
              </a:rPr>
              <a:t>Centripetal force</a:t>
            </a:r>
            <a:r>
              <a:rPr lang="en-US" b="0" dirty="0" smtClean="0">
                <a:solidFill>
                  <a:srgbClr val="FFFFFF"/>
                </a:solidFill>
              </a:rPr>
              <a:t> F</a:t>
            </a:r>
            <a:r>
              <a:rPr lang="en-US" b="0" baseline="-25000" dirty="0" smtClean="0">
                <a:solidFill>
                  <a:srgbClr val="FFFFFF"/>
                </a:solidFill>
              </a:rPr>
              <a:t>c</a:t>
            </a:r>
            <a:r>
              <a:rPr lang="en-US" b="0" dirty="0" smtClean="0">
                <a:solidFill>
                  <a:srgbClr val="FFFFFF"/>
                </a:solidFill>
              </a:rPr>
              <a:t> is the center-directed force</a:t>
            </a:r>
          </a:p>
          <a:p>
            <a:pPr marL="342900" indent="-342900" algn="l">
              <a:spcBef>
                <a:spcPct val="20000"/>
              </a:spcBef>
            </a:pPr>
            <a:r>
              <a:rPr lang="en-US" b="0" dirty="0">
                <a:solidFill>
                  <a:srgbClr val="FFFFFF"/>
                </a:solidFill>
              </a:rPr>
              <a:t>	</a:t>
            </a:r>
            <a:r>
              <a:rPr lang="en-US" b="0" dirty="0" smtClean="0">
                <a:solidFill>
                  <a:srgbClr val="FFFFFF"/>
                </a:solidFill>
              </a:rPr>
              <a:t>responsible for an</a:t>
            </a:r>
          </a:p>
          <a:p>
            <a:pPr marL="342900" indent="-342900" algn="l">
              <a:spcBef>
                <a:spcPct val="20000"/>
              </a:spcBef>
            </a:pPr>
            <a:r>
              <a:rPr lang="en-US" b="0" dirty="0">
                <a:solidFill>
                  <a:srgbClr val="FFFFFF"/>
                </a:solidFill>
              </a:rPr>
              <a:t>	</a:t>
            </a:r>
            <a:r>
              <a:rPr lang="en-US" b="0" dirty="0" smtClean="0">
                <a:solidFill>
                  <a:srgbClr val="FFFFFF"/>
                </a:solidFill>
              </a:rPr>
              <a:t>object’s centripetal </a:t>
            </a:r>
          </a:p>
          <a:p>
            <a:pPr marL="342900" indent="-342900" algn="l">
              <a:spcBef>
                <a:spcPct val="20000"/>
              </a:spcBef>
            </a:pPr>
            <a:r>
              <a:rPr lang="en-US" b="0" dirty="0">
                <a:solidFill>
                  <a:srgbClr val="FFFFFF"/>
                </a:solidFill>
              </a:rPr>
              <a:t>	</a:t>
            </a:r>
            <a:r>
              <a:rPr lang="en-US" b="0" dirty="0" smtClean="0">
                <a:solidFill>
                  <a:srgbClr val="FFFFFF"/>
                </a:solidFill>
              </a:rPr>
              <a:t>acceleration a</a:t>
            </a:r>
            <a:r>
              <a:rPr lang="en-US" b="0" baseline="-25000" dirty="0" smtClean="0">
                <a:solidFill>
                  <a:srgbClr val="FFFFFF"/>
                </a:solidFill>
              </a:rPr>
              <a:t>c</a:t>
            </a:r>
            <a:r>
              <a:rPr lang="en-US" b="0" dirty="0" smtClean="0">
                <a:solidFill>
                  <a:srgbClr val="FFFFFF"/>
                </a:solidFill>
              </a:rPr>
              <a:t>. </a:t>
            </a:r>
          </a:p>
        </p:txBody>
      </p:sp>
      <p:sp>
        <p:nvSpPr>
          <p:cNvPr id="7" name="Rectangle 6"/>
          <p:cNvSpPr>
            <a:spLocks noChangeArrowheads="1"/>
          </p:cNvSpPr>
          <p:nvPr/>
        </p:nvSpPr>
        <p:spPr bwMode="auto">
          <a:xfrm>
            <a:off x="1585220" y="143050"/>
            <a:ext cx="5935663" cy="1040285"/>
          </a:xfrm>
          <a:prstGeom prst="rect">
            <a:avLst/>
          </a:prstGeom>
          <a:noFill/>
          <a:ln w="9525">
            <a:noFill/>
            <a:miter lim="800000"/>
            <a:headEnd/>
            <a:tailEnd/>
          </a:ln>
        </p:spPr>
        <p:txBody>
          <a:bodyPr wrap="none">
            <a:spAutoFit/>
          </a:bodyPr>
          <a:lstStyle/>
          <a:p>
            <a:pPr marL="342900" indent="-342900">
              <a:spcBef>
                <a:spcPct val="20000"/>
              </a:spcBef>
            </a:pPr>
            <a:r>
              <a:rPr lang="en-US" u="sng" dirty="0" smtClean="0">
                <a:solidFill>
                  <a:srgbClr val="FFFF00"/>
                </a:solidFill>
              </a:rPr>
              <a:t>REVIEW: Centripetal Acceleration</a:t>
            </a:r>
          </a:p>
          <a:p>
            <a:pPr marL="342900" indent="-342900">
              <a:spcBef>
                <a:spcPct val="20000"/>
              </a:spcBef>
            </a:pPr>
            <a:r>
              <a:rPr lang="en-US" dirty="0">
                <a:solidFill>
                  <a:srgbClr val="FFFF00"/>
                </a:solidFill>
              </a:rPr>
              <a:t>	</a:t>
            </a:r>
            <a:r>
              <a:rPr lang="en-US" dirty="0" smtClean="0">
                <a:solidFill>
                  <a:srgbClr val="FFFF00"/>
                </a:solidFill>
              </a:rPr>
              <a:t>	      </a:t>
            </a:r>
            <a:r>
              <a:rPr lang="en-US" u="sng" dirty="0" smtClean="0">
                <a:solidFill>
                  <a:srgbClr val="FFFF00"/>
                </a:solidFill>
              </a:rPr>
              <a:t>and Centripetal Force</a:t>
            </a:r>
          </a:p>
        </p:txBody>
      </p:sp>
      <p:sp>
        <p:nvSpPr>
          <p:cNvPr id="8" name="Rectangle 41"/>
          <p:cNvSpPr>
            <a:spLocks noChangeArrowheads="1"/>
          </p:cNvSpPr>
          <p:nvPr/>
        </p:nvSpPr>
        <p:spPr bwMode="auto">
          <a:xfrm>
            <a:off x="5585707" y="2016455"/>
            <a:ext cx="2706961" cy="10445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9" name="Group 8"/>
          <p:cNvGrpSpPr/>
          <p:nvPr/>
        </p:nvGrpSpPr>
        <p:grpSpPr>
          <a:xfrm>
            <a:off x="5610559" y="2041096"/>
            <a:ext cx="2657336" cy="1037344"/>
            <a:chOff x="-1357805" y="4752764"/>
            <a:chExt cx="2657336" cy="1037344"/>
          </a:xfrm>
        </p:grpSpPr>
        <p:sp>
          <p:nvSpPr>
            <p:cNvPr id="10" name="Rectangle 22"/>
            <p:cNvSpPr>
              <a:spLocks noChangeArrowheads="1"/>
            </p:cNvSpPr>
            <p:nvPr/>
          </p:nvSpPr>
          <p:spPr bwMode="auto">
            <a:xfrm>
              <a:off x="-1357805" y="5046700"/>
              <a:ext cx="91403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11" name="Rectangle 10"/>
            <p:cNvSpPr/>
            <p:nvPr/>
          </p:nvSpPr>
          <p:spPr>
            <a:xfrm>
              <a:off x="-356989" y="4752764"/>
              <a:ext cx="562975" cy="523220"/>
            </a:xfrm>
            <a:prstGeom prst="rect">
              <a:avLst/>
            </a:prstGeom>
          </p:spPr>
          <p:txBody>
            <a:bodyPr wrap="none">
              <a:spAutoFit/>
            </a:bodyPr>
            <a:lstStyle/>
            <a:p>
              <a:pPr algn="l"/>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12" name="Straight Connector 11"/>
            <p:cNvCxnSpPr/>
            <p:nvPr/>
          </p:nvCxnSpPr>
          <p:spPr bwMode="auto">
            <a:xfrm>
              <a:off x="-458021" y="5306039"/>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4" name="Rectangle 13"/>
            <p:cNvSpPr/>
            <p:nvPr/>
          </p:nvSpPr>
          <p:spPr>
            <a:xfrm>
              <a:off x="-278160"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sp>
          <p:nvSpPr>
            <p:cNvPr id="15" name="Rectangle 22"/>
            <p:cNvSpPr>
              <a:spLocks noChangeArrowheads="1"/>
            </p:cNvSpPr>
            <p:nvPr/>
          </p:nvSpPr>
          <p:spPr bwMode="auto">
            <a:xfrm>
              <a:off x="205962" y="5046700"/>
              <a:ext cx="10935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sp>
        <p:nvSpPr>
          <p:cNvPr id="17" name="Rectangle 32"/>
          <p:cNvSpPr>
            <a:spLocks noChangeArrowheads="1"/>
          </p:cNvSpPr>
          <p:nvPr/>
        </p:nvSpPr>
        <p:spPr bwMode="auto">
          <a:xfrm>
            <a:off x="4347498" y="5296324"/>
            <a:ext cx="4528480" cy="107315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18" name="Group 17"/>
          <p:cNvGrpSpPr/>
          <p:nvPr/>
        </p:nvGrpSpPr>
        <p:grpSpPr>
          <a:xfrm>
            <a:off x="4412340" y="5313020"/>
            <a:ext cx="4412359" cy="1037344"/>
            <a:chOff x="-2414127" y="4752764"/>
            <a:chExt cx="4412359" cy="1037344"/>
          </a:xfrm>
        </p:grpSpPr>
        <p:sp>
          <p:nvSpPr>
            <p:cNvPr id="19" name="Rectangle 22"/>
            <p:cNvSpPr>
              <a:spLocks noChangeArrowheads="1"/>
            </p:cNvSpPr>
            <p:nvPr/>
          </p:nvSpPr>
          <p:spPr bwMode="auto">
            <a:xfrm>
              <a:off x="-2414127" y="5046700"/>
              <a:ext cx="212109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F</a:t>
              </a:r>
              <a:r>
                <a:rPr lang="en-US" b="0" baseline="-25000" dirty="0" smtClean="0">
                  <a:solidFill>
                    <a:srgbClr val="000000"/>
                  </a:solidFill>
                </a:rPr>
                <a:t>c</a:t>
              </a:r>
              <a:r>
                <a:rPr lang="en-US" b="0" dirty="0" smtClean="0">
                  <a:solidFill>
                    <a:srgbClr val="000000"/>
                  </a:solidFill>
                </a:rPr>
                <a:t> = m 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20" name="Rectangle 19"/>
            <p:cNvSpPr/>
            <p:nvPr/>
          </p:nvSpPr>
          <p:spPr>
            <a:xfrm>
              <a:off x="-467351" y="4752764"/>
              <a:ext cx="962123" cy="523220"/>
            </a:xfrm>
            <a:prstGeom prst="rect">
              <a:avLst/>
            </a:prstGeom>
          </p:spPr>
          <p:txBody>
            <a:bodyPr wrap="none">
              <a:spAutoFit/>
            </a:bodyPr>
            <a:lstStyle/>
            <a:p>
              <a:pPr algn="l"/>
              <a:r>
                <a:rPr lang="en-US" b="0" dirty="0" smtClean="0">
                  <a:solidFill>
                    <a:srgbClr val="000000"/>
                  </a:solidFill>
                  <a:latin typeface="Arial"/>
                </a:rPr>
                <a:t>m </a:t>
              </a:r>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21" name="Straight Connector 20"/>
            <p:cNvCxnSpPr/>
            <p:nvPr/>
          </p:nvCxnSpPr>
          <p:spPr bwMode="auto">
            <a:xfrm>
              <a:off x="-458021" y="5306039"/>
              <a:ext cx="930980" cy="0"/>
            </a:xfrm>
            <a:prstGeom prst="line">
              <a:avLst/>
            </a:prstGeom>
            <a:noFill/>
            <a:ln w="28575" cap="flat" cmpd="sng" algn="ctr">
              <a:solidFill>
                <a:schemeClr val="tx1"/>
              </a:solidFill>
              <a:prstDash val="solid"/>
              <a:round/>
              <a:headEnd type="none" w="med" len="med"/>
              <a:tailEnd type="none" w="med" len="med"/>
            </a:ln>
            <a:effectLst/>
          </p:spPr>
        </p:cxnSp>
        <p:sp>
          <p:nvSpPr>
            <p:cNvPr id="22" name="Rectangle 21"/>
            <p:cNvSpPr/>
            <p:nvPr/>
          </p:nvSpPr>
          <p:spPr>
            <a:xfrm>
              <a:off x="-167798"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sp>
          <p:nvSpPr>
            <p:cNvPr id="23" name="Rectangle 22"/>
            <p:cNvSpPr>
              <a:spLocks noChangeArrowheads="1"/>
            </p:cNvSpPr>
            <p:nvPr/>
          </p:nvSpPr>
          <p:spPr bwMode="auto">
            <a:xfrm>
              <a:off x="505516" y="5046700"/>
              <a:ext cx="1492716"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m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spTree>
    <p:extLst>
      <p:ext uri="{BB962C8B-B14F-4D97-AF65-F5344CB8AC3E}">
        <p14:creationId xmlns:p14="http://schemas.microsoft.com/office/powerpoint/2010/main" val="4051505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36" name="Rectangle 32"/>
          <p:cNvSpPr>
            <a:spLocks noChangeArrowheads="1"/>
          </p:cNvSpPr>
          <p:nvPr/>
        </p:nvSpPr>
        <p:spPr bwMode="auto">
          <a:xfrm>
            <a:off x="2146300" y="5187950"/>
            <a:ext cx="2470150" cy="73183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31106" name="Rectangle 2"/>
          <p:cNvSpPr>
            <a:spLocks noChangeArrowheads="1"/>
          </p:cNvSpPr>
          <p:nvPr/>
        </p:nvSpPr>
        <p:spPr bwMode="auto">
          <a:xfrm>
            <a:off x="1690688" y="5286375"/>
            <a:ext cx="2605087" cy="519113"/>
          </a:xfrm>
          <a:prstGeom prst="rect">
            <a:avLst/>
          </a:prstGeom>
          <a:noFill/>
          <a:ln w="9525" algn="ctr">
            <a:noFill/>
            <a:miter lim="800000"/>
            <a:headEnd/>
            <a:tailEnd/>
          </a:ln>
        </p:spPr>
        <p:txBody>
          <a:bodyPr anchor="ctr">
            <a:spAutoFit/>
          </a:bodyPr>
          <a:lstStyle/>
          <a:p>
            <a:pPr algn="l"/>
            <a:r>
              <a:rPr lang="en-US" b="0">
                <a:solidFill>
                  <a:srgbClr val="000000"/>
                </a:solidFill>
              </a:rPr>
              <a:t>=   5.1 x 10</a:t>
            </a:r>
            <a:r>
              <a:rPr lang="en-US" b="0" baseline="30000">
                <a:solidFill>
                  <a:srgbClr val="000000"/>
                </a:solidFill>
              </a:rPr>
              <a:t>3</a:t>
            </a:r>
            <a:r>
              <a:rPr lang="en-US" b="0">
                <a:solidFill>
                  <a:srgbClr val="000000"/>
                </a:solidFill>
              </a:rPr>
              <a:t> N </a:t>
            </a:r>
          </a:p>
        </p:txBody>
      </p:sp>
      <p:sp>
        <p:nvSpPr>
          <p:cNvPr id="20486" name="Rectangle 6"/>
          <p:cNvSpPr>
            <a:spLocks noChangeArrowheads="1"/>
          </p:cNvSpPr>
          <p:nvPr/>
        </p:nvSpPr>
        <p:spPr bwMode="auto">
          <a:xfrm>
            <a:off x="381000" y="274638"/>
            <a:ext cx="4122738" cy="2227262"/>
          </a:xfrm>
          <a:prstGeom prst="rect">
            <a:avLst/>
          </a:prstGeom>
          <a:noFill/>
          <a:ln w="9525" algn="ctr">
            <a:noFill/>
            <a:miter lim="800000"/>
            <a:headEnd/>
            <a:tailEnd/>
          </a:ln>
        </p:spPr>
        <p:txBody>
          <a:bodyPr wrap="none" anchor="ctr">
            <a:spAutoFit/>
          </a:bodyPr>
          <a:lstStyle/>
          <a:p>
            <a:pPr algn="l"/>
            <a:r>
              <a:rPr lang="en-US" b="0">
                <a:solidFill>
                  <a:srgbClr val="FF0000"/>
                </a:solidFill>
              </a:rPr>
              <a:t>At bottom of circular loop</a:t>
            </a:r>
          </a:p>
          <a:p>
            <a:pPr algn="l"/>
            <a:r>
              <a:rPr lang="en-US" b="0">
                <a:solidFill>
                  <a:srgbClr val="FF0000"/>
                </a:solidFill>
              </a:rPr>
              <a:t>of radius 16 m, roller</a:t>
            </a:r>
          </a:p>
          <a:p>
            <a:pPr algn="l"/>
            <a:r>
              <a:rPr lang="en-US" b="0">
                <a:solidFill>
                  <a:srgbClr val="FF0000"/>
                </a:solidFill>
              </a:rPr>
              <a:t>coaster car (m = 250 kg)</a:t>
            </a:r>
          </a:p>
          <a:p>
            <a:pPr algn="l"/>
            <a:r>
              <a:rPr lang="en-US" b="0">
                <a:solidFill>
                  <a:srgbClr val="FF0000"/>
                </a:solidFill>
              </a:rPr>
              <a:t>travels at 13 m/s. Find</a:t>
            </a:r>
          </a:p>
          <a:p>
            <a:pPr algn="l"/>
            <a:r>
              <a:rPr lang="en-US" b="0">
                <a:solidFill>
                  <a:srgbClr val="FF0000"/>
                </a:solidFill>
              </a:rPr>
              <a:t>force of track on car. </a:t>
            </a:r>
          </a:p>
        </p:txBody>
      </p:sp>
      <p:sp>
        <p:nvSpPr>
          <p:cNvPr id="20487" name="Line 9"/>
          <p:cNvSpPr>
            <a:spLocks noChangeShapeType="1"/>
          </p:cNvSpPr>
          <p:nvPr/>
        </p:nvSpPr>
        <p:spPr bwMode="auto">
          <a:xfrm>
            <a:off x="4311650" y="2333625"/>
            <a:ext cx="4832350" cy="0"/>
          </a:xfrm>
          <a:prstGeom prst="line">
            <a:avLst/>
          </a:prstGeom>
          <a:noFill/>
          <a:ln w="63500">
            <a:solidFill>
              <a:srgbClr val="000000"/>
            </a:solidFill>
            <a:round/>
            <a:headEnd/>
            <a:tailEnd/>
          </a:ln>
        </p:spPr>
        <p:txBody>
          <a:bodyPr/>
          <a:lstStyle/>
          <a:p>
            <a:endParaRPr lang="en-US">
              <a:solidFill>
                <a:srgbClr val="000000"/>
              </a:solidFill>
            </a:endParaRPr>
          </a:p>
        </p:txBody>
      </p:sp>
      <p:grpSp>
        <p:nvGrpSpPr>
          <p:cNvPr id="2" name="Group 14"/>
          <p:cNvGrpSpPr>
            <a:grpSpLocks/>
          </p:cNvGrpSpPr>
          <p:nvPr/>
        </p:nvGrpSpPr>
        <p:grpSpPr bwMode="auto">
          <a:xfrm>
            <a:off x="5562600" y="333375"/>
            <a:ext cx="2000250" cy="2000250"/>
            <a:chOff x="3504" y="297"/>
            <a:chExt cx="1260" cy="1260"/>
          </a:xfrm>
        </p:grpSpPr>
        <p:sp>
          <p:nvSpPr>
            <p:cNvPr id="20505" name="Oval 8"/>
            <p:cNvSpPr>
              <a:spLocks noChangeArrowheads="1"/>
            </p:cNvSpPr>
            <p:nvPr/>
          </p:nvSpPr>
          <p:spPr bwMode="auto">
            <a:xfrm>
              <a:off x="3504" y="297"/>
              <a:ext cx="1260" cy="1260"/>
            </a:xfrm>
            <a:prstGeom prst="ellipse">
              <a:avLst/>
            </a:prstGeom>
            <a:noFill/>
            <a:ln w="63500">
              <a:solidFill>
                <a:srgbClr val="000000"/>
              </a:solidFill>
              <a:round/>
              <a:headEnd/>
              <a:tailEnd/>
            </a:ln>
          </p:spPr>
          <p:txBody>
            <a:bodyPr/>
            <a:lstStyle/>
            <a:p>
              <a:endParaRPr lang="en-US">
                <a:solidFill>
                  <a:srgbClr val="000000"/>
                </a:solidFill>
              </a:endParaRPr>
            </a:p>
          </p:txBody>
        </p:sp>
        <p:sp>
          <p:nvSpPr>
            <p:cNvPr id="20506" name="Rectangle 10"/>
            <p:cNvSpPr>
              <a:spLocks noChangeArrowheads="1"/>
            </p:cNvSpPr>
            <p:nvPr/>
          </p:nvSpPr>
          <p:spPr bwMode="auto">
            <a:xfrm flipH="1" flipV="1">
              <a:off x="3976" y="1400"/>
              <a:ext cx="315" cy="157"/>
            </a:xfrm>
            <a:prstGeom prst="rect">
              <a:avLst/>
            </a:prstGeom>
            <a:solidFill>
              <a:srgbClr val="000000"/>
            </a:solidFill>
            <a:ln w="63500">
              <a:solidFill>
                <a:srgbClr val="000000"/>
              </a:solidFill>
              <a:miter lim="800000"/>
              <a:headEnd/>
              <a:tailEnd/>
            </a:ln>
          </p:spPr>
          <p:txBody>
            <a:bodyPr/>
            <a:lstStyle/>
            <a:p>
              <a:endParaRPr lang="en-US">
                <a:solidFill>
                  <a:srgbClr val="000000"/>
                </a:solidFill>
              </a:endParaRPr>
            </a:p>
          </p:txBody>
        </p:sp>
      </p:grpSp>
      <p:sp>
        <p:nvSpPr>
          <p:cNvPr id="431116" name="Rectangle 12"/>
          <p:cNvSpPr>
            <a:spLocks noChangeArrowheads="1"/>
          </p:cNvSpPr>
          <p:nvPr/>
        </p:nvSpPr>
        <p:spPr bwMode="auto">
          <a:xfrm flipH="1" flipV="1">
            <a:off x="6315075" y="2085975"/>
            <a:ext cx="500063" cy="249238"/>
          </a:xfrm>
          <a:prstGeom prst="rect">
            <a:avLst/>
          </a:prstGeom>
          <a:solidFill>
            <a:srgbClr val="000000"/>
          </a:solidFill>
          <a:ln w="63500">
            <a:solidFill>
              <a:srgbClr val="000000"/>
            </a:solidFill>
            <a:miter lim="800000"/>
            <a:headEnd/>
            <a:tailEnd/>
          </a:ln>
        </p:spPr>
        <p:txBody>
          <a:bodyPr/>
          <a:lstStyle/>
          <a:p>
            <a:endParaRPr lang="en-US">
              <a:solidFill>
                <a:srgbClr val="000000"/>
              </a:solidFill>
            </a:endParaRPr>
          </a:p>
        </p:txBody>
      </p:sp>
      <p:sp>
        <p:nvSpPr>
          <p:cNvPr id="431117" name="Oval 13"/>
          <p:cNvSpPr>
            <a:spLocks noChangeArrowheads="1"/>
          </p:cNvSpPr>
          <p:nvPr/>
        </p:nvSpPr>
        <p:spPr bwMode="auto">
          <a:xfrm>
            <a:off x="5554663" y="327025"/>
            <a:ext cx="2000250" cy="2000250"/>
          </a:xfrm>
          <a:prstGeom prst="ellipse">
            <a:avLst/>
          </a:prstGeom>
          <a:noFill/>
          <a:ln w="63500">
            <a:solidFill>
              <a:srgbClr val="000000"/>
            </a:solidFill>
            <a:round/>
            <a:headEnd/>
            <a:tailEnd/>
          </a:ln>
        </p:spPr>
        <p:txBody>
          <a:bodyPr/>
          <a:lstStyle/>
          <a:p>
            <a:endParaRPr lang="en-US">
              <a:solidFill>
                <a:srgbClr val="000000"/>
              </a:solidFill>
            </a:endParaRPr>
          </a:p>
        </p:txBody>
      </p:sp>
      <p:sp>
        <p:nvSpPr>
          <p:cNvPr id="431120" name="Rectangle 16"/>
          <p:cNvSpPr>
            <a:spLocks noChangeArrowheads="1"/>
          </p:cNvSpPr>
          <p:nvPr/>
        </p:nvSpPr>
        <p:spPr bwMode="auto">
          <a:xfrm flipH="1" flipV="1">
            <a:off x="6434138" y="2986088"/>
            <a:ext cx="1468437" cy="725487"/>
          </a:xfrm>
          <a:prstGeom prst="rect">
            <a:avLst/>
          </a:prstGeom>
          <a:solidFill>
            <a:srgbClr val="000000"/>
          </a:solidFill>
          <a:ln w="63500">
            <a:solidFill>
              <a:srgbClr val="000000"/>
            </a:solidFill>
            <a:miter lim="800000"/>
            <a:headEnd/>
            <a:tailEnd/>
          </a:ln>
        </p:spPr>
        <p:txBody>
          <a:bodyPr/>
          <a:lstStyle/>
          <a:p>
            <a:endParaRPr lang="en-US">
              <a:solidFill>
                <a:srgbClr val="000000"/>
              </a:solidFill>
            </a:endParaRPr>
          </a:p>
        </p:txBody>
      </p:sp>
      <p:grpSp>
        <p:nvGrpSpPr>
          <p:cNvPr id="3" name="Group 36"/>
          <p:cNvGrpSpPr>
            <a:grpSpLocks/>
          </p:cNvGrpSpPr>
          <p:nvPr/>
        </p:nvGrpSpPr>
        <p:grpSpPr bwMode="auto">
          <a:xfrm>
            <a:off x="6242050" y="4413250"/>
            <a:ext cx="765175" cy="890588"/>
            <a:chOff x="3923" y="3181"/>
            <a:chExt cx="482" cy="561"/>
          </a:xfrm>
        </p:grpSpPr>
        <p:sp>
          <p:nvSpPr>
            <p:cNvPr id="20503" name="Line 19"/>
            <p:cNvSpPr>
              <a:spLocks noChangeShapeType="1"/>
            </p:cNvSpPr>
            <p:nvPr/>
          </p:nvSpPr>
          <p:spPr bwMode="auto">
            <a:xfrm flipV="1">
              <a:off x="4374" y="3181"/>
              <a:ext cx="0" cy="561"/>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0504" name="Rectangle 21"/>
            <p:cNvSpPr>
              <a:spLocks noChangeArrowheads="1"/>
            </p:cNvSpPr>
            <p:nvPr/>
          </p:nvSpPr>
          <p:spPr bwMode="auto">
            <a:xfrm>
              <a:off x="3923" y="3370"/>
              <a:ext cx="482" cy="327"/>
            </a:xfrm>
            <a:prstGeom prst="rect">
              <a:avLst/>
            </a:prstGeom>
            <a:noFill/>
            <a:ln w="9525" algn="ctr">
              <a:noFill/>
              <a:miter lim="800000"/>
              <a:headEnd/>
              <a:tailEnd/>
            </a:ln>
          </p:spPr>
          <p:txBody>
            <a:bodyPr anchor="ctr">
              <a:spAutoFit/>
            </a:bodyPr>
            <a:lstStyle/>
            <a:p>
              <a:pPr algn="l"/>
              <a:r>
                <a:rPr lang="en-US" b="0">
                  <a:solidFill>
                    <a:srgbClr val="000000"/>
                  </a:solidFill>
                </a:rPr>
                <a:t>F</a:t>
              </a:r>
              <a:r>
                <a:rPr lang="en-US" b="0" baseline="-25000">
                  <a:solidFill>
                    <a:srgbClr val="000000"/>
                  </a:solidFill>
                </a:rPr>
                <a:t>c</a:t>
              </a:r>
              <a:r>
                <a:rPr lang="en-US" b="0">
                  <a:solidFill>
                    <a:srgbClr val="000000"/>
                  </a:solidFill>
                </a:rPr>
                <a:t> </a:t>
              </a:r>
            </a:p>
          </p:txBody>
        </p:sp>
      </p:grpSp>
      <p:grpSp>
        <p:nvGrpSpPr>
          <p:cNvPr id="4" name="Group 34"/>
          <p:cNvGrpSpPr>
            <a:grpSpLocks/>
          </p:cNvGrpSpPr>
          <p:nvPr/>
        </p:nvGrpSpPr>
        <p:grpSpPr bwMode="auto">
          <a:xfrm>
            <a:off x="7321550" y="3810000"/>
            <a:ext cx="803275" cy="635000"/>
            <a:chOff x="4603" y="2801"/>
            <a:chExt cx="506" cy="400"/>
          </a:xfrm>
        </p:grpSpPr>
        <p:sp>
          <p:nvSpPr>
            <p:cNvPr id="20501" name="Line 20"/>
            <p:cNvSpPr>
              <a:spLocks noChangeShapeType="1"/>
            </p:cNvSpPr>
            <p:nvPr/>
          </p:nvSpPr>
          <p:spPr bwMode="auto">
            <a:xfrm flipV="1">
              <a:off x="4603" y="2801"/>
              <a:ext cx="0" cy="400"/>
            </a:xfrm>
            <a:prstGeom prst="line">
              <a:avLst/>
            </a:prstGeom>
            <a:noFill/>
            <a:ln w="25400">
              <a:solidFill>
                <a:schemeClr val="tx1"/>
              </a:solidFill>
              <a:round/>
              <a:headEnd type="triangle" w="lg" len="lg"/>
              <a:tailEnd type="none" w="lg" len="lg"/>
            </a:ln>
          </p:spPr>
          <p:txBody>
            <a:bodyPr wrap="none" anchor="ctr"/>
            <a:lstStyle/>
            <a:p>
              <a:endParaRPr lang="en-US">
                <a:solidFill>
                  <a:srgbClr val="000000"/>
                </a:solidFill>
              </a:endParaRPr>
            </a:p>
          </p:txBody>
        </p:sp>
        <p:sp>
          <p:nvSpPr>
            <p:cNvPr id="20502" name="Rectangle 22"/>
            <p:cNvSpPr>
              <a:spLocks noChangeArrowheads="1"/>
            </p:cNvSpPr>
            <p:nvPr/>
          </p:nvSpPr>
          <p:spPr bwMode="auto">
            <a:xfrm>
              <a:off x="4618" y="2834"/>
              <a:ext cx="491" cy="327"/>
            </a:xfrm>
            <a:prstGeom prst="rect">
              <a:avLst/>
            </a:prstGeom>
            <a:noFill/>
            <a:ln w="9525" algn="ctr">
              <a:noFill/>
              <a:miter lim="800000"/>
              <a:headEnd/>
              <a:tailEnd/>
            </a:ln>
          </p:spPr>
          <p:txBody>
            <a:bodyPr wrap="none" anchor="ctr">
              <a:spAutoFit/>
            </a:bodyPr>
            <a:lstStyle/>
            <a:p>
              <a:pPr algn="l"/>
              <a:r>
                <a:rPr lang="en-US" b="0">
                  <a:solidFill>
                    <a:srgbClr val="000000"/>
                  </a:solidFill>
                </a:rPr>
                <a:t>mg </a:t>
              </a:r>
            </a:p>
          </p:txBody>
        </p:sp>
      </p:grpSp>
      <p:grpSp>
        <p:nvGrpSpPr>
          <p:cNvPr id="5" name="Group 35"/>
          <p:cNvGrpSpPr>
            <a:grpSpLocks/>
          </p:cNvGrpSpPr>
          <p:nvPr/>
        </p:nvGrpSpPr>
        <p:grpSpPr bwMode="auto">
          <a:xfrm>
            <a:off x="6400800" y="3783013"/>
            <a:ext cx="762000" cy="635000"/>
            <a:chOff x="4023" y="2784"/>
            <a:chExt cx="480" cy="400"/>
          </a:xfrm>
        </p:grpSpPr>
        <p:sp>
          <p:nvSpPr>
            <p:cNvPr id="20499" name="Line 18"/>
            <p:cNvSpPr>
              <a:spLocks noChangeShapeType="1"/>
            </p:cNvSpPr>
            <p:nvPr/>
          </p:nvSpPr>
          <p:spPr bwMode="auto">
            <a:xfrm flipV="1">
              <a:off x="4374" y="2784"/>
              <a:ext cx="0" cy="400"/>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0500" name="Rectangle 23"/>
            <p:cNvSpPr>
              <a:spLocks noChangeArrowheads="1"/>
            </p:cNvSpPr>
            <p:nvPr/>
          </p:nvSpPr>
          <p:spPr bwMode="auto">
            <a:xfrm>
              <a:off x="4023" y="2822"/>
              <a:ext cx="480" cy="327"/>
            </a:xfrm>
            <a:prstGeom prst="rect">
              <a:avLst/>
            </a:prstGeom>
            <a:noFill/>
            <a:ln w="9525" algn="ctr">
              <a:noFill/>
              <a:miter lim="800000"/>
              <a:headEnd/>
              <a:tailEnd/>
            </a:ln>
          </p:spPr>
          <p:txBody>
            <a:bodyPr anchor="ctr">
              <a:spAutoFit/>
            </a:bodyPr>
            <a:lstStyle/>
            <a:p>
              <a:pPr algn="l"/>
              <a:r>
                <a:rPr lang="en-US" b="0">
                  <a:solidFill>
                    <a:srgbClr val="000000"/>
                  </a:solidFill>
                </a:rPr>
                <a:t>F </a:t>
              </a:r>
            </a:p>
          </p:txBody>
        </p:sp>
      </p:grpSp>
      <p:sp>
        <p:nvSpPr>
          <p:cNvPr id="431129" name="Rectangle 25"/>
          <p:cNvSpPr>
            <a:spLocks noChangeArrowheads="1"/>
          </p:cNvSpPr>
          <p:nvPr/>
        </p:nvSpPr>
        <p:spPr bwMode="auto">
          <a:xfrm>
            <a:off x="849313" y="2711450"/>
            <a:ext cx="2400300" cy="523875"/>
          </a:xfrm>
          <a:prstGeom prst="rect">
            <a:avLst/>
          </a:prstGeom>
          <a:noFill/>
          <a:ln w="9525" algn="ctr">
            <a:noFill/>
            <a:miter lim="800000"/>
            <a:headEnd/>
            <a:tailEnd/>
          </a:ln>
        </p:spPr>
        <p:txBody>
          <a:bodyPr wrap="none" anchor="ctr">
            <a:spAutoFit/>
          </a:bodyPr>
          <a:lstStyle/>
          <a:p>
            <a:pPr algn="l"/>
            <a:r>
              <a:rPr lang="en-US" b="0">
                <a:solidFill>
                  <a:srgbClr val="000000"/>
                </a:solidFill>
              </a:rPr>
              <a:t>F</a:t>
            </a:r>
            <a:r>
              <a:rPr lang="en-US" b="0" baseline="-25000">
                <a:solidFill>
                  <a:srgbClr val="000000"/>
                </a:solidFill>
              </a:rPr>
              <a:t>track</a:t>
            </a:r>
            <a:r>
              <a:rPr lang="en-US" b="0">
                <a:solidFill>
                  <a:srgbClr val="000000"/>
                </a:solidFill>
              </a:rPr>
              <a:t> = F + F</a:t>
            </a:r>
            <a:r>
              <a:rPr lang="en-US" b="0" baseline="-25000">
                <a:solidFill>
                  <a:srgbClr val="000000"/>
                </a:solidFill>
              </a:rPr>
              <a:t>c</a:t>
            </a:r>
            <a:r>
              <a:rPr lang="en-US" b="0">
                <a:solidFill>
                  <a:srgbClr val="000000"/>
                </a:solidFill>
              </a:rPr>
              <a:t> </a:t>
            </a:r>
          </a:p>
        </p:txBody>
      </p:sp>
      <p:graphicFrame>
        <p:nvGraphicFramePr>
          <p:cNvPr id="431130" name="Object 26"/>
          <p:cNvGraphicFramePr>
            <a:graphicFrameLocks noChangeAspect="1"/>
          </p:cNvGraphicFramePr>
          <p:nvPr/>
        </p:nvGraphicFramePr>
        <p:xfrm>
          <a:off x="1046163" y="3340100"/>
          <a:ext cx="2681287" cy="896938"/>
        </p:xfrm>
        <a:graphic>
          <a:graphicData uri="http://schemas.openxmlformats.org/presentationml/2006/ole">
            <mc:AlternateContent xmlns:mc="http://schemas.openxmlformats.org/markup-compatibility/2006">
              <mc:Choice xmlns:v="urn:schemas-microsoft-com:vml" Requires="v">
                <p:oleObj spid="_x0000_s16496" name="Equation" r:id="rId3" imgW="2679480" imgH="901440" progId="Equation.3">
                  <p:embed/>
                </p:oleObj>
              </mc:Choice>
              <mc:Fallback>
                <p:oleObj name="Equation" r:id="rId3" imgW="2679480" imgH="901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340100"/>
                        <a:ext cx="2681287"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32" name="Object 28"/>
          <p:cNvGraphicFramePr>
            <a:graphicFrameLocks noChangeAspect="1"/>
          </p:cNvGraphicFramePr>
          <p:nvPr/>
        </p:nvGraphicFramePr>
        <p:xfrm>
          <a:off x="1751013" y="4179888"/>
          <a:ext cx="3722687" cy="871537"/>
        </p:xfrm>
        <a:graphic>
          <a:graphicData uri="http://schemas.openxmlformats.org/presentationml/2006/ole">
            <mc:AlternateContent xmlns:mc="http://schemas.openxmlformats.org/markup-compatibility/2006">
              <mc:Choice xmlns:v="urn:schemas-microsoft-com:vml" Requires="v">
                <p:oleObj spid="_x0000_s16497" name="Equation" r:id="rId5" imgW="3720960" imgH="876240" progId="Equation.3">
                  <p:embed/>
                </p:oleObj>
              </mc:Choice>
              <mc:Fallback>
                <p:oleObj name="Equation" r:id="rId5" imgW="3720960" imgH="876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013" y="4179888"/>
                        <a:ext cx="3722687"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29"/>
          <p:cNvGrpSpPr>
            <a:grpSpLocks/>
          </p:cNvGrpSpPr>
          <p:nvPr/>
        </p:nvGrpSpPr>
        <p:grpSpPr bwMode="auto">
          <a:xfrm>
            <a:off x="4006850" y="5251450"/>
            <a:ext cx="647700" cy="519113"/>
            <a:chOff x="2058823" y="6046569"/>
            <a:chExt cx="648751" cy="519112"/>
          </a:xfrm>
        </p:grpSpPr>
        <p:sp>
          <p:nvSpPr>
            <p:cNvPr id="20497" name="Rectangle 2"/>
            <p:cNvSpPr>
              <a:spLocks noChangeArrowheads="1"/>
            </p:cNvSpPr>
            <p:nvPr/>
          </p:nvSpPr>
          <p:spPr bwMode="auto">
            <a:xfrm>
              <a:off x="2058823" y="6046569"/>
              <a:ext cx="648751" cy="519112"/>
            </a:xfrm>
            <a:prstGeom prst="rect">
              <a:avLst/>
            </a:prstGeom>
            <a:noFill/>
            <a:ln w="9525" algn="ctr">
              <a:noFill/>
              <a:miter lim="800000"/>
              <a:headEnd/>
              <a:tailEnd/>
            </a:ln>
          </p:spPr>
          <p:txBody>
            <a:bodyPr anchor="ctr">
              <a:spAutoFit/>
            </a:bodyPr>
            <a:lstStyle/>
            <a:p>
              <a:pPr algn="l"/>
              <a:r>
                <a:rPr lang="en-US" b="0">
                  <a:solidFill>
                    <a:srgbClr val="000000"/>
                  </a:solidFill>
                </a:rPr>
                <a:t>(  )</a:t>
              </a:r>
            </a:p>
          </p:txBody>
        </p:sp>
        <p:cxnSp>
          <p:nvCxnSpPr>
            <p:cNvPr id="20498" name="Straight Arrow Connector 28"/>
            <p:cNvCxnSpPr>
              <a:cxnSpLocks noChangeShapeType="1"/>
            </p:cNvCxnSpPr>
            <p:nvPr/>
          </p:nvCxnSpPr>
          <p:spPr bwMode="auto">
            <a:xfrm rot="5400000" flipH="1" flipV="1">
              <a:off x="2161329" y="6293922"/>
              <a:ext cx="403761" cy="1588"/>
            </a:xfrm>
            <a:prstGeom prst="straightConnector1">
              <a:avLst/>
            </a:prstGeom>
            <a:noFill/>
            <a:ln w="34925" algn="ctr">
              <a:solidFill>
                <a:schemeClr val="tx1"/>
              </a:solidFill>
              <a:round/>
              <a:headEnd/>
              <a:tailEnd type="triangle" w="lg" len="lg"/>
            </a:ln>
          </p:spPr>
        </p:cxnSp>
      </p:grpSp>
    </p:spTree>
    <p:extLst>
      <p:ext uri="{BB962C8B-B14F-4D97-AF65-F5344CB8AC3E}">
        <p14:creationId xmlns:p14="http://schemas.microsoft.com/office/powerpoint/2010/main" val="1694458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1116"/>
                                        </p:tgtEl>
                                        <p:attrNameLst>
                                          <p:attrName>style.visibility</p:attrName>
                                        </p:attrNameLst>
                                      </p:cBhvr>
                                      <p:to>
                                        <p:strVal val="visible"/>
                                      </p:to>
                                    </p:set>
                                    <p:anim calcmode="lin" valueType="num">
                                      <p:cBhvr additive="base">
                                        <p:cTn id="7" dur="500" fill="hold"/>
                                        <p:tgtEl>
                                          <p:spTgt spid="431116"/>
                                        </p:tgtEl>
                                        <p:attrNameLst>
                                          <p:attrName>ppt_x</p:attrName>
                                        </p:attrNameLst>
                                      </p:cBhvr>
                                      <p:tavLst>
                                        <p:tav tm="0">
                                          <p:val>
                                            <p:strVal val="1+#ppt_w/2"/>
                                          </p:val>
                                        </p:tav>
                                        <p:tav tm="100000">
                                          <p:val>
                                            <p:strVal val="#ppt_x"/>
                                          </p:val>
                                        </p:tav>
                                      </p:tavLst>
                                    </p:anim>
                                    <p:anim calcmode="lin" valueType="num">
                                      <p:cBhvr additive="base">
                                        <p:cTn id="8" dur="500" fill="hold"/>
                                        <p:tgtEl>
                                          <p:spTgt spid="4311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xit" presetSubtype="0" fill="hold" grpId="1" nodeType="afterEffect">
                                  <p:stCondLst>
                                    <p:cond delay="0"/>
                                  </p:stCondLst>
                                  <p:childTnLst>
                                    <p:set>
                                      <p:cBhvr>
                                        <p:cTn id="11" dur="1" fill="hold">
                                          <p:stCondLst>
                                            <p:cond delay="0"/>
                                          </p:stCondLst>
                                        </p:cTn>
                                        <p:tgtEl>
                                          <p:spTgt spid="431116"/>
                                        </p:tgtEl>
                                        <p:attrNameLst>
                                          <p:attrName>style.visibility</p:attrName>
                                        </p:attrNameLst>
                                      </p:cBhvr>
                                      <p:to>
                                        <p:strVal val="hidden"/>
                                      </p:to>
                                    </p:set>
                                  </p:childTnLst>
                                </p:cTn>
                              </p:par>
                            </p:childTnLst>
                          </p:cTn>
                        </p:par>
                        <p:par>
                          <p:cTn id="12" fill="hold">
                            <p:stCondLst>
                              <p:cond delay="500"/>
                            </p:stCondLst>
                            <p:childTnLst>
                              <p:par>
                                <p:cTn id="13" presetID="1" presetClass="exit" presetSubtype="0" fill="hold" grpId="0" nodeType="afterEffect">
                                  <p:stCondLst>
                                    <p:cond delay="0"/>
                                  </p:stCondLst>
                                  <p:childTnLst>
                                    <p:set>
                                      <p:cBhvr>
                                        <p:cTn id="14" dur="1" fill="hold">
                                          <p:stCondLst>
                                            <p:cond delay="0"/>
                                          </p:stCondLst>
                                        </p:cTn>
                                        <p:tgtEl>
                                          <p:spTgt spid="431117"/>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500"/>
                            </p:stCondLst>
                            <p:childTnLst>
                              <p:par>
                                <p:cTn id="19" presetID="8" presetClass="emph" presetSubtype="0" fill="hold" nodeType="afterEffect">
                                  <p:stCondLst>
                                    <p:cond delay="0"/>
                                  </p:stCondLst>
                                  <p:childTnLst>
                                    <p:animRot by="21600000">
                                      <p:cBhvr>
                                        <p:cTn id="20" dur="2000" fill="hold"/>
                                        <p:tgtEl>
                                          <p:spTgt spid="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1120"/>
                                        </p:tgtEl>
                                        <p:attrNameLst>
                                          <p:attrName>style.visibility</p:attrName>
                                        </p:attrNameLst>
                                      </p:cBhvr>
                                      <p:to>
                                        <p:strVal val="visible"/>
                                      </p:to>
                                    </p:set>
                                    <p:animEffect transition="in" filter="fade">
                                      <p:cBhvr>
                                        <p:cTn id="25" dur="2000"/>
                                        <p:tgtEl>
                                          <p:spTgt spid="431120"/>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431129"/>
                                        </p:tgtEl>
                                        <p:attrNameLst>
                                          <p:attrName>style.visibility</p:attrName>
                                        </p:attrNameLst>
                                      </p:cBhvr>
                                      <p:to>
                                        <p:strVal val="visible"/>
                                      </p:to>
                                    </p:set>
                                    <p:anim from="(-#ppt_w/2)" to="(#ppt_x)" calcmode="lin" valueType="num">
                                      <p:cBhvr>
                                        <p:cTn id="51" dur="600" fill="hold">
                                          <p:stCondLst>
                                            <p:cond delay="0"/>
                                          </p:stCondLst>
                                        </p:cTn>
                                        <p:tgtEl>
                                          <p:spTgt spid="431129"/>
                                        </p:tgtEl>
                                        <p:attrNameLst>
                                          <p:attrName>ppt_x</p:attrName>
                                        </p:attrNameLst>
                                      </p:cBhvr>
                                    </p:anim>
                                    <p:anim from="0" to="-1.0" calcmode="lin" valueType="num">
                                      <p:cBhvr>
                                        <p:cTn id="52" dur="200" decel="50000" autoRev="1" fill="hold">
                                          <p:stCondLst>
                                            <p:cond delay="600"/>
                                          </p:stCondLst>
                                        </p:cTn>
                                        <p:tgtEl>
                                          <p:spTgt spid="431129"/>
                                        </p:tgtEl>
                                        <p:attrNameLst>
                                          <p:attrName>xshear</p:attrName>
                                        </p:attrNameLst>
                                      </p:cBhvr>
                                    </p:anim>
                                    <p:animScale>
                                      <p:cBhvr>
                                        <p:cTn id="53" dur="200" decel="100000" autoRev="1" fill="hold">
                                          <p:stCondLst>
                                            <p:cond delay="600"/>
                                          </p:stCondLst>
                                        </p:cTn>
                                        <p:tgtEl>
                                          <p:spTgt spid="431129"/>
                                        </p:tgtEl>
                                      </p:cBhvr>
                                      <p:from x="100000" y="100000"/>
                                      <p:to x="80000" y="100000"/>
                                    </p:animScale>
                                    <p:anim by="(#ppt_h/3+#ppt_w*0.1)" calcmode="lin" valueType="num">
                                      <p:cBhvr additive="sum">
                                        <p:cTn id="54" dur="200" decel="100000" autoRev="1" fill="hold">
                                          <p:stCondLst>
                                            <p:cond delay="600"/>
                                          </p:stCondLst>
                                        </p:cTn>
                                        <p:tgtEl>
                                          <p:spTgt spid="431129"/>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431130"/>
                                        </p:tgtEl>
                                        <p:attrNameLst>
                                          <p:attrName>style.visibility</p:attrName>
                                        </p:attrNameLst>
                                      </p:cBhvr>
                                      <p:to>
                                        <p:strVal val="visible"/>
                                      </p:to>
                                    </p:set>
                                    <p:animEffect transition="in" filter="fade">
                                      <p:cBhvr>
                                        <p:cTn id="59" dur="1000"/>
                                        <p:tgtEl>
                                          <p:spTgt spid="431130"/>
                                        </p:tgtEl>
                                      </p:cBhvr>
                                    </p:animEffect>
                                    <p:anim calcmode="lin" valueType="num">
                                      <p:cBhvr>
                                        <p:cTn id="60" dur="1000" fill="hold"/>
                                        <p:tgtEl>
                                          <p:spTgt spid="431130"/>
                                        </p:tgtEl>
                                        <p:attrNameLst>
                                          <p:attrName>ppt_x</p:attrName>
                                        </p:attrNameLst>
                                      </p:cBhvr>
                                      <p:tavLst>
                                        <p:tav tm="0">
                                          <p:val>
                                            <p:strVal val="#ppt_x"/>
                                          </p:val>
                                        </p:tav>
                                        <p:tav tm="100000">
                                          <p:val>
                                            <p:strVal val="#ppt_x"/>
                                          </p:val>
                                        </p:tav>
                                      </p:tavLst>
                                    </p:anim>
                                    <p:anim calcmode="lin" valueType="num">
                                      <p:cBhvr>
                                        <p:cTn id="61" dur="1000" fill="hold"/>
                                        <p:tgtEl>
                                          <p:spTgt spid="43113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431132"/>
                                        </p:tgtEl>
                                        <p:attrNameLst>
                                          <p:attrName>style.visibility</p:attrName>
                                        </p:attrNameLst>
                                      </p:cBhvr>
                                      <p:to>
                                        <p:strVal val="visible"/>
                                      </p:to>
                                    </p:set>
                                    <p:animEffect transition="in" filter="fade">
                                      <p:cBhvr>
                                        <p:cTn id="66" dur="1000"/>
                                        <p:tgtEl>
                                          <p:spTgt spid="431132"/>
                                        </p:tgtEl>
                                      </p:cBhvr>
                                    </p:animEffect>
                                    <p:anim calcmode="lin" valueType="num">
                                      <p:cBhvr>
                                        <p:cTn id="67" dur="1000" fill="hold"/>
                                        <p:tgtEl>
                                          <p:spTgt spid="431132"/>
                                        </p:tgtEl>
                                        <p:attrNameLst>
                                          <p:attrName>ppt_x</p:attrName>
                                        </p:attrNameLst>
                                      </p:cBhvr>
                                      <p:tavLst>
                                        <p:tav tm="0">
                                          <p:val>
                                            <p:strVal val="#ppt_x"/>
                                          </p:val>
                                        </p:tav>
                                        <p:tav tm="100000">
                                          <p:val>
                                            <p:strVal val="#ppt_x"/>
                                          </p:val>
                                        </p:tav>
                                      </p:tavLst>
                                    </p:anim>
                                    <p:anim calcmode="lin" valueType="num">
                                      <p:cBhvr>
                                        <p:cTn id="68" dur="1000" fill="hold"/>
                                        <p:tgtEl>
                                          <p:spTgt spid="43113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431106"/>
                                        </p:tgtEl>
                                        <p:attrNameLst>
                                          <p:attrName>style.visibility</p:attrName>
                                        </p:attrNameLst>
                                      </p:cBhvr>
                                      <p:to>
                                        <p:strVal val="visible"/>
                                      </p:to>
                                    </p:set>
                                    <p:animEffect transition="in" filter="fade">
                                      <p:cBhvr>
                                        <p:cTn id="73" dur="1000"/>
                                        <p:tgtEl>
                                          <p:spTgt spid="431106"/>
                                        </p:tgtEl>
                                      </p:cBhvr>
                                    </p:animEffect>
                                    <p:anim calcmode="lin" valueType="num">
                                      <p:cBhvr>
                                        <p:cTn id="74" dur="1000" fill="hold"/>
                                        <p:tgtEl>
                                          <p:spTgt spid="431106"/>
                                        </p:tgtEl>
                                        <p:attrNameLst>
                                          <p:attrName>ppt_x</p:attrName>
                                        </p:attrNameLst>
                                      </p:cBhvr>
                                      <p:tavLst>
                                        <p:tav tm="0">
                                          <p:val>
                                            <p:strVal val="#ppt_x"/>
                                          </p:val>
                                        </p:tav>
                                        <p:tav tm="100000">
                                          <p:val>
                                            <p:strVal val="#ppt_x"/>
                                          </p:val>
                                        </p:tav>
                                      </p:tavLst>
                                    </p:anim>
                                    <p:anim calcmode="lin" valueType="num">
                                      <p:cBhvr>
                                        <p:cTn id="75" dur="1000" fill="hold"/>
                                        <p:tgtEl>
                                          <p:spTgt spid="431106"/>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9"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ppt_x</p:attrName>
                                        </p:attrNameLst>
                                      </p:cBhvr>
                                      <p:tavLst>
                                        <p:tav tm="0">
                                          <p:val>
                                            <p:strVal val="#ppt_x-.2"/>
                                          </p:val>
                                        </p:tav>
                                        <p:tav tm="100000">
                                          <p:val>
                                            <p:strVal val="#ppt_x"/>
                                          </p:val>
                                        </p:tav>
                                      </p:tavLst>
                                    </p:anim>
                                    <p:anim calcmode="lin" valueType="num">
                                      <p:cBhvr>
                                        <p:cTn id="8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81" dur="1000"/>
                                        <p:tgtEl>
                                          <p:spTgt spid="6"/>
                                        </p:tgtEl>
                                      </p:cBhvr>
                                    </p:animEffect>
                                  </p:childTnLst>
                                </p:cTn>
                              </p:par>
                            </p:childTnLst>
                          </p:cTn>
                        </p:par>
                        <p:par>
                          <p:cTn id="82" fill="hold">
                            <p:stCondLst>
                              <p:cond delay="2000"/>
                            </p:stCondLst>
                            <p:childTnLst>
                              <p:par>
                                <p:cTn id="83" presetID="9" presetClass="entr" presetSubtype="0" fill="hold" grpId="0" nodeType="afterEffect">
                                  <p:stCondLst>
                                    <p:cond delay="0"/>
                                  </p:stCondLst>
                                  <p:childTnLst>
                                    <p:set>
                                      <p:cBhvr>
                                        <p:cTn id="84" dur="1" fill="hold">
                                          <p:stCondLst>
                                            <p:cond delay="0"/>
                                          </p:stCondLst>
                                        </p:cTn>
                                        <p:tgtEl>
                                          <p:spTgt spid="431136"/>
                                        </p:tgtEl>
                                        <p:attrNameLst>
                                          <p:attrName>style.visibility</p:attrName>
                                        </p:attrNameLst>
                                      </p:cBhvr>
                                      <p:to>
                                        <p:strVal val="visible"/>
                                      </p:to>
                                    </p:set>
                                    <p:animEffect transition="in" filter="dissolve">
                                      <p:cBhvr>
                                        <p:cTn id="85" dur="500"/>
                                        <p:tgtEl>
                                          <p:spTgt spid="431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36" grpId="0" animBg="1"/>
      <p:bldP spid="431106" grpId="0"/>
      <p:bldP spid="431116" grpId="0" animBg="1"/>
      <p:bldP spid="431116" grpId="1" animBg="1"/>
      <p:bldP spid="431117" grpId="0" animBg="1"/>
      <p:bldP spid="431120" grpId="0" animBg="1"/>
      <p:bldP spid="43112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19167" y="1279775"/>
            <a:ext cx="8703024" cy="4659737"/>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Centripetal forces come in many shapes and sizes:</a:t>
            </a:r>
          </a:p>
          <a:p>
            <a:pPr marL="342900" indent="-342900" algn="l">
              <a:spcBef>
                <a:spcPct val="20000"/>
              </a:spcBef>
            </a:pPr>
            <a:r>
              <a:rPr lang="en-US" b="0" dirty="0" smtClean="0">
                <a:solidFill>
                  <a:srgbClr val="000000"/>
                </a:solidFill>
              </a:rPr>
              <a:t>the tension in a rope or string, the pull of gravity on</a:t>
            </a:r>
          </a:p>
          <a:p>
            <a:pPr marL="342900" indent="-342900" algn="l">
              <a:spcBef>
                <a:spcPct val="20000"/>
              </a:spcBef>
            </a:pPr>
            <a:r>
              <a:rPr lang="en-US" b="0" dirty="0" smtClean="0">
                <a:solidFill>
                  <a:srgbClr val="000000"/>
                </a:solidFill>
              </a:rPr>
              <a:t>a celestial object, the force of a curved track on a </a:t>
            </a:r>
          </a:p>
          <a:p>
            <a:pPr marL="342900" indent="-342900" algn="l">
              <a:spcBef>
                <a:spcPct val="20000"/>
              </a:spcBef>
            </a:pPr>
            <a:r>
              <a:rPr lang="en-US" b="0" dirty="0" smtClean="0">
                <a:solidFill>
                  <a:srgbClr val="000000"/>
                </a:solidFill>
              </a:rPr>
              <a:t>bobsled, the pull of an atom’s nucleus on the orbiting</a:t>
            </a:r>
          </a:p>
          <a:p>
            <a:pPr marL="342900" indent="-342900" algn="l">
              <a:spcBef>
                <a:spcPct val="20000"/>
              </a:spcBef>
            </a:pPr>
            <a:r>
              <a:rPr lang="en-US" b="0" dirty="0" smtClean="0">
                <a:solidFill>
                  <a:srgbClr val="000000"/>
                </a:solidFill>
              </a:rPr>
              <a:t>electrons, friction between the road and the wheels of</a:t>
            </a:r>
          </a:p>
          <a:p>
            <a:pPr marL="342900" indent="-342900" algn="l">
              <a:spcBef>
                <a:spcPct val="20000"/>
              </a:spcBef>
            </a:pPr>
            <a:r>
              <a:rPr lang="en-US" b="0" dirty="0" smtClean="0">
                <a:solidFill>
                  <a:srgbClr val="000000"/>
                </a:solidFill>
              </a:rPr>
              <a:t>of a turning vehicle, and many more. Basically, any</a:t>
            </a:r>
          </a:p>
          <a:p>
            <a:pPr marL="342900" indent="-342900" algn="l">
              <a:spcBef>
                <a:spcPct val="20000"/>
              </a:spcBef>
            </a:pPr>
            <a:r>
              <a:rPr lang="en-US" b="0" dirty="0" smtClean="0">
                <a:solidFill>
                  <a:srgbClr val="000000"/>
                </a:solidFill>
              </a:rPr>
              <a:t>time something is traveling in a circle (or just simply</a:t>
            </a:r>
          </a:p>
          <a:p>
            <a:pPr marL="342900" indent="-342900" algn="l">
              <a:spcBef>
                <a:spcPct val="20000"/>
              </a:spcBef>
            </a:pPr>
            <a:r>
              <a:rPr lang="en-US" b="0" dirty="0" smtClean="0">
                <a:solidFill>
                  <a:srgbClr val="000000"/>
                </a:solidFill>
              </a:rPr>
              <a:t>curving), there is a centripetal force at work causing</a:t>
            </a:r>
          </a:p>
          <a:p>
            <a:pPr marL="342900" indent="-342900" algn="l">
              <a:spcBef>
                <a:spcPct val="20000"/>
              </a:spcBef>
            </a:pPr>
            <a:r>
              <a:rPr lang="en-US" b="0" dirty="0" smtClean="0">
                <a:solidFill>
                  <a:srgbClr val="000000"/>
                </a:solidFill>
              </a:rPr>
              <a:t>a centripetal acceleration. </a:t>
            </a:r>
          </a:p>
        </p:txBody>
      </p:sp>
      <p:sp>
        <p:nvSpPr>
          <p:cNvPr id="7" name="Rectangle 6"/>
          <p:cNvSpPr>
            <a:spLocks noChangeArrowheads="1"/>
          </p:cNvSpPr>
          <p:nvPr/>
        </p:nvSpPr>
        <p:spPr bwMode="auto">
          <a:xfrm>
            <a:off x="1352269" y="442599"/>
            <a:ext cx="6527684" cy="523220"/>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C00000"/>
                </a:solidFill>
              </a:rPr>
              <a:t>FINAL THOUGHTS: </a:t>
            </a:r>
            <a:r>
              <a:rPr lang="en-US" u="sng" dirty="0" smtClean="0">
                <a:solidFill>
                  <a:srgbClr val="C00000"/>
                </a:solidFill>
              </a:rPr>
              <a:t>Centripetal Force</a:t>
            </a:r>
          </a:p>
        </p:txBody>
      </p:sp>
    </p:spTree>
    <p:extLst>
      <p:ext uri="{BB962C8B-B14F-4D97-AF65-F5344CB8AC3E}">
        <p14:creationId xmlns:p14="http://schemas.microsoft.com/office/powerpoint/2010/main" val="3890631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 name="Rectangle 50"/>
          <p:cNvSpPr/>
          <p:nvPr/>
        </p:nvSpPr>
        <p:spPr bwMode="auto">
          <a:xfrm flipH="1">
            <a:off x="-290552" y="2855666"/>
            <a:ext cx="3546462" cy="34684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srgbClr val="000000"/>
              </a:solidFill>
              <a:latin typeface="Arial" charset="0"/>
            </a:endParaRPr>
          </a:p>
        </p:txBody>
      </p:sp>
      <p:sp>
        <p:nvSpPr>
          <p:cNvPr id="52" name="Rectangle 51"/>
          <p:cNvSpPr/>
          <p:nvPr/>
        </p:nvSpPr>
        <p:spPr bwMode="auto">
          <a:xfrm flipH="1">
            <a:off x="-261257" y="1508369"/>
            <a:ext cx="4679404" cy="346841"/>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srgbClr val="000000"/>
              </a:solidFill>
              <a:latin typeface="Arial" charset="0"/>
            </a:endParaRPr>
          </a:p>
        </p:txBody>
      </p:sp>
      <p:grpSp>
        <p:nvGrpSpPr>
          <p:cNvPr id="105" name="Group 104"/>
          <p:cNvGrpSpPr/>
          <p:nvPr/>
        </p:nvGrpSpPr>
        <p:grpSpPr>
          <a:xfrm flipH="1">
            <a:off x="-500284" y="1466880"/>
            <a:ext cx="5083333" cy="3047999"/>
            <a:chOff x="4570479" y="1134380"/>
            <a:chExt cx="5083333" cy="3047999"/>
          </a:xfrm>
        </p:grpSpPr>
        <p:cxnSp>
          <p:nvCxnSpPr>
            <p:cNvPr id="13" name="Straight Connector 12"/>
            <p:cNvCxnSpPr/>
            <p:nvPr/>
          </p:nvCxnSpPr>
          <p:spPr bwMode="auto">
            <a:xfrm flipV="1">
              <a:off x="4570479" y="1134380"/>
              <a:ext cx="4573521" cy="1"/>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p:cNvCxnSpPr/>
            <p:nvPr/>
          </p:nvCxnSpPr>
          <p:spPr bwMode="auto">
            <a:xfrm flipV="1">
              <a:off x="4722879" y="1286780"/>
              <a:ext cx="4539874" cy="1"/>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flipV="1">
              <a:off x="4875279" y="1439180"/>
              <a:ext cx="4387474" cy="1"/>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p:cNvCxnSpPr/>
            <p:nvPr/>
          </p:nvCxnSpPr>
          <p:spPr bwMode="auto">
            <a:xfrm flipV="1">
              <a:off x="5027679" y="1591580"/>
              <a:ext cx="4318202" cy="1"/>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flipV="1">
              <a:off x="5180079" y="1743980"/>
              <a:ext cx="4142051" cy="1"/>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p:cNvCxnSpPr/>
            <p:nvPr/>
          </p:nvCxnSpPr>
          <p:spPr bwMode="auto">
            <a:xfrm flipV="1">
              <a:off x="5332479" y="18963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p:cNvCxnSpPr/>
            <p:nvPr/>
          </p:nvCxnSpPr>
          <p:spPr bwMode="auto">
            <a:xfrm flipV="1">
              <a:off x="5484879" y="20487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p:cNvCxnSpPr/>
            <p:nvPr/>
          </p:nvCxnSpPr>
          <p:spPr bwMode="auto">
            <a:xfrm flipV="1">
              <a:off x="5637279" y="2201180"/>
              <a:ext cx="3720477" cy="1"/>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p:cNvCxnSpPr/>
            <p:nvPr/>
          </p:nvCxnSpPr>
          <p:spPr bwMode="auto">
            <a:xfrm flipV="1">
              <a:off x="5789679" y="2353580"/>
              <a:ext cx="3556202" cy="1"/>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p:cNvCxnSpPr/>
            <p:nvPr/>
          </p:nvCxnSpPr>
          <p:spPr bwMode="auto">
            <a:xfrm flipV="1">
              <a:off x="5942079" y="2505980"/>
              <a:ext cx="3688809" cy="1"/>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p:cNvCxnSpPr/>
            <p:nvPr/>
          </p:nvCxnSpPr>
          <p:spPr bwMode="auto">
            <a:xfrm flipV="1">
              <a:off x="6023229" y="2658380"/>
              <a:ext cx="3619535" cy="1"/>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V="1">
              <a:off x="6021254" y="2810780"/>
              <a:ext cx="3574008" cy="1"/>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p:cNvCxnSpPr/>
            <p:nvPr/>
          </p:nvCxnSpPr>
          <p:spPr bwMode="auto">
            <a:xfrm flipV="1">
              <a:off x="5544255" y="29631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V="1">
              <a:off x="5696655" y="31155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p:cNvCxnSpPr/>
            <p:nvPr/>
          </p:nvCxnSpPr>
          <p:spPr bwMode="auto">
            <a:xfrm flipV="1">
              <a:off x="5849055" y="3267980"/>
              <a:ext cx="3532451" cy="1"/>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flipV="1">
              <a:off x="5288936" y="34203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p:cNvCxnSpPr/>
            <p:nvPr/>
          </p:nvCxnSpPr>
          <p:spPr bwMode="auto">
            <a:xfrm flipV="1">
              <a:off x="5441336" y="35727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flipV="1">
              <a:off x="5593736" y="37251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p:cNvCxnSpPr/>
            <p:nvPr/>
          </p:nvCxnSpPr>
          <p:spPr bwMode="auto">
            <a:xfrm flipV="1">
              <a:off x="5306761" y="3877579"/>
              <a:ext cx="3957157" cy="1"/>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5165766" y="4029979"/>
              <a:ext cx="4263242"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p:cNvCxnSpPr/>
            <p:nvPr/>
          </p:nvCxnSpPr>
          <p:spPr bwMode="auto">
            <a:xfrm>
              <a:off x="4845132" y="4182379"/>
              <a:ext cx="4619502" cy="0"/>
            </a:xfrm>
            <a:prstGeom prst="line">
              <a:avLst/>
            </a:prstGeom>
            <a:noFill/>
            <a:ln w="28575" cap="flat" cmpd="sng" algn="ctr">
              <a:solidFill>
                <a:schemeClr val="bg1"/>
              </a:solidFill>
              <a:prstDash val="solid"/>
              <a:round/>
              <a:headEnd type="none" w="med" len="med"/>
              <a:tailEnd type="none" w="med" len="med"/>
            </a:ln>
            <a:effectLst/>
          </p:spPr>
        </p:cxnSp>
      </p:grpSp>
      <p:sp>
        <p:nvSpPr>
          <p:cNvPr id="62" name="Rectangle 6"/>
          <p:cNvSpPr>
            <a:spLocks noChangeArrowheads="1"/>
          </p:cNvSpPr>
          <p:nvPr/>
        </p:nvSpPr>
        <p:spPr bwMode="auto">
          <a:xfrm>
            <a:off x="662483" y="463391"/>
            <a:ext cx="3493200" cy="954107"/>
          </a:xfrm>
          <a:prstGeom prst="rect">
            <a:avLst/>
          </a:prstGeom>
          <a:noFill/>
          <a:ln w="9525" algn="ctr">
            <a:noFill/>
            <a:miter lim="800000"/>
            <a:headEnd/>
            <a:tailEnd/>
          </a:ln>
        </p:spPr>
        <p:txBody>
          <a:bodyPr wrap="none" anchor="ctr">
            <a:spAutoFit/>
          </a:bodyPr>
          <a:lstStyle/>
          <a:p>
            <a:pPr algn="l"/>
            <a:r>
              <a:rPr lang="en-US" b="0" dirty="0" smtClean="0">
                <a:solidFill>
                  <a:srgbClr val="FFFFFF"/>
                </a:solidFill>
              </a:rPr>
              <a:t>line // to Earth’s axis </a:t>
            </a:r>
          </a:p>
          <a:p>
            <a:pPr algn="l"/>
            <a:r>
              <a:rPr lang="en-US" b="0" dirty="0" smtClean="0">
                <a:solidFill>
                  <a:srgbClr val="FFFFFF"/>
                </a:solidFill>
              </a:rPr>
              <a:t>of revolution</a:t>
            </a:r>
            <a:endParaRPr lang="en-US" b="0" dirty="0">
              <a:solidFill>
                <a:srgbClr val="FFFFFF"/>
              </a:solidFill>
            </a:endParaRPr>
          </a:p>
        </p:txBody>
      </p:sp>
      <p:sp>
        <p:nvSpPr>
          <p:cNvPr id="6" name="Oval 5"/>
          <p:cNvSpPr/>
          <p:nvPr/>
        </p:nvSpPr>
        <p:spPr bwMode="auto">
          <a:xfrm>
            <a:off x="3025453" y="1466878"/>
            <a:ext cx="3090042" cy="3090042"/>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cxnSp>
        <p:nvCxnSpPr>
          <p:cNvPr id="10" name="Straight Connector 9"/>
          <p:cNvCxnSpPr/>
          <p:nvPr/>
        </p:nvCxnSpPr>
        <p:spPr bwMode="auto">
          <a:xfrm flipH="1">
            <a:off x="3684744" y="4444621"/>
            <a:ext cx="255121" cy="601031"/>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p:cNvCxnSpPr>
            <a:endCxn id="6" idx="0"/>
          </p:cNvCxnSpPr>
          <p:nvPr/>
        </p:nvCxnSpPr>
        <p:spPr bwMode="auto">
          <a:xfrm flipH="1">
            <a:off x="4570474" y="899311"/>
            <a:ext cx="1" cy="567567"/>
          </a:xfrm>
          <a:prstGeom prst="line">
            <a:avLst/>
          </a:prstGeom>
          <a:noFill/>
          <a:ln w="41275" cap="flat" cmpd="sng" algn="ctr">
            <a:solidFill>
              <a:schemeClr val="bg1"/>
            </a:solidFill>
            <a:prstDash val="sysDash"/>
            <a:round/>
            <a:headEnd type="none" w="med" len="med"/>
            <a:tailEnd type="none" w="med" len="med"/>
          </a:ln>
          <a:effectLst/>
        </p:spPr>
      </p:cxnSp>
      <p:cxnSp>
        <p:nvCxnSpPr>
          <p:cNvPr id="21" name="Straight Connector 20"/>
          <p:cNvCxnSpPr/>
          <p:nvPr/>
        </p:nvCxnSpPr>
        <p:spPr bwMode="auto">
          <a:xfrm flipH="1">
            <a:off x="4570474" y="4541145"/>
            <a:ext cx="1" cy="567567"/>
          </a:xfrm>
          <a:prstGeom prst="line">
            <a:avLst/>
          </a:prstGeom>
          <a:noFill/>
          <a:ln w="41275" cap="flat" cmpd="sng" algn="ctr">
            <a:solidFill>
              <a:schemeClr val="bg1"/>
            </a:solidFill>
            <a:prstDash val="sysDash"/>
            <a:round/>
            <a:headEnd type="none" w="med" len="med"/>
            <a:tailEnd type="none" w="med" len="med"/>
          </a:ln>
          <a:effectLst/>
        </p:spPr>
      </p:cxnSp>
      <p:grpSp>
        <p:nvGrpSpPr>
          <p:cNvPr id="56" name="Group 55"/>
          <p:cNvGrpSpPr/>
          <p:nvPr/>
        </p:nvGrpSpPr>
        <p:grpSpPr>
          <a:xfrm>
            <a:off x="5075525" y="962383"/>
            <a:ext cx="624632" cy="630621"/>
            <a:chOff x="5075525" y="629883"/>
            <a:chExt cx="624632" cy="630621"/>
          </a:xfrm>
        </p:grpSpPr>
        <p:sp>
          <p:nvSpPr>
            <p:cNvPr id="55" name="Rectangle 6"/>
            <p:cNvSpPr>
              <a:spLocks noChangeArrowheads="1"/>
            </p:cNvSpPr>
            <p:nvPr/>
          </p:nvSpPr>
          <p:spPr bwMode="auto">
            <a:xfrm rot="1337813">
              <a:off x="5075525" y="688082"/>
              <a:ext cx="444352" cy="523220"/>
            </a:xfrm>
            <a:prstGeom prst="rect">
              <a:avLst/>
            </a:prstGeom>
            <a:noFill/>
            <a:ln w="9525" algn="ctr">
              <a:noFill/>
              <a:miter lim="800000"/>
              <a:headEnd/>
              <a:tailEnd/>
            </a:ln>
          </p:spPr>
          <p:txBody>
            <a:bodyPr wrap="none" anchor="ctr">
              <a:spAutoFit/>
            </a:bodyPr>
            <a:lstStyle/>
            <a:p>
              <a:pPr algn="l"/>
              <a:r>
                <a:rPr lang="en-US" b="0" dirty="0" smtClean="0">
                  <a:solidFill>
                    <a:srgbClr val="FFFFFF"/>
                  </a:solidFill>
                </a:rPr>
                <a:t>N</a:t>
              </a:r>
              <a:endParaRPr lang="en-US" b="0" dirty="0">
                <a:solidFill>
                  <a:srgbClr val="FFFFFF"/>
                </a:solidFill>
              </a:endParaRPr>
            </a:p>
          </p:txBody>
        </p:sp>
        <p:grpSp>
          <p:nvGrpSpPr>
            <p:cNvPr id="54" name="Group 53"/>
            <p:cNvGrpSpPr/>
            <p:nvPr/>
          </p:nvGrpSpPr>
          <p:grpSpPr>
            <a:xfrm>
              <a:off x="5164596" y="629883"/>
              <a:ext cx="535561" cy="630621"/>
              <a:chOff x="5164596" y="629883"/>
              <a:chExt cx="535561" cy="630621"/>
            </a:xfrm>
          </p:grpSpPr>
          <p:cxnSp>
            <p:nvCxnSpPr>
              <p:cNvPr id="41" name="Straight Connector 40"/>
              <p:cNvCxnSpPr/>
              <p:nvPr/>
            </p:nvCxnSpPr>
            <p:spPr bwMode="auto">
              <a:xfrm flipH="1">
                <a:off x="5164596" y="629883"/>
                <a:ext cx="267682" cy="630621"/>
              </a:xfrm>
              <a:prstGeom prst="line">
                <a:avLst/>
              </a:prstGeom>
              <a:noFill/>
              <a:ln w="28575" cap="flat" cmpd="sng" algn="ctr">
                <a:solidFill>
                  <a:schemeClr val="bg1"/>
                </a:solidFill>
                <a:prstDash val="solid"/>
                <a:round/>
                <a:headEnd type="none" w="med" len="med"/>
                <a:tailEnd type="none" w="med" len="med"/>
              </a:ln>
              <a:effectLst/>
            </p:spPr>
          </p:cxnSp>
          <p:sp>
            <p:nvSpPr>
              <p:cNvPr id="53" name="Isosceles Triangle 52"/>
              <p:cNvSpPr/>
              <p:nvPr/>
            </p:nvSpPr>
            <p:spPr bwMode="auto">
              <a:xfrm rot="6837649">
                <a:off x="5471557" y="603003"/>
                <a:ext cx="148856" cy="308344"/>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srgbClr val="FFFFFF"/>
                  </a:solidFill>
                  <a:latin typeface="Arial" charset="0"/>
                </a:endParaRPr>
              </a:p>
            </p:txBody>
          </p:sp>
        </p:grpSp>
      </p:grpSp>
      <p:sp>
        <p:nvSpPr>
          <p:cNvPr id="63" name="Rectangle 6"/>
          <p:cNvSpPr>
            <a:spLocks noChangeArrowheads="1"/>
          </p:cNvSpPr>
          <p:nvPr/>
        </p:nvSpPr>
        <p:spPr bwMode="auto">
          <a:xfrm>
            <a:off x="3746877" y="4683217"/>
            <a:ext cx="877163" cy="523220"/>
          </a:xfrm>
          <a:prstGeom prst="rect">
            <a:avLst/>
          </a:prstGeom>
          <a:noFill/>
          <a:ln w="9525" algn="ctr">
            <a:noFill/>
            <a:miter lim="800000"/>
            <a:headEnd/>
            <a:tailEnd/>
          </a:ln>
        </p:spPr>
        <p:txBody>
          <a:bodyPr wrap="none" anchor="ctr">
            <a:spAutoFit/>
          </a:bodyPr>
          <a:lstStyle/>
          <a:p>
            <a:pPr algn="l"/>
            <a:r>
              <a:rPr lang="en-US" dirty="0" err="1" smtClean="0">
                <a:solidFill>
                  <a:srgbClr val="FFFFFF"/>
                </a:solidFill>
                <a:latin typeface="Arial Narrow" panose="020B0606020202030204" pitchFamily="34" charset="0"/>
              </a:rPr>
              <a:t>23.5</a:t>
            </a:r>
            <a:r>
              <a:rPr lang="en-US" baseline="30000" dirty="0" err="1" smtClean="0">
                <a:solidFill>
                  <a:srgbClr val="FFFFFF"/>
                </a:solidFill>
                <a:latin typeface="Arial Narrow" panose="020B0606020202030204" pitchFamily="34" charset="0"/>
              </a:rPr>
              <a:t>o</a:t>
            </a:r>
            <a:endParaRPr lang="en-US" baseline="30000" dirty="0">
              <a:solidFill>
                <a:srgbClr val="FFFFFF"/>
              </a:solidFill>
              <a:latin typeface="Arial Narrow" panose="020B0606020202030204" pitchFamily="34" charset="0"/>
            </a:endParaRPr>
          </a:p>
        </p:txBody>
      </p:sp>
      <p:cxnSp>
        <p:nvCxnSpPr>
          <p:cNvPr id="65" name="Straight Connector 64"/>
          <p:cNvCxnSpPr/>
          <p:nvPr/>
        </p:nvCxnSpPr>
        <p:spPr bwMode="auto">
          <a:xfrm flipV="1">
            <a:off x="2823565" y="1221220"/>
            <a:ext cx="1762083" cy="1"/>
          </a:xfrm>
          <a:prstGeom prst="line">
            <a:avLst/>
          </a:prstGeom>
          <a:noFill/>
          <a:ln w="28575" cap="flat" cmpd="sng" algn="ctr">
            <a:solidFill>
              <a:schemeClr val="bg1"/>
            </a:solidFill>
            <a:prstDash val="solid"/>
            <a:round/>
            <a:headEnd type="none" w="med" len="med"/>
            <a:tailEnd type="triangle" w="lg" len="lg"/>
          </a:ln>
          <a:effectLst/>
        </p:spPr>
      </p:cxnSp>
      <p:sp>
        <p:nvSpPr>
          <p:cNvPr id="49" name="Freeform 48"/>
          <p:cNvSpPr/>
          <p:nvPr/>
        </p:nvSpPr>
        <p:spPr bwMode="auto">
          <a:xfrm rot="11142482">
            <a:off x="3192359" y="1367703"/>
            <a:ext cx="1050878" cy="989463"/>
          </a:xfrm>
          <a:custGeom>
            <a:avLst/>
            <a:gdLst>
              <a:gd name="connsiteX0" fmla="*/ 1050878 w 1050878"/>
              <a:gd name="connsiteY0" fmla="*/ 0 h 989463"/>
              <a:gd name="connsiteX1" fmla="*/ 975815 w 1050878"/>
              <a:gd name="connsiteY1" fmla="*/ 184245 h 989463"/>
              <a:gd name="connsiteX2" fmla="*/ 866633 w 1050878"/>
              <a:gd name="connsiteY2" fmla="*/ 368490 h 989463"/>
              <a:gd name="connsiteX3" fmla="*/ 723332 w 1050878"/>
              <a:gd name="connsiteY3" fmla="*/ 545911 h 989463"/>
              <a:gd name="connsiteX4" fmla="*/ 539087 w 1050878"/>
              <a:gd name="connsiteY4" fmla="*/ 716508 h 989463"/>
              <a:gd name="connsiteX5" fmla="*/ 313899 w 1050878"/>
              <a:gd name="connsiteY5" fmla="*/ 866633 h 989463"/>
              <a:gd name="connsiteX6" fmla="*/ 0 w 1050878"/>
              <a:gd name="connsiteY6" fmla="*/ 989463 h 9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878" h="989463">
                <a:moveTo>
                  <a:pt x="1050878" y="0"/>
                </a:moveTo>
                <a:cubicBezTo>
                  <a:pt x="1028700" y="61415"/>
                  <a:pt x="1006522" y="122830"/>
                  <a:pt x="975815" y="184245"/>
                </a:cubicBezTo>
                <a:cubicBezTo>
                  <a:pt x="945108" y="245660"/>
                  <a:pt x="908714" y="308212"/>
                  <a:pt x="866633" y="368490"/>
                </a:cubicBezTo>
                <a:cubicBezTo>
                  <a:pt x="824552" y="428768"/>
                  <a:pt x="777923" y="487908"/>
                  <a:pt x="723332" y="545911"/>
                </a:cubicBezTo>
                <a:cubicBezTo>
                  <a:pt x="668741" y="603914"/>
                  <a:pt x="607326" y="663054"/>
                  <a:pt x="539087" y="716508"/>
                </a:cubicBezTo>
                <a:cubicBezTo>
                  <a:pt x="470848" y="769962"/>
                  <a:pt x="403747" y="821141"/>
                  <a:pt x="313899" y="866633"/>
                </a:cubicBezTo>
                <a:cubicBezTo>
                  <a:pt x="224051" y="912125"/>
                  <a:pt x="112025" y="950794"/>
                  <a:pt x="0" y="989463"/>
                </a:cubicBezTo>
              </a:path>
            </a:pathLst>
          </a:custGeom>
          <a:noFill/>
          <a:ln w="76200" cap="flat" cmpd="sng" algn="ctr">
            <a:solidFill>
              <a:srgbClr val="00B050"/>
            </a:solidFill>
            <a:prstDash val="solid"/>
            <a:round/>
            <a:headEnd type="none" w="med" len="med"/>
            <a:tailEnd type="none" w="med" len="med"/>
          </a:ln>
          <a:effectLst/>
        </p:spPr>
        <p:txBody>
          <a:bodyPr rtlCol="0" anchor="ctr"/>
          <a:lstStyle/>
          <a:p>
            <a:endParaRPr lang="en-US">
              <a:solidFill>
                <a:srgbClr val="000000"/>
              </a:solidFill>
            </a:endParaRPr>
          </a:p>
        </p:txBody>
      </p:sp>
      <p:sp>
        <p:nvSpPr>
          <p:cNvPr id="50" name="Freeform 49"/>
          <p:cNvSpPr/>
          <p:nvPr/>
        </p:nvSpPr>
        <p:spPr bwMode="auto">
          <a:xfrm rot="11227728">
            <a:off x="2894693" y="2381438"/>
            <a:ext cx="1308896" cy="2126404"/>
          </a:xfrm>
          <a:custGeom>
            <a:avLst/>
            <a:gdLst>
              <a:gd name="connsiteX0" fmla="*/ 1105468 w 1203277"/>
              <a:gd name="connsiteY0" fmla="*/ 2088107 h 2088107"/>
              <a:gd name="connsiteX1" fmla="*/ 1166883 w 1203277"/>
              <a:gd name="connsiteY1" fmla="*/ 1890215 h 2088107"/>
              <a:gd name="connsiteX2" fmla="*/ 1201003 w 1203277"/>
              <a:gd name="connsiteY2" fmla="*/ 1658203 h 2088107"/>
              <a:gd name="connsiteX3" fmla="*/ 1194179 w 1203277"/>
              <a:gd name="connsiteY3" fmla="*/ 1364776 h 2088107"/>
              <a:gd name="connsiteX4" fmla="*/ 1146412 w 1203277"/>
              <a:gd name="connsiteY4" fmla="*/ 1091821 h 2088107"/>
              <a:gd name="connsiteX5" fmla="*/ 1057701 w 1203277"/>
              <a:gd name="connsiteY5" fmla="*/ 859809 h 2088107"/>
              <a:gd name="connsiteX6" fmla="*/ 948519 w 1203277"/>
              <a:gd name="connsiteY6" fmla="*/ 661916 h 2088107"/>
              <a:gd name="connsiteX7" fmla="*/ 784746 w 1203277"/>
              <a:gd name="connsiteY7" fmla="*/ 457200 h 2088107"/>
              <a:gd name="connsiteX8" fmla="*/ 620973 w 1203277"/>
              <a:gd name="connsiteY8" fmla="*/ 300251 h 2088107"/>
              <a:gd name="connsiteX9" fmla="*/ 423080 w 1203277"/>
              <a:gd name="connsiteY9" fmla="*/ 170597 h 2088107"/>
              <a:gd name="connsiteX10" fmla="*/ 232012 w 1203277"/>
              <a:gd name="connsiteY10" fmla="*/ 81887 h 2088107"/>
              <a:gd name="connsiteX11" fmla="*/ 0 w 1203277"/>
              <a:gd name="connsiteY11" fmla="*/ 0 h 2088107"/>
              <a:gd name="connsiteX0" fmla="*/ 1515043 w 1612852"/>
              <a:gd name="connsiteY0" fmla="*/ 2154782 h 2154782"/>
              <a:gd name="connsiteX1" fmla="*/ 1576458 w 1612852"/>
              <a:gd name="connsiteY1" fmla="*/ 1956890 h 2154782"/>
              <a:gd name="connsiteX2" fmla="*/ 1610578 w 1612852"/>
              <a:gd name="connsiteY2" fmla="*/ 1724878 h 2154782"/>
              <a:gd name="connsiteX3" fmla="*/ 1603754 w 1612852"/>
              <a:gd name="connsiteY3" fmla="*/ 1431451 h 2154782"/>
              <a:gd name="connsiteX4" fmla="*/ 1555987 w 1612852"/>
              <a:gd name="connsiteY4" fmla="*/ 1158496 h 2154782"/>
              <a:gd name="connsiteX5" fmla="*/ 1467276 w 1612852"/>
              <a:gd name="connsiteY5" fmla="*/ 926484 h 2154782"/>
              <a:gd name="connsiteX6" fmla="*/ 1358094 w 1612852"/>
              <a:gd name="connsiteY6" fmla="*/ 728591 h 2154782"/>
              <a:gd name="connsiteX7" fmla="*/ 1194321 w 1612852"/>
              <a:gd name="connsiteY7" fmla="*/ 523875 h 2154782"/>
              <a:gd name="connsiteX8" fmla="*/ 1030548 w 1612852"/>
              <a:gd name="connsiteY8" fmla="*/ 366926 h 2154782"/>
              <a:gd name="connsiteX9" fmla="*/ 832655 w 1612852"/>
              <a:gd name="connsiteY9" fmla="*/ 237272 h 2154782"/>
              <a:gd name="connsiteX10" fmla="*/ 641587 w 1612852"/>
              <a:gd name="connsiteY10" fmla="*/ 148562 h 2154782"/>
              <a:gd name="connsiteX11" fmla="*/ 0 w 1612852"/>
              <a:gd name="connsiteY11" fmla="*/ 0 h 2154782"/>
              <a:gd name="connsiteX0" fmla="*/ 1515043 w 1612852"/>
              <a:gd name="connsiteY0" fmla="*/ 2154782 h 2154782"/>
              <a:gd name="connsiteX1" fmla="*/ 1576458 w 1612852"/>
              <a:gd name="connsiteY1" fmla="*/ 1956890 h 2154782"/>
              <a:gd name="connsiteX2" fmla="*/ 1610578 w 1612852"/>
              <a:gd name="connsiteY2" fmla="*/ 1724878 h 2154782"/>
              <a:gd name="connsiteX3" fmla="*/ 1603754 w 1612852"/>
              <a:gd name="connsiteY3" fmla="*/ 1431451 h 2154782"/>
              <a:gd name="connsiteX4" fmla="*/ 1555987 w 1612852"/>
              <a:gd name="connsiteY4" fmla="*/ 1158496 h 2154782"/>
              <a:gd name="connsiteX5" fmla="*/ 1467276 w 1612852"/>
              <a:gd name="connsiteY5" fmla="*/ 926484 h 2154782"/>
              <a:gd name="connsiteX6" fmla="*/ 1358094 w 1612852"/>
              <a:gd name="connsiteY6" fmla="*/ 728591 h 2154782"/>
              <a:gd name="connsiteX7" fmla="*/ 1194321 w 1612852"/>
              <a:gd name="connsiteY7" fmla="*/ 523875 h 2154782"/>
              <a:gd name="connsiteX8" fmla="*/ 1030548 w 1612852"/>
              <a:gd name="connsiteY8" fmla="*/ 366926 h 2154782"/>
              <a:gd name="connsiteX9" fmla="*/ 832655 w 1612852"/>
              <a:gd name="connsiteY9" fmla="*/ 237272 h 2154782"/>
              <a:gd name="connsiteX10" fmla="*/ 641587 w 1612852"/>
              <a:gd name="connsiteY10" fmla="*/ 148562 h 2154782"/>
              <a:gd name="connsiteX11" fmla="*/ 341976 w 1612852"/>
              <a:gd name="connsiteY11" fmla="*/ 37247 h 2154782"/>
              <a:gd name="connsiteX12" fmla="*/ 0 w 1612852"/>
              <a:gd name="connsiteY12" fmla="*/ 0 h 2154782"/>
              <a:gd name="connsiteX0" fmla="*/ 1211087 w 1308896"/>
              <a:gd name="connsiteY0" fmla="*/ 2126404 h 2126404"/>
              <a:gd name="connsiteX1" fmla="*/ 1272502 w 1308896"/>
              <a:gd name="connsiteY1" fmla="*/ 1928512 h 2126404"/>
              <a:gd name="connsiteX2" fmla="*/ 1306622 w 1308896"/>
              <a:gd name="connsiteY2" fmla="*/ 1696500 h 2126404"/>
              <a:gd name="connsiteX3" fmla="*/ 1299798 w 1308896"/>
              <a:gd name="connsiteY3" fmla="*/ 1403073 h 2126404"/>
              <a:gd name="connsiteX4" fmla="*/ 1252031 w 1308896"/>
              <a:gd name="connsiteY4" fmla="*/ 1130118 h 2126404"/>
              <a:gd name="connsiteX5" fmla="*/ 1163320 w 1308896"/>
              <a:gd name="connsiteY5" fmla="*/ 898106 h 2126404"/>
              <a:gd name="connsiteX6" fmla="*/ 1054138 w 1308896"/>
              <a:gd name="connsiteY6" fmla="*/ 700213 h 2126404"/>
              <a:gd name="connsiteX7" fmla="*/ 890365 w 1308896"/>
              <a:gd name="connsiteY7" fmla="*/ 495497 h 2126404"/>
              <a:gd name="connsiteX8" fmla="*/ 726592 w 1308896"/>
              <a:gd name="connsiteY8" fmla="*/ 338548 h 2126404"/>
              <a:gd name="connsiteX9" fmla="*/ 528699 w 1308896"/>
              <a:gd name="connsiteY9" fmla="*/ 208894 h 2126404"/>
              <a:gd name="connsiteX10" fmla="*/ 337631 w 1308896"/>
              <a:gd name="connsiteY10" fmla="*/ 120184 h 2126404"/>
              <a:gd name="connsiteX11" fmla="*/ 38020 w 1308896"/>
              <a:gd name="connsiteY11" fmla="*/ 8869 h 2126404"/>
              <a:gd name="connsiteX12" fmla="*/ 35549 w 1308896"/>
              <a:gd name="connsiteY12" fmla="*/ 7836 h 212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8896" h="2126404">
                <a:moveTo>
                  <a:pt x="1211087" y="2126404"/>
                </a:moveTo>
                <a:cubicBezTo>
                  <a:pt x="1233833" y="2063283"/>
                  <a:pt x="1256580" y="2000163"/>
                  <a:pt x="1272502" y="1928512"/>
                </a:cubicBezTo>
                <a:cubicBezTo>
                  <a:pt x="1288424" y="1856861"/>
                  <a:pt x="1302073" y="1784073"/>
                  <a:pt x="1306622" y="1696500"/>
                </a:cubicBezTo>
                <a:cubicBezTo>
                  <a:pt x="1311171" y="1608927"/>
                  <a:pt x="1308896" y="1497470"/>
                  <a:pt x="1299798" y="1403073"/>
                </a:cubicBezTo>
                <a:cubicBezTo>
                  <a:pt x="1290700" y="1308676"/>
                  <a:pt x="1274777" y="1214279"/>
                  <a:pt x="1252031" y="1130118"/>
                </a:cubicBezTo>
                <a:cubicBezTo>
                  <a:pt x="1229285" y="1045957"/>
                  <a:pt x="1196302" y="969757"/>
                  <a:pt x="1163320" y="898106"/>
                </a:cubicBezTo>
                <a:cubicBezTo>
                  <a:pt x="1130338" y="826455"/>
                  <a:pt x="1099630" y="767314"/>
                  <a:pt x="1054138" y="700213"/>
                </a:cubicBezTo>
                <a:cubicBezTo>
                  <a:pt x="1008646" y="633112"/>
                  <a:pt x="944956" y="555774"/>
                  <a:pt x="890365" y="495497"/>
                </a:cubicBezTo>
                <a:cubicBezTo>
                  <a:pt x="835774" y="435220"/>
                  <a:pt x="786870" y="386315"/>
                  <a:pt x="726592" y="338548"/>
                </a:cubicBezTo>
                <a:cubicBezTo>
                  <a:pt x="666314" y="290781"/>
                  <a:pt x="593526" y="245288"/>
                  <a:pt x="528699" y="208894"/>
                </a:cubicBezTo>
                <a:cubicBezTo>
                  <a:pt x="463872" y="172500"/>
                  <a:pt x="419411" y="153522"/>
                  <a:pt x="337631" y="120184"/>
                </a:cubicBezTo>
                <a:cubicBezTo>
                  <a:pt x="255851" y="86846"/>
                  <a:pt x="144951" y="33629"/>
                  <a:pt x="38020" y="8869"/>
                </a:cubicBezTo>
                <a:cubicBezTo>
                  <a:pt x="-68911" y="-15891"/>
                  <a:pt x="89370" y="20394"/>
                  <a:pt x="35549" y="7836"/>
                </a:cubicBezTo>
              </a:path>
            </a:pathLst>
          </a:custGeom>
          <a:noFill/>
          <a:ln w="76200" cap="flat" cmpd="sng" algn="ctr">
            <a:solidFill>
              <a:srgbClr val="FF0000"/>
            </a:solidFill>
            <a:prstDash val="solid"/>
            <a:round/>
            <a:headEnd type="none" w="med" len="med"/>
            <a:tailEnd type="none" w="med" len="med"/>
          </a:ln>
          <a:effectLst/>
        </p:spPr>
        <p:txBody>
          <a:bodyPr rtlCol="0" anchor="ctr"/>
          <a:lstStyle/>
          <a:p>
            <a:endParaRPr lang="en-US">
              <a:solidFill>
                <a:srgbClr val="000000"/>
              </a:solidFill>
            </a:endParaRPr>
          </a:p>
        </p:txBody>
      </p:sp>
      <p:grpSp>
        <p:nvGrpSpPr>
          <p:cNvPr id="89" name="Group 88"/>
          <p:cNvGrpSpPr/>
          <p:nvPr/>
        </p:nvGrpSpPr>
        <p:grpSpPr>
          <a:xfrm>
            <a:off x="3183963" y="2365513"/>
            <a:ext cx="2840441" cy="1205695"/>
            <a:chOff x="3183963" y="2033013"/>
            <a:chExt cx="2840441" cy="1205695"/>
          </a:xfrm>
        </p:grpSpPr>
        <p:cxnSp>
          <p:nvCxnSpPr>
            <p:cNvPr id="17" name="Straight Connector 16"/>
            <p:cNvCxnSpPr/>
            <p:nvPr/>
          </p:nvCxnSpPr>
          <p:spPr bwMode="auto">
            <a:xfrm>
              <a:off x="3183963" y="2033013"/>
              <a:ext cx="2840441" cy="1205695"/>
            </a:xfrm>
            <a:prstGeom prst="line">
              <a:avLst/>
            </a:prstGeom>
            <a:noFill/>
            <a:ln w="28575" cap="flat" cmpd="sng" algn="ctr">
              <a:solidFill>
                <a:schemeClr val="bg1"/>
              </a:solidFill>
              <a:prstDash val="solid"/>
              <a:round/>
              <a:headEnd type="none" w="med" len="med"/>
              <a:tailEnd type="none" w="med" len="med"/>
            </a:ln>
            <a:effectLst/>
          </p:spPr>
        </p:cxnSp>
        <p:sp>
          <p:nvSpPr>
            <p:cNvPr id="48" name="Rectangle 6"/>
            <p:cNvSpPr>
              <a:spLocks noChangeArrowheads="1"/>
            </p:cNvSpPr>
            <p:nvPr/>
          </p:nvSpPr>
          <p:spPr bwMode="auto">
            <a:xfrm rot="1337813">
              <a:off x="3947300" y="2145691"/>
              <a:ext cx="1406154" cy="523220"/>
            </a:xfrm>
            <a:prstGeom prst="rect">
              <a:avLst/>
            </a:prstGeom>
            <a:noFill/>
            <a:ln w="9525" algn="ctr">
              <a:noFill/>
              <a:miter lim="800000"/>
              <a:headEnd/>
              <a:tailEnd/>
            </a:ln>
          </p:spPr>
          <p:txBody>
            <a:bodyPr wrap="none" anchor="ctr">
              <a:spAutoFit/>
            </a:bodyPr>
            <a:lstStyle/>
            <a:p>
              <a:pPr algn="l"/>
              <a:r>
                <a:rPr lang="en-US" b="0" dirty="0" smtClean="0">
                  <a:solidFill>
                    <a:srgbClr val="FFFFFF"/>
                  </a:solidFill>
                </a:rPr>
                <a:t>equator</a:t>
              </a:r>
              <a:endParaRPr lang="en-US" b="0" dirty="0">
                <a:solidFill>
                  <a:srgbClr val="FFFFFF"/>
                </a:solidFill>
              </a:endParaRPr>
            </a:p>
          </p:txBody>
        </p:sp>
      </p:grpSp>
      <p:cxnSp>
        <p:nvCxnSpPr>
          <p:cNvPr id="60" name="Straight Connector 59"/>
          <p:cNvCxnSpPr>
            <a:stCxn id="6" idx="3"/>
          </p:cNvCxnSpPr>
          <p:nvPr/>
        </p:nvCxnSpPr>
        <p:spPr bwMode="auto">
          <a:xfrm>
            <a:off x="3477979" y="4104394"/>
            <a:ext cx="1088567" cy="458852"/>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p:cNvCxnSpPr/>
          <p:nvPr/>
        </p:nvCxnSpPr>
        <p:spPr bwMode="auto">
          <a:xfrm>
            <a:off x="4464634" y="1479813"/>
            <a:ext cx="1309605" cy="555894"/>
          </a:xfrm>
          <a:prstGeom prst="line">
            <a:avLst/>
          </a:prstGeom>
          <a:noFill/>
          <a:ln w="28575" cap="flat" cmpd="sng" algn="ctr">
            <a:solidFill>
              <a:schemeClr val="bg1"/>
            </a:solidFill>
            <a:prstDash val="solid"/>
            <a:round/>
            <a:headEnd type="none" w="med" len="med"/>
            <a:tailEnd type="none" w="med" len="med"/>
          </a:ln>
          <a:effectLst/>
        </p:spPr>
      </p:cxnSp>
      <p:sp>
        <p:nvSpPr>
          <p:cNvPr id="46" name="Rectangle 6"/>
          <p:cNvSpPr>
            <a:spLocks noChangeArrowheads="1"/>
          </p:cNvSpPr>
          <p:nvPr/>
        </p:nvSpPr>
        <p:spPr bwMode="auto">
          <a:xfrm>
            <a:off x="2119317" y="5192343"/>
            <a:ext cx="4919938" cy="1569660"/>
          </a:xfrm>
          <a:prstGeom prst="rect">
            <a:avLst/>
          </a:prstGeom>
          <a:noFill/>
          <a:ln w="9525" algn="ctr">
            <a:noFill/>
            <a:miter lim="800000"/>
            <a:headEnd/>
            <a:tailEnd/>
          </a:ln>
        </p:spPr>
        <p:txBody>
          <a:bodyPr wrap="none" anchor="ctr">
            <a:spAutoFit/>
          </a:bodyPr>
          <a:lstStyle/>
          <a:p>
            <a:r>
              <a:rPr lang="en-US" sz="3200" b="0" dirty="0" smtClean="0">
                <a:solidFill>
                  <a:srgbClr val="FF0000"/>
                </a:solidFill>
              </a:rPr>
              <a:t>On or about December 21</a:t>
            </a:r>
          </a:p>
          <a:p>
            <a:r>
              <a:rPr lang="en-US" sz="3200" b="0" dirty="0" smtClean="0">
                <a:solidFill>
                  <a:srgbClr val="FF0000"/>
                </a:solidFill>
              </a:rPr>
              <a:t>NH: winter solstice</a:t>
            </a:r>
          </a:p>
          <a:p>
            <a:r>
              <a:rPr lang="en-US" sz="3200" b="0" dirty="0" err="1" smtClean="0">
                <a:solidFill>
                  <a:srgbClr val="FF0000"/>
                </a:solidFill>
              </a:rPr>
              <a:t>SH</a:t>
            </a:r>
            <a:r>
              <a:rPr lang="en-US" sz="3200" b="0" dirty="0" smtClean="0">
                <a:solidFill>
                  <a:srgbClr val="FF0000"/>
                </a:solidFill>
              </a:rPr>
              <a:t>: summer solstice</a:t>
            </a:r>
            <a:endParaRPr lang="en-US" sz="3200" b="0" dirty="0">
              <a:solidFill>
                <a:srgbClr val="FF0000"/>
              </a:solidFill>
            </a:endParaRPr>
          </a:p>
        </p:txBody>
      </p:sp>
      <p:sp>
        <p:nvSpPr>
          <p:cNvPr id="47" name="Oval 46"/>
          <p:cNvSpPr/>
          <p:nvPr/>
        </p:nvSpPr>
        <p:spPr bwMode="auto">
          <a:xfrm>
            <a:off x="2802576" y="2683824"/>
            <a:ext cx="403761" cy="653143"/>
          </a:xfrm>
          <a:prstGeom prst="ellipse">
            <a:avLst/>
          </a:prstGeom>
          <a:noFill/>
          <a:ln w="5715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57" name="Oval 56"/>
          <p:cNvSpPr/>
          <p:nvPr/>
        </p:nvSpPr>
        <p:spPr bwMode="auto">
          <a:xfrm rot="3766067">
            <a:off x="3679161" y="1121051"/>
            <a:ext cx="403761" cy="1057819"/>
          </a:xfrm>
          <a:prstGeom prst="ellipse">
            <a:avLst/>
          </a:prstGeom>
          <a:noFill/>
          <a:ln w="57150"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59671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up)">
                                      <p:cBhvr>
                                        <p:cTn id="12" dur="5000"/>
                                        <p:tgtEl>
                                          <p:spTgt spid="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0"/>
                                        <p:tgtEl>
                                          <p:spTgt spid="5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80">
                                          <p:stCondLst>
                                            <p:cond delay="0"/>
                                          </p:stCondLst>
                                        </p:cTn>
                                        <p:tgtEl>
                                          <p:spTgt spid="47"/>
                                        </p:tgtEl>
                                      </p:cBhvr>
                                    </p:animEffect>
                                    <p:anim calcmode="lin" valueType="num">
                                      <p:cBhvr>
                                        <p:cTn id="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4" dur="26">
                                          <p:stCondLst>
                                            <p:cond delay="650"/>
                                          </p:stCondLst>
                                        </p:cTn>
                                        <p:tgtEl>
                                          <p:spTgt spid="47"/>
                                        </p:tgtEl>
                                      </p:cBhvr>
                                      <p:to x="100000" y="60000"/>
                                    </p:animScale>
                                    <p:animScale>
                                      <p:cBhvr>
                                        <p:cTn id="35" dur="166" decel="50000">
                                          <p:stCondLst>
                                            <p:cond delay="676"/>
                                          </p:stCondLst>
                                        </p:cTn>
                                        <p:tgtEl>
                                          <p:spTgt spid="47"/>
                                        </p:tgtEl>
                                      </p:cBhvr>
                                      <p:to x="100000" y="100000"/>
                                    </p:animScale>
                                    <p:animScale>
                                      <p:cBhvr>
                                        <p:cTn id="36" dur="26">
                                          <p:stCondLst>
                                            <p:cond delay="1312"/>
                                          </p:stCondLst>
                                        </p:cTn>
                                        <p:tgtEl>
                                          <p:spTgt spid="47"/>
                                        </p:tgtEl>
                                      </p:cBhvr>
                                      <p:to x="100000" y="80000"/>
                                    </p:animScale>
                                    <p:animScale>
                                      <p:cBhvr>
                                        <p:cTn id="37" dur="166" decel="50000">
                                          <p:stCondLst>
                                            <p:cond delay="1338"/>
                                          </p:stCondLst>
                                        </p:cTn>
                                        <p:tgtEl>
                                          <p:spTgt spid="47"/>
                                        </p:tgtEl>
                                      </p:cBhvr>
                                      <p:to x="100000" y="100000"/>
                                    </p:animScale>
                                    <p:animScale>
                                      <p:cBhvr>
                                        <p:cTn id="38" dur="26">
                                          <p:stCondLst>
                                            <p:cond delay="1642"/>
                                          </p:stCondLst>
                                        </p:cTn>
                                        <p:tgtEl>
                                          <p:spTgt spid="47"/>
                                        </p:tgtEl>
                                      </p:cBhvr>
                                      <p:to x="100000" y="90000"/>
                                    </p:animScale>
                                    <p:animScale>
                                      <p:cBhvr>
                                        <p:cTn id="39" dur="166" decel="50000">
                                          <p:stCondLst>
                                            <p:cond delay="1668"/>
                                          </p:stCondLst>
                                        </p:cTn>
                                        <p:tgtEl>
                                          <p:spTgt spid="47"/>
                                        </p:tgtEl>
                                      </p:cBhvr>
                                      <p:to x="100000" y="100000"/>
                                    </p:animScale>
                                    <p:animScale>
                                      <p:cBhvr>
                                        <p:cTn id="40" dur="26">
                                          <p:stCondLst>
                                            <p:cond delay="1808"/>
                                          </p:stCondLst>
                                        </p:cTn>
                                        <p:tgtEl>
                                          <p:spTgt spid="47"/>
                                        </p:tgtEl>
                                      </p:cBhvr>
                                      <p:to x="100000" y="95000"/>
                                    </p:animScale>
                                    <p:animScale>
                                      <p:cBhvr>
                                        <p:cTn id="41" dur="166" decel="50000">
                                          <p:stCondLst>
                                            <p:cond delay="1834"/>
                                          </p:stCondLst>
                                        </p:cTn>
                                        <p:tgtEl>
                                          <p:spTgt spid="47"/>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down)">
                                      <p:cBhvr>
                                        <p:cTn id="44" dur="580">
                                          <p:stCondLst>
                                            <p:cond delay="0"/>
                                          </p:stCondLst>
                                        </p:cTn>
                                        <p:tgtEl>
                                          <p:spTgt spid="57"/>
                                        </p:tgtEl>
                                      </p:cBhvr>
                                    </p:animEffect>
                                    <p:anim calcmode="lin" valueType="num">
                                      <p:cBhvr>
                                        <p:cTn id="45"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50" dur="26">
                                          <p:stCondLst>
                                            <p:cond delay="650"/>
                                          </p:stCondLst>
                                        </p:cTn>
                                        <p:tgtEl>
                                          <p:spTgt spid="57"/>
                                        </p:tgtEl>
                                      </p:cBhvr>
                                      <p:to x="100000" y="60000"/>
                                    </p:animScale>
                                    <p:animScale>
                                      <p:cBhvr>
                                        <p:cTn id="51" dur="166" decel="50000">
                                          <p:stCondLst>
                                            <p:cond delay="676"/>
                                          </p:stCondLst>
                                        </p:cTn>
                                        <p:tgtEl>
                                          <p:spTgt spid="57"/>
                                        </p:tgtEl>
                                      </p:cBhvr>
                                      <p:to x="100000" y="100000"/>
                                    </p:animScale>
                                    <p:animScale>
                                      <p:cBhvr>
                                        <p:cTn id="52" dur="26">
                                          <p:stCondLst>
                                            <p:cond delay="1312"/>
                                          </p:stCondLst>
                                        </p:cTn>
                                        <p:tgtEl>
                                          <p:spTgt spid="57"/>
                                        </p:tgtEl>
                                      </p:cBhvr>
                                      <p:to x="100000" y="80000"/>
                                    </p:animScale>
                                    <p:animScale>
                                      <p:cBhvr>
                                        <p:cTn id="53" dur="166" decel="50000">
                                          <p:stCondLst>
                                            <p:cond delay="1338"/>
                                          </p:stCondLst>
                                        </p:cTn>
                                        <p:tgtEl>
                                          <p:spTgt spid="57"/>
                                        </p:tgtEl>
                                      </p:cBhvr>
                                      <p:to x="100000" y="100000"/>
                                    </p:animScale>
                                    <p:animScale>
                                      <p:cBhvr>
                                        <p:cTn id="54" dur="26">
                                          <p:stCondLst>
                                            <p:cond delay="1642"/>
                                          </p:stCondLst>
                                        </p:cTn>
                                        <p:tgtEl>
                                          <p:spTgt spid="57"/>
                                        </p:tgtEl>
                                      </p:cBhvr>
                                      <p:to x="100000" y="90000"/>
                                    </p:animScale>
                                    <p:animScale>
                                      <p:cBhvr>
                                        <p:cTn id="55" dur="166" decel="50000">
                                          <p:stCondLst>
                                            <p:cond delay="1668"/>
                                          </p:stCondLst>
                                        </p:cTn>
                                        <p:tgtEl>
                                          <p:spTgt spid="57"/>
                                        </p:tgtEl>
                                      </p:cBhvr>
                                      <p:to x="100000" y="100000"/>
                                    </p:animScale>
                                    <p:animScale>
                                      <p:cBhvr>
                                        <p:cTn id="56" dur="26">
                                          <p:stCondLst>
                                            <p:cond delay="1808"/>
                                          </p:stCondLst>
                                        </p:cTn>
                                        <p:tgtEl>
                                          <p:spTgt spid="57"/>
                                        </p:tgtEl>
                                      </p:cBhvr>
                                      <p:to x="100000" y="95000"/>
                                    </p:animScale>
                                    <p:animScale>
                                      <p:cBhvr>
                                        <p:cTn id="57" dur="166" decel="50000">
                                          <p:stCondLst>
                                            <p:cond delay="1834"/>
                                          </p:stCondLst>
                                        </p:cTn>
                                        <p:tgtEl>
                                          <p:spTgt spid="5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2000" fill="hold"/>
                                        <p:tgtEl>
                                          <p:spTgt spid="58"/>
                                        </p:tgtEl>
                                        <p:attrNameLst>
                                          <p:attrName>ppt_w</p:attrName>
                                        </p:attrNameLst>
                                      </p:cBhvr>
                                      <p:tavLst>
                                        <p:tav tm="0">
                                          <p:val>
                                            <p:fltVal val="0"/>
                                          </p:val>
                                        </p:tav>
                                        <p:tav tm="100000">
                                          <p:val>
                                            <p:strVal val="#ppt_w"/>
                                          </p:val>
                                        </p:tav>
                                      </p:tavLst>
                                    </p:anim>
                                    <p:anim calcmode="lin" valueType="num">
                                      <p:cBhvr>
                                        <p:cTn id="63" dur="2000" fill="hold"/>
                                        <p:tgtEl>
                                          <p:spTgt spid="58"/>
                                        </p:tgtEl>
                                        <p:attrNameLst>
                                          <p:attrName>ppt_h</p:attrName>
                                        </p:attrNameLst>
                                      </p:cBhvr>
                                      <p:tavLst>
                                        <p:tav tm="0">
                                          <p:val>
                                            <p:fltVal val="0"/>
                                          </p:val>
                                        </p:tav>
                                        <p:tav tm="100000">
                                          <p:val>
                                            <p:strVal val="#ppt_h"/>
                                          </p:val>
                                        </p:tav>
                                      </p:tavLst>
                                    </p:anim>
                                    <p:anim calcmode="lin" valueType="num">
                                      <p:cBhvr>
                                        <p:cTn id="64" dur="2000" fill="hold"/>
                                        <p:tgtEl>
                                          <p:spTgt spid="58"/>
                                        </p:tgtEl>
                                        <p:attrNameLst>
                                          <p:attrName>style.rotation</p:attrName>
                                        </p:attrNameLst>
                                      </p:cBhvr>
                                      <p:tavLst>
                                        <p:tav tm="0">
                                          <p:val>
                                            <p:fltVal val="360"/>
                                          </p:val>
                                        </p:tav>
                                        <p:tav tm="100000">
                                          <p:val>
                                            <p:fltVal val="0"/>
                                          </p:val>
                                        </p:tav>
                                      </p:tavLst>
                                    </p:anim>
                                    <p:animEffect transition="in" filter="fade">
                                      <p:cBhvr>
                                        <p:cTn id="65" dur="2000"/>
                                        <p:tgtEl>
                                          <p:spTgt spid="58"/>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p:cTn id="68" dur="2000" fill="hold"/>
                                        <p:tgtEl>
                                          <p:spTgt spid="60"/>
                                        </p:tgtEl>
                                        <p:attrNameLst>
                                          <p:attrName>ppt_w</p:attrName>
                                        </p:attrNameLst>
                                      </p:cBhvr>
                                      <p:tavLst>
                                        <p:tav tm="0">
                                          <p:val>
                                            <p:fltVal val="0"/>
                                          </p:val>
                                        </p:tav>
                                        <p:tav tm="100000">
                                          <p:val>
                                            <p:strVal val="#ppt_w"/>
                                          </p:val>
                                        </p:tav>
                                      </p:tavLst>
                                    </p:anim>
                                    <p:anim calcmode="lin" valueType="num">
                                      <p:cBhvr>
                                        <p:cTn id="69" dur="2000" fill="hold"/>
                                        <p:tgtEl>
                                          <p:spTgt spid="60"/>
                                        </p:tgtEl>
                                        <p:attrNameLst>
                                          <p:attrName>ppt_h</p:attrName>
                                        </p:attrNameLst>
                                      </p:cBhvr>
                                      <p:tavLst>
                                        <p:tav tm="0">
                                          <p:val>
                                            <p:fltVal val="0"/>
                                          </p:val>
                                        </p:tav>
                                        <p:tav tm="100000">
                                          <p:val>
                                            <p:strVal val="#ppt_h"/>
                                          </p:val>
                                        </p:tav>
                                      </p:tavLst>
                                    </p:anim>
                                    <p:anim calcmode="lin" valueType="num">
                                      <p:cBhvr>
                                        <p:cTn id="70" dur="2000" fill="hold"/>
                                        <p:tgtEl>
                                          <p:spTgt spid="60"/>
                                        </p:tgtEl>
                                        <p:attrNameLst>
                                          <p:attrName>style.rotation</p:attrName>
                                        </p:attrNameLst>
                                      </p:cBhvr>
                                      <p:tavLst>
                                        <p:tav tm="0">
                                          <p:val>
                                            <p:fltVal val="360"/>
                                          </p:val>
                                        </p:tav>
                                        <p:tav tm="100000">
                                          <p:val>
                                            <p:fltVal val="0"/>
                                          </p:val>
                                        </p:tav>
                                      </p:tavLst>
                                    </p:anim>
                                    <p:animEffect transition="in" filter="fade">
                                      <p:cBhvr>
                                        <p:cTn id="7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49" grpId="0" animBg="1"/>
      <p:bldP spid="50" grpId="0" animBg="1"/>
      <p:bldP spid="47" grpId="0" animBg="1"/>
      <p:bldP spid="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347502" y="251838"/>
            <a:ext cx="6053260" cy="523220"/>
          </a:xfrm>
          <a:prstGeom prst="rect">
            <a:avLst/>
          </a:prstGeom>
          <a:noFill/>
          <a:ln w="9525" algn="ctr">
            <a:noFill/>
            <a:miter lim="800000"/>
            <a:headEnd/>
            <a:tailEnd/>
          </a:ln>
        </p:spPr>
        <p:txBody>
          <a:bodyPr wrap="none" anchor="t" anchorCtr="0">
            <a:spAutoFit/>
          </a:bodyPr>
          <a:lstStyle/>
          <a:p>
            <a:pPr algn="l"/>
            <a:r>
              <a:rPr lang="en-US" b="0" u="sng" dirty="0" smtClean="0">
                <a:solidFill>
                  <a:srgbClr val="FF0000"/>
                </a:solidFill>
              </a:rPr>
              <a:t>centrifugal</a:t>
            </a:r>
            <a:r>
              <a:rPr lang="en-US" b="0" dirty="0" smtClean="0">
                <a:solidFill>
                  <a:srgbClr val="FF0000"/>
                </a:solidFill>
              </a:rPr>
              <a:t> = </a:t>
            </a:r>
            <a:r>
              <a:rPr lang="en-US" b="0" dirty="0" smtClean="0">
                <a:solidFill>
                  <a:srgbClr val="000000"/>
                </a:solidFill>
              </a:rPr>
              <a:t>“away from the center”</a:t>
            </a:r>
            <a:endParaRPr lang="en-US" b="0" dirty="0">
              <a:solidFill>
                <a:srgbClr val="000000"/>
              </a:solidFill>
            </a:endParaRPr>
          </a:p>
        </p:txBody>
      </p:sp>
      <p:sp>
        <p:nvSpPr>
          <p:cNvPr id="40963" name="Rectangle 7"/>
          <p:cNvSpPr>
            <a:spLocks noChangeArrowheads="1"/>
          </p:cNvSpPr>
          <p:nvPr/>
        </p:nvSpPr>
        <p:spPr bwMode="auto">
          <a:xfrm>
            <a:off x="1457325" y="1457946"/>
            <a:ext cx="520700" cy="519112"/>
          </a:xfrm>
          <a:prstGeom prst="rect">
            <a:avLst/>
          </a:prstGeom>
          <a:noFill/>
          <a:ln w="9525" algn="ctr">
            <a:noFill/>
            <a:miter lim="800000"/>
            <a:headEnd/>
            <a:tailEnd/>
          </a:ln>
        </p:spPr>
        <p:txBody>
          <a:bodyPr wrap="none" anchor="ctr">
            <a:spAutoFit/>
          </a:bodyPr>
          <a:lstStyle/>
          <a:p>
            <a:pPr algn="l"/>
            <a:r>
              <a:rPr lang="en-US" b="0">
                <a:solidFill>
                  <a:srgbClr val="FF0000"/>
                </a:solidFill>
              </a:rPr>
              <a:t>-- </a:t>
            </a:r>
          </a:p>
        </p:txBody>
      </p:sp>
      <p:sp>
        <p:nvSpPr>
          <p:cNvPr id="40964" name="Rectangle 8"/>
          <p:cNvSpPr>
            <a:spLocks noChangeArrowheads="1"/>
          </p:cNvSpPr>
          <p:nvPr/>
        </p:nvSpPr>
        <p:spPr bwMode="auto">
          <a:xfrm>
            <a:off x="1444625" y="2008808"/>
            <a:ext cx="520700" cy="519113"/>
          </a:xfrm>
          <a:prstGeom prst="rect">
            <a:avLst/>
          </a:prstGeom>
          <a:noFill/>
          <a:ln w="9525" algn="ctr">
            <a:noFill/>
            <a:miter lim="800000"/>
            <a:headEnd/>
            <a:tailEnd/>
          </a:ln>
        </p:spPr>
        <p:txBody>
          <a:bodyPr wrap="none" anchor="ctr">
            <a:spAutoFit/>
          </a:bodyPr>
          <a:lstStyle/>
          <a:p>
            <a:pPr algn="l"/>
            <a:r>
              <a:rPr lang="en-US" b="0">
                <a:solidFill>
                  <a:srgbClr val="FF0000"/>
                </a:solidFill>
              </a:rPr>
              <a:t>-- </a:t>
            </a:r>
          </a:p>
        </p:txBody>
      </p:sp>
      <p:sp>
        <p:nvSpPr>
          <p:cNvPr id="40965" name="Rectangle 9"/>
          <p:cNvSpPr>
            <a:spLocks noChangeArrowheads="1"/>
          </p:cNvSpPr>
          <p:nvPr/>
        </p:nvSpPr>
        <p:spPr bwMode="auto">
          <a:xfrm>
            <a:off x="1455738" y="2572371"/>
            <a:ext cx="520700" cy="519112"/>
          </a:xfrm>
          <a:prstGeom prst="rect">
            <a:avLst/>
          </a:prstGeom>
          <a:noFill/>
          <a:ln w="9525" algn="ctr">
            <a:noFill/>
            <a:miter lim="800000"/>
            <a:headEnd/>
            <a:tailEnd/>
          </a:ln>
        </p:spPr>
        <p:txBody>
          <a:bodyPr wrap="none" anchor="ctr">
            <a:spAutoFit/>
          </a:bodyPr>
          <a:lstStyle/>
          <a:p>
            <a:pPr algn="l"/>
            <a:r>
              <a:rPr lang="en-US" b="0">
                <a:solidFill>
                  <a:srgbClr val="FF0000"/>
                </a:solidFill>
              </a:rPr>
              <a:t>-- </a:t>
            </a:r>
          </a:p>
        </p:txBody>
      </p:sp>
      <p:sp>
        <p:nvSpPr>
          <p:cNvPr id="432139" name="Text Box 11"/>
          <p:cNvSpPr txBox="1">
            <a:spLocks noChangeArrowheads="1"/>
          </p:cNvSpPr>
          <p:nvPr/>
        </p:nvSpPr>
        <p:spPr bwMode="auto">
          <a:xfrm>
            <a:off x="7547970" y="2531518"/>
            <a:ext cx="1590675" cy="1011237"/>
          </a:xfrm>
          <a:prstGeom prst="rect">
            <a:avLst/>
          </a:prstGeom>
          <a:noFill/>
          <a:ln w="9525">
            <a:noFill/>
            <a:miter lim="800000"/>
            <a:headEnd/>
            <a:tailEnd/>
          </a:ln>
        </p:spPr>
        <p:txBody>
          <a:bodyPr/>
          <a:lstStyle/>
          <a:p>
            <a:r>
              <a:rPr lang="en-US" b="0" dirty="0">
                <a:solidFill>
                  <a:srgbClr val="FF0000"/>
                </a:solidFill>
              </a:rPr>
              <a:t>(aerial</a:t>
            </a:r>
          </a:p>
          <a:p>
            <a:r>
              <a:rPr lang="en-US" b="0" dirty="0">
                <a:solidFill>
                  <a:srgbClr val="FF0000"/>
                </a:solidFill>
              </a:rPr>
              <a:t> view)</a:t>
            </a:r>
          </a:p>
        </p:txBody>
      </p:sp>
      <p:grpSp>
        <p:nvGrpSpPr>
          <p:cNvPr id="2" name="Group 23"/>
          <p:cNvGrpSpPr>
            <a:grpSpLocks/>
          </p:cNvGrpSpPr>
          <p:nvPr/>
        </p:nvGrpSpPr>
        <p:grpSpPr bwMode="auto">
          <a:xfrm>
            <a:off x="6056715" y="3314871"/>
            <a:ext cx="2438400" cy="2433637"/>
            <a:chOff x="2569" y="1986"/>
            <a:chExt cx="1536" cy="1533"/>
          </a:xfrm>
        </p:grpSpPr>
        <p:sp>
          <p:nvSpPr>
            <p:cNvPr id="40977" name="Oval 13"/>
            <p:cNvSpPr>
              <a:spLocks noChangeArrowheads="1"/>
            </p:cNvSpPr>
            <p:nvPr/>
          </p:nvSpPr>
          <p:spPr bwMode="auto">
            <a:xfrm>
              <a:off x="2569" y="1986"/>
              <a:ext cx="1536" cy="1533"/>
            </a:xfrm>
            <a:prstGeom prst="ellipse">
              <a:avLst/>
            </a:prstGeom>
            <a:noFill/>
            <a:ln w="25400">
              <a:solidFill>
                <a:srgbClr val="FF0000"/>
              </a:solidFill>
              <a:round/>
              <a:headEnd/>
              <a:tailEnd/>
            </a:ln>
          </p:spPr>
          <p:txBody>
            <a:bodyPr/>
            <a:lstStyle/>
            <a:p>
              <a:endParaRPr lang="en-US">
                <a:solidFill>
                  <a:srgbClr val="000000"/>
                </a:solidFill>
              </a:endParaRPr>
            </a:p>
          </p:txBody>
        </p:sp>
        <p:sp>
          <p:nvSpPr>
            <p:cNvPr id="40978" name="Oval 14"/>
            <p:cNvSpPr>
              <a:spLocks noChangeArrowheads="1"/>
            </p:cNvSpPr>
            <p:nvPr/>
          </p:nvSpPr>
          <p:spPr bwMode="auto">
            <a:xfrm>
              <a:off x="3209" y="3391"/>
              <a:ext cx="128" cy="128"/>
            </a:xfrm>
            <a:prstGeom prst="ellipse">
              <a:avLst/>
            </a:prstGeom>
            <a:solidFill>
              <a:srgbClr val="FF0000"/>
            </a:solidFill>
            <a:ln w="9525">
              <a:solidFill>
                <a:srgbClr val="FF0000"/>
              </a:solidFill>
              <a:round/>
              <a:headEnd/>
              <a:tailEnd/>
            </a:ln>
          </p:spPr>
          <p:txBody>
            <a:bodyPr/>
            <a:lstStyle/>
            <a:p>
              <a:endParaRPr lang="en-US">
                <a:solidFill>
                  <a:srgbClr val="000000"/>
                </a:solidFill>
              </a:endParaRPr>
            </a:p>
          </p:txBody>
        </p:sp>
      </p:grpSp>
      <p:sp>
        <p:nvSpPr>
          <p:cNvPr id="432143" name="Text Box 15"/>
          <p:cNvSpPr txBox="1">
            <a:spLocks noChangeArrowheads="1"/>
          </p:cNvSpPr>
          <p:nvPr/>
        </p:nvSpPr>
        <p:spPr bwMode="auto">
          <a:xfrm>
            <a:off x="6840940" y="4241971"/>
            <a:ext cx="928688" cy="563562"/>
          </a:xfrm>
          <a:prstGeom prst="rect">
            <a:avLst/>
          </a:prstGeom>
          <a:noFill/>
          <a:ln w="9525">
            <a:noFill/>
            <a:miter lim="800000"/>
            <a:headEnd/>
            <a:tailEnd/>
          </a:ln>
        </p:spPr>
        <p:txBody>
          <a:bodyPr/>
          <a:lstStyle/>
          <a:p>
            <a:r>
              <a:rPr lang="en-US" b="0" dirty="0">
                <a:solidFill>
                  <a:srgbClr val="FF0000"/>
                </a:solidFill>
              </a:rPr>
              <a:t>axis</a:t>
            </a:r>
          </a:p>
        </p:txBody>
      </p:sp>
      <p:sp>
        <p:nvSpPr>
          <p:cNvPr id="432144" name="Text Box 16"/>
          <p:cNvSpPr txBox="1">
            <a:spLocks noChangeArrowheads="1"/>
          </p:cNvSpPr>
          <p:nvPr/>
        </p:nvSpPr>
        <p:spPr bwMode="auto">
          <a:xfrm>
            <a:off x="7029853" y="6226346"/>
            <a:ext cx="944562" cy="534987"/>
          </a:xfrm>
          <a:prstGeom prst="rect">
            <a:avLst/>
          </a:prstGeom>
          <a:noFill/>
          <a:ln w="9525">
            <a:noFill/>
            <a:miter lim="800000"/>
            <a:headEnd/>
            <a:tailEnd/>
          </a:ln>
        </p:spPr>
        <p:txBody>
          <a:bodyPr/>
          <a:lstStyle/>
          <a:p>
            <a:r>
              <a:rPr lang="en-US" b="0" dirty="0">
                <a:solidFill>
                  <a:srgbClr val="FF0000"/>
                </a:solidFill>
              </a:rPr>
              <a:t>you</a:t>
            </a:r>
          </a:p>
        </p:txBody>
      </p:sp>
      <p:sp>
        <p:nvSpPr>
          <p:cNvPr id="432145" name="Freeform 17"/>
          <p:cNvSpPr>
            <a:spLocks/>
          </p:cNvSpPr>
          <p:nvPr/>
        </p:nvSpPr>
        <p:spPr bwMode="auto">
          <a:xfrm>
            <a:off x="7229878" y="5819946"/>
            <a:ext cx="147637" cy="466725"/>
          </a:xfrm>
          <a:custGeom>
            <a:avLst/>
            <a:gdLst>
              <a:gd name="T0" fmla="*/ 2147483647 w 93"/>
              <a:gd name="T1" fmla="*/ 2147483647 h 294"/>
              <a:gd name="T2" fmla="*/ 0 w 93"/>
              <a:gd name="T3" fmla="*/ 0 h 294"/>
              <a:gd name="T4" fmla="*/ 0 60000 65536"/>
              <a:gd name="T5" fmla="*/ 0 60000 65536"/>
              <a:gd name="T6" fmla="*/ 0 w 93"/>
              <a:gd name="T7" fmla="*/ 0 h 294"/>
              <a:gd name="T8" fmla="*/ 93 w 93"/>
              <a:gd name="T9" fmla="*/ 294 h 294"/>
            </a:gdLst>
            <a:ahLst/>
            <a:cxnLst>
              <a:cxn ang="T4">
                <a:pos x="T0" y="T1"/>
              </a:cxn>
              <a:cxn ang="T5">
                <a:pos x="T2" y="T3"/>
              </a:cxn>
            </a:cxnLst>
            <a:rect l="T6" t="T7" r="T8" b="T9"/>
            <a:pathLst>
              <a:path w="93" h="294">
                <a:moveTo>
                  <a:pt x="93" y="294"/>
                </a:moveTo>
                <a:lnTo>
                  <a:pt x="0" y="0"/>
                </a:lnTo>
              </a:path>
            </a:pathLst>
          </a:custGeom>
          <a:noFill/>
          <a:ln w="25400">
            <a:solidFill>
              <a:srgbClr val="FF0000"/>
            </a:solidFill>
            <a:round/>
            <a:headEnd type="none" w="med" len="med"/>
            <a:tailEnd type="triangle" w="lg" len="lg"/>
          </a:ln>
        </p:spPr>
        <p:txBody>
          <a:bodyPr/>
          <a:lstStyle/>
          <a:p>
            <a:endParaRPr lang="en-US">
              <a:solidFill>
                <a:srgbClr val="000000"/>
              </a:solidFill>
            </a:endParaRPr>
          </a:p>
        </p:txBody>
      </p:sp>
      <p:sp>
        <p:nvSpPr>
          <p:cNvPr id="432146" name="Freeform 18"/>
          <p:cNvSpPr>
            <a:spLocks/>
          </p:cNvSpPr>
          <p:nvPr/>
        </p:nvSpPr>
        <p:spPr bwMode="auto">
          <a:xfrm>
            <a:off x="5872565" y="4732508"/>
            <a:ext cx="325438" cy="719138"/>
          </a:xfrm>
          <a:custGeom>
            <a:avLst/>
            <a:gdLst>
              <a:gd name="T0" fmla="*/ 2147483647 w 205"/>
              <a:gd name="T1" fmla="*/ 2147483647 h 453"/>
              <a:gd name="T2" fmla="*/ 2147483647 w 205"/>
              <a:gd name="T3" fmla="*/ 2147483647 h 453"/>
              <a:gd name="T4" fmla="*/ 0 w 205"/>
              <a:gd name="T5" fmla="*/ 0 h 453"/>
              <a:gd name="T6" fmla="*/ 0 60000 65536"/>
              <a:gd name="T7" fmla="*/ 0 60000 65536"/>
              <a:gd name="T8" fmla="*/ 0 60000 65536"/>
              <a:gd name="T9" fmla="*/ 0 w 205"/>
              <a:gd name="T10" fmla="*/ 0 h 453"/>
              <a:gd name="T11" fmla="*/ 205 w 205"/>
              <a:gd name="T12" fmla="*/ 453 h 453"/>
            </a:gdLst>
            <a:ahLst/>
            <a:cxnLst>
              <a:cxn ang="T6">
                <a:pos x="T0" y="T1"/>
              </a:cxn>
              <a:cxn ang="T7">
                <a:pos x="T2" y="T3"/>
              </a:cxn>
              <a:cxn ang="T8">
                <a:pos x="T4" y="T5"/>
              </a:cxn>
            </a:cxnLst>
            <a:rect l="T9" t="T10" r="T11" b="T12"/>
            <a:pathLst>
              <a:path w="205" h="453">
                <a:moveTo>
                  <a:pt x="205" y="453"/>
                </a:moveTo>
                <a:cubicBezTo>
                  <a:pt x="183" y="419"/>
                  <a:pt x="104" y="324"/>
                  <a:pt x="70" y="248"/>
                </a:cubicBezTo>
                <a:cubicBezTo>
                  <a:pt x="36" y="172"/>
                  <a:pt x="15" y="52"/>
                  <a:pt x="0" y="0"/>
                </a:cubicBezTo>
              </a:path>
            </a:pathLst>
          </a:custGeom>
          <a:noFill/>
          <a:ln w="25400">
            <a:solidFill>
              <a:srgbClr val="FF0000"/>
            </a:solidFill>
            <a:round/>
            <a:headEnd/>
            <a:tailEnd type="triangle" w="lg" len="lg"/>
          </a:ln>
        </p:spPr>
        <p:txBody>
          <a:bodyPr/>
          <a:lstStyle/>
          <a:p>
            <a:endParaRPr lang="en-US">
              <a:solidFill>
                <a:srgbClr val="000000"/>
              </a:solidFill>
            </a:endParaRPr>
          </a:p>
        </p:txBody>
      </p:sp>
      <p:sp>
        <p:nvSpPr>
          <p:cNvPr id="432147" name="Rectangle 19"/>
          <p:cNvSpPr>
            <a:spLocks noChangeArrowheads="1"/>
          </p:cNvSpPr>
          <p:nvPr/>
        </p:nvSpPr>
        <p:spPr bwMode="auto">
          <a:xfrm>
            <a:off x="370002" y="3196633"/>
            <a:ext cx="5904180" cy="523220"/>
          </a:xfrm>
          <a:prstGeom prst="rect">
            <a:avLst/>
          </a:prstGeom>
          <a:noFill/>
          <a:ln w="9525" algn="ctr">
            <a:noFill/>
            <a:miter lim="800000"/>
            <a:headEnd/>
            <a:tailEnd/>
          </a:ln>
        </p:spPr>
        <p:txBody>
          <a:bodyPr wrap="none" anchor="ctr">
            <a:spAutoFit/>
          </a:bodyPr>
          <a:lstStyle/>
          <a:p>
            <a:r>
              <a:rPr lang="en-US" b="0" dirty="0">
                <a:solidFill>
                  <a:srgbClr val="FF0000"/>
                </a:solidFill>
              </a:rPr>
              <a:t>Consider an </a:t>
            </a:r>
            <a:r>
              <a:rPr lang="en-US" b="0" dirty="0" smtClean="0">
                <a:solidFill>
                  <a:srgbClr val="FF0000"/>
                </a:solidFill>
              </a:rPr>
              <a:t>amusement park </a:t>
            </a:r>
            <a:r>
              <a:rPr lang="en-US" b="0" dirty="0">
                <a:solidFill>
                  <a:srgbClr val="FF0000"/>
                </a:solidFill>
              </a:rPr>
              <a:t>ride: </a:t>
            </a:r>
          </a:p>
        </p:txBody>
      </p:sp>
      <p:sp>
        <p:nvSpPr>
          <p:cNvPr id="432148" name="Rectangle 20"/>
          <p:cNvSpPr>
            <a:spLocks noChangeArrowheads="1"/>
          </p:cNvSpPr>
          <p:nvPr/>
        </p:nvSpPr>
        <p:spPr bwMode="auto">
          <a:xfrm>
            <a:off x="1860550" y="1440017"/>
            <a:ext cx="3464410"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is an </a:t>
            </a:r>
            <a:r>
              <a:rPr lang="en-US" b="0" dirty="0">
                <a:solidFill>
                  <a:srgbClr val="000000"/>
                </a:solidFill>
              </a:rPr>
              <a:t>apparent force </a:t>
            </a:r>
          </a:p>
        </p:txBody>
      </p:sp>
      <p:sp>
        <p:nvSpPr>
          <p:cNvPr id="432149" name="Rectangle 21"/>
          <p:cNvSpPr>
            <a:spLocks noChangeArrowheads="1"/>
          </p:cNvSpPr>
          <p:nvPr/>
        </p:nvSpPr>
        <p:spPr bwMode="auto">
          <a:xfrm>
            <a:off x="1819275" y="2040558"/>
            <a:ext cx="6302375" cy="519113"/>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exists </a:t>
            </a:r>
            <a:r>
              <a:rPr lang="en-US" b="0" dirty="0">
                <a:solidFill>
                  <a:srgbClr val="000000"/>
                </a:solidFill>
              </a:rPr>
              <a:t>only in a </a:t>
            </a:r>
            <a:r>
              <a:rPr lang="en-US" b="0" u="sng" dirty="0">
                <a:solidFill>
                  <a:srgbClr val="000000"/>
                </a:solidFill>
              </a:rPr>
              <a:t>local reference frame </a:t>
            </a:r>
          </a:p>
        </p:txBody>
      </p:sp>
      <p:sp>
        <p:nvSpPr>
          <p:cNvPr id="432150" name="Rectangle 22"/>
          <p:cNvSpPr>
            <a:spLocks noChangeArrowheads="1"/>
          </p:cNvSpPr>
          <p:nvPr/>
        </p:nvSpPr>
        <p:spPr bwMode="auto">
          <a:xfrm>
            <a:off x="1871663" y="2619530"/>
            <a:ext cx="3494803"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is an </a:t>
            </a:r>
            <a:r>
              <a:rPr lang="en-US" b="0" dirty="0">
                <a:solidFill>
                  <a:srgbClr val="000000"/>
                </a:solidFill>
              </a:rPr>
              <a:t>effect of inertia </a:t>
            </a:r>
          </a:p>
        </p:txBody>
      </p:sp>
      <p:pic>
        <p:nvPicPr>
          <p:cNvPr id="432154" name="Picture 26" descr="Gravitron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741" y="3803323"/>
            <a:ext cx="3810000" cy="2857500"/>
          </a:xfrm>
          <a:prstGeom prst="rect">
            <a:avLst/>
          </a:prstGeom>
          <a:noFill/>
          <a:ln w="9525">
            <a:noFill/>
            <a:miter lim="800000"/>
            <a:headEnd/>
            <a:tailEnd/>
          </a:ln>
        </p:spPr>
      </p:pic>
      <p:sp>
        <p:nvSpPr>
          <p:cNvPr id="19" name="Rectangle 6"/>
          <p:cNvSpPr>
            <a:spLocks noChangeArrowheads="1"/>
          </p:cNvSpPr>
          <p:nvPr/>
        </p:nvSpPr>
        <p:spPr bwMode="auto">
          <a:xfrm>
            <a:off x="347502" y="882459"/>
            <a:ext cx="3164649" cy="523220"/>
          </a:xfrm>
          <a:prstGeom prst="rect">
            <a:avLst/>
          </a:prstGeom>
          <a:noFill/>
          <a:ln w="9525" algn="ctr">
            <a:noFill/>
            <a:miter lim="800000"/>
            <a:headEnd/>
            <a:tailEnd/>
          </a:ln>
        </p:spPr>
        <p:txBody>
          <a:bodyPr wrap="none" anchor="t" anchorCtr="0">
            <a:spAutoFit/>
          </a:bodyPr>
          <a:lstStyle/>
          <a:p>
            <a:pPr algn="l"/>
            <a:r>
              <a:rPr lang="en-US" b="0" dirty="0" smtClean="0">
                <a:solidFill>
                  <a:srgbClr val="FF0000"/>
                </a:solidFill>
              </a:rPr>
              <a:t>“Centrifugal force”:</a:t>
            </a:r>
            <a:endParaRPr lang="en-US" b="0" dirty="0">
              <a:solidFill>
                <a:srgbClr val="FF0000"/>
              </a:solidFill>
            </a:endParaRPr>
          </a:p>
        </p:txBody>
      </p:sp>
    </p:spTree>
    <p:extLst>
      <p:ext uri="{BB962C8B-B14F-4D97-AF65-F5344CB8AC3E}">
        <p14:creationId xmlns:p14="http://schemas.microsoft.com/office/powerpoint/2010/main" val="533538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32148"/>
                                        </p:tgtEl>
                                        <p:attrNameLst>
                                          <p:attrName>style.visibility</p:attrName>
                                        </p:attrNameLst>
                                      </p:cBhvr>
                                      <p:to>
                                        <p:strVal val="visible"/>
                                      </p:to>
                                    </p:set>
                                    <p:anim from="(-#ppt_w/2)" to="(#ppt_x)" calcmode="lin" valueType="num">
                                      <p:cBhvr>
                                        <p:cTn id="7" dur="600" fill="hold">
                                          <p:stCondLst>
                                            <p:cond delay="0"/>
                                          </p:stCondLst>
                                        </p:cTn>
                                        <p:tgtEl>
                                          <p:spTgt spid="432148"/>
                                        </p:tgtEl>
                                        <p:attrNameLst>
                                          <p:attrName>ppt_x</p:attrName>
                                        </p:attrNameLst>
                                      </p:cBhvr>
                                    </p:anim>
                                    <p:anim from="0" to="-1.0" calcmode="lin" valueType="num">
                                      <p:cBhvr>
                                        <p:cTn id="8" dur="200" decel="50000" autoRev="1" fill="hold">
                                          <p:stCondLst>
                                            <p:cond delay="600"/>
                                          </p:stCondLst>
                                        </p:cTn>
                                        <p:tgtEl>
                                          <p:spTgt spid="432148"/>
                                        </p:tgtEl>
                                        <p:attrNameLst>
                                          <p:attrName>xshear</p:attrName>
                                        </p:attrNameLst>
                                      </p:cBhvr>
                                    </p:anim>
                                    <p:animScale>
                                      <p:cBhvr>
                                        <p:cTn id="9" dur="200" decel="100000" autoRev="1" fill="hold">
                                          <p:stCondLst>
                                            <p:cond delay="600"/>
                                          </p:stCondLst>
                                        </p:cTn>
                                        <p:tgtEl>
                                          <p:spTgt spid="432148"/>
                                        </p:tgtEl>
                                      </p:cBhvr>
                                      <p:from x="100000" y="100000"/>
                                      <p:to x="80000" y="100000"/>
                                    </p:animScale>
                                    <p:anim by="(#ppt_h/3+#ppt_w*0.1)" calcmode="lin" valueType="num">
                                      <p:cBhvr additive="sum">
                                        <p:cTn id="10" dur="200" decel="100000" autoRev="1" fill="hold">
                                          <p:stCondLst>
                                            <p:cond delay="600"/>
                                          </p:stCondLst>
                                        </p:cTn>
                                        <p:tgtEl>
                                          <p:spTgt spid="43214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32149"/>
                                        </p:tgtEl>
                                        <p:attrNameLst>
                                          <p:attrName>style.visibility</p:attrName>
                                        </p:attrNameLst>
                                      </p:cBhvr>
                                      <p:to>
                                        <p:strVal val="visible"/>
                                      </p:to>
                                    </p:set>
                                    <p:anim from="(-#ppt_w/2)" to="(#ppt_x)" calcmode="lin" valueType="num">
                                      <p:cBhvr>
                                        <p:cTn id="15" dur="600" fill="hold">
                                          <p:stCondLst>
                                            <p:cond delay="0"/>
                                          </p:stCondLst>
                                        </p:cTn>
                                        <p:tgtEl>
                                          <p:spTgt spid="432149"/>
                                        </p:tgtEl>
                                        <p:attrNameLst>
                                          <p:attrName>ppt_x</p:attrName>
                                        </p:attrNameLst>
                                      </p:cBhvr>
                                    </p:anim>
                                    <p:anim from="0" to="-1.0" calcmode="lin" valueType="num">
                                      <p:cBhvr>
                                        <p:cTn id="16" dur="200" decel="50000" autoRev="1" fill="hold">
                                          <p:stCondLst>
                                            <p:cond delay="600"/>
                                          </p:stCondLst>
                                        </p:cTn>
                                        <p:tgtEl>
                                          <p:spTgt spid="432149"/>
                                        </p:tgtEl>
                                        <p:attrNameLst>
                                          <p:attrName>xshear</p:attrName>
                                        </p:attrNameLst>
                                      </p:cBhvr>
                                    </p:anim>
                                    <p:animScale>
                                      <p:cBhvr>
                                        <p:cTn id="17" dur="200" decel="100000" autoRev="1" fill="hold">
                                          <p:stCondLst>
                                            <p:cond delay="600"/>
                                          </p:stCondLst>
                                        </p:cTn>
                                        <p:tgtEl>
                                          <p:spTgt spid="432149"/>
                                        </p:tgtEl>
                                      </p:cBhvr>
                                      <p:from x="100000" y="100000"/>
                                      <p:to x="80000" y="100000"/>
                                    </p:animScale>
                                    <p:anim by="(#ppt_h/3+#ppt_w*0.1)" calcmode="lin" valueType="num">
                                      <p:cBhvr additive="sum">
                                        <p:cTn id="18" dur="200" decel="100000" autoRev="1" fill="hold">
                                          <p:stCondLst>
                                            <p:cond delay="600"/>
                                          </p:stCondLst>
                                        </p:cTn>
                                        <p:tgtEl>
                                          <p:spTgt spid="43214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32150"/>
                                        </p:tgtEl>
                                        <p:attrNameLst>
                                          <p:attrName>style.visibility</p:attrName>
                                        </p:attrNameLst>
                                      </p:cBhvr>
                                      <p:to>
                                        <p:strVal val="visible"/>
                                      </p:to>
                                    </p:set>
                                    <p:anim from="(-#ppt_w/2)" to="(#ppt_x)" calcmode="lin" valueType="num">
                                      <p:cBhvr>
                                        <p:cTn id="23" dur="600" fill="hold">
                                          <p:stCondLst>
                                            <p:cond delay="0"/>
                                          </p:stCondLst>
                                        </p:cTn>
                                        <p:tgtEl>
                                          <p:spTgt spid="432150"/>
                                        </p:tgtEl>
                                        <p:attrNameLst>
                                          <p:attrName>ppt_x</p:attrName>
                                        </p:attrNameLst>
                                      </p:cBhvr>
                                    </p:anim>
                                    <p:anim from="0" to="-1.0" calcmode="lin" valueType="num">
                                      <p:cBhvr>
                                        <p:cTn id="24" dur="200" decel="50000" autoRev="1" fill="hold">
                                          <p:stCondLst>
                                            <p:cond delay="600"/>
                                          </p:stCondLst>
                                        </p:cTn>
                                        <p:tgtEl>
                                          <p:spTgt spid="432150"/>
                                        </p:tgtEl>
                                        <p:attrNameLst>
                                          <p:attrName>xshear</p:attrName>
                                        </p:attrNameLst>
                                      </p:cBhvr>
                                    </p:anim>
                                    <p:animScale>
                                      <p:cBhvr>
                                        <p:cTn id="25" dur="200" decel="100000" autoRev="1" fill="hold">
                                          <p:stCondLst>
                                            <p:cond delay="600"/>
                                          </p:stCondLst>
                                        </p:cTn>
                                        <p:tgtEl>
                                          <p:spTgt spid="432150"/>
                                        </p:tgtEl>
                                      </p:cBhvr>
                                      <p:from x="100000" y="100000"/>
                                      <p:to x="80000" y="100000"/>
                                    </p:animScale>
                                    <p:anim by="(#ppt_h/3+#ppt_w*0.1)" calcmode="lin" valueType="num">
                                      <p:cBhvr additive="sum">
                                        <p:cTn id="26" dur="200" decel="100000" autoRev="1" fill="hold">
                                          <p:stCondLst>
                                            <p:cond delay="600"/>
                                          </p:stCondLst>
                                        </p:cTn>
                                        <p:tgtEl>
                                          <p:spTgt spid="432150"/>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432147"/>
                                        </p:tgtEl>
                                        <p:attrNameLst>
                                          <p:attrName>style.visibility</p:attrName>
                                        </p:attrNameLst>
                                      </p:cBhvr>
                                      <p:to>
                                        <p:strVal val="visible"/>
                                      </p:to>
                                    </p:set>
                                    <p:anim calcmode="discrete" valueType="clr">
                                      <p:cBhvr override="childStyle">
                                        <p:cTn id="31" dur="80"/>
                                        <p:tgtEl>
                                          <p:spTgt spid="43214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32147"/>
                                        </p:tgtEl>
                                        <p:attrNameLst>
                                          <p:attrName>fillcolor</p:attrName>
                                        </p:attrNameLst>
                                      </p:cBhvr>
                                      <p:tavLst>
                                        <p:tav tm="0">
                                          <p:val>
                                            <p:clrVal>
                                              <a:schemeClr val="accent2"/>
                                            </p:clrVal>
                                          </p:val>
                                        </p:tav>
                                        <p:tav tm="50000">
                                          <p:val>
                                            <p:clrVal>
                                              <a:schemeClr val="hlink"/>
                                            </p:clrVal>
                                          </p:val>
                                        </p:tav>
                                      </p:tavLst>
                                    </p:anim>
                                    <p:set>
                                      <p:cBhvr>
                                        <p:cTn id="33" dur="80"/>
                                        <p:tgtEl>
                                          <p:spTgt spid="432147"/>
                                        </p:tgtEl>
                                        <p:attrNameLst>
                                          <p:attrName>fill.type</p:attrName>
                                        </p:attrNameLst>
                                      </p:cBhvr>
                                      <p:to>
                                        <p:strVal val="solid"/>
                                      </p:to>
                                    </p:set>
                                  </p:childTnLst>
                                </p:cTn>
                              </p:par>
                              <p:par>
                                <p:cTn id="34" presetID="10" presetClass="entr" presetSubtype="0" fill="hold" nodeType="withEffect">
                                  <p:stCondLst>
                                    <p:cond delay="0"/>
                                  </p:stCondLst>
                                  <p:childTnLst>
                                    <p:set>
                                      <p:cBhvr>
                                        <p:cTn id="35" dur="1" fill="hold">
                                          <p:stCondLst>
                                            <p:cond delay="0"/>
                                          </p:stCondLst>
                                        </p:cTn>
                                        <p:tgtEl>
                                          <p:spTgt spid="432154"/>
                                        </p:tgtEl>
                                        <p:attrNameLst>
                                          <p:attrName>style.visibility</p:attrName>
                                        </p:attrNameLst>
                                      </p:cBhvr>
                                      <p:to>
                                        <p:strVal val="visible"/>
                                      </p:to>
                                    </p:set>
                                    <p:animEffect transition="in" filter="fade">
                                      <p:cBhvr>
                                        <p:cTn id="36" dur="2000"/>
                                        <p:tgtEl>
                                          <p:spTgt spid="43215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32139"/>
                                        </p:tgtEl>
                                        <p:attrNameLst>
                                          <p:attrName>style.visibility</p:attrName>
                                        </p:attrNameLst>
                                      </p:cBhvr>
                                      <p:to>
                                        <p:strVal val="visible"/>
                                      </p:to>
                                    </p:set>
                                    <p:animEffect transition="in" filter="fade">
                                      <p:cBhvr>
                                        <p:cTn id="41" dur="2000"/>
                                        <p:tgtEl>
                                          <p:spTgt spid="432139"/>
                                        </p:tgtEl>
                                      </p:cBhvr>
                                    </p:animEffect>
                                  </p:childTnLst>
                                </p:cTn>
                              </p:par>
                              <p:par>
                                <p:cTn id="42" presetID="10"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2143"/>
                                        </p:tgtEl>
                                        <p:attrNameLst>
                                          <p:attrName>style.visibility</p:attrName>
                                        </p:attrNameLst>
                                      </p:cBhvr>
                                      <p:to>
                                        <p:strVal val="visible"/>
                                      </p:to>
                                    </p:set>
                                    <p:animEffect transition="in" filter="fade">
                                      <p:cBhvr>
                                        <p:cTn id="47" dur="2000"/>
                                        <p:tgtEl>
                                          <p:spTgt spid="4321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2144"/>
                                        </p:tgtEl>
                                        <p:attrNameLst>
                                          <p:attrName>style.visibility</p:attrName>
                                        </p:attrNameLst>
                                      </p:cBhvr>
                                      <p:to>
                                        <p:strVal val="visible"/>
                                      </p:to>
                                    </p:set>
                                    <p:animEffect transition="in" filter="fade">
                                      <p:cBhvr>
                                        <p:cTn id="50" dur="2000"/>
                                        <p:tgtEl>
                                          <p:spTgt spid="4321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2145"/>
                                        </p:tgtEl>
                                        <p:attrNameLst>
                                          <p:attrName>style.visibility</p:attrName>
                                        </p:attrNameLst>
                                      </p:cBhvr>
                                      <p:to>
                                        <p:strVal val="visible"/>
                                      </p:to>
                                    </p:set>
                                    <p:animEffect transition="in" filter="fade">
                                      <p:cBhvr>
                                        <p:cTn id="53" dur="2000"/>
                                        <p:tgtEl>
                                          <p:spTgt spid="4321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2146"/>
                                        </p:tgtEl>
                                        <p:attrNameLst>
                                          <p:attrName>style.visibility</p:attrName>
                                        </p:attrNameLst>
                                      </p:cBhvr>
                                      <p:to>
                                        <p:strVal val="visible"/>
                                      </p:to>
                                    </p:set>
                                    <p:animEffect transition="in" filter="fade">
                                      <p:cBhvr>
                                        <p:cTn id="56" dur="2000"/>
                                        <p:tgtEl>
                                          <p:spTgt spid="432146"/>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21600000">
                                      <p:cBhvr>
                                        <p:cTn id="60" dur="2000" fill="hold"/>
                                        <p:tgtEl>
                                          <p:spTgt spid="2"/>
                                        </p:tgtEl>
                                        <p:attrNameLst>
                                          <p:attrName>r</p:attrName>
                                        </p:attrNameLst>
                                      </p:cBhvr>
                                    </p:animRot>
                                  </p:childTnLst>
                                </p:cTn>
                              </p:par>
                              <p:par>
                                <p:cTn id="61" presetID="1" presetClass="exit" presetSubtype="0" fill="hold" grpId="1" nodeType="withEffect">
                                  <p:stCondLst>
                                    <p:cond delay="0"/>
                                  </p:stCondLst>
                                  <p:childTnLst>
                                    <p:set>
                                      <p:cBhvr>
                                        <p:cTn id="62" dur="1" fill="hold">
                                          <p:stCondLst>
                                            <p:cond delay="0"/>
                                          </p:stCondLst>
                                        </p:cTn>
                                        <p:tgtEl>
                                          <p:spTgt spid="43214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32144"/>
                                        </p:tgtEl>
                                        <p:attrNameLst>
                                          <p:attrName>style.visibility</p:attrName>
                                        </p:attrNameLst>
                                      </p:cBhvr>
                                      <p:to>
                                        <p:strVal val="hidden"/>
                                      </p:to>
                                    </p:set>
                                  </p:childTnLst>
                                </p:cTn>
                              </p:par>
                            </p:childTnLst>
                          </p:cTn>
                        </p:par>
                        <p:par>
                          <p:cTn id="65" fill="hold">
                            <p:stCondLst>
                              <p:cond delay="2000"/>
                            </p:stCondLst>
                            <p:childTnLst>
                              <p:par>
                                <p:cTn id="66" presetID="10" presetClass="entr" presetSubtype="0" fill="hold" grpId="2" nodeType="afterEffect">
                                  <p:stCondLst>
                                    <p:cond delay="0"/>
                                  </p:stCondLst>
                                  <p:childTnLst>
                                    <p:set>
                                      <p:cBhvr>
                                        <p:cTn id="67" dur="1" fill="hold">
                                          <p:stCondLst>
                                            <p:cond delay="0"/>
                                          </p:stCondLst>
                                        </p:cTn>
                                        <p:tgtEl>
                                          <p:spTgt spid="432145"/>
                                        </p:tgtEl>
                                        <p:attrNameLst>
                                          <p:attrName>style.visibility</p:attrName>
                                        </p:attrNameLst>
                                      </p:cBhvr>
                                      <p:to>
                                        <p:strVal val="visible"/>
                                      </p:to>
                                    </p:set>
                                    <p:animEffect transition="in" filter="fade">
                                      <p:cBhvr>
                                        <p:cTn id="68" dur="2000"/>
                                        <p:tgtEl>
                                          <p:spTgt spid="432145"/>
                                        </p:tgtEl>
                                      </p:cBhvr>
                                    </p:animEffect>
                                  </p:childTnLst>
                                </p:cTn>
                              </p:par>
                            </p:childTnLst>
                          </p:cTn>
                        </p:par>
                        <p:par>
                          <p:cTn id="69" fill="hold">
                            <p:stCondLst>
                              <p:cond delay="4000"/>
                            </p:stCondLst>
                            <p:childTnLst>
                              <p:par>
                                <p:cTn id="70" presetID="10" presetClass="entr" presetSubtype="0" fill="hold" grpId="2" nodeType="afterEffect">
                                  <p:stCondLst>
                                    <p:cond delay="0"/>
                                  </p:stCondLst>
                                  <p:childTnLst>
                                    <p:set>
                                      <p:cBhvr>
                                        <p:cTn id="71" dur="1" fill="hold">
                                          <p:stCondLst>
                                            <p:cond delay="0"/>
                                          </p:stCondLst>
                                        </p:cTn>
                                        <p:tgtEl>
                                          <p:spTgt spid="432144"/>
                                        </p:tgtEl>
                                        <p:attrNameLst>
                                          <p:attrName>style.visibility</p:attrName>
                                        </p:attrNameLst>
                                      </p:cBhvr>
                                      <p:to>
                                        <p:strVal val="visible"/>
                                      </p:to>
                                    </p:set>
                                    <p:animEffect transition="in" filter="fade">
                                      <p:cBhvr>
                                        <p:cTn id="72" dur="2000"/>
                                        <p:tgtEl>
                                          <p:spTgt spid="432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9" grpId="0"/>
      <p:bldP spid="432143" grpId="0"/>
      <p:bldP spid="432144" grpId="0"/>
      <p:bldP spid="432144" grpId="1"/>
      <p:bldP spid="432144" grpId="2"/>
      <p:bldP spid="432145" grpId="0" animBg="1"/>
      <p:bldP spid="432145" grpId="1" animBg="1"/>
      <p:bldP spid="432145" grpId="2" animBg="1"/>
      <p:bldP spid="432146" grpId="0" animBg="1"/>
      <p:bldP spid="432147" grpId="0"/>
      <p:bldP spid="432148" grpId="0"/>
      <p:bldP spid="432149" grpId="0"/>
      <p:bldP spid="4321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265113" y="5355422"/>
            <a:ext cx="4186237" cy="954107"/>
          </a:xfrm>
          <a:prstGeom prst="rect">
            <a:avLst/>
          </a:prstGeom>
          <a:noFill/>
          <a:ln w="9525" algn="ctr">
            <a:noFill/>
            <a:miter lim="800000"/>
            <a:headEnd/>
            <a:tailEnd/>
          </a:ln>
        </p:spPr>
        <p:txBody>
          <a:bodyPr anchor="ctr">
            <a:spAutoFit/>
          </a:bodyPr>
          <a:lstStyle/>
          <a:p>
            <a:r>
              <a:rPr lang="en-US" b="0" dirty="0">
                <a:solidFill>
                  <a:srgbClr val="000000"/>
                </a:solidFill>
              </a:rPr>
              <a:t>Magnitude of </a:t>
            </a:r>
            <a:r>
              <a:rPr lang="en-US" b="0" dirty="0" smtClean="0">
                <a:solidFill>
                  <a:srgbClr val="000000"/>
                </a:solidFill>
              </a:rPr>
              <a:t>“centrifugal force</a:t>
            </a:r>
            <a:r>
              <a:rPr lang="en-US" b="0" dirty="0">
                <a:solidFill>
                  <a:srgbClr val="000000"/>
                </a:solidFill>
              </a:rPr>
              <a:t>” you feel </a:t>
            </a:r>
          </a:p>
        </p:txBody>
      </p:sp>
      <p:sp>
        <p:nvSpPr>
          <p:cNvPr id="433155" name="Rectangle 3"/>
          <p:cNvSpPr>
            <a:spLocks noChangeArrowheads="1"/>
          </p:cNvSpPr>
          <p:nvPr/>
        </p:nvSpPr>
        <p:spPr bwMode="auto">
          <a:xfrm>
            <a:off x="4357688" y="5453063"/>
            <a:ext cx="490537" cy="519112"/>
          </a:xfrm>
          <a:prstGeom prst="rect">
            <a:avLst/>
          </a:prstGeom>
          <a:noFill/>
          <a:ln w="9525" algn="ctr">
            <a:noFill/>
            <a:miter lim="800000"/>
            <a:headEnd/>
            <a:tailEnd/>
          </a:ln>
        </p:spPr>
        <p:txBody>
          <a:bodyPr wrap="none" anchor="ctr">
            <a:spAutoFit/>
          </a:bodyPr>
          <a:lstStyle/>
          <a:p>
            <a:pPr algn="l"/>
            <a:r>
              <a:rPr lang="en-US" b="0">
                <a:solidFill>
                  <a:srgbClr val="000000"/>
                </a:solidFill>
              </a:rPr>
              <a:t>= </a:t>
            </a:r>
          </a:p>
        </p:txBody>
      </p:sp>
      <p:sp>
        <p:nvSpPr>
          <p:cNvPr id="41988" name="Oval 7"/>
          <p:cNvSpPr>
            <a:spLocks noChangeArrowheads="1"/>
          </p:cNvSpPr>
          <p:nvPr/>
        </p:nvSpPr>
        <p:spPr bwMode="auto">
          <a:xfrm>
            <a:off x="4957763" y="4011613"/>
            <a:ext cx="492125" cy="492125"/>
          </a:xfrm>
          <a:prstGeom prst="ellipse">
            <a:avLst/>
          </a:prstGeom>
          <a:solidFill>
            <a:srgbClr val="FF0000"/>
          </a:solidFill>
          <a:ln w="9525">
            <a:solidFill>
              <a:srgbClr val="FF3300"/>
            </a:solidFill>
            <a:round/>
            <a:headEnd/>
            <a:tailEnd/>
          </a:ln>
        </p:spPr>
        <p:txBody>
          <a:bodyPr/>
          <a:lstStyle/>
          <a:p>
            <a:endParaRPr lang="en-US">
              <a:solidFill>
                <a:srgbClr val="000000"/>
              </a:solidFill>
            </a:endParaRPr>
          </a:p>
        </p:txBody>
      </p:sp>
      <p:sp>
        <p:nvSpPr>
          <p:cNvPr id="41989" name="Text Box 8"/>
          <p:cNvSpPr txBox="1">
            <a:spLocks noChangeArrowheads="1"/>
          </p:cNvSpPr>
          <p:nvPr/>
        </p:nvSpPr>
        <p:spPr bwMode="auto">
          <a:xfrm>
            <a:off x="4640263" y="2867025"/>
            <a:ext cx="914400" cy="457200"/>
          </a:xfrm>
          <a:prstGeom prst="rect">
            <a:avLst/>
          </a:prstGeom>
          <a:noFill/>
          <a:ln w="9525">
            <a:noFill/>
            <a:miter lim="800000"/>
            <a:headEnd/>
            <a:tailEnd/>
          </a:ln>
        </p:spPr>
        <p:txBody>
          <a:bodyPr/>
          <a:lstStyle/>
          <a:p>
            <a:r>
              <a:rPr lang="en-US" sz="2400" b="0">
                <a:solidFill>
                  <a:srgbClr val="FF0000"/>
                </a:solidFill>
              </a:rPr>
              <a:t>  axis</a:t>
            </a:r>
          </a:p>
        </p:txBody>
      </p:sp>
      <p:sp>
        <p:nvSpPr>
          <p:cNvPr id="41990" name="Text Box 10"/>
          <p:cNvSpPr txBox="1">
            <a:spLocks noChangeArrowheads="1"/>
          </p:cNvSpPr>
          <p:nvPr/>
        </p:nvSpPr>
        <p:spPr bwMode="auto">
          <a:xfrm>
            <a:off x="3376613" y="2871788"/>
            <a:ext cx="914400" cy="457200"/>
          </a:xfrm>
          <a:prstGeom prst="rect">
            <a:avLst/>
          </a:prstGeom>
          <a:noFill/>
          <a:ln w="9525">
            <a:noFill/>
            <a:miter lim="800000"/>
            <a:headEnd/>
            <a:tailEnd/>
          </a:ln>
        </p:spPr>
        <p:txBody>
          <a:bodyPr/>
          <a:lstStyle/>
          <a:p>
            <a:r>
              <a:rPr lang="en-US" sz="2400" b="0">
                <a:solidFill>
                  <a:srgbClr val="FF0000"/>
                </a:solidFill>
              </a:rPr>
              <a:t>  axis</a:t>
            </a:r>
          </a:p>
        </p:txBody>
      </p:sp>
      <p:sp>
        <p:nvSpPr>
          <p:cNvPr id="41991" name="Text Box 11"/>
          <p:cNvSpPr txBox="1">
            <a:spLocks noChangeArrowheads="1"/>
          </p:cNvSpPr>
          <p:nvPr/>
        </p:nvSpPr>
        <p:spPr bwMode="auto">
          <a:xfrm>
            <a:off x="1443038" y="1968500"/>
            <a:ext cx="2947987" cy="687388"/>
          </a:xfrm>
          <a:prstGeom prst="rect">
            <a:avLst/>
          </a:prstGeom>
          <a:noFill/>
          <a:ln w="9525">
            <a:noFill/>
            <a:miter lim="800000"/>
            <a:headEnd/>
            <a:tailEnd/>
          </a:ln>
        </p:spPr>
        <p:txBody>
          <a:bodyPr/>
          <a:lstStyle/>
          <a:p>
            <a:r>
              <a:rPr lang="en-US" sz="2000" dirty="0">
                <a:solidFill>
                  <a:srgbClr val="FF0000"/>
                </a:solidFill>
              </a:rPr>
              <a:t>FROM YOUR </a:t>
            </a:r>
            <a:r>
              <a:rPr lang="en-US" sz="2000" dirty="0" smtClean="0">
                <a:solidFill>
                  <a:srgbClr val="FF0000"/>
                </a:solidFill>
              </a:rPr>
              <a:t>FRAME</a:t>
            </a:r>
          </a:p>
          <a:p>
            <a:r>
              <a:rPr lang="en-US" sz="2000" dirty="0" smtClean="0">
                <a:solidFill>
                  <a:srgbClr val="FF0000"/>
                </a:solidFill>
              </a:rPr>
              <a:t>OF REFERENCE</a:t>
            </a:r>
            <a:endParaRPr lang="en-US" sz="2000" dirty="0">
              <a:solidFill>
                <a:srgbClr val="FF0000"/>
              </a:solidFill>
            </a:endParaRPr>
          </a:p>
        </p:txBody>
      </p:sp>
      <p:sp>
        <p:nvSpPr>
          <p:cNvPr id="41992" name="Text Box 12"/>
          <p:cNvSpPr txBox="1">
            <a:spLocks noChangeArrowheads="1"/>
          </p:cNvSpPr>
          <p:nvPr/>
        </p:nvSpPr>
        <p:spPr bwMode="auto">
          <a:xfrm>
            <a:off x="4557713" y="1968500"/>
            <a:ext cx="3368675" cy="685800"/>
          </a:xfrm>
          <a:prstGeom prst="rect">
            <a:avLst/>
          </a:prstGeom>
          <a:noFill/>
          <a:ln w="9525">
            <a:noFill/>
            <a:miter lim="800000"/>
            <a:headEnd/>
            <a:tailEnd/>
          </a:ln>
        </p:spPr>
        <p:txBody>
          <a:bodyPr/>
          <a:lstStyle/>
          <a:p>
            <a:r>
              <a:rPr lang="en-US" sz="2000">
                <a:solidFill>
                  <a:srgbClr val="FF0000"/>
                </a:solidFill>
              </a:rPr>
              <a:t>FROM A BIRD’S FRAME</a:t>
            </a:r>
          </a:p>
          <a:p>
            <a:r>
              <a:rPr lang="en-US" sz="2000">
                <a:solidFill>
                  <a:srgbClr val="FF0000"/>
                </a:solidFill>
              </a:rPr>
              <a:t>OF REFERENCE</a:t>
            </a:r>
          </a:p>
        </p:txBody>
      </p:sp>
      <p:sp>
        <p:nvSpPr>
          <p:cNvPr id="433165" name="Freeform 13"/>
          <p:cNvSpPr>
            <a:spLocks/>
          </p:cNvSpPr>
          <p:nvPr/>
        </p:nvSpPr>
        <p:spPr bwMode="auto">
          <a:xfrm>
            <a:off x="3897313" y="3402013"/>
            <a:ext cx="0" cy="476250"/>
          </a:xfrm>
          <a:custGeom>
            <a:avLst/>
            <a:gdLst>
              <a:gd name="T0" fmla="*/ 0 w 1"/>
              <a:gd name="T1" fmla="*/ 0 h 751"/>
              <a:gd name="T2" fmla="*/ 0 w 1"/>
              <a:gd name="T3" fmla="*/ 2147483647 h 751"/>
              <a:gd name="T4" fmla="*/ 0 60000 65536"/>
              <a:gd name="T5" fmla="*/ 0 60000 65536"/>
              <a:gd name="T6" fmla="*/ 0 w 1"/>
              <a:gd name="T7" fmla="*/ 0 h 751"/>
              <a:gd name="T8" fmla="*/ 0 w 1"/>
              <a:gd name="T9" fmla="*/ 751 h 751"/>
            </a:gdLst>
            <a:ahLst/>
            <a:cxnLst>
              <a:cxn ang="T4">
                <a:pos x="T0" y="T1"/>
              </a:cxn>
              <a:cxn ang="T5">
                <a:pos x="T2" y="T3"/>
              </a:cxn>
            </a:cxnLst>
            <a:rect l="T6" t="T7" r="T8" b="T9"/>
            <a:pathLst>
              <a:path w="1" h="751">
                <a:moveTo>
                  <a:pt x="0" y="0"/>
                </a:moveTo>
                <a:lnTo>
                  <a:pt x="0" y="751"/>
                </a:lnTo>
              </a:path>
            </a:pathLst>
          </a:custGeom>
          <a:noFill/>
          <a:ln w="60325">
            <a:solidFill>
              <a:srgbClr val="000000"/>
            </a:solidFill>
            <a:round/>
            <a:headEnd type="none" w="med" len="med"/>
            <a:tailEnd type="triangle" w="lg" len="med"/>
          </a:ln>
        </p:spPr>
        <p:txBody>
          <a:bodyPr/>
          <a:lstStyle/>
          <a:p>
            <a:endParaRPr lang="en-US">
              <a:solidFill>
                <a:srgbClr val="000000"/>
              </a:solidFill>
            </a:endParaRPr>
          </a:p>
        </p:txBody>
      </p:sp>
      <p:sp>
        <p:nvSpPr>
          <p:cNvPr id="433166" name="Freeform 14"/>
          <p:cNvSpPr>
            <a:spLocks/>
          </p:cNvSpPr>
          <p:nvPr/>
        </p:nvSpPr>
        <p:spPr bwMode="auto">
          <a:xfrm>
            <a:off x="5202238" y="4600575"/>
            <a:ext cx="1587" cy="460375"/>
          </a:xfrm>
          <a:custGeom>
            <a:avLst/>
            <a:gdLst>
              <a:gd name="T0" fmla="*/ 0 w 1"/>
              <a:gd name="T1" fmla="*/ 2147483647 h 726"/>
              <a:gd name="T2" fmla="*/ 0 w 1"/>
              <a:gd name="T3" fmla="*/ 0 h 726"/>
              <a:gd name="T4" fmla="*/ 0 60000 65536"/>
              <a:gd name="T5" fmla="*/ 0 60000 65536"/>
              <a:gd name="T6" fmla="*/ 0 w 1"/>
              <a:gd name="T7" fmla="*/ 0 h 726"/>
              <a:gd name="T8" fmla="*/ 1 w 1"/>
              <a:gd name="T9" fmla="*/ 726 h 726"/>
            </a:gdLst>
            <a:ahLst/>
            <a:cxnLst>
              <a:cxn ang="T4">
                <a:pos x="T0" y="T1"/>
              </a:cxn>
              <a:cxn ang="T5">
                <a:pos x="T2" y="T3"/>
              </a:cxn>
            </a:cxnLst>
            <a:rect l="T6" t="T7" r="T8" b="T9"/>
            <a:pathLst>
              <a:path w="1" h="726">
                <a:moveTo>
                  <a:pt x="0" y="726"/>
                </a:moveTo>
                <a:lnTo>
                  <a:pt x="0" y="0"/>
                </a:lnTo>
              </a:path>
            </a:pathLst>
          </a:custGeom>
          <a:noFill/>
          <a:ln w="60325">
            <a:solidFill>
              <a:srgbClr val="000000"/>
            </a:solidFill>
            <a:round/>
            <a:headEnd type="none" w="med" len="med"/>
            <a:tailEnd type="triangle" w="lg" len="med"/>
          </a:ln>
        </p:spPr>
        <p:txBody>
          <a:bodyPr/>
          <a:lstStyle/>
          <a:p>
            <a:endParaRPr lang="en-US">
              <a:solidFill>
                <a:srgbClr val="000000"/>
              </a:solidFill>
            </a:endParaRPr>
          </a:p>
        </p:txBody>
      </p:sp>
      <p:sp>
        <p:nvSpPr>
          <p:cNvPr id="433167" name="Text Box 15"/>
          <p:cNvSpPr txBox="1">
            <a:spLocks noChangeArrowheads="1"/>
          </p:cNvSpPr>
          <p:nvPr/>
        </p:nvSpPr>
        <p:spPr bwMode="auto">
          <a:xfrm>
            <a:off x="1208088" y="2794000"/>
            <a:ext cx="2490787" cy="1611313"/>
          </a:xfrm>
          <a:prstGeom prst="rect">
            <a:avLst/>
          </a:prstGeom>
          <a:noFill/>
          <a:ln w="9525">
            <a:noFill/>
            <a:miter lim="800000"/>
            <a:headEnd/>
            <a:tailEnd/>
          </a:ln>
        </p:spPr>
        <p:txBody>
          <a:bodyPr/>
          <a:lstStyle/>
          <a:p>
            <a:r>
              <a:rPr lang="en-US" sz="2400" b="0" dirty="0">
                <a:solidFill>
                  <a:srgbClr val="000000"/>
                </a:solidFill>
              </a:rPr>
              <a:t>You feel a </a:t>
            </a:r>
            <a:r>
              <a:rPr lang="en-US" sz="2400" b="0" dirty="0" smtClean="0">
                <a:solidFill>
                  <a:srgbClr val="000000"/>
                </a:solidFill>
              </a:rPr>
              <a:t>“centrifugal force</a:t>
            </a:r>
            <a:r>
              <a:rPr lang="en-US" sz="2400" b="0" dirty="0">
                <a:solidFill>
                  <a:srgbClr val="000000"/>
                </a:solidFill>
              </a:rPr>
              <a:t>” pushing you into pads.</a:t>
            </a:r>
          </a:p>
        </p:txBody>
      </p:sp>
      <p:sp>
        <p:nvSpPr>
          <p:cNvPr id="433168" name="Text Box 16"/>
          <p:cNvSpPr txBox="1">
            <a:spLocks noChangeArrowheads="1"/>
          </p:cNvSpPr>
          <p:nvPr/>
        </p:nvSpPr>
        <p:spPr bwMode="auto">
          <a:xfrm>
            <a:off x="5497513" y="3009900"/>
            <a:ext cx="2490787" cy="1708150"/>
          </a:xfrm>
          <a:prstGeom prst="rect">
            <a:avLst/>
          </a:prstGeom>
          <a:noFill/>
          <a:ln w="9525">
            <a:noFill/>
            <a:miter lim="800000"/>
            <a:headEnd/>
            <a:tailEnd/>
          </a:ln>
        </p:spPr>
        <p:txBody>
          <a:bodyPr/>
          <a:lstStyle/>
          <a:p>
            <a:r>
              <a:rPr lang="en-US" sz="2400" b="0">
                <a:solidFill>
                  <a:srgbClr val="000000"/>
                </a:solidFill>
              </a:rPr>
              <a:t>Bird sees pads pushing on you (centripetal force), changing your motion.</a:t>
            </a:r>
          </a:p>
        </p:txBody>
      </p:sp>
      <p:sp>
        <p:nvSpPr>
          <p:cNvPr id="41997" name="Rectangle 17"/>
          <p:cNvSpPr>
            <a:spLocks noChangeArrowheads="1"/>
          </p:cNvSpPr>
          <p:nvPr/>
        </p:nvSpPr>
        <p:spPr bwMode="auto">
          <a:xfrm>
            <a:off x="1228725" y="1882775"/>
            <a:ext cx="3314700" cy="3273425"/>
          </a:xfrm>
          <a:prstGeom prst="rect">
            <a:avLst/>
          </a:prstGeom>
          <a:noFill/>
          <a:ln w="28575">
            <a:solidFill>
              <a:srgbClr val="FF0000"/>
            </a:solidFill>
            <a:miter lim="800000"/>
            <a:headEnd/>
            <a:tailEnd/>
          </a:ln>
        </p:spPr>
        <p:txBody>
          <a:bodyPr/>
          <a:lstStyle/>
          <a:p>
            <a:endParaRPr lang="en-US">
              <a:solidFill>
                <a:srgbClr val="000000"/>
              </a:solidFill>
            </a:endParaRPr>
          </a:p>
        </p:txBody>
      </p:sp>
      <p:sp>
        <p:nvSpPr>
          <p:cNvPr id="41998" name="Rectangle 18"/>
          <p:cNvSpPr>
            <a:spLocks noChangeArrowheads="1"/>
          </p:cNvSpPr>
          <p:nvPr/>
        </p:nvSpPr>
        <p:spPr bwMode="auto">
          <a:xfrm>
            <a:off x="4543425" y="1882775"/>
            <a:ext cx="3429000" cy="3273425"/>
          </a:xfrm>
          <a:prstGeom prst="rect">
            <a:avLst/>
          </a:prstGeom>
          <a:noFill/>
          <a:ln w="28575">
            <a:solidFill>
              <a:srgbClr val="FF0000"/>
            </a:solidFill>
            <a:miter lim="800000"/>
            <a:headEnd/>
            <a:tailEnd/>
          </a:ln>
        </p:spPr>
        <p:txBody>
          <a:bodyPr/>
          <a:lstStyle/>
          <a:p>
            <a:endParaRPr lang="en-US">
              <a:solidFill>
                <a:srgbClr val="000000"/>
              </a:solidFill>
            </a:endParaRPr>
          </a:p>
        </p:txBody>
      </p:sp>
      <p:sp>
        <p:nvSpPr>
          <p:cNvPr id="41999" name="Line 19"/>
          <p:cNvSpPr>
            <a:spLocks noChangeShapeType="1"/>
          </p:cNvSpPr>
          <p:nvPr/>
        </p:nvSpPr>
        <p:spPr bwMode="auto">
          <a:xfrm>
            <a:off x="1228725" y="2754313"/>
            <a:ext cx="6743700" cy="0"/>
          </a:xfrm>
          <a:prstGeom prst="line">
            <a:avLst/>
          </a:prstGeom>
          <a:noFill/>
          <a:ln w="28575">
            <a:solidFill>
              <a:srgbClr val="FF0000"/>
            </a:solidFill>
            <a:round/>
            <a:headEnd/>
            <a:tailEnd/>
          </a:ln>
        </p:spPr>
        <p:txBody>
          <a:bodyPr/>
          <a:lstStyle/>
          <a:p>
            <a:endParaRPr lang="en-US">
              <a:solidFill>
                <a:srgbClr val="000000"/>
              </a:solidFill>
            </a:endParaRPr>
          </a:p>
        </p:txBody>
      </p:sp>
      <p:sp>
        <p:nvSpPr>
          <p:cNvPr id="433172" name="Text Box 20"/>
          <p:cNvSpPr txBox="1">
            <a:spLocks noChangeArrowheads="1"/>
          </p:cNvSpPr>
          <p:nvPr/>
        </p:nvSpPr>
        <p:spPr bwMode="auto">
          <a:xfrm>
            <a:off x="1344613" y="4400550"/>
            <a:ext cx="2057400" cy="757238"/>
          </a:xfrm>
          <a:prstGeom prst="rect">
            <a:avLst/>
          </a:prstGeom>
          <a:noFill/>
          <a:ln w="9525">
            <a:noFill/>
            <a:miter lim="800000"/>
            <a:headEnd/>
            <a:tailEnd/>
          </a:ln>
        </p:spPr>
        <p:txBody>
          <a:bodyPr/>
          <a:lstStyle/>
          <a:p>
            <a:r>
              <a:rPr lang="en-US" sz="2000" b="0">
                <a:solidFill>
                  <a:srgbClr val="000000"/>
                </a:solidFill>
              </a:rPr>
              <a:t>(What is pushing you?)</a:t>
            </a:r>
          </a:p>
        </p:txBody>
      </p:sp>
      <p:sp>
        <p:nvSpPr>
          <p:cNvPr id="42001" name="Oval 22"/>
          <p:cNvSpPr>
            <a:spLocks noChangeArrowheads="1"/>
          </p:cNvSpPr>
          <p:nvPr/>
        </p:nvSpPr>
        <p:spPr bwMode="auto">
          <a:xfrm>
            <a:off x="3643313" y="3960813"/>
            <a:ext cx="492125" cy="492125"/>
          </a:xfrm>
          <a:prstGeom prst="ellipse">
            <a:avLst/>
          </a:prstGeom>
          <a:solidFill>
            <a:srgbClr val="FF0000"/>
          </a:solidFill>
          <a:ln w="9525">
            <a:solidFill>
              <a:srgbClr val="FF3300"/>
            </a:solidFill>
            <a:round/>
            <a:headEnd/>
            <a:tailEnd/>
          </a:ln>
        </p:spPr>
        <p:txBody>
          <a:bodyPr/>
          <a:lstStyle/>
          <a:p>
            <a:endParaRPr lang="en-US">
              <a:solidFill>
                <a:srgbClr val="000000"/>
              </a:solidFill>
            </a:endParaRPr>
          </a:p>
        </p:txBody>
      </p:sp>
      <p:grpSp>
        <p:nvGrpSpPr>
          <p:cNvPr id="42002" name="Group 23"/>
          <p:cNvGrpSpPr>
            <a:grpSpLocks/>
          </p:cNvGrpSpPr>
          <p:nvPr/>
        </p:nvGrpSpPr>
        <p:grpSpPr bwMode="auto">
          <a:xfrm>
            <a:off x="3873500" y="376238"/>
            <a:ext cx="1276350" cy="1184275"/>
            <a:chOff x="2550" y="2475"/>
            <a:chExt cx="804" cy="746"/>
          </a:xfrm>
        </p:grpSpPr>
        <p:grpSp>
          <p:nvGrpSpPr>
            <p:cNvPr id="42007" name="Group 24"/>
            <p:cNvGrpSpPr>
              <a:grpSpLocks/>
            </p:cNvGrpSpPr>
            <p:nvPr/>
          </p:nvGrpSpPr>
          <p:grpSpPr bwMode="auto">
            <a:xfrm>
              <a:off x="2606" y="2475"/>
              <a:ext cx="748" cy="746"/>
              <a:chOff x="2569" y="1986"/>
              <a:chExt cx="1536" cy="1533"/>
            </a:xfrm>
          </p:grpSpPr>
          <p:sp>
            <p:nvSpPr>
              <p:cNvPr id="42009" name="Oval 25"/>
              <p:cNvSpPr>
                <a:spLocks noChangeArrowheads="1"/>
              </p:cNvSpPr>
              <p:nvPr/>
            </p:nvSpPr>
            <p:spPr bwMode="auto">
              <a:xfrm>
                <a:off x="2569" y="1986"/>
                <a:ext cx="1536" cy="1533"/>
              </a:xfrm>
              <a:prstGeom prst="ellipse">
                <a:avLst/>
              </a:prstGeom>
              <a:noFill/>
              <a:ln w="25400">
                <a:solidFill>
                  <a:srgbClr val="FF0000"/>
                </a:solidFill>
                <a:round/>
                <a:headEnd/>
                <a:tailEnd/>
              </a:ln>
            </p:spPr>
            <p:txBody>
              <a:bodyPr/>
              <a:lstStyle/>
              <a:p>
                <a:endParaRPr lang="en-US">
                  <a:solidFill>
                    <a:srgbClr val="000000"/>
                  </a:solidFill>
                </a:endParaRPr>
              </a:p>
            </p:txBody>
          </p:sp>
          <p:sp>
            <p:nvSpPr>
              <p:cNvPr id="42010" name="Oval 26"/>
              <p:cNvSpPr>
                <a:spLocks noChangeArrowheads="1"/>
              </p:cNvSpPr>
              <p:nvPr/>
            </p:nvSpPr>
            <p:spPr bwMode="auto">
              <a:xfrm>
                <a:off x="3209" y="3391"/>
                <a:ext cx="128" cy="128"/>
              </a:xfrm>
              <a:prstGeom prst="ellipse">
                <a:avLst/>
              </a:prstGeom>
              <a:solidFill>
                <a:srgbClr val="FF0000"/>
              </a:solidFill>
              <a:ln w="9525">
                <a:solidFill>
                  <a:srgbClr val="FF0000"/>
                </a:solidFill>
                <a:round/>
                <a:headEnd/>
                <a:tailEnd/>
              </a:ln>
            </p:spPr>
            <p:txBody>
              <a:bodyPr/>
              <a:lstStyle/>
              <a:p>
                <a:endParaRPr lang="en-US">
                  <a:solidFill>
                    <a:srgbClr val="000000"/>
                  </a:solidFill>
                </a:endParaRPr>
              </a:p>
            </p:txBody>
          </p:sp>
        </p:grpSp>
        <p:sp>
          <p:nvSpPr>
            <p:cNvPr id="42008" name="Freeform 27"/>
            <p:cNvSpPr>
              <a:spLocks/>
            </p:cNvSpPr>
            <p:nvPr/>
          </p:nvSpPr>
          <p:spPr bwMode="auto">
            <a:xfrm>
              <a:off x="2550" y="2910"/>
              <a:ext cx="100" cy="220"/>
            </a:xfrm>
            <a:custGeom>
              <a:avLst/>
              <a:gdLst>
                <a:gd name="T0" fmla="*/ 0 w 205"/>
                <a:gd name="T1" fmla="*/ 0 h 453"/>
                <a:gd name="T2" fmla="*/ 0 w 205"/>
                <a:gd name="T3" fmla="*/ 0 h 453"/>
                <a:gd name="T4" fmla="*/ 0 w 205"/>
                <a:gd name="T5" fmla="*/ 0 h 453"/>
                <a:gd name="T6" fmla="*/ 0 60000 65536"/>
                <a:gd name="T7" fmla="*/ 0 60000 65536"/>
                <a:gd name="T8" fmla="*/ 0 60000 65536"/>
                <a:gd name="T9" fmla="*/ 0 w 205"/>
                <a:gd name="T10" fmla="*/ 0 h 453"/>
                <a:gd name="T11" fmla="*/ 205 w 205"/>
                <a:gd name="T12" fmla="*/ 453 h 453"/>
              </a:gdLst>
              <a:ahLst/>
              <a:cxnLst>
                <a:cxn ang="T6">
                  <a:pos x="T0" y="T1"/>
                </a:cxn>
                <a:cxn ang="T7">
                  <a:pos x="T2" y="T3"/>
                </a:cxn>
                <a:cxn ang="T8">
                  <a:pos x="T4" y="T5"/>
                </a:cxn>
              </a:cxnLst>
              <a:rect l="T9" t="T10" r="T11" b="T12"/>
              <a:pathLst>
                <a:path w="205" h="453">
                  <a:moveTo>
                    <a:pt x="205" y="453"/>
                  </a:moveTo>
                  <a:cubicBezTo>
                    <a:pt x="183" y="419"/>
                    <a:pt x="104" y="324"/>
                    <a:pt x="70" y="248"/>
                  </a:cubicBezTo>
                  <a:cubicBezTo>
                    <a:pt x="36" y="172"/>
                    <a:pt x="15" y="52"/>
                    <a:pt x="0" y="0"/>
                  </a:cubicBezTo>
                </a:path>
              </a:pathLst>
            </a:custGeom>
            <a:noFill/>
            <a:ln w="25400">
              <a:solidFill>
                <a:srgbClr val="FF0000"/>
              </a:solidFill>
              <a:round/>
              <a:headEnd/>
              <a:tailEnd type="triangle" w="lg" len="lg"/>
            </a:ln>
          </p:spPr>
          <p:txBody>
            <a:bodyPr/>
            <a:lstStyle/>
            <a:p>
              <a:endParaRPr lang="en-US">
                <a:solidFill>
                  <a:srgbClr val="000000"/>
                </a:solidFill>
              </a:endParaRPr>
            </a:p>
          </p:txBody>
        </p:sp>
      </p:grpSp>
      <p:sp>
        <p:nvSpPr>
          <p:cNvPr id="433182" name="Rectangle 30"/>
          <p:cNvSpPr>
            <a:spLocks noChangeArrowheads="1"/>
          </p:cNvSpPr>
          <p:nvPr/>
        </p:nvSpPr>
        <p:spPr bwMode="auto">
          <a:xfrm>
            <a:off x="4684713" y="5359400"/>
            <a:ext cx="4202112" cy="946150"/>
          </a:xfrm>
          <a:prstGeom prst="rect">
            <a:avLst/>
          </a:prstGeom>
          <a:noFill/>
          <a:ln w="9525" algn="ctr">
            <a:noFill/>
            <a:miter lim="800000"/>
            <a:headEnd/>
            <a:tailEnd/>
          </a:ln>
        </p:spPr>
        <p:txBody>
          <a:bodyPr anchor="ctr">
            <a:spAutoFit/>
          </a:bodyPr>
          <a:lstStyle/>
          <a:p>
            <a:r>
              <a:rPr lang="en-US" b="0">
                <a:solidFill>
                  <a:srgbClr val="000000"/>
                </a:solidFill>
              </a:rPr>
              <a:t>Magnitude of centripetal force that actually exists </a:t>
            </a:r>
          </a:p>
        </p:txBody>
      </p:sp>
      <p:pic>
        <p:nvPicPr>
          <p:cNvPr id="433183" name="Picture 31" descr="pe0700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5488" y="117475"/>
            <a:ext cx="1430337" cy="1609725"/>
          </a:xfrm>
          <a:prstGeom prst="rect">
            <a:avLst/>
          </a:prstGeom>
          <a:noFill/>
          <a:ln w="9525">
            <a:noFill/>
            <a:miter lim="800000"/>
            <a:headEnd/>
            <a:tailEnd/>
          </a:ln>
        </p:spPr>
      </p:pic>
      <p:sp>
        <p:nvSpPr>
          <p:cNvPr id="433184" name="Rectangle 32"/>
          <p:cNvSpPr>
            <a:spLocks noChangeArrowheads="1"/>
          </p:cNvSpPr>
          <p:nvPr/>
        </p:nvSpPr>
        <p:spPr bwMode="auto">
          <a:xfrm>
            <a:off x="3089275" y="4376738"/>
            <a:ext cx="1501775" cy="823912"/>
          </a:xfrm>
          <a:prstGeom prst="rect">
            <a:avLst/>
          </a:prstGeom>
          <a:noFill/>
          <a:ln w="9525" algn="ctr">
            <a:noFill/>
            <a:miter lim="800000"/>
            <a:headEnd/>
            <a:tailEnd/>
          </a:ln>
        </p:spPr>
        <p:txBody>
          <a:bodyPr anchor="ctr">
            <a:spAutoFit/>
          </a:bodyPr>
          <a:lstStyle/>
          <a:p>
            <a:r>
              <a:rPr lang="en-US" sz="4800" b="0">
                <a:solidFill>
                  <a:srgbClr val="000000"/>
                </a:solidFill>
              </a:rPr>
              <a:t>??? </a:t>
            </a:r>
          </a:p>
        </p:txBody>
      </p:sp>
      <p:pic>
        <p:nvPicPr>
          <p:cNvPr id="27" name="Picture 2" descr="http://blogs.jobdig.com/wwds/files/2008/06/soaring-bald-eagles_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913" y="171450"/>
            <a:ext cx="2444750" cy="1539875"/>
          </a:xfrm>
          <a:prstGeom prst="rect">
            <a:avLst/>
          </a:prstGeom>
          <a:noFill/>
          <a:ln w="9525">
            <a:noFill/>
            <a:miter lim="800000"/>
            <a:headEnd/>
            <a:tailEnd/>
          </a:ln>
        </p:spPr>
      </p:pic>
    </p:spTree>
    <p:extLst>
      <p:ext uri="{BB962C8B-B14F-4D97-AF65-F5344CB8AC3E}">
        <p14:creationId xmlns:p14="http://schemas.microsoft.com/office/powerpoint/2010/main" val="3995646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3167"/>
                                        </p:tgtEl>
                                        <p:attrNameLst>
                                          <p:attrName>style.visibility</p:attrName>
                                        </p:attrNameLst>
                                      </p:cBhvr>
                                      <p:to>
                                        <p:strVal val="visible"/>
                                      </p:to>
                                    </p:set>
                                    <p:anim calcmode="discrete" valueType="clr">
                                      <p:cBhvr override="childStyle">
                                        <p:cTn id="7" dur="80"/>
                                        <p:tgtEl>
                                          <p:spTgt spid="4331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3167"/>
                                        </p:tgtEl>
                                        <p:attrNameLst>
                                          <p:attrName>fillcolor</p:attrName>
                                        </p:attrNameLst>
                                      </p:cBhvr>
                                      <p:tavLst>
                                        <p:tav tm="0">
                                          <p:val>
                                            <p:clrVal>
                                              <a:schemeClr val="accent2"/>
                                            </p:clrVal>
                                          </p:val>
                                        </p:tav>
                                        <p:tav tm="50000">
                                          <p:val>
                                            <p:clrVal>
                                              <a:schemeClr val="hlink"/>
                                            </p:clrVal>
                                          </p:val>
                                        </p:tav>
                                      </p:tavLst>
                                    </p:anim>
                                    <p:set>
                                      <p:cBhvr>
                                        <p:cTn id="9" dur="80"/>
                                        <p:tgtEl>
                                          <p:spTgt spid="433167"/>
                                        </p:tgtEl>
                                        <p:attrNameLst>
                                          <p:attrName>fill.type</p:attrName>
                                        </p:attrNameLst>
                                      </p:cBhvr>
                                      <p:to>
                                        <p:strVal val="solid"/>
                                      </p:to>
                                    </p:set>
                                  </p:childTnLst>
                                </p:cTn>
                              </p:par>
                            </p:childTnLst>
                          </p:cTn>
                        </p:par>
                        <p:par>
                          <p:cTn id="10" fill="hold">
                            <p:stCondLst>
                              <p:cond delay="1840"/>
                            </p:stCondLst>
                            <p:childTnLst>
                              <p:par>
                                <p:cTn id="11" presetID="10" presetClass="entr" presetSubtype="0" fill="hold" nodeType="afterEffect">
                                  <p:stCondLst>
                                    <p:cond delay="0"/>
                                  </p:stCondLst>
                                  <p:childTnLst>
                                    <p:set>
                                      <p:cBhvr>
                                        <p:cTn id="12" dur="1" fill="hold">
                                          <p:stCondLst>
                                            <p:cond delay="0"/>
                                          </p:stCondLst>
                                        </p:cTn>
                                        <p:tgtEl>
                                          <p:spTgt spid="433183"/>
                                        </p:tgtEl>
                                        <p:attrNameLst>
                                          <p:attrName>style.visibility</p:attrName>
                                        </p:attrNameLst>
                                      </p:cBhvr>
                                      <p:to>
                                        <p:strVal val="visible"/>
                                      </p:to>
                                    </p:set>
                                    <p:animEffect transition="in" filter="fade">
                                      <p:cBhvr>
                                        <p:cTn id="13" dur="2000"/>
                                        <p:tgtEl>
                                          <p:spTgt spid="43318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33165"/>
                                        </p:tgtEl>
                                        <p:attrNameLst>
                                          <p:attrName>style.visibility</p:attrName>
                                        </p:attrNameLst>
                                      </p:cBhvr>
                                      <p:to>
                                        <p:strVal val="visible"/>
                                      </p:to>
                                    </p:set>
                                    <p:animEffect transition="in" filter="fade">
                                      <p:cBhvr>
                                        <p:cTn id="18" dur="1000"/>
                                        <p:tgtEl>
                                          <p:spTgt spid="433165"/>
                                        </p:tgtEl>
                                      </p:cBhvr>
                                    </p:animEffect>
                                    <p:anim calcmode="lin" valueType="num">
                                      <p:cBhvr>
                                        <p:cTn id="19" dur="1000" fill="hold"/>
                                        <p:tgtEl>
                                          <p:spTgt spid="433165"/>
                                        </p:tgtEl>
                                        <p:attrNameLst>
                                          <p:attrName>ppt_x</p:attrName>
                                        </p:attrNameLst>
                                      </p:cBhvr>
                                      <p:tavLst>
                                        <p:tav tm="0">
                                          <p:val>
                                            <p:strVal val="#ppt_x"/>
                                          </p:val>
                                        </p:tav>
                                        <p:tav tm="100000">
                                          <p:val>
                                            <p:strVal val="#ppt_x"/>
                                          </p:val>
                                        </p:tav>
                                      </p:tavLst>
                                    </p:anim>
                                    <p:anim calcmode="lin" valueType="num">
                                      <p:cBhvr>
                                        <p:cTn id="20" dur="1000" fill="hold"/>
                                        <p:tgtEl>
                                          <p:spTgt spid="43316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33172"/>
                                        </p:tgtEl>
                                        <p:attrNameLst>
                                          <p:attrName>style.visibility</p:attrName>
                                        </p:attrNameLst>
                                      </p:cBhvr>
                                      <p:to>
                                        <p:strVal val="visible"/>
                                      </p:to>
                                    </p:set>
                                    <p:anim by="(-#ppt_w*2)" calcmode="lin" valueType="num">
                                      <p:cBhvr rctx="PPT">
                                        <p:cTn id="25" dur="500" autoRev="1" fill="hold">
                                          <p:stCondLst>
                                            <p:cond delay="0"/>
                                          </p:stCondLst>
                                        </p:cTn>
                                        <p:tgtEl>
                                          <p:spTgt spid="433172"/>
                                        </p:tgtEl>
                                        <p:attrNameLst>
                                          <p:attrName>ppt_w</p:attrName>
                                        </p:attrNameLst>
                                      </p:cBhvr>
                                    </p:anim>
                                    <p:anim by="(#ppt_w*0.50)" calcmode="lin" valueType="num">
                                      <p:cBhvr>
                                        <p:cTn id="26" dur="500" decel="50000" autoRev="1" fill="hold">
                                          <p:stCondLst>
                                            <p:cond delay="0"/>
                                          </p:stCondLst>
                                        </p:cTn>
                                        <p:tgtEl>
                                          <p:spTgt spid="433172"/>
                                        </p:tgtEl>
                                        <p:attrNameLst>
                                          <p:attrName>ppt_x</p:attrName>
                                        </p:attrNameLst>
                                      </p:cBhvr>
                                    </p:anim>
                                    <p:anim from="(-#ppt_h/2)" to="(#ppt_y)" calcmode="lin" valueType="num">
                                      <p:cBhvr>
                                        <p:cTn id="27" dur="1000" fill="hold">
                                          <p:stCondLst>
                                            <p:cond delay="0"/>
                                          </p:stCondLst>
                                        </p:cTn>
                                        <p:tgtEl>
                                          <p:spTgt spid="433172"/>
                                        </p:tgtEl>
                                        <p:attrNameLst>
                                          <p:attrName>ppt_y</p:attrName>
                                        </p:attrNameLst>
                                      </p:cBhvr>
                                    </p:anim>
                                    <p:animRot by="21600000">
                                      <p:cBhvr>
                                        <p:cTn id="28" dur="1000" fill="hold">
                                          <p:stCondLst>
                                            <p:cond delay="0"/>
                                          </p:stCondLst>
                                        </p:cTn>
                                        <p:tgtEl>
                                          <p:spTgt spid="43317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433184"/>
                                        </p:tgtEl>
                                        <p:attrNameLst>
                                          <p:attrName>style.visibility</p:attrName>
                                        </p:attrNameLst>
                                      </p:cBhvr>
                                      <p:to>
                                        <p:strVal val="visible"/>
                                      </p:to>
                                    </p:set>
                                    <p:anim to="" calcmode="lin" valueType="num">
                                      <p:cBhvr>
                                        <p:cTn id="33" dur="1" fill="hold"/>
                                        <p:tgtEl>
                                          <p:spTgt spid="433184"/>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433168"/>
                                        </p:tgtEl>
                                        <p:attrNameLst>
                                          <p:attrName>style.visibility</p:attrName>
                                        </p:attrNameLst>
                                      </p:cBhvr>
                                      <p:to>
                                        <p:strVal val="visible"/>
                                      </p:to>
                                    </p:set>
                                    <p:anim calcmode="discrete" valueType="clr">
                                      <p:cBhvr override="childStyle">
                                        <p:cTn id="45" dur="80"/>
                                        <p:tgtEl>
                                          <p:spTgt spid="43316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33168"/>
                                        </p:tgtEl>
                                        <p:attrNameLst>
                                          <p:attrName>fillcolor</p:attrName>
                                        </p:attrNameLst>
                                      </p:cBhvr>
                                      <p:tavLst>
                                        <p:tav tm="0">
                                          <p:val>
                                            <p:clrVal>
                                              <a:schemeClr val="accent2"/>
                                            </p:clrVal>
                                          </p:val>
                                        </p:tav>
                                        <p:tav tm="50000">
                                          <p:val>
                                            <p:clrVal>
                                              <a:schemeClr val="hlink"/>
                                            </p:clrVal>
                                          </p:val>
                                        </p:tav>
                                      </p:tavLst>
                                    </p:anim>
                                    <p:set>
                                      <p:cBhvr>
                                        <p:cTn id="47" dur="80"/>
                                        <p:tgtEl>
                                          <p:spTgt spid="433168"/>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33166"/>
                                        </p:tgtEl>
                                        <p:attrNameLst>
                                          <p:attrName>style.visibility</p:attrName>
                                        </p:attrNameLst>
                                      </p:cBhvr>
                                      <p:to>
                                        <p:strVal val="visible"/>
                                      </p:to>
                                    </p:set>
                                    <p:animEffect transition="in" filter="fade">
                                      <p:cBhvr>
                                        <p:cTn id="52" dur="1000"/>
                                        <p:tgtEl>
                                          <p:spTgt spid="433166"/>
                                        </p:tgtEl>
                                      </p:cBhvr>
                                    </p:animEffect>
                                    <p:anim calcmode="lin" valueType="num">
                                      <p:cBhvr>
                                        <p:cTn id="53" dur="1000" fill="hold"/>
                                        <p:tgtEl>
                                          <p:spTgt spid="433166"/>
                                        </p:tgtEl>
                                        <p:attrNameLst>
                                          <p:attrName>ppt_x</p:attrName>
                                        </p:attrNameLst>
                                      </p:cBhvr>
                                      <p:tavLst>
                                        <p:tav tm="0">
                                          <p:val>
                                            <p:strVal val="#ppt_x"/>
                                          </p:val>
                                        </p:tav>
                                        <p:tav tm="100000">
                                          <p:val>
                                            <p:strVal val="#ppt_x"/>
                                          </p:val>
                                        </p:tav>
                                      </p:tavLst>
                                    </p:anim>
                                    <p:anim calcmode="lin" valueType="num">
                                      <p:cBhvr>
                                        <p:cTn id="54" dur="1000" fill="hold"/>
                                        <p:tgtEl>
                                          <p:spTgt spid="43316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33154"/>
                                        </p:tgtEl>
                                        <p:attrNameLst>
                                          <p:attrName>style.visibility</p:attrName>
                                        </p:attrNameLst>
                                      </p:cBhvr>
                                      <p:to>
                                        <p:strVal val="visible"/>
                                      </p:to>
                                    </p:set>
                                    <p:animEffect transition="in" filter="dissolve">
                                      <p:cBhvr>
                                        <p:cTn id="59" dur="500"/>
                                        <p:tgtEl>
                                          <p:spTgt spid="433154"/>
                                        </p:tgtEl>
                                      </p:cBhvr>
                                    </p:animEffect>
                                  </p:childTnLst>
                                </p:cTn>
                              </p:par>
                            </p:childTnLst>
                          </p:cTn>
                        </p:par>
                        <p:par>
                          <p:cTn id="60" fill="hold">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433182"/>
                                        </p:tgtEl>
                                        <p:attrNameLst>
                                          <p:attrName>style.visibility</p:attrName>
                                        </p:attrNameLst>
                                      </p:cBhvr>
                                      <p:to>
                                        <p:strVal val="visible"/>
                                      </p:to>
                                    </p:set>
                                    <p:animEffect transition="in" filter="dissolve">
                                      <p:cBhvr>
                                        <p:cTn id="63" dur="500"/>
                                        <p:tgtEl>
                                          <p:spTgt spid="433182"/>
                                        </p:tgtEl>
                                      </p:cBhvr>
                                    </p:animEffect>
                                  </p:childTnLst>
                                </p:cTn>
                              </p:par>
                            </p:childTnLst>
                          </p:cTn>
                        </p:par>
                      </p:childTnLst>
                    </p:cTn>
                  </p:par>
                  <p:par>
                    <p:cTn id="64" fill="hold">
                      <p:stCondLst>
                        <p:cond delay="indefinite"/>
                      </p:stCondLst>
                      <p:childTnLst>
                        <p:par>
                          <p:cTn id="65" fill="hold">
                            <p:stCondLst>
                              <p:cond delay="0"/>
                            </p:stCondLst>
                            <p:childTnLst>
                              <p:par>
                                <p:cTn id="66" presetID="38" presetClass="entr" presetSubtype="0" accel="50000" fill="hold" grpId="0" nodeType="clickEffect">
                                  <p:stCondLst>
                                    <p:cond delay="0"/>
                                  </p:stCondLst>
                                  <p:iterate type="lt">
                                    <p:tmPct val="50000"/>
                                  </p:iterate>
                                  <p:childTnLst>
                                    <p:set>
                                      <p:cBhvr>
                                        <p:cTn id="67" dur="1" fill="hold">
                                          <p:stCondLst>
                                            <p:cond delay="0"/>
                                          </p:stCondLst>
                                        </p:cTn>
                                        <p:tgtEl>
                                          <p:spTgt spid="433155"/>
                                        </p:tgtEl>
                                        <p:attrNameLst>
                                          <p:attrName>style.visibility</p:attrName>
                                        </p:attrNameLst>
                                      </p:cBhvr>
                                      <p:to>
                                        <p:strVal val="visible"/>
                                      </p:to>
                                    </p:set>
                                    <p:set>
                                      <p:cBhvr>
                                        <p:cTn id="68" dur="455" fill="hold">
                                          <p:stCondLst>
                                            <p:cond delay="0"/>
                                          </p:stCondLst>
                                        </p:cTn>
                                        <p:tgtEl>
                                          <p:spTgt spid="433155"/>
                                        </p:tgtEl>
                                        <p:attrNameLst>
                                          <p:attrName>style.rotation</p:attrName>
                                        </p:attrNameLst>
                                      </p:cBhvr>
                                      <p:to>
                                        <p:strVal val="-45.0"/>
                                      </p:to>
                                    </p:set>
                                    <p:anim calcmode="lin" valueType="num">
                                      <p:cBhvr>
                                        <p:cTn id="69" dur="455" fill="hold">
                                          <p:stCondLst>
                                            <p:cond delay="455"/>
                                          </p:stCondLst>
                                        </p:cTn>
                                        <p:tgtEl>
                                          <p:spTgt spid="433155"/>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433155"/>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433155"/>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43315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p:bldP spid="433155" grpId="0"/>
      <p:bldP spid="433165" grpId="0" animBg="1"/>
      <p:bldP spid="433166" grpId="0" animBg="1"/>
      <p:bldP spid="433167" grpId="0"/>
      <p:bldP spid="433168" grpId="0"/>
      <p:bldP spid="433172" grpId="0"/>
      <p:bldP spid="433182" grpId="0"/>
      <p:bldP spid="43318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95" name="Rectangle 19"/>
          <p:cNvSpPr>
            <a:spLocks noChangeArrowheads="1"/>
          </p:cNvSpPr>
          <p:nvPr/>
        </p:nvSpPr>
        <p:spPr bwMode="auto">
          <a:xfrm>
            <a:off x="7374674" y="2860348"/>
            <a:ext cx="1292225" cy="63658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34178" name="Rectangle 2"/>
          <p:cNvSpPr>
            <a:spLocks noChangeArrowheads="1"/>
          </p:cNvSpPr>
          <p:nvPr/>
        </p:nvSpPr>
        <p:spPr bwMode="auto">
          <a:xfrm>
            <a:off x="6917474" y="2958773"/>
            <a:ext cx="1736725" cy="519113"/>
          </a:xfrm>
          <a:prstGeom prst="rect">
            <a:avLst/>
          </a:prstGeom>
          <a:noFill/>
          <a:ln w="9525" algn="ctr">
            <a:noFill/>
            <a:miter lim="800000"/>
            <a:headEnd/>
            <a:tailEnd/>
          </a:ln>
        </p:spPr>
        <p:txBody>
          <a:bodyPr wrap="none" anchor="ctr">
            <a:spAutoFit/>
          </a:bodyPr>
          <a:lstStyle/>
          <a:p>
            <a:pPr algn="l"/>
            <a:r>
              <a:rPr lang="en-US" b="0">
                <a:solidFill>
                  <a:srgbClr val="000000"/>
                </a:solidFill>
              </a:rPr>
              <a:t>=   770 N </a:t>
            </a:r>
          </a:p>
        </p:txBody>
      </p:sp>
      <p:sp>
        <p:nvSpPr>
          <p:cNvPr id="21510" name="Rectangle 13"/>
          <p:cNvSpPr>
            <a:spLocks noChangeArrowheads="1"/>
          </p:cNvSpPr>
          <p:nvPr/>
        </p:nvSpPr>
        <p:spPr bwMode="auto">
          <a:xfrm>
            <a:off x="338356" y="56544"/>
            <a:ext cx="8570912" cy="1385887"/>
          </a:xfrm>
          <a:prstGeom prst="rect">
            <a:avLst/>
          </a:prstGeom>
          <a:noFill/>
          <a:ln w="9525" algn="ctr">
            <a:noFill/>
            <a:miter lim="800000"/>
            <a:headEnd/>
            <a:tailEnd/>
          </a:ln>
        </p:spPr>
        <p:txBody>
          <a:bodyPr wrap="none" anchor="ctr">
            <a:spAutoFit/>
          </a:bodyPr>
          <a:lstStyle/>
          <a:p>
            <a:r>
              <a:rPr lang="en-US" b="0" dirty="0">
                <a:solidFill>
                  <a:srgbClr val="FF0000"/>
                </a:solidFill>
              </a:rPr>
              <a:t>Student (m = 55 kg) rides bus moving 15 m/s around</a:t>
            </a:r>
          </a:p>
          <a:p>
            <a:r>
              <a:rPr lang="en-US" b="0" dirty="0">
                <a:solidFill>
                  <a:srgbClr val="FF0000"/>
                </a:solidFill>
              </a:rPr>
              <a:t>curve of radius 16 </a:t>
            </a:r>
            <a:r>
              <a:rPr lang="en-US" b="0" dirty="0" smtClean="0">
                <a:solidFill>
                  <a:srgbClr val="FF0000"/>
                </a:solidFill>
              </a:rPr>
              <a:t>m and </a:t>
            </a:r>
            <a:r>
              <a:rPr lang="en-US" b="0" dirty="0">
                <a:solidFill>
                  <a:srgbClr val="FF0000"/>
                </a:solidFill>
              </a:rPr>
              <a:t>is pressed against</a:t>
            </a:r>
          </a:p>
          <a:p>
            <a:r>
              <a:rPr lang="en-US" b="0" dirty="0">
                <a:solidFill>
                  <a:srgbClr val="FF0000"/>
                </a:solidFill>
              </a:rPr>
              <a:t>window. Find </a:t>
            </a:r>
            <a:r>
              <a:rPr lang="en-US" b="0" dirty="0" smtClean="0">
                <a:solidFill>
                  <a:srgbClr val="FF0000"/>
                </a:solidFill>
              </a:rPr>
              <a:t>“centrifugal force</a:t>
            </a:r>
            <a:r>
              <a:rPr lang="en-US" b="0" dirty="0">
                <a:solidFill>
                  <a:srgbClr val="FF0000"/>
                </a:solidFill>
              </a:rPr>
              <a:t>” student senses.</a:t>
            </a:r>
          </a:p>
        </p:txBody>
      </p:sp>
      <p:graphicFrame>
        <p:nvGraphicFramePr>
          <p:cNvPr id="434193" name="Object 17"/>
          <p:cNvGraphicFramePr>
            <a:graphicFrameLocks noChangeAspect="1"/>
          </p:cNvGraphicFramePr>
          <p:nvPr>
            <p:extLst>
              <p:ext uri="{D42A27DB-BD31-4B8C-83A1-F6EECF244321}">
                <p14:modId xmlns:p14="http://schemas.microsoft.com/office/powerpoint/2010/main" val="1653839065"/>
              </p:ext>
            </p:extLst>
          </p:nvPr>
        </p:nvGraphicFramePr>
        <p:xfrm>
          <a:off x="4042512" y="2734936"/>
          <a:ext cx="2643187" cy="871537"/>
        </p:xfrm>
        <a:graphic>
          <a:graphicData uri="http://schemas.openxmlformats.org/presentationml/2006/ole">
            <mc:AlternateContent xmlns:mc="http://schemas.openxmlformats.org/markup-compatibility/2006">
              <mc:Choice xmlns:v="urn:schemas-microsoft-com:vml" Requires="v">
                <p:oleObj spid="_x0000_s17465" name="Equation" r:id="rId3" imgW="2641320" imgH="876240" progId="Equation.3">
                  <p:embed/>
                </p:oleObj>
              </mc:Choice>
              <mc:Fallback>
                <p:oleObj name="Equation" r:id="rId3" imgW="2641320" imgH="876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512" y="2734936"/>
                        <a:ext cx="2643187"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11" name="Picture 21" descr="Laidlaw_school_bu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5113" y="3783732"/>
            <a:ext cx="8615362" cy="2885091"/>
          </a:xfrm>
          <a:prstGeom prst="rect">
            <a:avLst/>
          </a:prstGeom>
          <a:noFill/>
          <a:ln w="9525">
            <a:noFill/>
            <a:miter lim="800000"/>
            <a:headEnd/>
            <a:tailEnd/>
          </a:ln>
        </p:spPr>
      </p:pic>
      <p:grpSp>
        <p:nvGrpSpPr>
          <p:cNvPr id="8" name="Group 7"/>
          <p:cNvGrpSpPr/>
          <p:nvPr/>
        </p:nvGrpSpPr>
        <p:grpSpPr>
          <a:xfrm>
            <a:off x="2378602" y="1641219"/>
            <a:ext cx="4412359" cy="1037344"/>
            <a:chOff x="-2414127" y="4752764"/>
            <a:chExt cx="4412359" cy="1037344"/>
          </a:xfrm>
        </p:grpSpPr>
        <p:sp>
          <p:nvSpPr>
            <p:cNvPr id="9" name="Rectangle 22"/>
            <p:cNvSpPr>
              <a:spLocks noChangeArrowheads="1"/>
            </p:cNvSpPr>
            <p:nvPr/>
          </p:nvSpPr>
          <p:spPr bwMode="auto">
            <a:xfrm>
              <a:off x="-2414127" y="5046700"/>
              <a:ext cx="2121093"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F</a:t>
              </a:r>
              <a:r>
                <a:rPr lang="en-US" b="0" baseline="-25000" dirty="0" smtClean="0">
                  <a:solidFill>
                    <a:srgbClr val="000000"/>
                  </a:solidFill>
                </a:rPr>
                <a:t>c</a:t>
              </a:r>
              <a:r>
                <a:rPr lang="en-US" b="0" dirty="0" smtClean="0">
                  <a:solidFill>
                    <a:srgbClr val="000000"/>
                  </a:solidFill>
                </a:rPr>
                <a:t> = m a</a:t>
              </a:r>
              <a:r>
                <a:rPr lang="en-US" b="0" baseline="-25000" dirty="0" smtClean="0">
                  <a:solidFill>
                    <a:srgbClr val="000000"/>
                  </a:solidFill>
                </a:rPr>
                <a:t>c</a:t>
              </a:r>
              <a:r>
                <a:rPr lang="en-US" b="0" dirty="0" smtClean="0">
                  <a:solidFill>
                    <a:srgbClr val="000000"/>
                  </a:solidFill>
                </a:rPr>
                <a:t> = </a:t>
              </a:r>
              <a:endParaRPr lang="en-US" b="0" dirty="0">
                <a:solidFill>
                  <a:srgbClr val="000000"/>
                </a:solidFill>
              </a:endParaRPr>
            </a:p>
          </p:txBody>
        </p:sp>
        <p:sp>
          <p:nvSpPr>
            <p:cNvPr id="10" name="Rectangle 9"/>
            <p:cNvSpPr/>
            <p:nvPr/>
          </p:nvSpPr>
          <p:spPr>
            <a:xfrm>
              <a:off x="-467351" y="4752764"/>
              <a:ext cx="962123" cy="523220"/>
            </a:xfrm>
            <a:prstGeom prst="rect">
              <a:avLst/>
            </a:prstGeom>
          </p:spPr>
          <p:txBody>
            <a:bodyPr wrap="none">
              <a:spAutoFit/>
            </a:bodyPr>
            <a:lstStyle/>
            <a:p>
              <a:pPr algn="l"/>
              <a:r>
                <a:rPr lang="en-US" b="0" dirty="0" smtClean="0">
                  <a:solidFill>
                    <a:srgbClr val="000000"/>
                  </a:solidFill>
                  <a:latin typeface="Arial"/>
                </a:rPr>
                <a:t>m </a:t>
              </a:r>
              <a:r>
                <a:rPr lang="en-US" b="0" dirty="0" err="1" smtClean="0">
                  <a:solidFill>
                    <a:srgbClr val="000000"/>
                  </a:solidFill>
                  <a:latin typeface="Arial"/>
                </a:rPr>
                <a:t>v</a:t>
              </a:r>
              <a:r>
                <a:rPr lang="en-US" b="0" baseline="-25000" dirty="0" err="1" smtClean="0">
                  <a:solidFill>
                    <a:srgbClr val="000000"/>
                  </a:solidFill>
                  <a:latin typeface="Arial"/>
                </a:rPr>
                <a:t>t</a:t>
              </a:r>
              <a:r>
                <a:rPr lang="en-US" b="0" baseline="30000" dirty="0" err="1" smtClean="0">
                  <a:solidFill>
                    <a:srgbClr val="000000"/>
                  </a:solidFill>
                  <a:latin typeface="Arial"/>
                </a:rPr>
                <a:t>2</a:t>
              </a:r>
              <a:endParaRPr lang="en-US" baseline="30000" dirty="0">
                <a:solidFill>
                  <a:srgbClr val="000000"/>
                </a:solidFill>
              </a:endParaRPr>
            </a:p>
          </p:txBody>
        </p:sp>
        <p:cxnSp>
          <p:nvCxnSpPr>
            <p:cNvPr id="11" name="Straight Connector 10"/>
            <p:cNvCxnSpPr/>
            <p:nvPr/>
          </p:nvCxnSpPr>
          <p:spPr bwMode="auto">
            <a:xfrm>
              <a:off x="-458021" y="5306039"/>
              <a:ext cx="930980" cy="0"/>
            </a:xfrm>
            <a:prstGeom prst="line">
              <a:avLst/>
            </a:prstGeom>
            <a:noFill/>
            <a:ln w="28575" cap="flat" cmpd="sng" algn="ctr">
              <a:solidFill>
                <a:schemeClr val="tx1"/>
              </a:solidFill>
              <a:prstDash val="solid"/>
              <a:round/>
              <a:headEnd type="none" w="med" len="med"/>
              <a:tailEnd type="none" w="med" len="med"/>
            </a:ln>
            <a:effectLst/>
          </p:spPr>
        </p:cxnSp>
        <p:sp>
          <p:nvSpPr>
            <p:cNvPr id="12" name="Rectangle 11"/>
            <p:cNvSpPr/>
            <p:nvPr/>
          </p:nvSpPr>
          <p:spPr>
            <a:xfrm>
              <a:off x="-167798" y="5266888"/>
              <a:ext cx="304892" cy="523220"/>
            </a:xfrm>
            <a:prstGeom prst="rect">
              <a:avLst/>
            </a:prstGeom>
          </p:spPr>
          <p:txBody>
            <a:bodyPr wrap="none">
              <a:spAutoFit/>
            </a:bodyPr>
            <a:lstStyle/>
            <a:p>
              <a:r>
                <a:rPr lang="en-US" b="0" dirty="0" smtClean="0">
                  <a:solidFill>
                    <a:srgbClr val="000000"/>
                  </a:solidFill>
                </a:rPr>
                <a:t>r</a:t>
              </a:r>
              <a:endParaRPr lang="en-US" dirty="0">
                <a:solidFill>
                  <a:srgbClr val="000000"/>
                </a:solidFill>
              </a:endParaRPr>
            </a:p>
          </p:txBody>
        </p:sp>
        <p:sp>
          <p:nvSpPr>
            <p:cNvPr id="13" name="Rectangle 22"/>
            <p:cNvSpPr>
              <a:spLocks noChangeArrowheads="1"/>
            </p:cNvSpPr>
            <p:nvPr/>
          </p:nvSpPr>
          <p:spPr bwMode="auto">
            <a:xfrm>
              <a:off x="505516" y="5046700"/>
              <a:ext cx="1492716"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rPr>
                <a:t>= m r </a:t>
              </a:r>
              <a:r>
                <a:rPr lang="en-US" b="0" dirty="0" err="1" smtClean="0">
                  <a:solidFill>
                    <a:srgbClr val="000000"/>
                  </a:solidFill>
                  <a:latin typeface="Symbol" panose="05050102010706020507" pitchFamily="18" charset="2"/>
                </a:rPr>
                <a:t>w</a:t>
              </a:r>
              <a:r>
                <a:rPr lang="en-US" b="0" baseline="30000" dirty="0" err="1" smtClean="0">
                  <a:solidFill>
                    <a:srgbClr val="000000"/>
                  </a:solidFill>
                </a:rPr>
                <a:t>2</a:t>
              </a:r>
              <a:endParaRPr lang="en-US" b="0" baseline="30000" dirty="0">
                <a:solidFill>
                  <a:srgbClr val="000000"/>
                </a:solidFill>
              </a:endParaRPr>
            </a:p>
          </p:txBody>
        </p:sp>
      </p:grpSp>
      <p:grpSp>
        <p:nvGrpSpPr>
          <p:cNvPr id="14" name="Group 13"/>
          <p:cNvGrpSpPr/>
          <p:nvPr/>
        </p:nvGrpSpPr>
        <p:grpSpPr>
          <a:xfrm>
            <a:off x="2948157" y="1749965"/>
            <a:ext cx="1103586" cy="882888"/>
            <a:chOff x="1655378" y="3704878"/>
            <a:chExt cx="2364827" cy="882888"/>
          </a:xfrm>
        </p:grpSpPr>
        <p:cxnSp>
          <p:nvCxnSpPr>
            <p:cNvPr id="15" name="Straight Connector 14"/>
            <p:cNvCxnSpPr/>
            <p:nvPr/>
          </p:nvCxnSpPr>
          <p:spPr bwMode="auto">
            <a:xfrm flipV="1">
              <a:off x="1655378" y="3720645"/>
              <a:ext cx="2364827" cy="867121"/>
            </a:xfrm>
            <a:prstGeom prst="line">
              <a:avLst/>
            </a:prstGeom>
            <a:noFill/>
            <a:ln w="7620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1655378" y="3704878"/>
              <a:ext cx="2364827" cy="867121"/>
            </a:xfrm>
            <a:prstGeom prst="line">
              <a:avLst/>
            </a:prstGeom>
            <a:noFill/>
            <a:ln w="76200" cap="flat" cmpd="sng" algn="ctr">
              <a:solidFill>
                <a:srgbClr val="FF0000"/>
              </a:solidFill>
              <a:prstDash val="solid"/>
              <a:round/>
              <a:headEnd type="none" w="med" len="med"/>
              <a:tailEnd type="none" w="med" len="med"/>
            </a:ln>
            <a:effectLst/>
          </p:spPr>
        </p:cxnSp>
      </p:grpSp>
      <p:grpSp>
        <p:nvGrpSpPr>
          <p:cNvPr id="17" name="Group 16"/>
          <p:cNvGrpSpPr/>
          <p:nvPr/>
        </p:nvGrpSpPr>
        <p:grpSpPr>
          <a:xfrm>
            <a:off x="5580998" y="1749965"/>
            <a:ext cx="1103586" cy="882888"/>
            <a:chOff x="1655378" y="3704878"/>
            <a:chExt cx="2364827" cy="882888"/>
          </a:xfrm>
        </p:grpSpPr>
        <p:cxnSp>
          <p:nvCxnSpPr>
            <p:cNvPr id="18" name="Straight Connector 17"/>
            <p:cNvCxnSpPr/>
            <p:nvPr/>
          </p:nvCxnSpPr>
          <p:spPr bwMode="auto">
            <a:xfrm flipV="1">
              <a:off x="1655378" y="3720645"/>
              <a:ext cx="2364827" cy="867121"/>
            </a:xfrm>
            <a:prstGeom prst="line">
              <a:avLst/>
            </a:prstGeom>
            <a:noFill/>
            <a:ln w="762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a:off x="1655378" y="3704878"/>
              <a:ext cx="2364827" cy="867121"/>
            </a:xfrm>
            <a:prstGeom prst="line">
              <a:avLst/>
            </a:prstGeom>
            <a:noFill/>
            <a:ln w="76200" cap="flat" cmpd="sng" algn="ctr">
              <a:solidFill>
                <a:srgbClr val="FF0000"/>
              </a:solidFill>
              <a:prstDash val="solid"/>
              <a:round/>
              <a:headEnd type="none" w="med" len="med"/>
              <a:tailEnd type="none" w="med" len="med"/>
            </a:ln>
            <a:effectLst/>
          </p:spPr>
        </p:cxnSp>
      </p:grpSp>
      <p:pic>
        <p:nvPicPr>
          <p:cNvPr id="20" name="Picture 91" descr="j04346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4840" y="1424347"/>
            <a:ext cx="272114" cy="359254"/>
          </a:xfrm>
          <a:prstGeom prst="rect">
            <a:avLst/>
          </a:prstGeom>
          <a:noFill/>
          <a:ln w="9525">
            <a:noFill/>
            <a:miter lim="800000"/>
            <a:headEnd/>
            <a:tailEnd/>
          </a:ln>
        </p:spPr>
      </p:pic>
      <p:pic>
        <p:nvPicPr>
          <p:cNvPr id="21" name="Picture 91" descr="j04346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978" y="1424347"/>
            <a:ext cx="272114" cy="359254"/>
          </a:xfrm>
          <a:prstGeom prst="rect">
            <a:avLst/>
          </a:prstGeom>
          <a:noFill/>
          <a:ln w="9525">
            <a:noFill/>
            <a:miter lim="800000"/>
            <a:headEnd/>
            <a:tailEnd/>
          </a:ln>
        </p:spPr>
      </p:pic>
      <p:pic>
        <p:nvPicPr>
          <p:cNvPr id="22" name="Picture 91" descr="j04346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4744" y="2244154"/>
            <a:ext cx="272114" cy="359254"/>
          </a:xfrm>
          <a:prstGeom prst="rect">
            <a:avLst/>
          </a:prstGeom>
          <a:noFill/>
          <a:ln w="9525">
            <a:noFill/>
            <a:miter lim="800000"/>
            <a:headEnd/>
            <a:tailEnd/>
          </a:ln>
        </p:spPr>
      </p:pic>
      <p:pic>
        <p:nvPicPr>
          <p:cNvPr id="23" name="Picture 91" descr="j04346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0896" y="1613533"/>
            <a:ext cx="272114" cy="359254"/>
          </a:xfrm>
          <a:prstGeom prst="rect">
            <a:avLst/>
          </a:prstGeom>
          <a:noFill/>
          <a:ln w="9525">
            <a:noFill/>
            <a:miter lim="800000"/>
            <a:headEnd/>
            <a:tailEnd/>
          </a:ln>
        </p:spPr>
      </p:pic>
      <p:pic>
        <p:nvPicPr>
          <p:cNvPr id="24" name="Picture 91" descr="j04346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0316" y="1660831"/>
            <a:ext cx="272114" cy="359254"/>
          </a:xfrm>
          <a:prstGeom prst="rect">
            <a:avLst/>
          </a:prstGeom>
          <a:noFill/>
          <a:ln w="9525">
            <a:noFill/>
            <a:miter lim="800000"/>
            <a:headEnd/>
            <a:tailEnd/>
          </a:ln>
        </p:spPr>
      </p:pic>
      <p:pic>
        <p:nvPicPr>
          <p:cNvPr id="25" name="Picture 91" descr="j04346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7158" y="1660831"/>
            <a:ext cx="272114" cy="359254"/>
          </a:xfrm>
          <a:prstGeom prst="rect">
            <a:avLst/>
          </a:prstGeom>
          <a:noFill/>
          <a:ln w="9525">
            <a:noFill/>
            <a:miter lim="800000"/>
            <a:headEnd/>
            <a:tailEnd/>
          </a:ln>
        </p:spPr>
      </p:pic>
    </p:spTree>
    <p:extLst>
      <p:ext uri="{BB962C8B-B14F-4D97-AF65-F5344CB8AC3E}">
        <p14:creationId xmlns:p14="http://schemas.microsoft.com/office/powerpoint/2010/main" val="2002364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80">
                                          <p:stCondLst>
                                            <p:cond delay="0"/>
                                          </p:stCondLst>
                                        </p:cTn>
                                        <p:tgtEl>
                                          <p:spTgt spid="23"/>
                                        </p:tgtEl>
                                      </p:cBhvr>
                                    </p:animEffect>
                                    <p:anim calcmode="lin" valueType="num">
                                      <p:cBhvr>
                                        <p:cTn id="1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1" dur="26">
                                          <p:stCondLst>
                                            <p:cond delay="650"/>
                                          </p:stCondLst>
                                        </p:cTn>
                                        <p:tgtEl>
                                          <p:spTgt spid="23"/>
                                        </p:tgtEl>
                                      </p:cBhvr>
                                      <p:to x="100000" y="60000"/>
                                    </p:animScale>
                                    <p:animScale>
                                      <p:cBhvr>
                                        <p:cTn id="22" dur="166" decel="50000">
                                          <p:stCondLst>
                                            <p:cond delay="676"/>
                                          </p:stCondLst>
                                        </p:cTn>
                                        <p:tgtEl>
                                          <p:spTgt spid="23"/>
                                        </p:tgtEl>
                                      </p:cBhvr>
                                      <p:to x="100000" y="100000"/>
                                    </p:animScale>
                                    <p:animScale>
                                      <p:cBhvr>
                                        <p:cTn id="23" dur="26">
                                          <p:stCondLst>
                                            <p:cond delay="1312"/>
                                          </p:stCondLst>
                                        </p:cTn>
                                        <p:tgtEl>
                                          <p:spTgt spid="23"/>
                                        </p:tgtEl>
                                      </p:cBhvr>
                                      <p:to x="100000" y="80000"/>
                                    </p:animScale>
                                    <p:animScale>
                                      <p:cBhvr>
                                        <p:cTn id="24" dur="166" decel="50000">
                                          <p:stCondLst>
                                            <p:cond delay="1338"/>
                                          </p:stCondLst>
                                        </p:cTn>
                                        <p:tgtEl>
                                          <p:spTgt spid="23"/>
                                        </p:tgtEl>
                                      </p:cBhvr>
                                      <p:to x="100000" y="100000"/>
                                    </p:animScale>
                                    <p:animScale>
                                      <p:cBhvr>
                                        <p:cTn id="25" dur="26">
                                          <p:stCondLst>
                                            <p:cond delay="1642"/>
                                          </p:stCondLst>
                                        </p:cTn>
                                        <p:tgtEl>
                                          <p:spTgt spid="23"/>
                                        </p:tgtEl>
                                      </p:cBhvr>
                                      <p:to x="100000" y="90000"/>
                                    </p:animScale>
                                    <p:animScale>
                                      <p:cBhvr>
                                        <p:cTn id="26" dur="166" decel="50000">
                                          <p:stCondLst>
                                            <p:cond delay="1668"/>
                                          </p:stCondLst>
                                        </p:cTn>
                                        <p:tgtEl>
                                          <p:spTgt spid="23"/>
                                        </p:tgtEl>
                                      </p:cBhvr>
                                      <p:to x="100000" y="100000"/>
                                    </p:animScale>
                                    <p:animScale>
                                      <p:cBhvr>
                                        <p:cTn id="27" dur="26">
                                          <p:stCondLst>
                                            <p:cond delay="1808"/>
                                          </p:stCondLst>
                                        </p:cTn>
                                        <p:tgtEl>
                                          <p:spTgt spid="23"/>
                                        </p:tgtEl>
                                      </p:cBhvr>
                                      <p:to x="100000" y="95000"/>
                                    </p:animScale>
                                    <p:animScale>
                                      <p:cBhvr>
                                        <p:cTn id="28" dur="166" decel="50000">
                                          <p:stCondLst>
                                            <p:cond delay="1834"/>
                                          </p:stCondLst>
                                        </p:cTn>
                                        <p:tgtEl>
                                          <p:spTgt spid="2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80">
                                          <p:stCondLst>
                                            <p:cond delay="0"/>
                                          </p:stCondLst>
                                        </p:cTn>
                                        <p:tgtEl>
                                          <p:spTgt spid="20"/>
                                        </p:tgtEl>
                                      </p:cBhvr>
                                    </p:animEffect>
                                    <p:anim calcmode="lin" valueType="num">
                                      <p:cBhvr>
                                        <p:cTn id="3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9" dur="26">
                                          <p:stCondLst>
                                            <p:cond delay="650"/>
                                          </p:stCondLst>
                                        </p:cTn>
                                        <p:tgtEl>
                                          <p:spTgt spid="20"/>
                                        </p:tgtEl>
                                      </p:cBhvr>
                                      <p:to x="100000" y="60000"/>
                                    </p:animScale>
                                    <p:animScale>
                                      <p:cBhvr>
                                        <p:cTn id="40" dur="166" decel="50000">
                                          <p:stCondLst>
                                            <p:cond delay="676"/>
                                          </p:stCondLst>
                                        </p:cTn>
                                        <p:tgtEl>
                                          <p:spTgt spid="20"/>
                                        </p:tgtEl>
                                      </p:cBhvr>
                                      <p:to x="100000" y="100000"/>
                                    </p:animScale>
                                    <p:animScale>
                                      <p:cBhvr>
                                        <p:cTn id="41" dur="26">
                                          <p:stCondLst>
                                            <p:cond delay="1312"/>
                                          </p:stCondLst>
                                        </p:cTn>
                                        <p:tgtEl>
                                          <p:spTgt spid="20"/>
                                        </p:tgtEl>
                                      </p:cBhvr>
                                      <p:to x="100000" y="80000"/>
                                    </p:animScale>
                                    <p:animScale>
                                      <p:cBhvr>
                                        <p:cTn id="42" dur="166" decel="50000">
                                          <p:stCondLst>
                                            <p:cond delay="1338"/>
                                          </p:stCondLst>
                                        </p:cTn>
                                        <p:tgtEl>
                                          <p:spTgt spid="20"/>
                                        </p:tgtEl>
                                      </p:cBhvr>
                                      <p:to x="100000" y="100000"/>
                                    </p:animScale>
                                    <p:animScale>
                                      <p:cBhvr>
                                        <p:cTn id="43" dur="26">
                                          <p:stCondLst>
                                            <p:cond delay="1642"/>
                                          </p:stCondLst>
                                        </p:cTn>
                                        <p:tgtEl>
                                          <p:spTgt spid="20"/>
                                        </p:tgtEl>
                                      </p:cBhvr>
                                      <p:to x="100000" y="90000"/>
                                    </p:animScale>
                                    <p:animScale>
                                      <p:cBhvr>
                                        <p:cTn id="44" dur="166" decel="50000">
                                          <p:stCondLst>
                                            <p:cond delay="1668"/>
                                          </p:stCondLst>
                                        </p:cTn>
                                        <p:tgtEl>
                                          <p:spTgt spid="20"/>
                                        </p:tgtEl>
                                      </p:cBhvr>
                                      <p:to x="100000" y="100000"/>
                                    </p:animScale>
                                    <p:animScale>
                                      <p:cBhvr>
                                        <p:cTn id="45" dur="26">
                                          <p:stCondLst>
                                            <p:cond delay="1808"/>
                                          </p:stCondLst>
                                        </p:cTn>
                                        <p:tgtEl>
                                          <p:spTgt spid="20"/>
                                        </p:tgtEl>
                                      </p:cBhvr>
                                      <p:to x="100000" y="95000"/>
                                    </p:animScale>
                                    <p:animScale>
                                      <p:cBhvr>
                                        <p:cTn id="46" dur="166" decel="50000">
                                          <p:stCondLst>
                                            <p:cond delay="1834"/>
                                          </p:stCondLst>
                                        </p:cTn>
                                        <p:tgtEl>
                                          <p:spTgt spid="20"/>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80">
                                          <p:stCondLst>
                                            <p:cond delay="0"/>
                                          </p:stCondLst>
                                        </p:cTn>
                                        <p:tgtEl>
                                          <p:spTgt spid="24"/>
                                        </p:tgtEl>
                                      </p:cBhvr>
                                    </p:animEffect>
                                    <p:anim calcmode="lin" valueType="num">
                                      <p:cBhvr>
                                        <p:cTn id="5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5" dur="26">
                                          <p:stCondLst>
                                            <p:cond delay="650"/>
                                          </p:stCondLst>
                                        </p:cTn>
                                        <p:tgtEl>
                                          <p:spTgt spid="24"/>
                                        </p:tgtEl>
                                      </p:cBhvr>
                                      <p:to x="100000" y="60000"/>
                                    </p:animScale>
                                    <p:animScale>
                                      <p:cBhvr>
                                        <p:cTn id="56" dur="166" decel="50000">
                                          <p:stCondLst>
                                            <p:cond delay="676"/>
                                          </p:stCondLst>
                                        </p:cTn>
                                        <p:tgtEl>
                                          <p:spTgt spid="24"/>
                                        </p:tgtEl>
                                      </p:cBhvr>
                                      <p:to x="100000" y="100000"/>
                                    </p:animScale>
                                    <p:animScale>
                                      <p:cBhvr>
                                        <p:cTn id="57" dur="26">
                                          <p:stCondLst>
                                            <p:cond delay="1312"/>
                                          </p:stCondLst>
                                        </p:cTn>
                                        <p:tgtEl>
                                          <p:spTgt spid="24"/>
                                        </p:tgtEl>
                                      </p:cBhvr>
                                      <p:to x="100000" y="80000"/>
                                    </p:animScale>
                                    <p:animScale>
                                      <p:cBhvr>
                                        <p:cTn id="58" dur="166" decel="50000">
                                          <p:stCondLst>
                                            <p:cond delay="1338"/>
                                          </p:stCondLst>
                                        </p:cTn>
                                        <p:tgtEl>
                                          <p:spTgt spid="24"/>
                                        </p:tgtEl>
                                      </p:cBhvr>
                                      <p:to x="100000" y="100000"/>
                                    </p:animScale>
                                    <p:animScale>
                                      <p:cBhvr>
                                        <p:cTn id="59" dur="26">
                                          <p:stCondLst>
                                            <p:cond delay="1642"/>
                                          </p:stCondLst>
                                        </p:cTn>
                                        <p:tgtEl>
                                          <p:spTgt spid="24"/>
                                        </p:tgtEl>
                                      </p:cBhvr>
                                      <p:to x="100000" y="90000"/>
                                    </p:animScale>
                                    <p:animScale>
                                      <p:cBhvr>
                                        <p:cTn id="60" dur="166" decel="50000">
                                          <p:stCondLst>
                                            <p:cond delay="1668"/>
                                          </p:stCondLst>
                                        </p:cTn>
                                        <p:tgtEl>
                                          <p:spTgt spid="24"/>
                                        </p:tgtEl>
                                      </p:cBhvr>
                                      <p:to x="100000" y="100000"/>
                                    </p:animScale>
                                    <p:animScale>
                                      <p:cBhvr>
                                        <p:cTn id="61" dur="26">
                                          <p:stCondLst>
                                            <p:cond delay="1808"/>
                                          </p:stCondLst>
                                        </p:cTn>
                                        <p:tgtEl>
                                          <p:spTgt spid="24"/>
                                        </p:tgtEl>
                                      </p:cBhvr>
                                      <p:to x="100000" y="95000"/>
                                    </p:animScale>
                                    <p:animScale>
                                      <p:cBhvr>
                                        <p:cTn id="62" dur="166" decel="50000">
                                          <p:stCondLst>
                                            <p:cond delay="1834"/>
                                          </p:stCondLst>
                                        </p:cTn>
                                        <p:tgtEl>
                                          <p:spTgt spid="2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80">
                                          <p:stCondLst>
                                            <p:cond delay="0"/>
                                          </p:stCondLst>
                                        </p:cTn>
                                        <p:tgtEl>
                                          <p:spTgt spid="21"/>
                                        </p:tgtEl>
                                      </p:cBhvr>
                                    </p:animEffect>
                                    <p:anim calcmode="lin" valueType="num">
                                      <p:cBhvr>
                                        <p:cTn id="6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3" dur="26">
                                          <p:stCondLst>
                                            <p:cond delay="650"/>
                                          </p:stCondLst>
                                        </p:cTn>
                                        <p:tgtEl>
                                          <p:spTgt spid="21"/>
                                        </p:tgtEl>
                                      </p:cBhvr>
                                      <p:to x="100000" y="60000"/>
                                    </p:animScale>
                                    <p:animScale>
                                      <p:cBhvr>
                                        <p:cTn id="74" dur="166" decel="50000">
                                          <p:stCondLst>
                                            <p:cond delay="676"/>
                                          </p:stCondLst>
                                        </p:cTn>
                                        <p:tgtEl>
                                          <p:spTgt spid="21"/>
                                        </p:tgtEl>
                                      </p:cBhvr>
                                      <p:to x="100000" y="100000"/>
                                    </p:animScale>
                                    <p:animScale>
                                      <p:cBhvr>
                                        <p:cTn id="75" dur="26">
                                          <p:stCondLst>
                                            <p:cond delay="1312"/>
                                          </p:stCondLst>
                                        </p:cTn>
                                        <p:tgtEl>
                                          <p:spTgt spid="21"/>
                                        </p:tgtEl>
                                      </p:cBhvr>
                                      <p:to x="100000" y="80000"/>
                                    </p:animScale>
                                    <p:animScale>
                                      <p:cBhvr>
                                        <p:cTn id="76" dur="166" decel="50000">
                                          <p:stCondLst>
                                            <p:cond delay="1338"/>
                                          </p:stCondLst>
                                        </p:cTn>
                                        <p:tgtEl>
                                          <p:spTgt spid="21"/>
                                        </p:tgtEl>
                                      </p:cBhvr>
                                      <p:to x="100000" y="100000"/>
                                    </p:animScale>
                                    <p:animScale>
                                      <p:cBhvr>
                                        <p:cTn id="77" dur="26">
                                          <p:stCondLst>
                                            <p:cond delay="1642"/>
                                          </p:stCondLst>
                                        </p:cTn>
                                        <p:tgtEl>
                                          <p:spTgt spid="21"/>
                                        </p:tgtEl>
                                      </p:cBhvr>
                                      <p:to x="100000" y="90000"/>
                                    </p:animScale>
                                    <p:animScale>
                                      <p:cBhvr>
                                        <p:cTn id="78" dur="166" decel="50000">
                                          <p:stCondLst>
                                            <p:cond delay="1668"/>
                                          </p:stCondLst>
                                        </p:cTn>
                                        <p:tgtEl>
                                          <p:spTgt spid="21"/>
                                        </p:tgtEl>
                                      </p:cBhvr>
                                      <p:to x="100000" y="100000"/>
                                    </p:animScale>
                                    <p:animScale>
                                      <p:cBhvr>
                                        <p:cTn id="79" dur="26">
                                          <p:stCondLst>
                                            <p:cond delay="1808"/>
                                          </p:stCondLst>
                                        </p:cTn>
                                        <p:tgtEl>
                                          <p:spTgt spid="21"/>
                                        </p:tgtEl>
                                      </p:cBhvr>
                                      <p:to x="100000" y="95000"/>
                                    </p:animScale>
                                    <p:animScale>
                                      <p:cBhvr>
                                        <p:cTn id="80" dur="166" decel="50000">
                                          <p:stCondLst>
                                            <p:cond delay="1834"/>
                                          </p:stCondLst>
                                        </p:cTn>
                                        <p:tgtEl>
                                          <p:spTgt spid="21"/>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80">
                                          <p:stCondLst>
                                            <p:cond delay="0"/>
                                          </p:stCondLst>
                                        </p:cTn>
                                        <p:tgtEl>
                                          <p:spTgt spid="22"/>
                                        </p:tgtEl>
                                      </p:cBhvr>
                                    </p:animEffect>
                                    <p:anim calcmode="lin" valueType="num">
                                      <p:cBhvr>
                                        <p:cTn id="8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1" dur="26">
                                          <p:stCondLst>
                                            <p:cond delay="650"/>
                                          </p:stCondLst>
                                        </p:cTn>
                                        <p:tgtEl>
                                          <p:spTgt spid="22"/>
                                        </p:tgtEl>
                                      </p:cBhvr>
                                      <p:to x="100000" y="60000"/>
                                    </p:animScale>
                                    <p:animScale>
                                      <p:cBhvr>
                                        <p:cTn id="92" dur="166" decel="50000">
                                          <p:stCondLst>
                                            <p:cond delay="676"/>
                                          </p:stCondLst>
                                        </p:cTn>
                                        <p:tgtEl>
                                          <p:spTgt spid="22"/>
                                        </p:tgtEl>
                                      </p:cBhvr>
                                      <p:to x="100000" y="100000"/>
                                    </p:animScale>
                                    <p:animScale>
                                      <p:cBhvr>
                                        <p:cTn id="93" dur="26">
                                          <p:stCondLst>
                                            <p:cond delay="1312"/>
                                          </p:stCondLst>
                                        </p:cTn>
                                        <p:tgtEl>
                                          <p:spTgt spid="22"/>
                                        </p:tgtEl>
                                      </p:cBhvr>
                                      <p:to x="100000" y="80000"/>
                                    </p:animScale>
                                    <p:animScale>
                                      <p:cBhvr>
                                        <p:cTn id="94" dur="166" decel="50000">
                                          <p:stCondLst>
                                            <p:cond delay="1338"/>
                                          </p:stCondLst>
                                        </p:cTn>
                                        <p:tgtEl>
                                          <p:spTgt spid="22"/>
                                        </p:tgtEl>
                                      </p:cBhvr>
                                      <p:to x="100000" y="100000"/>
                                    </p:animScale>
                                    <p:animScale>
                                      <p:cBhvr>
                                        <p:cTn id="95" dur="26">
                                          <p:stCondLst>
                                            <p:cond delay="1642"/>
                                          </p:stCondLst>
                                        </p:cTn>
                                        <p:tgtEl>
                                          <p:spTgt spid="22"/>
                                        </p:tgtEl>
                                      </p:cBhvr>
                                      <p:to x="100000" y="90000"/>
                                    </p:animScale>
                                    <p:animScale>
                                      <p:cBhvr>
                                        <p:cTn id="96" dur="166" decel="50000">
                                          <p:stCondLst>
                                            <p:cond delay="1668"/>
                                          </p:stCondLst>
                                        </p:cTn>
                                        <p:tgtEl>
                                          <p:spTgt spid="22"/>
                                        </p:tgtEl>
                                      </p:cBhvr>
                                      <p:to x="100000" y="100000"/>
                                    </p:animScale>
                                    <p:animScale>
                                      <p:cBhvr>
                                        <p:cTn id="97" dur="26">
                                          <p:stCondLst>
                                            <p:cond delay="1808"/>
                                          </p:stCondLst>
                                        </p:cTn>
                                        <p:tgtEl>
                                          <p:spTgt spid="22"/>
                                        </p:tgtEl>
                                      </p:cBhvr>
                                      <p:to x="100000" y="95000"/>
                                    </p:animScale>
                                    <p:animScale>
                                      <p:cBhvr>
                                        <p:cTn id="98" dur="166" decel="50000">
                                          <p:stCondLst>
                                            <p:cond delay="1834"/>
                                          </p:stCondLst>
                                        </p:cTn>
                                        <p:tgtEl>
                                          <p:spTgt spid="22"/>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580">
                                          <p:stCondLst>
                                            <p:cond delay="0"/>
                                          </p:stCondLst>
                                        </p:cTn>
                                        <p:tgtEl>
                                          <p:spTgt spid="25"/>
                                        </p:tgtEl>
                                      </p:cBhvr>
                                    </p:animEffect>
                                    <p:anim calcmode="lin" valueType="num">
                                      <p:cBhvr>
                                        <p:cTn id="10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09" dur="26">
                                          <p:stCondLst>
                                            <p:cond delay="650"/>
                                          </p:stCondLst>
                                        </p:cTn>
                                        <p:tgtEl>
                                          <p:spTgt spid="25"/>
                                        </p:tgtEl>
                                      </p:cBhvr>
                                      <p:to x="100000" y="60000"/>
                                    </p:animScale>
                                    <p:animScale>
                                      <p:cBhvr>
                                        <p:cTn id="110" dur="166" decel="50000">
                                          <p:stCondLst>
                                            <p:cond delay="676"/>
                                          </p:stCondLst>
                                        </p:cTn>
                                        <p:tgtEl>
                                          <p:spTgt spid="25"/>
                                        </p:tgtEl>
                                      </p:cBhvr>
                                      <p:to x="100000" y="100000"/>
                                    </p:animScale>
                                    <p:animScale>
                                      <p:cBhvr>
                                        <p:cTn id="111" dur="26">
                                          <p:stCondLst>
                                            <p:cond delay="1312"/>
                                          </p:stCondLst>
                                        </p:cTn>
                                        <p:tgtEl>
                                          <p:spTgt spid="25"/>
                                        </p:tgtEl>
                                      </p:cBhvr>
                                      <p:to x="100000" y="80000"/>
                                    </p:animScale>
                                    <p:animScale>
                                      <p:cBhvr>
                                        <p:cTn id="112" dur="166" decel="50000">
                                          <p:stCondLst>
                                            <p:cond delay="1338"/>
                                          </p:stCondLst>
                                        </p:cTn>
                                        <p:tgtEl>
                                          <p:spTgt spid="25"/>
                                        </p:tgtEl>
                                      </p:cBhvr>
                                      <p:to x="100000" y="100000"/>
                                    </p:animScale>
                                    <p:animScale>
                                      <p:cBhvr>
                                        <p:cTn id="113" dur="26">
                                          <p:stCondLst>
                                            <p:cond delay="1642"/>
                                          </p:stCondLst>
                                        </p:cTn>
                                        <p:tgtEl>
                                          <p:spTgt spid="25"/>
                                        </p:tgtEl>
                                      </p:cBhvr>
                                      <p:to x="100000" y="90000"/>
                                    </p:animScale>
                                    <p:animScale>
                                      <p:cBhvr>
                                        <p:cTn id="114" dur="166" decel="50000">
                                          <p:stCondLst>
                                            <p:cond delay="1668"/>
                                          </p:stCondLst>
                                        </p:cTn>
                                        <p:tgtEl>
                                          <p:spTgt spid="25"/>
                                        </p:tgtEl>
                                      </p:cBhvr>
                                      <p:to x="100000" y="100000"/>
                                    </p:animScale>
                                    <p:animScale>
                                      <p:cBhvr>
                                        <p:cTn id="115" dur="26">
                                          <p:stCondLst>
                                            <p:cond delay="1808"/>
                                          </p:stCondLst>
                                        </p:cTn>
                                        <p:tgtEl>
                                          <p:spTgt spid="25"/>
                                        </p:tgtEl>
                                      </p:cBhvr>
                                      <p:to x="100000" y="95000"/>
                                    </p:animScale>
                                    <p:animScale>
                                      <p:cBhvr>
                                        <p:cTn id="116" dur="166" decel="50000">
                                          <p:stCondLst>
                                            <p:cond delay="1834"/>
                                          </p:stCondLst>
                                        </p:cTn>
                                        <p:tgtEl>
                                          <p:spTgt spid="25"/>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circle(in)">
                                      <p:cBhvr>
                                        <p:cTn id="121" dur="20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circle(in)">
                                      <p:cBhvr>
                                        <p:cTn id="126" dur="2000"/>
                                        <p:tgtEl>
                                          <p:spTgt spid="17"/>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nodeType="clickEffect">
                                  <p:stCondLst>
                                    <p:cond delay="0"/>
                                  </p:stCondLst>
                                  <p:childTnLst>
                                    <p:set>
                                      <p:cBhvr>
                                        <p:cTn id="130" dur="1" fill="hold">
                                          <p:stCondLst>
                                            <p:cond delay="0"/>
                                          </p:stCondLst>
                                        </p:cTn>
                                        <p:tgtEl>
                                          <p:spTgt spid="434193"/>
                                        </p:tgtEl>
                                        <p:attrNameLst>
                                          <p:attrName>style.visibility</p:attrName>
                                        </p:attrNameLst>
                                      </p:cBhvr>
                                      <p:to>
                                        <p:strVal val="visible"/>
                                      </p:to>
                                    </p:set>
                                    <p:anim calcmode="lin" valueType="num">
                                      <p:cBhvr>
                                        <p:cTn id="131" dur="1000" fill="hold"/>
                                        <p:tgtEl>
                                          <p:spTgt spid="434193"/>
                                        </p:tgtEl>
                                        <p:attrNameLst>
                                          <p:attrName>ppt_x</p:attrName>
                                        </p:attrNameLst>
                                      </p:cBhvr>
                                      <p:tavLst>
                                        <p:tav tm="0">
                                          <p:val>
                                            <p:strVal val="#ppt_x-.2"/>
                                          </p:val>
                                        </p:tav>
                                        <p:tav tm="100000">
                                          <p:val>
                                            <p:strVal val="#ppt_x"/>
                                          </p:val>
                                        </p:tav>
                                      </p:tavLst>
                                    </p:anim>
                                    <p:anim calcmode="lin" valueType="num">
                                      <p:cBhvr>
                                        <p:cTn id="132" dur="1000" fill="hold"/>
                                        <p:tgtEl>
                                          <p:spTgt spid="434193"/>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434193"/>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434178"/>
                                        </p:tgtEl>
                                        <p:attrNameLst>
                                          <p:attrName>style.visibility</p:attrName>
                                        </p:attrNameLst>
                                      </p:cBhvr>
                                      <p:to>
                                        <p:strVal val="visible"/>
                                      </p:to>
                                    </p:set>
                                    <p:anim calcmode="lin" valueType="num">
                                      <p:cBhvr>
                                        <p:cTn id="138" dur="1000" fill="hold"/>
                                        <p:tgtEl>
                                          <p:spTgt spid="434178"/>
                                        </p:tgtEl>
                                        <p:attrNameLst>
                                          <p:attrName>ppt_x</p:attrName>
                                        </p:attrNameLst>
                                      </p:cBhvr>
                                      <p:tavLst>
                                        <p:tav tm="0">
                                          <p:val>
                                            <p:strVal val="#ppt_x-.2"/>
                                          </p:val>
                                        </p:tav>
                                        <p:tav tm="100000">
                                          <p:val>
                                            <p:strVal val="#ppt_x"/>
                                          </p:val>
                                        </p:tav>
                                      </p:tavLst>
                                    </p:anim>
                                    <p:anim calcmode="lin" valueType="num">
                                      <p:cBhvr>
                                        <p:cTn id="139" dur="1000" fill="hold"/>
                                        <p:tgtEl>
                                          <p:spTgt spid="434178"/>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434178"/>
                                        </p:tgtEl>
                                      </p:cBhvr>
                                    </p:animEffect>
                                  </p:childTnLst>
                                </p:cTn>
                              </p:par>
                            </p:childTnLst>
                          </p:cTn>
                        </p:par>
                        <p:par>
                          <p:cTn id="141" fill="hold">
                            <p:stCondLst>
                              <p:cond delay="1000"/>
                            </p:stCondLst>
                            <p:childTnLst>
                              <p:par>
                                <p:cTn id="142" presetID="9" presetClass="entr" presetSubtype="0" fill="hold" grpId="0" nodeType="afterEffect">
                                  <p:stCondLst>
                                    <p:cond delay="0"/>
                                  </p:stCondLst>
                                  <p:childTnLst>
                                    <p:set>
                                      <p:cBhvr>
                                        <p:cTn id="143" dur="1" fill="hold">
                                          <p:stCondLst>
                                            <p:cond delay="0"/>
                                          </p:stCondLst>
                                        </p:cTn>
                                        <p:tgtEl>
                                          <p:spTgt spid="434195"/>
                                        </p:tgtEl>
                                        <p:attrNameLst>
                                          <p:attrName>style.visibility</p:attrName>
                                        </p:attrNameLst>
                                      </p:cBhvr>
                                      <p:to>
                                        <p:strVal val="visible"/>
                                      </p:to>
                                    </p:set>
                                    <p:animEffect transition="in" filter="dissolve">
                                      <p:cBhvr>
                                        <p:cTn id="144" dur="500"/>
                                        <p:tgtEl>
                                          <p:spTgt spid="43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95" grpId="0" animBg="1"/>
      <p:bldP spid="43417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41" y="2588994"/>
            <a:ext cx="3147052" cy="208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070" y="2632923"/>
            <a:ext cx="3243333" cy="2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070" y="166964"/>
            <a:ext cx="3243333" cy="21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41" y="189463"/>
            <a:ext cx="3163272" cy="220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41" y="4885669"/>
            <a:ext cx="314705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3"/>
          <p:cNvSpPr>
            <a:spLocks noChangeArrowheads="1"/>
          </p:cNvSpPr>
          <p:nvPr/>
        </p:nvSpPr>
        <p:spPr bwMode="auto">
          <a:xfrm>
            <a:off x="3963288" y="114531"/>
            <a:ext cx="463588" cy="4832092"/>
          </a:xfrm>
          <a:prstGeom prst="rect">
            <a:avLst/>
          </a:prstGeom>
          <a:noFill/>
          <a:ln w="9525" algn="ctr">
            <a:noFill/>
            <a:miter lim="800000"/>
            <a:headEnd/>
            <a:tailEnd/>
          </a:ln>
        </p:spPr>
        <p:txBody>
          <a:bodyPr wrap="none" anchor="ctr">
            <a:spAutoFit/>
          </a:bodyPr>
          <a:lstStyle/>
          <a:p>
            <a:r>
              <a:rPr lang="en-US" dirty="0" smtClean="0">
                <a:solidFill>
                  <a:srgbClr val="0070C0"/>
                </a:solidFill>
              </a:rPr>
              <a:t>C</a:t>
            </a:r>
          </a:p>
          <a:p>
            <a:r>
              <a:rPr lang="en-US" dirty="0" smtClean="0">
                <a:solidFill>
                  <a:srgbClr val="0070C0"/>
                </a:solidFill>
              </a:rPr>
              <a:t>E</a:t>
            </a:r>
          </a:p>
          <a:p>
            <a:r>
              <a:rPr lang="en-US" dirty="0" smtClean="0">
                <a:solidFill>
                  <a:srgbClr val="0070C0"/>
                </a:solidFill>
              </a:rPr>
              <a:t>N</a:t>
            </a:r>
          </a:p>
          <a:p>
            <a:r>
              <a:rPr lang="en-US" dirty="0" smtClean="0">
                <a:solidFill>
                  <a:srgbClr val="0070C0"/>
                </a:solidFill>
              </a:rPr>
              <a:t>T</a:t>
            </a:r>
          </a:p>
          <a:p>
            <a:r>
              <a:rPr lang="en-US" dirty="0" smtClean="0">
                <a:solidFill>
                  <a:srgbClr val="0070C0"/>
                </a:solidFill>
              </a:rPr>
              <a:t>R</a:t>
            </a:r>
          </a:p>
          <a:p>
            <a:r>
              <a:rPr lang="en-US" dirty="0" smtClean="0">
                <a:solidFill>
                  <a:srgbClr val="0070C0"/>
                </a:solidFill>
              </a:rPr>
              <a:t>I</a:t>
            </a:r>
          </a:p>
          <a:p>
            <a:r>
              <a:rPr lang="en-US" dirty="0" smtClean="0">
                <a:solidFill>
                  <a:srgbClr val="0070C0"/>
                </a:solidFill>
              </a:rPr>
              <a:t>F</a:t>
            </a:r>
          </a:p>
          <a:p>
            <a:r>
              <a:rPr lang="en-US" dirty="0" smtClean="0">
                <a:solidFill>
                  <a:srgbClr val="0070C0"/>
                </a:solidFill>
              </a:rPr>
              <a:t>U</a:t>
            </a:r>
          </a:p>
          <a:p>
            <a:r>
              <a:rPr lang="en-US" dirty="0" smtClean="0">
                <a:solidFill>
                  <a:srgbClr val="0070C0"/>
                </a:solidFill>
              </a:rPr>
              <a:t>G</a:t>
            </a:r>
          </a:p>
          <a:p>
            <a:r>
              <a:rPr lang="en-US" dirty="0" smtClean="0">
                <a:solidFill>
                  <a:srgbClr val="0070C0"/>
                </a:solidFill>
              </a:rPr>
              <a:t>A</a:t>
            </a:r>
          </a:p>
          <a:p>
            <a:r>
              <a:rPr lang="en-US" dirty="0">
                <a:solidFill>
                  <a:srgbClr val="0070C0"/>
                </a:solidFill>
              </a:rPr>
              <a:t>L</a:t>
            </a:r>
          </a:p>
        </p:txBody>
      </p:sp>
      <p:sp>
        <p:nvSpPr>
          <p:cNvPr id="11" name="Rectangle 13"/>
          <p:cNvSpPr>
            <a:spLocks noChangeArrowheads="1"/>
          </p:cNvSpPr>
          <p:nvPr/>
        </p:nvSpPr>
        <p:spPr bwMode="auto">
          <a:xfrm>
            <a:off x="4625439" y="1223279"/>
            <a:ext cx="463588" cy="2677656"/>
          </a:xfrm>
          <a:prstGeom prst="rect">
            <a:avLst/>
          </a:prstGeom>
          <a:noFill/>
          <a:ln w="9525" algn="ctr">
            <a:noFill/>
            <a:miter lim="800000"/>
            <a:headEnd/>
            <a:tailEnd/>
          </a:ln>
        </p:spPr>
        <p:txBody>
          <a:bodyPr wrap="none" anchor="ctr">
            <a:spAutoFit/>
          </a:bodyPr>
          <a:lstStyle/>
          <a:p>
            <a:r>
              <a:rPr lang="en-US" dirty="0" smtClean="0">
                <a:solidFill>
                  <a:srgbClr val="0070C0"/>
                </a:solidFill>
              </a:rPr>
              <a:t>F</a:t>
            </a:r>
          </a:p>
          <a:p>
            <a:r>
              <a:rPr lang="en-US" dirty="0" smtClean="0">
                <a:solidFill>
                  <a:srgbClr val="0070C0"/>
                </a:solidFill>
              </a:rPr>
              <a:t>O</a:t>
            </a:r>
          </a:p>
          <a:p>
            <a:r>
              <a:rPr lang="en-US" dirty="0" smtClean="0">
                <a:solidFill>
                  <a:srgbClr val="0070C0"/>
                </a:solidFill>
              </a:rPr>
              <a:t>R</a:t>
            </a:r>
          </a:p>
          <a:p>
            <a:r>
              <a:rPr lang="en-US" dirty="0" smtClean="0">
                <a:solidFill>
                  <a:srgbClr val="0070C0"/>
                </a:solidFill>
              </a:rPr>
              <a:t>C</a:t>
            </a:r>
          </a:p>
          <a:p>
            <a:r>
              <a:rPr lang="en-US" dirty="0" smtClean="0">
                <a:solidFill>
                  <a:srgbClr val="0070C0"/>
                </a:solidFill>
              </a:rPr>
              <a:t>E</a:t>
            </a:r>
          </a:p>
          <a:p>
            <a:r>
              <a:rPr lang="en-US" dirty="0" smtClean="0">
                <a:solidFill>
                  <a:srgbClr val="0070C0"/>
                </a:solidFill>
              </a:rPr>
              <a:t>?</a:t>
            </a:r>
          </a:p>
        </p:txBody>
      </p:sp>
      <p:pic>
        <p:nvPicPr>
          <p:cNvPr id="12" name="Picture 12" descr="j042446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2042" y="4962749"/>
            <a:ext cx="1981200" cy="1863725"/>
          </a:xfrm>
          <a:prstGeom prst="rect">
            <a:avLst/>
          </a:prstGeom>
          <a:noFill/>
          <a:ln w="9525">
            <a:noFill/>
            <a:miter lim="800000"/>
            <a:headEnd/>
            <a:tailEnd/>
          </a:ln>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9069" y="4906583"/>
            <a:ext cx="3243333" cy="18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214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13763" y="1232477"/>
            <a:ext cx="8582799" cy="5176802"/>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a:t>
            </a:r>
            <a:r>
              <a:rPr lang="en-US" b="0" u="sng" dirty="0" smtClean="0">
                <a:solidFill>
                  <a:srgbClr val="000000"/>
                </a:solidFill>
              </a:rPr>
              <a:t>Centrifugal force</a:t>
            </a:r>
            <a:r>
              <a:rPr lang="en-US" b="0" dirty="0" smtClean="0">
                <a:solidFill>
                  <a:srgbClr val="000000"/>
                </a:solidFill>
              </a:rPr>
              <a:t>” is a force one perceives due to</a:t>
            </a:r>
          </a:p>
          <a:p>
            <a:pPr marL="342900" indent="-342900" algn="l">
              <a:spcBef>
                <a:spcPct val="20000"/>
              </a:spcBef>
            </a:pPr>
            <a:r>
              <a:rPr lang="en-US" b="0" dirty="0" smtClean="0">
                <a:solidFill>
                  <a:srgbClr val="000000"/>
                </a:solidFill>
              </a:rPr>
              <a:t>some kind of circular motion. It involves an object’s </a:t>
            </a:r>
          </a:p>
          <a:p>
            <a:pPr marL="342900" indent="-342900" algn="l">
              <a:spcBef>
                <a:spcPct val="20000"/>
              </a:spcBef>
            </a:pPr>
            <a:r>
              <a:rPr lang="en-US" b="0" dirty="0" smtClean="0">
                <a:solidFill>
                  <a:srgbClr val="000000"/>
                </a:solidFill>
              </a:rPr>
              <a:t>inertia (i.e., its tendency to maintain a constant state </a:t>
            </a:r>
          </a:p>
          <a:p>
            <a:pPr marL="342900" indent="-342900" algn="l">
              <a:spcBef>
                <a:spcPct val="20000"/>
              </a:spcBef>
            </a:pPr>
            <a:r>
              <a:rPr lang="en-US" b="0" dirty="0" smtClean="0">
                <a:solidFill>
                  <a:srgbClr val="000000"/>
                </a:solidFill>
              </a:rPr>
              <a:t>of motion) and the circular motion of either the object</a:t>
            </a:r>
          </a:p>
          <a:p>
            <a:pPr marL="342900" indent="-342900" algn="l">
              <a:spcBef>
                <a:spcPct val="20000"/>
              </a:spcBef>
            </a:pPr>
            <a:r>
              <a:rPr lang="en-US" b="0" dirty="0" smtClean="0">
                <a:solidFill>
                  <a:srgbClr val="000000"/>
                </a:solidFill>
              </a:rPr>
              <a:t>itself or the surroundings. When examined from a</a:t>
            </a:r>
          </a:p>
          <a:p>
            <a:pPr marL="342900" indent="-342900" algn="l">
              <a:spcBef>
                <a:spcPct val="20000"/>
              </a:spcBef>
            </a:pPr>
            <a:r>
              <a:rPr lang="en-US" b="0" dirty="0" smtClean="0">
                <a:solidFill>
                  <a:srgbClr val="000000"/>
                </a:solidFill>
              </a:rPr>
              <a:t>more global reference frame, “centrifugal force” can</a:t>
            </a:r>
          </a:p>
          <a:p>
            <a:pPr marL="342900" indent="-342900" algn="l">
              <a:spcBef>
                <a:spcPct val="20000"/>
              </a:spcBef>
            </a:pPr>
            <a:r>
              <a:rPr lang="en-US" b="0" dirty="0" smtClean="0">
                <a:solidFill>
                  <a:srgbClr val="000000"/>
                </a:solidFill>
              </a:rPr>
              <a:t>be shown to be either the very real </a:t>
            </a:r>
            <a:r>
              <a:rPr lang="en-US" b="0" u="sng" dirty="0" smtClean="0">
                <a:solidFill>
                  <a:srgbClr val="000000"/>
                </a:solidFill>
              </a:rPr>
              <a:t>centripetal force</a:t>
            </a:r>
          </a:p>
          <a:p>
            <a:pPr marL="342900" indent="-342900" algn="l">
              <a:spcBef>
                <a:spcPct val="20000"/>
              </a:spcBef>
            </a:pPr>
            <a:r>
              <a:rPr lang="en-US" b="0" dirty="0" smtClean="0">
                <a:solidFill>
                  <a:srgbClr val="000000"/>
                </a:solidFill>
              </a:rPr>
              <a:t>that keeps an observer in a circular path, or the </a:t>
            </a:r>
          </a:p>
          <a:p>
            <a:pPr marL="342900" indent="-342900" algn="l">
              <a:spcBef>
                <a:spcPct val="20000"/>
              </a:spcBef>
            </a:pPr>
            <a:r>
              <a:rPr lang="en-US" b="0" dirty="0" smtClean="0">
                <a:solidFill>
                  <a:srgbClr val="000000"/>
                </a:solidFill>
              </a:rPr>
              <a:t>ABSENCE of such a force while the surroundings</a:t>
            </a:r>
          </a:p>
          <a:p>
            <a:pPr marL="342900" indent="-342900" algn="l">
              <a:spcBef>
                <a:spcPct val="20000"/>
              </a:spcBef>
            </a:pPr>
            <a:r>
              <a:rPr lang="en-US" b="0" dirty="0" smtClean="0">
                <a:solidFill>
                  <a:srgbClr val="000000"/>
                </a:solidFill>
              </a:rPr>
              <a:t>rotate away from the observer.</a:t>
            </a:r>
          </a:p>
        </p:txBody>
      </p:sp>
      <p:sp>
        <p:nvSpPr>
          <p:cNvPr id="7" name="Rectangle 6"/>
          <p:cNvSpPr>
            <a:spLocks noChangeArrowheads="1"/>
          </p:cNvSpPr>
          <p:nvPr/>
        </p:nvSpPr>
        <p:spPr bwMode="auto">
          <a:xfrm>
            <a:off x="1104861" y="379540"/>
            <a:ext cx="6896376" cy="523220"/>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C00000"/>
                </a:solidFill>
              </a:rPr>
              <a:t>FINAL THOUGHTS: “</a:t>
            </a:r>
            <a:r>
              <a:rPr lang="en-US" u="sng" dirty="0" smtClean="0">
                <a:solidFill>
                  <a:srgbClr val="C00000"/>
                </a:solidFill>
              </a:rPr>
              <a:t>Centrifugal Force</a:t>
            </a:r>
            <a:r>
              <a:rPr lang="en-US" dirty="0" smtClean="0">
                <a:solidFill>
                  <a:srgbClr val="C00000"/>
                </a:solidFill>
              </a:rPr>
              <a:t>”</a:t>
            </a:r>
          </a:p>
        </p:txBody>
      </p:sp>
    </p:spTree>
    <p:extLst>
      <p:ext uri="{BB962C8B-B14F-4D97-AF65-F5344CB8AC3E}">
        <p14:creationId xmlns:p14="http://schemas.microsoft.com/office/powerpoint/2010/main" val="941876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25"/>
          <p:cNvSpPr>
            <a:spLocks noChangeArrowheads="1"/>
          </p:cNvSpPr>
          <p:nvPr/>
        </p:nvSpPr>
        <p:spPr bwMode="auto">
          <a:xfrm>
            <a:off x="1026165" y="5630863"/>
            <a:ext cx="3148013" cy="1154112"/>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79958" name="Rectangle 54"/>
          <p:cNvSpPr>
            <a:spLocks noChangeArrowheads="1"/>
          </p:cNvSpPr>
          <p:nvPr/>
        </p:nvSpPr>
        <p:spPr bwMode="auto">
          <a:xfrm>
            <a:off x="1099190" y="5703888"/>
            <a:ext cx="3005138" cy="1001712"/>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24581" name="Rectangle 6"/>
          <p:cNvSpPr>
            <a:spLocks noChangeArrowheads="1"/>
          </p:cNvSpPr>
          <p:nvPr/>
        </p:nvSpPr>
        <p:spPr bwMode="auto">
          <a:xfrm>
            <a:off x="3948828" y="25727"/>
            <a:ext cx="1774845" cy="646331"/>
          </a:xfrm>
          <a:prstGeom prst="rect">
            <a:avLst/>
          </a:prstGeom>
          <a:noFill/>
          <a:ln w="9525" algn="ctr">
            <a:noFill/>
            <a:miter lim="800000"/>
            <a:headEnd/>
            <a:tailEnd/>
          </a:ln>
        </p:spPr>
        <p:txBody>
          <a:bodyPr wrap="none" anchor="ctr">
            <a:spAutoFit/>
          </a:bodyPr>
          <a:lstStyle/>
          <a:p>
            <a:pPr algn="l"/>
            <a:r>
              <a:rPr lang="en-US" sz="3600" dirty="0">
                <a:solidFill>
                  <a:srgbClr val="FF0000"/>
                </a:solidFill>
              </a:rPr>
              <a:t>Gravity</a:t>
            </a:r>
          </a:p>
        </p:txBody>
      </p:sp>
      <p:sp>
        <p:nvSpPr>
          <p:cNvPr id="24582" name="Rectangle 7"/>
          <p:cNvSpPr>
            <a:spLocks noChangeArrowheads="1"/>
          </p:cNvSpPr>
          <p:nvPr/>
        </p:nvSpPr>
        <p:spPr bwMode="auto">
          <a:xfrm>
            <a:off x="1985963" y="631825"/>
            <a:ext cx="1331912" cy="519113"/>
          </a:xfrm>
          <a:prstGeom prst="rect">
            <a:avLst/>
          </a:prstGeom>
          <a:noFill/>
          <a:ln w="9525" algn="ctr">
            <a:noFill/>
            <a:miter lim="800000"/>
            <a:headEnd/>
            <a:tailEnd/>
          </a:ln>
        </p:spPr>
        <p:txBody>
          <a:bodyPr wrap="none" anchor="ctr">
            <a:spAutoFit/>
          </a:bodyPr>
          <a:lstStyle/>
          <a:p>
            <a:pPr algn="l"/>
            <a:r>
              <a:rPr lang="en-US" b="0">
                <a:solidFill>
                  <a:srgbClr val="FF0000"/>
                </a:solidFill>
              </a:rPr>
              <a:t>Brahe: </a:t>
            </a:r>
          </a:p>
        </p:txBody>
      </p:sp>
      <p:sp>
        <p:nvSpPr>
          <p:cNvPr id="379912" name="Rectangle 8"/>
          <p:cNvSpPr>
            <a:spLocks noChangeArrowheads="1"/>
          </p:cNvSpPr>
          <p:nvPr/>
        </p:nvSpPr>
        <p:spPr bwMode="auto">
          <a:xfrm>
            <a:off x="1990725" y="1139825"/>
            <a:ext cx="1411288" cy="519113"/>
          </a:xfrm>
          <a:prstGeom prst="rect">
            <a:avLst/>
          </a:prstGeom>
          <a:noFill/>
          <a:ln w="9525" algn="ctr">
            <a:noFill/>
            <a:miter lim="800000"/>
            <a:headEnd/>
            <a:tailEnd/>
          </a:ln>
        </p:spPr>
        <p:txBody>
          <a:bodyPr wrap="none" anchor="ctr">
            <a:spAutoFit/>
          </a:bodyPr>
          <a:lstStyle/>
          <a:p>
            <a:pPr algn="l"/>
            <a:r>
              <a:rPr lang="en-US" b="0">
                <a:solidFill>
                  <a:srgbClr val="FF0000"/>
                </a:solidFill>
              </a:rPr>
              <a:t>Kepler: </a:t>
            </a:r>
          </a:p>
        </p:txBody>
      </p:sp>
      <p:sp>
        <p:nvSpPr>
          <p:cNvPr id="379913" name="Rectangle 9"/>
          <p:cNvSpPr>
            <a:spLocks noChangeArrowheads="1"/>
          </p:cNvSpPr>
          <p:nvPr/>
        </p:nvSpPr>
        <p:spPr bwMode="auto">
          <a:xfrm>
            <a:off x="54615" y="2037884"/>
            <a:ext cx="2629694" cy="523220"/>
          </a:xfrm>
          <a:prstGeom prst="rect">
            <a:avLst/>
          </a:prstGeom>
          <a:noFill/>
          <a:ln w="9525" algn="ctr">
            <a:noFill/>
            <a:miter lim="800000"/>
            <a:headEnd/>
            <a:tailEnd/>
          </a:ln>
        </p:spPr>
        <p:txBody>
          <a:bodyPr wrap="none" anchor="ctr">
            <a:spAutoFit/>
          </a:bodyPr>
          <a:lstStyle/>
          <a:p>
            <a:pPr algn="l"/>
            <a:r>
              <a:rPr lang="en-US" b="0" u="sng" dirty="0" err="1">
                <a:solidFill>
                  <a:srgbClr val="FF0000"/>
                </a:solidFill>
              </a:rPr>
              <a:t>Kepler’s</a:t>
            </a:r>
            <a:r>
              <a:rPr lang="en-US" b="0" u="sng" dirty="0">
                <a:solidFill>
                  <a:srgbClr val="FF0000"/>
                </a:solidFill>
              </a:rPr>
              <a:t> </a:t>
            </a:r>
            <a:r>
              <a:rPr lang="en-US" b="0" u="sng" dirty="0" smtClean="0">
                <a:solidFill>
                  <a:srgbClr val="FF0000"/>
                </a:solidFill>
              </a:rPr>
              <a:t>Laws</a:t>
            </a:r>
            <a:r>
              <a:rPr lang="en-US" b="0" dirty="0" smtClean="0">
                <a:solidFill>
                  <a:srgbClr val="FF0000"/>
                </a:solidFill>
              </a:rPr>
              <a:t>: </a:t>
            </a:r>
            <a:endParaRPr lang="en-US" b="0" dirty="0">
              <a:solidFill>
                <a:srgbClr val="FF0000"/>
              </a:solidFill>
            </a:endParaRPr>
          </a:p>
        </p:txBody>
      </p:sp>
      <p:sp>
        <p:nvSpPr>
          <p:cNvPr id="379914" name="Rectangle 10"/>
          <p:cNvSpPr>
            <a:spLocks noChangeArrowheads="1"/>
          </p:cNvSpPr>
          <p:nvPr/>
        </p:nvSpPr>
        <p:spPr bwMode="auto">
          <a:xfrm>
            <a:off x="437203" y="3114675"/>
            <a:ext cx="579437" cy="519113"/>
          </a:xfrm>
          <a:prstGeom prst="rect">
            <a:avLst/>
          </a:prstGeom>
          <a:noFill/>
          <a:ln w="9525" algn="ctr">
            <a:noFill/>
            <a:miter lim="800000"/>
            <a:headEnd/>
            <a:tailEnd/>
          </a:ln>
        </p:spPr>
        <p:txBody>
          <a:bodyPr wrap="none" anchor="ctr">
            <a:spAutoFit/>
          </a:bodyPr>
          <a:lstStyle/>
          <a:p>
            <a:pPr algn="l"/>
            <a:r>
              <a:rPr lang="en-US" b="0">
                <a:solidFill>
                  <a:srgbClr val="FF0000"/>
                </a:solidFill>
              </a:rPr>
              <a:t>2. </a:t>
            </a:r>
          </a:p>
        </p:txBody>
      </p:sp>
      <p:sp>
        <p:nvSpPr>
          <p:cNvPr id="379915" name="Rectangle 11"/>
          <p:cNvSpPr>
            <a:spLocks noChangeArrowheads="1"/>
          </p:cNvSpPr>
          <p:nvPr/>
        </p:nvSpPr>
        <p:spPr bwMode="auto">
          <a:xfrm>
            <a:off x="410215" y="2568575"/>
            <a:ext cx="579438" cy="519113"/>
          </a:xfrm>
          <a:prstGeom prst="rect">
            <a:avLst/>
          </a:prstGeom>
          <a:noFill/>
          <a:ln w="9525" algn="ctr">
            <a:noFill/>
            <a:miter lim="800000"/>
            <a:headEnd/>
            <a:tailEnd/>
          </a:ln>
        </p:spPr>
        <p:txBody>
          <a:bodyPr wrap="none" anchor="ctr">
            <a:spAutoFit/>
          </a:bodyPr>
          <a:lstStyle/>
          <a:p>
            <a:pPr algn="l"/>
            <a:r>
              <a:rPr lang="en-US" b="0">
                <a:solidFill>
                  <a:srgbClr val="FF0000"/>
                </a:solidFill>
              </a:rPr>
              <a:t>1. </a:t>
            </a:r>
          </a:p>
        </p:txBody>
      </p:sp>
      <p:sp>
        <p:nvSpPr>
          <p:cNvPr id="379917" name="Oval 13"/>
          <p:cNvSpPr>
            <a:spLocks noChangeArrowheads="1"/>
          </p:cNvSpPr>
          <p:nvPr/>
        </p:nvSpPr>
        <p:spPr bwMode="auto">
          <a:xfrm>
            <a:off x="3629025" y="4092575"/>
            <a:ext cx="4610100" cy="1087438"/>
          </a:xfrm>
          <a:prstGeom prst="ellipse">
            <a:avLst/>
          </a:prstGeom>
          <a:noFill/>
          <a:ln w="25400">
            <a:solidFill>
              <a:srgbClr val="FF0000"/>
            </a:solidFill>
            <a:prstDash val="sysDot"/>
            <a:round/>
            <a:headEnd/>
            <a:tailEnd/>
          </a:ln>
        </p:spPr>
        <p:txBody>
          <a:bodyPr/>
          <a:lstStyle/>
          <a:p>
            <a:endParaRPr lang="en-US">
              <a:solidFill>
                <a:srgbClr val="000000"/>
              </a:solidFill>
            </a:endParaRPr>
          </a:p>
        </p:txBody>
      </p:sp>
      <p:sp>
        <p:nvSpPr>
          <p:cNvPr id="379918" name="AutoShape 14"/>
          <p:cNvSpPr>
            <a:spLocks noChangeArrowheads="1"/>
          </p:cNvSpPr>
          <p:nvPr/>
        </p:nvSpPr>
        <p:spPr bwMode="auto">
          <a:xfrm>
            <a:off x="6205538" y="4364038"/>
            <a:ext cx="542925" cy="544512"/>
          </a:xfrm>
          <a:prstGeom prst="sun">
            <a:avLst>
              <a:gd name="adj" fmla="val 25000"/>
            </a:avLst>
          </a:prstGeom>
          <a:solidFill>
            <a:srgbClr val="FFFFFF"/>
          </a:solidFill>
          <a:ln w="25400">
            <a:solidFill>
              <a:srgbClr val="FF0000"/>
            </a:solidFill>
            <a:miter lim="800000"/>
            <a:headEnd/>
            <a:tailEnd/>
          </a:ln>
        </p:spPr>
        <p:txBody>
          <a:bodyPr/>
          <a:lstStyle/>
          <a:p>
            <a:endParaRPr lang="en-US">
              <a:solidFill>
                <a:srgbClr val="000000"/>
              </a:solidFill>
            </a:endParaRPr>
          </a:p>
        </p:txBody>
      </p:sp>
      <p:sp>
        <p:nvSpPr>
          <p:cNvPr id="379920" name="Oval 16"/>
          <p:cNvSpPr>
            <a:spLocks noChangeArrowheads="1"/>
          </p:cNvSpPr>
          <p:nvPr/>
        </p:nvSpPr>
        <p:spPr bwMode="auto">
          <a:xfrm>
            <a:off x="7561263" y="4908550"/>
            <a:ext cx="136525" cy="136525"/>
          </a:xfrm>
          <a:prstGeom prst="ellipse">
            <a:avLst/>
          </a:prstGeom>
          <a:solidFill>
            <a:srgbClr val="000000"/>
          </a:solidFill>
          <a:ln w="25400">
            <a:solidFill>
              <a:srgbClr val="000000"/>
            </a:solidFill>
            <a:round/>
            <a:headEnd/>
            <a:tailEnd/>
          </a:ln>
        </p:spPr>
        <p:txBody>
          <a:bodyPr/>
          <a:lstStyle/>
          <a:p>
            <a:endParaRPr lang="en-US">
              <a:solidFill>
                <a:srgbClr val="000000"/>
              </a:solidFill>
            </a:endParaRPr>
          </a:p>
        </p:txBody>
      </p:sp>
      <p:sp>
        <p:nvSpPr>
          <p:cNvPr id="379921" name="Oval 17"/>
          <p:cNvSpPr>
            <a:spLocks noChangeArrowheads="1"/>
          </p:cNvSpPr>
          <p:nvPr/>
        </p:nvSpPr>
        <p:spPr bwMode="auto">
          <a:xfrm>
            <a:off x="4035425" y="4229100"/>
            <a:ext cx="134938" cy="134938"/>
          </a:xfrm>
          <a:prstGeom prst="ellipse">
            <a:avLst/>
          </a:prstGeom>
          <a:solidFill>
            <a:srgbClr val="000000"/>
          </a:solidFill>
          <a:ln w="25400">
            <a:solidFill>
              <a:srgbClr val="000000"/>
            </a:solidFill>
            <a:round/>
            <a:headEnd/>
            <a:tailEnd/>
          </a:ln>
        </p:spPr>
        <p:txBody>
          <a:bodyPr/>
          <a:lstStyle/>
          <a:p>
            <a:endParaRPr lang="en-US">
              <a:solidFill>
                <a:srgbClr val="000000"/>
              </a:solidFill>
            </a:endParaRPr>
          </a:p>
        </p:txBody>
      </p:sp>
      <p:sp>
        <p:nvSpPr>
          <p:cNvPr id="379923" name="Freeform 19"/>
          <p:cNvSpPr>
            <a:spLocks/>
          </p:cNvSpPr>
          <p:nvPr/>
        </p:nvSpPr>
        <p:spPr bwMode="auto">
          <a:xfrm>
            <a:off x="3708400" y="4645025"/>
            <a:ext cx="2497138" cy="61913"/>
          </a:xfrm>
          <a:custGeom>
            <a:avLst/>
            <a:gdLst>
              <a:gd name="T0" fmla="*/ 0 w 3315"/>
              <a:gd name="T1" fmla="*/ 2147483647 h 82"/>
              <a:gd name="T2" fmla="*/ 2147483647 w 3315"/>
              <a:gd name="T3" fmla="*/ 0 h 82"/>
              <a:gd name="T4" fmla="*/ 0 60000 65536"/>
              <a:gd name="T5" fmla="*/ 0 60000 65536"/>
              <a:gd name="T6" fmla="*/ 0 w 3315"/>
              <a:gd name="T7" fmla="*/ 0 h 82"/>
              <a:gd name="T8" fmla="*/ 3315 w 3315"/>
              <a:gd name="T9" fmla="*/ 82 h 82"/>
            </a:gdLst>
            <a:ahLst/>
            <a:cxnLst>
              <a:cxn ang="T4">
                <a:pos x="T0" y="T1"/>
              </a:cxn>
              <a:cxn ang="T5">
                <a:pos x="T2" y="T3"/>
              </a:cxn>
            </a:cxnLst>
            <a:rect l="T6" t="T7" r="T8" b="T9"/>
            <a:pathLst>
              <a:path w="3315" h="82">
                <a:moveTo>
                  <a:pt x="0" y="82"/>
                </a:moveTo>
                <a:lnTo>
                  <a:pt x="3315"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379924" name="Freeform 20"/>
          <p:cNvSpPr>
            <a:spLocks/>
          </p:cNvSpPr>
          <p:nvPr/>
        </p:nvSpPr>
        <p:spPr bwMode="auto">
          <a:xfrm>
            <a:off x="4165600" y="4327525"/>
            <a:ext cx="2084388" cy="282575"/>
          </a:xfrm>
          <a:custGeom>
            <a:avLst/>
            <a:gdLst>
              <a:gd name="T0" fmla="*/ 0 w 2767"/>
              <a:gd name="T1" fmla="*/ 0 h 375"/>
              <a:gd name="T2" fmla="*/ 2147483647 w 2767"/>
              <a:gd name="T3" fmla="*/ 2147483647 h 375"/>
              <a:gd name="T4" fmla="*/ 0 60000 65536"/>
              <a:gd name="T5" fmla="*/ 0 60000 65536"/>
              <a:gd name="T6" fmla="*/ 0 w 2767"/>
              <a:gd name="T7" fmla="*/ 0 h 375"/>
              <a:gd name="T8" fmla="*/ 2767 w 2767"/>
              <a:gd name="T9" fmla="*/ 375 h 375"/>
            </a:gdLst>
            <a:ahLst/>
            <a:cxnLst>
              <a:cxn ang="T4">
                <a:pos x="T0" y="T1"/>
              </a:cxn>
              <a:cxn ang="T5">
                <a:pos x="T2" y="T3"/>
              </a:cxn>
            </a:cxnLst>
            <a:rect l="T6" t="T7" r="T8" b="T9"/>
            <a:pathLst>
              <a:path w="2767" h="375">
                <a:moveTo>
                  <a:pt x="0" y="0"/>
                </a:moveTo>
                <a:lnTo>
                  <a:pt x="2767" y="375"/>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379919" name="Oval 15"/>
          <p:cNvSpPr>
            <a:spLocks noChangeArrowheads="1"/>
          </p:cNvSpPr>
          <p:nvPr/>
        </p:nvSpPr>
        <p:spPr bwMode="auto">
          <a:xfrm>
            <a:off x="7561263" y="4229100"/>
            <a:ext cx="136525" cy="134938"/>
          </a:xfrm>
          <a:prstGeom prst="ellipse">
            <a:avLst/>
          </a:prstGeom>
          <a:solidFill>
            <a:srgbClr val="000000"/>
          </a:solidFill>
          <a:ln w="25400">
            <a:solidFill>
              <a:srgbClr val="000000"/>
            </a:solidFill>
            <a:round/>
            <a:headEnd/>
            <a:tailEnd/>
          </a:ln>
        </p:spPr>
        <p:txBody>
          <a:bodyPr/>
          <a:lstStyle/>
          <a:p>
            <a:endParaRPr lang="en-US">
              <a:solidFill>
                <a:srgbClr val="000000"/>
              </a:solidFill>
            </a:endParaRPr>
          </a:p>
        </p:txBody>
      </p:sp>
      <p:sp>
        <p:nvSpPr>
          <p:cNvPr id="379925" name="Freeform 21"/>
          <p:cNvSpPr>
            <a:spLocks/>
          </p:cNvSpPr>
          <p:nvPr/>
        </p:nvSpPr>
        <p:spPr bwMode="auto">
          <a:xfrm>
            <a:off x="6623050" y="4298950"/>
            <a:ext cx="1001713" cy="295275"/>
          </a:xfrm>
          <a:custGeom>
            <a:avLst/>
            <a:gdLst>
              <a:gd name="T0" fmla="*/ 0 w 1328"/>
              <a:gd name="T1" fmla="*/ 2147483647 h 390"/>
              <a:gd name="T2" fmla="*/ 2147483647 w 1328"/>
              <a:gd name="T3" fmla="*/ 0 h 390"/>
              <a:gd name="T4" fmla="*/ 0 60000 65536"/>
              <a:gd name="T5" fmla="*/ 0 60000 65536"/>
              <a:gd name="T6" fmla="*/ 0 w 1328"/>
              <a:gd name="T7" fmla="*/ 0 h 390"/>
              <a:gd name="T8" fmla="*/ 1328 w 1328"/>
              <a:gd name="T9" fmla="*/ 390 h 390"/>
            </a:gdLst>
            <a:ahLst/>
            <a:cxnLst>
              <a:cxn ang="T4">
                <a:pos x="T0" y="T1"/>
              </a:cxn>
              <a:cxn ang="T5">
                <a:pos x="T2" y="T3"/>
              </a:cxn>
            </a:cxnLst>
            <a:rect l="T6" t="T7" r="T8" b="T9"/>
            <a:pathLst>
              <a:path w="1328" h="390">
                <a:moveTo>
                  <a:pt x="0" y="390"/>
                </a:moveTo>
                <a:lnTo>
                  <a:pt x="1328"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379926" name="Freeform 22"/>
          <p:cNvSpPr>
            <a:spLocks/>
          </p:cNvSpPr>
          <p:nvPr/>
        </p:nvSpPr>
        <p:spPr bwMode="auto">
          <a:xfrm>
            <a:off x="6634163" y="4684713"/>
            <a:ext cx="990600" cy="288925"/>
          </a:xfrm>
          <a:custGeom>
            <a:avLst/>
            <a:gdLst>
              <a:gd name="T0" fmla="*/ 0 w 1313"/>
              <a:gd name="T1" fmla="*/ 0 h 383"/>
              <a:gd name="T2" fmla="*/ 2147483647 w 1313"/>
              <a:gd name="T3" fmla="*/ 2147483647 h 383"/>
              <a:gd name="T4" fmla="*/ 0 60000 65536"/>
              <a:gd name="T5" fmla="*/ 0 60000 65536"/>
              <a:gd name="T6" fmla="*/ 0 w 1313"/>
              <a:gd name="T7" fmla="*/ 0 h 383"/>
              <a:gd name="T8" fmla="*/ 1313 w 1313"/>
              <a:gd name="T9" fmla="*/ 383 h 383"/>
            </a:gdLst>
            <a:ahLst/>
            <a:cxnLst>
              <a:cxn ang="T4">
                <a:pos x="T0" y="T1"/>
              </a:cxn>
              <a:cxn ang="T5">
                <a:pos x="T2" y="T3"/>
              </a:cxn>
            </a:cxnLst>
            <a:rect l="T6" t="T7" r="T8" b="T9"/>
            <a:pathLst>
              <a:path w="1313" h="383">
                <a:moveTo>
                  <a:pt x="0" y="0"/>
                </a:moveTo>
                <a:lnTo>
                  <a:pt x="1313" y="383"/>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379927" name="Freeform 23"/>
          <p:cNvSpPr>
            <a:spLocks/>
          </p:cNvSpPr>
          <p:nvPr/>
        </p:nvSpPr>
        <p:spPr bwMode="auto">
          <a:xfrm>
            <a:off x="4432940" y="5316538"/>
            <a:ext cx="1627188" cy="66675"/>
          </a:xfrm>
          <a:custGeom>
            <a:avLst/>
            <a:gdLst>
              <a:gd name="T0" fmla="*/ 2147483647 w 2160"/>
              <a:gd name="T1" fmla="*/ 0 h 88"/>
              <a:gd name="T2" fmla="*/ 2147483647 w 2160"/>
              <a:gd name="T3" fmla="*/ 2147483647 h 88"/>
              <a:gd name="T4" fmla="*/ 0 w 2160"/>
              <a:gd name="T5" fmla="*/ 0 h 88"/>
              <a:gd name="T6" fmla="*/ 0 60000 65536"/>
              <a:gd name="T7" fmla="*/ 0 60000 65536"/>
              <a:gd name="T8" fmla="*/ 0 60000 65536"/>
              <a:gd name="T9" fmla="*/ 0 w 2160"/>
              <a:gd name="T10" fmla="*/ 0 h 88"/>
              <a:gd name="T11" fmla="*/ 2160 w 2160"/>
              <a:gd name="T12" fmla="*/ 88 h 88"/>
            </a:gdLst>
            <a:ahLst/>
            <a:cxnLst>
              <a:cxn ang="T6">
                <a:pos x="T0" y="T1"/>
              </a:cxn>
              <a:cxn ang="T7">
                <a:pos x="T2" y="T3"/>
              </a:cxn>
              <a:cxn ang="T8">
                <a:pos x="T4" y="T5"/>
              </a:cxn>
            </a:cxnLst>
            <a:rect l="T9" t="T10" r="T11" b="T12"/>
            <a:pathLst>
              <a:path w="2160" h="88">
                <a:moveTo>
                  <a:pt x="2160" y="0"/>
                </a:moveTo>
                <a:cubicBezTo>
                  <a:pt x="1980" y="15"/>
                  <a:pt x="1442" y="88"/>
                  <a:pt x="1082" y="88"/>
                </a:cubicBezTo>
                <a:cubicBezTo>
                  <a:pt x="722" y="88"/>
                  <a:pt x="225" y="18"/>
                  <a:pt x="0" y="0"/>
                </a:cubicBezTo>
              </a:path>
            </a:pathLst>
          </a:custGeom>
          <a:noFill/>
          <a:ln w="31750">
            <a:solidFill>
              <a:srgbClr val="FF0000"/>
            </a:solidFill>
            <a:round/>
            <a:headEnd/>
            <a:tailEnd type="triangle" w="lg" len="lg"/>
          </a:ln>
        </p:spPr>
        <p:txBody>
          <a:bodyPr/>
          <a:lstStyle/>
          <a:p>
            <a:endParaRPr lang="en-US">
              <a:solidFill>
                <a:srgbClr val="000000"/>
              </a:solidFill>
            </a:endParaRPr>
          </a:p>
        </p:txBody>
      </p:sp>
      <p:grpSp>
        <p:nvGrpSpPr>
          <p:cNvPr id="2" name="Group 65"/>
          <p:cNvGrpSpPr>
            <a:grpSpLocks/>
          </p:cNvGrpSpPr>
          <p:nvPr/>
        </p:nvGrpSpPr>
        <p:grpSpPr bwMode="auto">
          <a:xfrm>
            <a:off x="6680200" y="4295775"/>
            <a:ext cx="1517650" cy="671513"/>
            <a:chOff x="4208" y="2851"/>
            <a:chExt cx="956" cy="423"/>
          </a:xfrm>
        </p:grpSpPr>
        <p:sp>
          <p:nvSpPr>
            <p:cNvPr id="24632" name="Freeform 33"/>
            <p:cNvSpPr>
              <a:spLocks/>
            </p:cNvSpPr>
            <p:nvPr/>
          </p:nvSpPr>
          <p:spPr bwMode="auto">
            <a:xfrm>
              <a:off x="4208" y="2996"/>
              <a:ext cx="111" cy="109"/>
            </a:xfrm>
            <a:custGeom>
              <a:avLst/>
              <a:gdLst>
                <a:gd name="T0" fmla="*/ 0 w 235"/>
                <a:gd name="T1" fmla="*/ 0 h 230"/>
                <a:gd name="T2" fmla="*/ 0 w 235"/>
                <a:gd name="T3" fmla="*/ 0 h 230"/>
                <a:gd name="T4" fmla="*/ 0 60000 65536"/>
                <a:gd name="T5" fmla="*/ 0 60000 65536"/>
                <a:gd name="T6" fmla="*/ 0 w 235"/>
                <a:gd name="T7" fmla="*/ 0 h 230"/>
                <a:gd name="T8" fmla="*/ 235 w 235"/>
                <a:gd name="T9" fmla="*/ 230 h 230"/>
              </a:gdLst>
              <a:ahLst/>
              <a:cxnLst>
                <a:cxn ang="T4">
                  <a:pos x="T0" y="T1"/>
                </a:cxn>
                <a:cxn ang="T5">
                  <a:pos x="T2" y="T3"/>
                </a:cxn>
              </a:cxnLst>
              <a:rect l="T6" t="T7" r="T8" b="T9"/>
              <a:pathLst>
                <a:path w="235" h="230">
                  <a:moveTo>
                    <a:pt x="0" y="230"/>
                  </a:moveTo>
                  <a:lnTo>
                    <a:pt x="235"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3" name="Freeform 34"/>
            <p:cNvSpPr>
              <a:spLocks/>
            </p:cNvSpPr>
            <p:nvPr/>
          </p:nvSpPr>
          <p:spPr bwMode="auto">
            <a:xfrm>
              <a:off x="4341" y="2922"/>
              <a:ext cx="223" cy="224"/>
            </a:xfrm>
            <a:custGeom>
              <a:avLst/>
              <a:gdLst>
                <a:gd name="T0" fmla="*/ 0 w 470"/>
                <a:gd name="T1" fmla="*/ 0 h 470"/>
                <a:gd name="T2" fmla="*/ 0 w 470"/>
                <a:gd name="T3" fmla="*/ 0 h 470"/>
                <a:gd name="T4" fmla="*/ 0 60000 65536"/>
                <a:gd name="T5" fmla="*/ 0 60000 65536"/>
                <a:gd name="T6" fmla="*/ 0 w 470"/>
                <a:gd name="T7" fmla="*/ 0 h 470"/>
                <a:gd name="T8" fmla="*/ 470 w 470"/>
                <a:gd name="T9" fmla="*/ 470 h 470"/>
              </a:gdLst>
              <a:ahLst/>
              <a:cxnLst>
                <a:cxn ang="T4">
                  <a:pos x="T0" y="T1"/>
                </a:cxn>
                <a:cxn ang="T5">
                  <a:pos x="T2" y="T3"/>
                </a:cxn>
              </a:cxnLst>
              <a:rect l="T6" t="T7" r="T8" b="T9"/>
              <a:pathLst>
                <a:path w="470" h="470">
                  <a:moveTo>
                    <a:pt x="0" y="470"/>
                  </a:moveTo>
                  <a:lnTo>
                    <a:pt x="47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4" name="Freeform 35"/>
            <p:cNvSpPr>
              <a:spLocks/>
            </p:cNvSpPr>
            <p:nvPr/>
          </p:nvSpPr>
          <p:spPr bwMode="auto">
            <a:xfrm>
              <a:off x="4474" y="2851"/>
              <a:ext cx="332" cy="333"/>
            </a:xfrm>
            <a:custGeom>
              <a:avLst/>
              <a:gdLst>
                <a:gd name="T0" fmla="*/ 0 w 700"/>
                <a:gd name="T1" fmla="*/ 0 h 700"/>
                <a:gd name="T2" fmla="*/ 0 w 700"/>
                <a:gd name="T3" fmla="*/ 0 h 700"/>
                <a:gd name="T4" fmla="*/ 0 60000 65536"/>
                <a:gd name="T5" fmla="*/ 0 60000 65536"/>
                <a:gd name="T6" fmla="*/ 0 w 700"/>
                <a:gd name="T7" fmla="*/ 0 h 700"/>
                <a:gd name="T8" fmla="*/ 700 w 700"/>
                <a:gd name="T9" fmla="*/ 700 h 700"/>
              </a:gdLst>
              <a:ahLst/>
              <a:cxnLst>
                <a:cxn ang="T4">
                  <a:pos x="T0" y="T1"/>
                </a:cxn>
                <a:cxn ang="T5">
                  <a:pos x="T2" y="T3"/>
                </a:cxn>
              </a:cxnLst>
              <a:rect l="T6" t="T7" r="T8" b="T9"/>
              <a:pathLst>
                <a:path w="700" h="700">
                  <a:moveTo>
                    <a:pt x="0" y="700"/>
                  </a:moveTo>
                  <a:lnTo>
                    <a:pt x="70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5" name="Freeform 36"/>
            <p:cNvSpPr>
              <a:spLocks/>
            </p:cNvSpPr>
            <p:nvPr/>
          </p:nvSpPr>
          <p:spPr bwMode="auto">
            <a:xfrm>
              <a:off x="4604" y="2877"/>
              <a:ext cx="347" cy="345"/>
            </a:xfrm>
            <a:custGeom>
              <a:avLst/>
              <a:gdLst>
                <a:gd name="T0" fmla="*/ 0 w 730"/>
                <a:gd name="T1" fmla="*/ 0 h 725"/>
                <a:gd name="T2" fmla="*/ 0 w 730"/>
                <a:gd name="T3" fmla="*/ 0 h 725"/>
                <a:gd name="T4" fmla="*/ 0 60000 65536"/>
                <a:gd name="T5" fmla="*/ 0 60000 65536"/>
                <a:gd name="T6" fmla="*/ 0 w 730"/>
                <a:gd name="T7" fmla="*/ 0 h 725"/>
                <a:gd name="T8" fmla="*/ 730 w 730"/>
                <a:gd name="T9" fmla="*/ 725 h 725"/>
              </a:gdLst>
              <a:ahLst/>
              <a:cxnLst>
                <a:cxn ang="T4">
                  <a:pos x="T0" y="T1"/>
                </a:cxn>
                <a:cxn ang="T5">
                  <a:pos x="T2" y="T3"/>
                </a:cxn>
              </a:cxnLst>
              <a:rect l="T6" t="T7" r="T8" b="T9"/>
              <a:pathLst>
                <a:path w="730" h="725">
                  <a:moveTo>
                    <a:pt x="0" y="725"/>
                  </a:moveTo>
                  <a:lnTo>
                    <a:pt x="73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6" name="Freeform 37"/>
            <p:cNvSpPr>
              <a:spLocks/>
            </p:cNvSpPr>
            <p:nvPr/>
          </p:nvSpPr>
          <p:spPr bwMode="auto">
            <a:xfrm>
              <a:off x="4737" y="2931"/>
              <a:ext cx="328" cy="329"/>
            </a:xfrm>
            <a:custGeom>
              <a:avLst/>
              <a:gdLst>
                <a:gd name="T0" fmla="*/ 0 w 690"/>
                <a:gd name="T1" fmla="*/ 0 h 690"/>
                <a:gd name="T2" fmla="*/ 0 w 690"/>
                <a:gd name="T3" fmla="*/ 0 h 690"/>
                <a:gd name="T4" fmla="*/ 0 60000 65536"/>
                <a:gd name="T5" fmla="*/ 0 60000 65536"/>
                <a:gd name="T6" fmla="*/ 0 w 690"/>
                <a:gd name="T7" fmla="*/ 0 h 690"/>
                <a:gd name="T8" fmla="*/ 690 w 690"/>
                <a:gd name="T9" fmla="*/ 690 h 690"/>
              </a:gdLst>
              <a:ahLst/>
              <a:cxnLst>
                <a:cxn ang="T4">
                  <a:pos x="T0" y="T1"/>
                </a:cxn>
                <a:cxn ang="T5">
                  <a:pos x="T2" y="T3"/>
                </a:cxn>
              </a:cxnLst>
              <a:rect l="T6" t="T7" r="T8" b="T9"/>
              <a:pathLst>
                <a:path w="690" h="690">
                  <a:moveTo>
                    <a:pt x="0" y="690"/>
                  </a:moveTo>
                  <a:lnTo>
                    <a:pt x="69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7" name="Freeform 38"/>
            <p:cNvSpPr>
              <a:spLocks/>
            </p:cNvSpPr>
            <p:nvPr/>
          </p:nvSpPr>
          <p:spPr bwMode="auto">
            <a:xfrm>
              <a:off x="4898" y="3005"/>
              <a:ext cx="266" cy="269"/>
            </a:xfrm>
            <a:custGeom>
              <a:avLst/>
              <a:gdLst>
                <a:gd name="T0" fmla="*/ 0 w 560"/>
                <a:gd name="T1" fmla="*/ 0 h 565"/>
                <a:gd name="T2" fmla="*/ 0 w 560"/>
                <a:gd name="T3" fmla="*/ 0 h 565"/>
                <a:gd name="T4" fmla="*/ 0 60000 65536"/>
                <a:gd name="T5" fmla="*/ 0 60000 65536"/>
                <a:gd name="T6" fmla="*/ 0 w 560"/>
                <a:gd name="T7" fmla="*/ 0 h 565"/>
                <a:gd name="T8" fmla="*/ 560 w 560"/>
                <a:gd name="T9" fmla="*/ 565 h 565"/>
              </a:gdLst>
              <a:ahLst/>
              <a:cxnLst>
                <a:cxn ang="T4">
                  <a:pos x="T0" y="T1"/>
                </a:cxn>
                <a:cxn ang="T5">
                  <a:pos x="T2" y="T3"/>
                </a:cxn>
              </a:cxnLst>
              <a:rect l="T6" t="T7" r="T8" b="T9"/>
              <a:pathLst>
                <a:path w="560" h="565">
                  <a:moveTo>
                    <a:pt x="0" y="565"/>
                  </a:moveTo>
                  <a:lnTo>
                    <a:pt x="56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grpSp>
      <p:grpSp>
        <p:nvGrpSpPr>
          <p:cNvPr id="3" name="Group 64"/>
          <p:cNvGrpSpPr>
            <a:grpSpLocks/>
          </p:cNvGrpSpPr>
          <p:nvPr/>
        </p:nvGrpSpPr>
        <p:grpSpPr bwMode="auto">
          <a:xfrm>
            <a:off x="3665538" y="4337050"/>
            <a:ext cx="2449512" cy="366713"/>
            <a:chOff x="2309" y="2877"/>
            <a:chExt cx="1543" cy="231"/>
          </a:xfrm>
        </p:grpSpPr>
        <p:sp>
          <p:nvSpPr>
            <p:cNvPr id="24622" name="Freeform 24"/>
            <p:cNvSpPr>
              <a:spLocks/>
            </p:cNvSpPr>
            <p:nvPr/>
          </p:nvSpPr>
          <p:spPr bwMode="auto">
            <a:xfrm>
              <a:off x="2457" y="2884"/>
              <a:ext cx="225" cy="224"/>
            </a:xfrm>
            <a:custGeom>
              <a:avLst/>
              <a:gdLst>
                <a:gd name="T0" fmla="*/ 0 w 475"/>
                <a:gd name="T1" fmla="*/ 0 h 470"/>
                <a:gd name="T2" fmla="*/ 0 w 475"/>
                <a:gd name="T3" fmla="*/ 0 h 470"/>
                <a:gd name="T4" fmla="*/ 0 60000 65536"/>
                <a:gd name="T5" fmla="*/ 0 60000 65536"/>
                <a:gd name="T6" fmla="*/ 0 w 475"/>
                <a:gd name="T7" fmla="*/ 0 h 470"/>
                <a:gd name="T8" fmla="*/ 475 w 475"/>
                <a:gd name="T9" fmla="*/ 470 h 470"/>
              </a:gdLst>
              <a:ahLst/>
              <a:cxnLst>
                <a:cxn ang="T4">
                  <a:pos x="T0" y="T1"/>
                </a:cxn>
                <a:cxn ang="T5">
                  <a:pos x="T2" y="T3"/>
                </a:cxn>
              </a:cxnLst>
              <a:rect l="T6" t="T7" r="T8" b="T9"/>
              <a:pathLst>
                <a:path w="475" h="470">
                  <a:moveTo>
                    <a:pt x="0" y="470"/>
                  </a:moveTo>
                  <a:lnTo>
                    <a:pt x="475"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3" name="Freeform 25"/>
            <p:cNvSpPr>
              <a:spLocks/>
            </p:cNvSpPr>
            <p:nvPr/>
          </p:nvSpPr>
          <p:spPr bwMode="auto">
            <a:xfrm>
              <a:off x="2616" y="2901"/>
              <a:ext cx="204" cy="202"/>
            </a:xfrm>
            <a:custGeom>
              <a:avLst/>
              <a:gdLst>
                <a:gd name="T0" fmla="*/ 0 w 430"/>
                <a:gd name="T1" fmla="*/ 0 h 425"/>
                <a:gd name="T2" fmla="*/ 0 w 430"/>
                <a:gd name="T3" fmla="*/ 0 h 425"/>
                <a:gd name="T4" fmla="*/ 0 60000 65536"/>
                <a:gd name="T5" fmla="*/ 0 60000 65536"/>
                <a:gd name="T6" fmla="*/ 0 w 430"/>
                <a:gd name="T7" fmla="*/ 0 h 425"/>
                <a:gd name="T8" fmla="*/ 430 w 430"/>
                <a:gd name="T9" fmla="*/ 425 h 425"/>
              </a:gdLst>
              <a:ahLst/>
              <a:cxnLst>
                <a:cxn ang="T4">
                  <a:pos x="T0" y="T1"/>
                </a:cxn>
                <a:cxn ang="T5">
                  <a:pos x="T2" y="T3"/>
                </a:cxn>
              </a:cxnLst>
              <a:rect l="T6" t="T7" r="T8" b="T9"/>
              <a:pathLst>
                <a:path w="430" h="425">
                  <a:moveTo>
                    <a:pt x="0" y="425"/>
                  </a:moveTo>
                  <a:lnTo>
                    <a:pt x="43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4" name="Freeform 26"/>
            <p:cNvSpPr>
              <a:spLocks/>
            </p:cNvSpPr>
            <p:nvPr/>
          </p:nvSpPr>
          <p:spPr bwMode="auto">
            <a:xfrm>
              <a:off x="2763" y="2915"/>
              <a:ext cx="178" cy="185"/>
            </a:xfrm>
            <a:custGeom>
              <a:avLst/>
              <a:gdLst>
                <a:gd name="T0" fmla="*/ 0 w 375"/>
                <a:gd name="T1" fmla="*/ 0 h 390"/>
                <a:gd name="T2" fmla="*/ 0 w 375"/>
                <a:gd name="T3" fmla="*/ 0 h 390"/>
                <a:gd name="T4" fmla="*/ 0 60000 65536"/>
                <a:gd name="T5" fmla="*/ 0 60000 65536"/>
                <a:gd name="T6" fmla="*/ 0 w 375"/>
                <a:gd name="T7" fmla="*/ 0 h 390"/>
                <a:gd name="T8" fmla="*/ 375 w 375"/>
                <a:gd name="T9" fmla="*/ 390 h 390"/>
              </a:gdLst>
              <a:ahLst/>
              <a:cxnLst>
                <a:cxn ang="T4">
                  <a:pos x="T0" y="T1"/>
                </a:cxn>
                <a:cxn ang="T5">
                  <a:pos x="T2" y="T3"/>
                </a:cxn>
              </a:cxnLst>
              <a:rect l="T6" t="T7" r="T8" b="T9"/>
              <a:pathLst>
                <a:path w="375" h="390">
                  <a:moveTo>
                    <a:pt x="0" y="390"/>
                  </a:moveTo>
                  <a:lnTo>
                    <a:pt x="375"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5" name="Freeform 27"/>
            <p:cNvSpPr>
              <a:spLocks/>
            </p:cNvSpPr>
            <p:nvPr/>
          </p:nvSpPr>
          <p:spPr bwMode="auto">
            <a:xfrm>
              <a:off x="2941" y="2936"/>
              <a:ext cx="161" cy="160"/>
            </a:xfrm>
            <a:custGeom>
              <a:avLst/>
              <a:gdLst>
                <a:gd name="T0" fmla="*/ 0 w 340"/>
                <a:gd name="T1" fmla="*/ 0 h 335"/>
                <a:gd name="T2" fmla="*/ 0 w 340"/>
                <a:gd name="T3" fmla="*/ 0 h 335"/>
                <a:gd name="T4" fmla="*/ 0 60000 65536"/>
                <a:gd name="T5" fmla="*/ 0 60000 65536"/>
                <a:gd name="T6" fmla="*/ 0 w 340"/>
                <a:gd name="T7" fmla="*/ 0 h 335"/>
                <a:gd name="T8" fmla="*/ 340 w 340"/>
                <a:gd name="T9" fmla="*/ 335 h 335"/>
              </a:gdLst>
              <a:ahLst/>
              <a:cxnLst>
                <a:cxn ang="T4">
                  <a:pos x="T0" y="T1"/>
                </a:cxn>
                <a:cxn ang="T5">
                  <a:pos x="T2" y="T3"/>
                </a:cxn>
              </a:cxnLst>
              <a:rect l="T6" t="T7" r="T8" b="T9"/>
              <a:pathLst>
                <a:path w="340" h="335">
                  <a:moveTo>
                    <a:pt x="0" y="335"/>
                  </a:moveTo>
                  <a:lnTo>
                    <a:pt x="34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6" name="Freeform 28"/>
            <p:cNvSpPr>
              <a:spLocks/>
            </p:cNvSpPr>
            <p:nvPr/>
          </p:nvSpPr>
          <p:spPr bwMode="auto">
            <a:xfrm>
              <a:off x="3114" y="2958"/>
              <a:ext cx="133" cy="133"/>
            </a:xfrm>
            <a:custGeom>
              <a:avLst/>
              <a:gdLst>
                <a:gd name="T0" fmla="*/ 0 w 280"/>
                <a:gd name="T1" fmla="*/ 0 h 280"/>
                <a:gd name="T2" fmla="*/ 0 w 280"/>
                <a:gd name="T3" fmla="*/ 0 h 280"/>
                <a:gd name="T4" fmla="*/ 0 60000 65536"/>
                <a:gd name="T5" fmla="*/ 0 60000 65536"/>
                <a:gd name="T6" fmla="*/ 0 w 280"/>
                <a:gd name="T7" fmla="*/ 0 h 280"/>
                <a:gd name="T8" fmla="*/ 280 w 280"/>
                <a:gd name="T9" fmla="*/ 280 h 280"/>
              </a:gdLst>
              <a:ahLst/>
              <a:cxnLst>
                <a:cxn ang="T4">
                  <a:pos x="T0" y="T1"/>
                </a:cxn>
                <a:cxn ang="T5">
                  <a:pos x="T2" y="T3"/>
                </a:cxn>
              </a:cxnLst>
              <a:rect l="T6" t="T7" r="T8" b="T9"/>
              <a:pathLst>
                <a:path w="280" h="280">
                  <a:moveTo>
                    <a:pt x="0" y="280"/>
                  </a:moveTo>
                  <a:lnTo>
                    <a:pt x="28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7" name="Freeform 29"/>
            <p:cNvSpPr>
              <a:spLocks/>
            </p:cNvSpPr>
            <p:nvPr/>
          </p:nvSpPr>
          <p:spPr bwMode="auto">
            <a:xfrm>
              <a:off x="3287" y="2977"/>
              <a:ext cx="109" cy="112"/>
            </a:xfrm>
            <a:custGeom>
              <a:avLst/>
              <a:gdLst>
                <a:gd name="T0" fmla="*/ 0 w 230"/>
                <a:gd name="T1" fmla="*/ 0 h 235"/>
                <a:gd name="T2" fmla="*/ 0 w 230"/>
                <a:gd name="T3" fmla="*/ 0 h 235"/>
                <a:gd name="T4" fmla="*/ 0 60000 65536"/>
                <a:gd name="T5" fmla="*/ 0 60000 65536"/>
                <a:gd name="T6" fmla="*/ 0 w 230"/>
                <a:gd name="T7" fmla="*/ 0 h 235"/>
                <a:gd name="T8" fmla="*/ 230 w 230"/>
                <a:gd name="T9" fmla="*/ 235 h 235"/>
              </a:gdLst>
              <a:ahLst/>
              <a:cxnLst>
                <a:cxn ang="T4">
                  <a:pos x="T0" y="T1"/>
                </a:cxn>
                <a:cxn ang="T5">
                  <a:pos x="T2" y="T3"/>
                </a:cxn>
              </a:cxnLst>
              <a:rect l="T6" t="T7" r="T8" b="T9"/>
              <a:pathLst>
                <a:path w="230" h="235">
                  <a:moveTo>
                    <a:pt x="0" y="235"/>
                  </a:moveTo>
                  <a:lnTo>
                    <a:pt x="23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8" name="Freeform 30"/>
            <p:cNvSpPr>
              <a:spLocks/>
            </p:cNvSpPr>
            <p:nvPr/>
          </p:nvSpPr>
          <p:spPr bwMode="auto">
            <a:xfrm>
              <a:off x="3463" y="2996"/>
              <a:ext cx="83" cy="88"/>
            </a:xfrm>
            <a:custGeom>
              <a:avLst/>
              <a:gdLst>
                <a:gd name="T0" fmla="*/ 0 w 175"/>
                <a:gd name="T1" fmla="*/ 0 h 185"/>
                <a:gd name="T2" fmla="*/ 0 w 175"/>
                <a:gd name="T3" fmla="*/ 0 h 185"/>
                <a:gd name="T4" fmla="*/ 0 60000 65536"/>
                <a:gd name="T5" fmla="*/ 0 60000 65536"/>
                <a:gd name="T6" fmla="*/ 0 w 175"/>
                <a:gd name="T7" fmla="*/ 0 h 185"/>
                <a:gd name="T8" fmla="*/ 175 w 175"/>
                <a:gd name="T9" fmla="*/ 185 h 185"/>
              </a:gdLst>
              <a:ahLst/>
              <a:cxnLst>
                <a:cxn ang="T4">
                  <a:pos x="T0" y="T1"/>
                </a:cxn>
                <a:cxn ang="T5">
                  <a:pos x="T2" y="T3"/>
                </a:cxn>
              </a:cxnLst>
              <a:rect l="T6" t="T7" r="T8" b="T9"/>
              <a:pathLst>
                <a:path w="175" h="185">
                  <a:moveTo>
                    <a:pt x="0" y="185"/>
                  </a:moveTo>
                  <a:lnTo>
                    <a:pt x="175"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29" name="Freeform 31"/>
            <p:cNvSpPr>
              <a:spLocks/>
            </p:cNvSpPr>
            <p:nvPr/>
          </p:nvSpPr>
          <p:spPr bwMode="auto">
            <a:xfrm>
              <a:off x="3638" y="3017"/>
              <a:ext cx="62" cy="62"/>
            </a:xfrm>
            <a:custGeom>
              <a:avLst/>
              <a:gdLst>
                <a:gd name="T0" fmla="*/ 0 w 130"/>
                <a:gd name="T1" fmla="*/ 0 h 130"/>
                <a:gd name="T2" fmla="*/ 0 w 130"/>
                <a:gd name="T3" fmla="*/ 0 h 130"/>
                <a:gd name="T4" fmla="*/ 0 60000 65536"/>
                <a:gd name="T5" fmla="*/ 0 60000 65536"/>
                <a:gd name="T6" fmla="*/ 0 w 130"/>
                <a:gd name="T7" fmla="*/ 0 h 130"/>
                <a:gd name="T8" fmla="*/ 130 w 130"/>
                <a:gd name="T9" fmla="*/ 130 h 130"/>
              </a:gdLst>
              <a:ahLst/>
              <a:cxnLst>
                <a:cxn ang="T4">
                  <a:pos x="T0" y="T1"/>
                </a:cxn>
                <a:cxn ang="T5">
                  <a:pos x="T2" y="T3"/>
                </a:cxn>
              </a:cxnLst>
              <a:rect l="T6" t="T7" r="T8" b="T9"/>
              <a:pathLst>
                <a:path w="130" h="130">
                  <a:moveTo>
                    <a:pt x="0" y="130"/>
                  </a:moveTo>
                  <a:lnTo>
                    <a:pt x="13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0" name="Freeform 32"/>
            <p:cNvSpPr>
              <a:spLocks/>
            </p:cNvSpPr>
            <p:nvPr/>
          </p:nvSpPr>
          <p:spPr bwMode="auto">
            <a:xfrm>
              <a:off x="3814" y="3039"/>
              <a:ext cx="38" cy="35"/>
            </a:xfrm>
            <a:custGeom>
              <a:avLst/>
              <a:gdLst>
                <a:gd name="T0" fmla="*/ 0 w 80"/>
                <a:gd name="T1" fmla="*/ 0 h 75"/>
                <a:gd name="T2" fmla="*/ 0 w 80"/>
                <a:gd name="T3" fmla="*/ 0 h 75"/>
                <a:gd name="T4" fmla="*/ 0 60000 65536"/>
                <a:gd name="T5" fmla="*/ 0 60000 65536"/>
                <a:gd name="T6" fmla="*/ 0 w 80"/>
                <a:gd name="T7" fmla="*/ 0 h 75"/>
                <a:gd name="T8" fmla="*/ 80 w 80"/>
                <a:gd name="T9" fmla="*/ 75 h 75"/>
              </a:gdLst>
              <a:ahLst/>
              <a:cxnLst>
                <a:cxn ang="T4">
                  <a:pos x="T0" y="T1"/>
                </a:cxn>
                <a:cxn ang="T5">
                  <a:pos x="T2" y="T3"/>
                </a:cxn>
              </a:cxnLst>
              <a:rect l="T6" t="T7" r="T8" b="T9"/>
              <a:pathLst>
                <a:path w="80" h="75">
                  <a:moveTo>
                    <a:pt x="0" y="75"/>
                  </a:moveTo>
                  <a:lnTo>
                    <a:pt x="8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24631" name="Freeform 39"/>
            <p:cNvSpPr>
              <a:spLocks/>
            </p:cNvSpPr>
            <p:nvPr/>
          </p:nvSpPr>
          <p:spPr bwMode="auto">
            <a:xfrm>
              <a:off x="2309" y="2877"/>
              <a:ext cx="214" cy="216"/>
            </a:xfrm>
            <a:custGeom>
              <a:avLst/>
              <a:gdLst>
                <a:gd name="T0" fmla="*/ 0 w 450"/>
                <a:gd name="T1" fmla="*/ 0 h 455"/>
                <a:gd name="T2" fmla="*/ 0 w 450"/>
                <a:gd name="T3" fmla="*/ 0 h 455"/>
                <a:gd name="T4" fmla="*/ 0 60000 65536"/>
                <a:gd name="T5" fmla="*/ 0 60000 65536"/>
                <a:gd name="T6" fmla="*/ 0 w 450"/>
                <a:gd name="T7" fmla="*/ 0 h 455"/>
                <a:gd name="T8" fmla="*/ 450 w 450"/>
                <a:gd name="T9" fmla="*/ 455 h 455"/>
              </a:gdLst>
              <a:ahLst/>
              <a:cxnLst>
                <a:cxn ang="T4">
                  <a:pos x="T0" y="T1"/>
                </a:cxn>
                <a:cxn ang="T5">
                  <a:pos x="T2" y="T3"/>
                </a:cxn>
              </a:cxnLst>
              <a:rect l="T6" t="T7" r="T8" b="T9"/>
              <a:pathLst>
                <a:path w="450" h="455">
                  <a:moveTo>
                    <a:pt x="0" y="455"/>
                  </a:moveTo>
                  <a:lnTo>
                    <a:pt x="45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grpSp>
      <p:sp>
        <p:nvSpPr>
          <p:cNvPr id="379944" name="Text Box 40"/>
          <p:cNvSpPr txBox="1">
            <a:spLocks noChangeArrowheads="1"/>
          </p:cNvSpPr>
          <p:nvPr/>
        </p:nvSpPr>
        <p:spPr bwMode="auto">
          <a:xfrm>
            <a:off x="3086100" y="4229100"/>
            <a:ext cx="677863" cy="542925"/>
          </a:xfrm>
          <a:prstGeom prst="rect">
            <a:avLst/>
          </a:prstGeom>
          <a:noFill/>
          <a:ln w="25400">
            <a:noFill/>
            <a:miter lim="800000"/>
            <a:headEnd/>
            <a:tailEnd/>
          </a:ln>
        </p:spPr>
        <p:txBody>
          <a:bodyPr/>
          <a:lstStyle/>
          <a:p>
            <a:r>
              <a:rPr lang="en-US" b="0">
                <a:solidFill>
                  <a:srgbClr val="000000"/>
                </a:solidFill>
              </a:rPr>
              <a:t>t</a:t>
            </a:r>
            <a:r>
              <a:rPr lang="en-US" b="0" baseline="-25000">
                <a:solidFill>
                  <a:srgbClr val="000000"/>
                </a:solidFill>
              </a:rPr>
              <a:t>1</a:t>
            </a:r>
            <a:endParaRPr lang="en-US" b="0">
              <a:solidFill>
                <a:srgbClr val="000000"/>
              </a:solidFill>
            </a:endParaRPr>
          </a:p>
        </p:txBody>
      </p:sp>
      <p:sp>
        <p:nvSpPr>
          <p:cNvPr id="379945" name="Text Box 41"/>
          <p:cNvSpPr txBox="1">
            <a:spLocks noChangeArrowheads="1"/>
          </p:cNvSpPr>
          <p:nvPr/>
        </p:nvSpPr>
        <p:spPr bwMode="auto">
          <a:xfrm>
            <a:off x="8104188" y="4364038"/>
            <a:ext cx="677862" cy="544512"/>
          </a:xfrm>
          <a:prstGeom prst="rect">
            <a:avLst/>
          </a:prstGeom>
          <a:noFill/>
          <a:ln w="25400">
            <a:noFill/>
            <a:miter lim="800000"/>
            <a:headEnd/>
            <a:tailEnd/>
          </a:ln>
        </p:spPr>
        <p:txBody>
          <a:bodyPr/>
          <a:lstStyle/>
          <a:p>
            <a:r>
              <a:rPr lang="en-US" b="0">
                <a:solidFill>
                  <a:srgbClr val="000000"/>
                </a:solidFill>
              </a:rPr>
              <a:t>t</a:t>
            </a:r>
            <a:r>
              <a:rPr lang="en-US" b="0" baseline="-25000">
                <a:solidFill>
                  <a:srgbClr val="000000"/>
                </a:solidFill>
              </a:rPr>
              <a:t>2</a:t>
            </a:r>
            <a:endParaRPr lang="en-US" b="0">
              <a:solidFill>
                <a:srgbClr val="000000"/>
              </a:solidFill>
            </a:endParaRPr>
          </a:p>
        </p:txBody>
      </p:sp>
      <p:grpSp>
        <p:nvGrpSpPr>
          <p:cNvPr id="4" name="Group 60"/>
          <p:cNvGrpSpPr>
            <a:grpSpLocks/>
          </p:cNvGrpSpPr>
          <p:nvPr/>
        </p:nvGrpSpPr>
        <p:grpSpPr bwMode="auto">
          <a:xfrm>
            <a:off x="3363913" y="4537075"/>
            <a:ext cx="814387" cy="1087438"/>
            <a:chOff x="2200" y="3066"/>
            <a:chExt cx="513" cy="685"/>
          </a:xfrm>
        </p:grpSpPr>
        <p:sp>
          <p:nvSpPr>
            <p:cNvPr id="24620" name="Text Box 42"/>
            <p:cNvSpPr txBox="1">
              <a:spLocks noChangeArrowheads="1"/>
            </p:cNvSpPr>
            <p:nvPr/>
          </p:nvSpPr>
          <p:spPr bwMode="auto">
            <a:xfrm>
              <a:off x="2200" y="3408"/>
              <a:ext cx="427" cy="343"/>
            </a:xfrm>
            <a:prstGeom prst="rect">
              <a:avLst/>
            </a:prstGeom>
            <a:noFill/>
            <a:ln w="25400">
              <a:noFill/>
              <a:miter lim="800000"/>
              <a:headEnd/>
              <a:tailEnd/>
            </a:ln>
          </p:spPr>
          <p:txBody>
            <a:bodyPr/>
            <a:lstStyle/>
            <a:p>
              <a:r>
                <a:rPr lang="en-US" b="0">
                  <a:solidFill>
                    <a:srgbClr val="000000"/>
                  </a:solidFill>
                </a:rPr>
                <a:t>A</a:t>
              </a:r>
              <a:r>
                <a:rPr lang="en-US" b="0" baseline="-25000">
                  <a:solidFill>
                    <a:srgbClr val="000000"/>
                  </a:solidFill>
                </a:rPr>
                <a:t>1</a:t>
              </a:r>
              <a:endParaRPr lang="en-US" b="0">
                <a:solidFill>
                  <a:srgbClr val="000000"/>
                </a:solidFill>
              </a:endParaRPr>
            </a:p>
          </p:txBody>
        </p:sp>
        <p:sp>
          <p:nvSpPr>
            <p:cNvPr id="24621" name="Line 44"/>
            <p:cNvSpPr>
              <a:spLocks noChangeShapeType="1"/>
            </p:cNvSpPr>
            <p:nvPr/>
          </p:nvSpPr>
          <p:spPr bwMode="auto">
            <a:xfrm flipV="1">
              <a:off x="2457" y="3066"/>
              <a:ext cx="256" cy="428"/>
            </a:xfrm>
            <a:prstGeom prst="line">
              <a:avLst/>
            </a:prstGeom>
            <a:noFill/>
            <a:ln w="25400">
              <a:solidFill>
                <a:srgbClr val="000000"/>
              </a:solidFill>
              <a:round/>
              <a:headEnd/>
              <a:tailEnd/>
            </a:ln>
          </p:spPr>
          <p:txBody>
            <a:bodyPr/>
            <a:lstStyle/>
            <a:p>
              <a:endParaRPr lang="en-US">
                <a:solidFill>
                  <a:srgbClr val="000000"/>
                </a:solidFill>
              </a:endParaRPr>
            </a:p>
          </p:txBody>
        </p:sp>
      </p:grpSp>
      <p:grpSp>
        <p:nvGrpSpPr>
          <p:cNvPr id="5" name="Group 61"/>
          <p:cNvGrpSpPr>
            <a:grpSpLocks/>
          </p:cNvGrpSpPr>
          <p:nvPr/>
        </p:nvGrpSpPr>
        <p:grpSpPr bwMode="auto">
          <a:xfrm>
            <a:off x="7697788" y="4637088"/>
            <a:ext cx="949325" cy="1087437"/>
            <a:chOff x="4849" y="3066"/>
            <a:chExt cx="598" cy="685"/>
          </a:xfrm>
        </p:grpSpPr>
        <p:sp>
          <p:nvSpPr>
            <p:cNvPr id="24618" name="Text Box 43"/>
            <p:cNvSpPr txBox="1">
              <a:spLocks noChangeArrowheads="1"/>
            </p:cNvSpPr>
            <p:nvPr/>
          </p:nvSpPr>
          <p:spPr bwMode="auto">
            <a:xfrm>
              <a:off x="5019" y="3408"/>
              <a:ext cx="428" cy="343"/>
            </a:xfrm>
            <a:prstGeom prst="rect">
              <a:avLst/>
            </a:prstGeom>
            <a:noFill/>
            <a:ln w="25400">
              <a:noFill/>
              <a:miter lim="800000"/>
              <a:headEnd/>
              <a:tailEnd/>
            </a:ln>
          </p:spPr>
          <p:txBody>
            <a:bodyPr/>
            <a:lstStyle/>
            <a:p>
              <a:r>
                <a:rPr lang="en-US" b="0">
                  <a:solidFill>
                    <a:srgbClr val="000000"/>
                  </a:solidFill>
                </a:rPr>
                <a:t>A</a:t>
              </a:r>
              <a:r>
                <a:rPr lang="en-US" b="0" baseline="-25000">
                  <a:solidFill>
                    <a:srgbClr val="000000"/>
                  </a:solidFill>
                </a:rPr>
                <a:t>2</a:t>
              </a:r>
              <a:endParaRPr lang="en-US" b="0">
                <a:solidFill>
                  <a:srgbClr val="000000"/>
                </a:solidFill>
              </a:endParaRPr>
            </a:p>
          </p:txBody>
        </p:sp>
        <p:sp>
          <p:nvSpPr>
            <p:cNvPr id="24619" name="Freeform 45"/>
            <p:cNvSpPr>
              <a:spLocks/>
            </p:cNvSpPr>
            <p:nvPr/>
          </p:nvSpPr>
          <p:spPr bwMode="auto">
            <a:xfrm>
              <a:off x="4849" y="3066"/>
              <a:ext cx="296" cy="410"/>
            </a:xfrm>
            <a:custGeom>
              <a:avLst/>
              <a:gdLst>
                <a:gd name="T0" fmla="*/ 0 w 625"/>
                <a:gd name="T1" fmla="*/ 0 h 862"/>
                <a:gd name="T2" fmla="*/ 0 w 625"/>
                <a:gd name="T3" fmla="*/ 0 h 862"/>
                <a:gd name="T4" fmla="*/ 0 60000 65536"/>
                <a:gd name="T5" fmla="*/ 0 60000 65536"/>
                <a:gd name="T6" fmla="*/ 0 w 625"/>
                <a:gd name="T7" fmla="*/ 0 h 862"/>
                <a:gd name="T8" fmla="*/ 625 w 625"/>
                <a:gd name="T9" fmla="*/ 862 h 862"/>
              </a:gdLst>
              <a:ahLst/>
              <a:cxnLst>
                <a:cxn ang="T4">
                  <a:pos x="T0" y="T1"/>
                </a:cxn>
                <a:cxn ang="T5">
                  <a:pos x="T2" y="T3"/>
                </a:cxn>
              </a:cxnLst>
              <a:rect l="T6" t="T7" r="T8" b="T9"/>
              <a:pathLst>
                <a:path w="625" h="862">
                  <a:moveTo>
                    <a:pt x="625" y="862"/>
                  </a:moveTo>
                  <a:lnTo>
                    <a:pt x="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grpSp>
      <p:sp>
        <p:nvSpPr>
          <p:cNvPr id="379950" name="Rectangle 46"/>
          <p:cNvSpPr>
            <a:spLocks noChangeArrowheads="1"/>
          </p:cNvSpPr>
          <p:nvPr/>
        </p:nvSpPr>
        <p:spPr bwMode="auto">
          <a:xfrm>
            <a:off x="424503" y="5864225"/>
            <a:ext cx="579437" cy="519113"/>
          </a:xfrm>
          <a:prstGeom prst="rect">
            <a:avLst/>
          </a:prstGeom>
          <a:noFill/>
          <a:ln w="9525" algn="ctr">
            <a:noFill/>
            <a:miter lim="800000"/>
            <a:headEnd/>
            <a:tailEnd/>
          </a:ln>
        </p:spPr>
        <p:txBody>
          <a:bodyPr wrap="none" anchor="ctr">
            <a:spAutoFit/>
          </a:bodyPr>
          <a:lstStyle/>
          <a:p>
            <a:pPr algn="l"/>
            <a:r>
              <a:rPr lang="en-US" b="0">
                <a:solidFill>
                  <a:srgbClr val="FF0000"/>
                </a:solidFill>
              </a:rPr>
              <a:t>3. </a:t>
            </a:r>
          </a:p>
        </p:txBody>
      </p:sp>
      <p:sp>
        <p:nvSpPr>
          <p:cNvPr id="379951" name="Rectangle 47"/>
          <p:cNvSpPr>
            <a:spLocks noChangeArrowheads="1"/>
          </p:cNvSpPr>
          <p:nvPr/>
        </p:nvSpPr>
        <p:spPr bwMode="auto">
          <a:xfrm>
            <a:off x="3213100" y="630238"/>
            <a:ext cx="4779963" cy="519112"/>
          </a:xfrm>
          <a:prstGeom prst="rect">
            <a:avLst/>
          </a:prstGeom>
          <a:noFill/>
          <a:ln w="9525" algn="ctr">
            <a:noFill/>
            <a:miter lim="800000"/>
            <a:headEnd/>
            <a:tailEnd/>
          </a:ln>
        </p:spPr>
        <p:txBody>
          <a:bodyPr wrap="none" anchor="ctr">
            <a:spAutoFit/>
          </a:bodyPr>
          <a:lstStyle/>
          <a:p>
            <a:pPr algn="l"/>
            <a:r>
              <a:rPr lang="en-US" b="0">
                <a:solidFill>
                  <a:srgbClr val="000000"/>
                </a:solidFill>
              </a:rPr>
              <a:t>measured planetary motions </a:t>
            </a:r>
          </a:p>
        </p:txBody>
      </p:sp>
      <p:sp>
        <p:nvSpPr>
          <p:cNvPr id="379952" name="Rectangle 48"/>
          <p:cNvSpPr>
            <a:spLocks noChangeArrowheads="1"/>
          </p:cNvSpPr>
          <p:nvPr/>
        </p:nvSpPr>
        <p:spPr bwMode="auto">
          <a:xfrm>
            <a:off x="3249613" y="1144411"/>
            <a:ext cx="4163319" cy="1384995"/>
          </a:xfrm>
          <a:prstGeom prst="rect">
            <a:avLst/>
          </a:prstGeom>
          <a:noFill/>
          <a:ln w="9525" algn="ctr">
            <a:noFill/>
            <a:miter lim="800000"/>
            <a:headEnd/>
            <a:tailEnd/>
          </a:ln>
        </p:spPr>
        <p:txBody>
          <a:bodyPr wrap="none" anchor="ctr">
            <a:spAutoFit/>
          </a:bodyPr>
          <a:lstStyle/>
          <a:p>
            <a:pPr algn="l"/>
            <a:r>
              <a:rPr lang="en-US" b="0" dirty="0">
                <a:solidFill>
                  <a:srgbClr val="000000"/>
                </a:solidFill>
              </a:rPr>
              <a:t>tried (but failed) to make </a:t>
            </a:r>
            <a:endParaRPr lang="en-US" b="0" dirty="0" smtClean="0">
              <a:solidFill>
                <a:srgbClr val="000000"/>
              </a:solidFill>
            </a:endParaRPr>
          </a:p>
          <a:p>
            <a:pPr algn="l"/>
            <a:r>
              <a:rPr lang="en-US" b="0" dirty="0" smtClean="0">
                <a:solidFill>
                  <a:srgbClr val="000000"/>
                </a:solidFill>
              </a:rPr>
              <a:t>Brahe’s data </a:t>
            </a:r>
            <a:r>
              <a:rPr lang="en-US" b="0" dirty="0">
                <a:solidFill>
                  <a:srgbClr val="000000"/>
                </a:solidFill>
              </a:rPr>
              <a:t>fit the </a:t>
            </a:r>
            <a:endParaRPr lang="en-US" b="0" dirty="0" smtClean="0">
              <a:solidFill>
                <a:srgbClr val="000000"/>
              </a:solidFill>
            </a:endParaRPr>
          </a:p>
          <a:p>
            <a:pPr algn="l"/>
            <a:r>
              <a:rPr lang="en-US" b="0" dirty="0" smtClean="0">
                <a:solidFill>
                  <a:srgbClr val="000000"/>
                </a:solidFill>
              </a:rPr>
              <a:t>theory </a:t>
            </a:r>
            <a:r>
              <a:rPr lang="en-US" b="0" dirty="0">
                <a:solidFill>
                  <a:srgbClr val="000000"/>
                </a:solidFill>
              </a:rPr>
              <a:t>for circular orbits </a:t>
            </a:r>
          </a:p>
        </p:txBody>
      </p:sp>
      <p:sp>
        <p:nvSpPr>
          <p:cNvPr id="379953" name="Rectangle 49"/>
          <p:cNvSpPr>
            <a:spLocks noChangeArrowheads="1"/>
          </p:cNvSpPr>
          <p:nvPr/>
        </p:nvSpPr>
        <p:spPr bwMode="auto">
          <a:xfrm>
            <a:off x="819790" y="2554288"/>
            <a:ext cx="4519613" cy="519112"/>
          </a:xfrm>
          <a:prstGeom prst="rect">
            <a:avLst/>
          </a:prstGeom>
          <a:noFill/>
          <a:ln w="9525" algn="ctr">
            <a:noFill/>
            <a:miter lim="800000"/>
            <a:headEnd/>
            <a:tailEnd/>
          </a:ln>
        </p:spPr>
        <p:txBody>
          <a:bodyPr wrap="none" anchor="ctr">
            <a:spAutoFit/>
          </a:bodyPr>
          <a:lstStyle/>
          <a:p>
            <a:pPr algn="l"/>
            <a:r>
              <a:rPr lang="en-US" b="0">
                <a:solidFill>
                  <a:srgbClr val="000000"/>
                </a:solidFill>
              </a:rPr>
              <a:t>Planets’ orbits are ellipses. </a:t>
            </a:r>
          </a:p>
        </p:txBody>
      </p:sp>
      <p:sp>
        <p:nvSpPr>
          <p:cNvPr id="379954" name="Rectangle 50"/>
          <p:cNvSpPr>
            <a:spLocks noChangeArrowheads="1"/>
          </p:cNvSpPr>
          <p:nvPr/>
        </p:nvSpPr>
        <p:spPr bwMode="auto">
          <a:xfrm>
            <a:off x="807090" y="3119438"/>
            <a:ext cx="5389563" cy="946150"/>
          </a:xfrm>
          <a:prstGeom prst="rect">
            <a:avLst/>
          </a:prstGeom>
          <a:noFill/>
          <a:ln w="9525" algn="ctr">
            <a:noFill/>
            <a:miter lim="800000"/>
            <a:headEnd/>
            <a:tailEnd/>
          </a:ln>
        </p:spPr>
        <p:txBody>
          <a:bodyPr wrap="none" anchor="ctr">
            <a:spAutoFit/>
          </a:bodyPr>
          <a:lstStyle/>
          <a:p>
            <a:r>
              <a:rPr lang="en-US" b="0">
                <a:solidFill>
                  <a:srgbClr val="000000"/>
                </a:solidFill>
              </a:rPr>
              <a:t>A line from planet to Sun sweeps</a:t>
            </a:r>
          </a:p>
          <a:p>
            <a:r>
              <a:rPr lang="en-US" b="0">
                <a:solidFill>
                  <a:srgbClr val="000000"/>
                </a:solidFill>
              </a:rPr>
              <a:t>out equal areas in equal times. </a:t>
            </a:r>
          </a:p>
        </p:txBody>
      </p:sp>
      <p:sp>
        <p:nvSpPr>
          <p:cNvPr id="379955" name="Text Box 51"/>
          <p:cNvSpPr txBox="1">
            <a:spLocks noChangeArrowheads="1"/>
          </p:cNvSpPr>
          <p:nvPr/>
        </p:nvSpPr>
        <p:spPr bwMode="auto">
          <a:xfrm>
            <a:off x="641350" y="4083050"/>
            <a:ext cx="2017713" cy="817563"/>
          </a:xfrm>
          <a:prstGeom prst="rect">
            <a:avLst/>
          </a:prstGeom>
          <a:noFill/>
          <a:ln w="9525">
            <a:solidFill>
              <a:srgbClr val="000000"/>
            </a:solidFill>
            <a:miter lim="800000"/>
            <a:headEnd/>
            <a:tailEnd/>
          </a:ln>
        </p:spPr>
        <p:txBody>
          <a:bodyPr/>
          <a:lstStyle/>
          <a:p>
            <a:r>
              <a:rPr lang="en-US" sz="2400" b="0">
                <a:solidFill>
                  <a:srgbClr val="000000"/>
                </a:solidFill>
              </a:rPr>
              <a:t>When t</a:t>
            </a:r>
            <a:r>
              <a:rPr lang="en-US" sz="2400" b="0" baseline="-25000">
                <a:solidFill>
                  <a:srgbClr val="000000"/>
                </a:solidFill>
              </a:rPr>
              <a:t>1</a:t>
            </a:r>
            <a:r>
              <a:rPr lang="en-US" sz="2400" b="0">
                <a:solidFill>
                  <a:srgbClr val="000000"/>
                </a:solidFill>
              </a:rPr>
              <a:t> = t</a:t>
            </a:r>
            <a:r>
              <a:rPr lang="en-US" sz="2400" b="0" baseline="-25000">
                <a:solidFill>
                  <a:srgbClr val="000000"/>
                </a:solidFill>
              </a:rPr>
              <a:t>2</a:t>
            </a:r>
            <a:r>
              <a:rPr lang="en-US" sz="2400" b="0">
                <a:solidFill>
                  <a:srgbClr val="000000"/>
                </a:solidFill>
              </a:rPr>
              <a:t>,</a:t>
            </a:r>
          </a:p>
          <a:p>
            <a:r>
              <a:rPr lang="en-US" sz="2400" b="0">
                <a:solidFill>
                  <a:srgbClr val="000000"/>
                </a:solidFill>
              </a:rPr>
              <a:t>A</a:t>
            </a:r>
            <a:r>
              <a:rPr lang="en-US" sz="2400" b="0" baseline="-25000">
                <a:solidFill>
                  <a:srgbClr val="000000"/>
                </a:solidFill>
              </a:rPr>
              <a:t>1</a:t>
            </a:r>
            <a:r>
              <a:rPr lang="en-US" sz="2400" b="0">
                <a:solidFill>
                  <a:srgbClr val="000000"/>
                </a:solidFill>
              </a:rPr>
              <a:t> = A</a:t>
            </a:r>
            <a:r>
              <a:rPr lang="en-US" sz="2400" b="0" baseline="-25000">
                <a:solidFill>
                  <a:srgbClr val="000000"/>
                </a:solidFill>
              </a:rPr>
              <a:t>2</a:t>
            </a:r>
            <a:r>
              <a:rPr lang="en-US" sz="2400" b="0">
                <a:solidFill>
                  <a:srgbClr val="000000"/>
                </a:solidFill>
              </a:rPr>
              <a:t>.</a:t>
            </a:r>
          </a:p>
        </p:txBody>
      </p:sp>
      <p:graphicFrame>
        <p:nvGraphicFramePr>
          <p:cNvPr id="379956" name="Object 52"/>
          <p:cNvGraphicFramePr>
            <a:graphicFrameLocks noChangeAspect="1"/>
          </p:cNvGraphicFramePr>
          <p:nvPr>
            <p:extLst>
              <p:ext uri="{D42A27DB-BD31-4B8C-83A1-F6EECF244321}">
                <p14:modId xmlns:p14="http://schemas.microsoft.com/office/powerpoint/2010/main" val="3855294421"/>
              </p:ext>
            </p:extLst>
          </p:nvPr>
        </p:nvGraphicFramePr>
        <p:xfrm>
          <a:off x="1230953" y="5768975"/>
          <a:ext cx="6011862" cy="881063"/>
        </p:xfrm>
        <a:graphic>
          <a:graphicData uri="http://schemas.openxmlformats.org/presentationml/2006/ole">
            <mc:AlternateContent xmlns:mc="http://schemas.openxmlformats.org/markup-compatibility/2006">
              <mc:Choice xmlns:v="urn:schemas-microsoft-com:vml" Requires="v">
                <p:oleObj spid="_x0000_s33831" name="Equation" r:id="rId3" imgW="6006960" imgH="876240" progId="Equation.3">
                  <p:embed/>
                </p:oleObj>
              </mc:Choice>
              <mc:Fallback>
                <p:oleObj name="Equation" r:id="rId3" imgW="6006960" imgH="876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953" y="5768975"/>
                        <a:ext cx="6011862"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77"/>
          <p:cNvGrpSpPr>
            <a:grpSpLocks/>
          </p:cNvGrpSpPr>
          <p:nvPr/>
        </p:nvGrpSpPr>
        <p:grpSpPr bwMode="auto">
          <a:xfrm>
            <a:off x="2212975" y="4803775"/>
            <a:ext cx="1300163" cy="623888"/>
            <a:chOff x="1394" y="3063"/>
            <a:chExt cx="819" cy="393"/>
          </a:xfrm>
        </p:grpSpPr>
        <p:sp>
          <p:nvSpPr>
            <p:cNvPr id="24616" name="Rectangle 72"/>
            <p:cNvSpPr>
              <a:spLocks noChangeArrowheads="1"/>
            </p:cNvSpPr>
            <p:nvPr/>
          </p:nvSpPr>
          <p:spPr bwMode="auto">
            <a:xfrm>
              <a:off x="1394" y="3129"/>
              <a:ext cx="645" cy="327"/>
            </a:xfrm>
            <a:prstGeom prst="rect">
              <a:avLst/>
            </a:prstGeom>
            <a:noFill/>
            <a:ln w="9525" algn="ctr">
              <a:noFill/>
              <a:miter lim="800000"/>
              <a:headEnd/>
              <a:tailEnd/>
            </a:ln>
          </p:spPr>
          <p:txBody>
            <a:bodyPr anchor="ctr">
              <a:spAutoFit/>
            </a:bodyPr>
            <a:lstStyle/>
            <a:p>
              <a:pPr algn="l"/>
              <a:r>
                <a:rPr lang="en-US" b="0">
                  <a:solidFill>
                    <a:srgbClr val="000000"/>
                  </a:solidFill>
                </a:rPr>
                <a:t>v</a:t>
              </a:r>
              <a:r>
                <a:rPr lang="en-US" b="0" baseline="-25000">
                  <a:solidFill>
                    <a:srgbClr val="000000"/>
                  </a:solidFill>
                </a:rPr>
                <a:t>slow</a:t>
              </a:r>
            </a:p>
          </p:txBody>
        </p:sp>
        <p:sp>
          <p:nvSpPr>
            <p:cNvPr id="24617" name="Line 74"/>
            <p:cNvSpPr>
              <a:spLocks noChangeShapeType="1"/>
            </p:cNvSpPr>
            <p:nvPr/>
          </p:nvSpPr>
          <p:spPr bwMode="auto">
            <a:xfrm flipV="1">
              <a:off x="1755" y="3063"/>
              <a:ext cx="458" cy="201"/>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7" name="Group 76"/>
          <p:cNvGrpSpPr>
            <a:grpSpLocks/>
          </p:cNvGrpSpPr>
          <p:nvPr/>
        </p:nvGrpSpPr>
        <p:grpSpPr bwMode="auto">
          <a:xfrm>
            <a:off x="7605713" y="3130550"/>
            <a:ext cx="1023937" cy="1041400"/>
            <a:chOff x="4791" y="2009"/>
            <a:chExt cx="645" cy="656"/>
          </a:xfrm>
        </p:grpSpPr>
        <p:sp>
          <p:nvSpPr>
            <p:cNvPr id="24614" name="Rectangle 73"/>
            <p:cNvSpPr>
              <a:spLocks noChangeArrowheads="1"/>
            </p:cNvSpPr>
            <p:nvPr/>
          </p:nvSpPr>
          <p:spPr bwMode="auto">
            <a:xfrm>
              <a:off x="4791" y="2009"/>
              <a:ext cx="645" cy="327"/>
            </a:xfrm>
            <a:prstGeom prst="rect">
              <a:avLst/>
            </a:prstGeom>
            <a:noFill/>
            <a:ln w="9525" algn="ctr">
              <a:noFill/>
              <a:miter lim="800000"/>
              <a:headEnd/>
              <a:tailEnd/>
            </a:ln>
          </p:spPr>
          <p:txBody>
            <a:bodyPr anchor="ctr">
              <a:spAutoFit/>
            </a:bodyPr>
            <a:lstStyle/>
            <a:p>
              <a:pPr algn="l"/>
              <a:r>
                <a:rPr lang="en-US" b="0">
                  <a:solidFill>
                    <a:srgbClr val="000000"/>
                  </a:solidFill>
                </a:rPr>
                <a:t>v</a:t>
              </a:r>
              <a:r>
                <a:rPr lang="en-US" b="0" baseline="-25000">
                  <a:solidFill>
                    <a:srgbClr val="000000"/>
                  </a:solidFill>
                </a:rPr>
                <a:t>fast</a:t>
              </a:r>
            </a:p>
          </p:txBody>
        </p:sp>
        <p:sp>
          <p:nvSpPr>
            <p:cNvPr id="24615" name="Line 75"/>
            <p:cNvSpPr>
              <a:spLocks noChangeShapeType="1"/>
            </p:cNvSpPr>
            <p:nvPr/>
          </p:nvSpPr>
          <p:spPr bwMode="auto">
            <a:xfrm flipH="1">
              <a:off x="4842" y="2353"/>
              <a:ext cx="117" cy="31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379922" name="Oval 18"/>
          <p:cNvSpPr>
            <a:spLocks noChangeArrowheads="1"/>
          </p:cNvSpPr>
          <p:nvPr/>
        </p:nvSpPr>
        <p:spPr bwMode="auto">
          <a:xfrm>
            <a:off x="3629025" y="4637088"/>
            <a:ext cx="134938" cy="134937"/>
          </a:xfrm>
          <a:prstGeom prst="ellipse">
            <a:avLst/>
          </a:prstGeom>
          <a:solidFill>
            <a:srgbClr val="FF0000"/>
          </a:solidFill>
          <a:ln w="25400">
            <a:solidFill>
              <a:srgbClr val="FF0000"/>
            </a:solidFill>
            <a:round/>
            <a:headEnd/>
            <a:tailEnd/>
          </a:ln>
        </p:spPr>
        <p:txBody>
          <a:bodyPr/>
          <a:lstStyle/>
          <a:p>
            <a:endParaRPr lang="en-US">
              <a:solidFill>
                <a:srgbClr val="000000"/>
              </a:solidFill>
            </a:endParaRPr>
          </a:p>
        </p:txBody>
      </p:sp>
      <p:sp>
        <p:nvSpPr>
          <p:cNvPr id="62" name="Rectangle 6"/>
          <p:cNvSpPr>
            <a:spLocks noChangeArrowheads="1"/>
          </p:cNvSpPr>
          <p:nvPr/>
        </p:nvSpPr>
        <p:spPr bwMode="auto">
          <a:xfrm>
            <a:off x="5351955" y="4012899"/>
            <a:ext cx="304892"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r</a:t>
            </a:r>
            <a:endParaRPr lang="en-US" b="0" dirty="0">
              <a:solidFill>
                <a:srgbClr val="000000"/>
              </a:solidFill>
            </a:endParaRPr>
          </a:p>
        </p:txBody>
      </p:sp>
      <p:grpSp>
        <p:nvGrpSpPr>
          <p:cNvPr id="8" name="Group 7"/>
          <p:cNvGrpSpPr/>
          <p:nvPr/>
        </p:nvGrpSpPr>
        <p:grpSpPr>
          <a:xfrm>
            <a:off x="86270" y="140245"/>
            <a:ext cx="1774058" cy="1808273"/>
            <a:chOff x="86270" y="219075"/>
            <a:chExt cx="1774058" cy="1808273"/>
          </a:xfrm>
        </p:grpSpPr>
        <p:pic>
          <p:nvPicPr>
            <p:cNvPr id="379983" name="Picture 79" descr="Tyge_Brah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513" y="219075"/>
              <a:ext cx="1635125" cy="1787525"/>
            </a:xfrm>
            <a:prstGeom prst="rect">
              <a:avLst/>
            </a:prstGeom>
            <a:noFill/>
            <a:ln w="9525">
              <a:noFill/>
              <a:miter lim="800000"/>
              <a:headEnd/>
              <a:tailEnd/>
            </a:ln>
          </p:spPr>
        </p:pic>
        <p:sp>
          <p:nvSpPr>
            <p:cNvPr id="63" name="Rectangle 6"/>
            <p:cNvSpPr>
              <a:spLocks noChangeArrowheads="1"/>
            </p:cNvSpPr>
            <p:nvPr/>
          </p:nvSpPr>
          <p:spPr bwMode="auto">
            <a:xfrm>
              <a:off x="86270" y="1504128"/>
              <a:ext cx="1774058" cy="523220"/>
            </a:xfrm>
            <a:prstGeom prst="rect">
              <a:avLst/>
            </a:prstGeom>
            <a:solidFill>
              <a:schemeClr val="bg1"/>
            </a:solidFill>
            <a:ln w="9525" algn="ctr">
              <a:noFill/>
              <a:miter lim="800000"/>
              <a:headEnd/>
              <a:tailEnd/>
            </a:ln>
          </p:spPr>
          <p:txBody>
            <a:bodyPr wrap="square" anchor="ctr">
              <a:spAutoFit/>
            </a:bodyPr>
            <a:lstStyle/>
            <a:p>
              <a:r>
                <a:rPr lang="en-US" dirty="0" smtClean="0">
                  <a:solidFill>
                    <a:srgbClr val="000000"/>
                  </a:solidFill>
                  <a:latin typeface="Arial Narrow" panose="020B0606020202030204" pitchFamily="34" charset="0"/>
                </a:rPr>
                <a:t>1546-1601</a:t>
              </a:r>
              <a:endParaRPr lang="en-US" dirty="0">
                <a:solidFill>
                  <a:srgbClr val="000000"/>
                </a:solidFill>
                <a:latin typeface="Arial Narrow" panose="020B0606020202030204" pitchFamily="34" charset="0"/>
              </a:endParaRPr>
            </a:p>
          </p:txBody>
        </p:sp>
      </p:grpSp>
      <p:grpSp>
        <p:nvGrpSpPr>
          <p:cNvPr id="9" name="Group 8"/>
          <p:cNvGrpSpPr/>
          <p:nvPr/>
        </p:nvGrpSpPr>
        <p:grpSpPr>
          <a:xfrm>
            <a:off x="7308850" y="1182824"/>
            <a:ext cx="1774058" cy="1909565"/>
            <a:chOff x="-2325854" y="176213"/>
            <a:chExt cx="1774058" cy="1909565"/>
          </a:xfrm>
        </p:grpSpPr>
        <p:pic>
          <p:nvPicPr>
            <p:cNvPr id="379985" name="Picture 81" descr="65879main_kepler-portrait-330-4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9236" y="176213"/>
              <a:ext cx="1460500" cy="1890712"/>
            </a:xfrm>
            <a:prstGeom prst="rect">
              <a:avLst/>
            </a:prstGeom>
            <a:noFill/>
            <a:ln w="9525">
              <a:noFill/>
              <a:miter lim="800000"/>
              <a:headEnd/>
              <a:tailEnd/>
            </a:ln>
          </p:spPr>
        </p:pic>
        <p:sp>
          <p:nvSpPr>
            <p:cNvPr id="64" name="Rectangle 6"/>
            <p:cNvSpPr>
              <a:spLocks noChangeArrowheads="1"/>
            </p:cNvSpPr>
            <p:nvPr/>
          </p:nvSpPr>
          <p:spPr bwMode="auto">
            <a:xfrm>
              <a:off x="-2325854" y="1562558"/>
              <a:ext cx="1774058" cy="523220"/>
            </a:xfrm>
            <a:prstGeom prst="rect">
              <a:avLst/>
            </a:prstGeom>
            <a:solidFill>
              <a:schemeClr val="bg1"/>
            </a:solidFill>
            <a:ln w="9525" algn="ctr">
              <a:noFill/>
              <a:miter lim="800000"/>
              <a:headEnd/>
              <a:tailEnd/>
            </a:ln>
          </p:spPr>
          <p:txBody>
            <a:bodyPr wrap="square" anchor="ctr">
              <a:spAutoFit/>
            </a:bodyPr>
            <a:lstStyle/>
            <a:p>
              <a:r>
                <a:rPr lang="en-US" dirty="0" smtClean="0">
                  <a:solidFill>
                    <a:srgbClr val="000000"/>
                  </a:solidFill>
                  <a:latin typeface="Arial Narrow" panose="020B0606020202030204" pitchFamily="34" charset="0"/>
                </a:rPr>
                <a:t>1571-1630</a:t>
              </a:r>
              <a:endParaRPr lang="en-US" dirty="0">
                <a:solidFill>
                  <a:srgbClr val="000000"/>
                </a:solidFill>
                <a:latin typeface="Arial Narrow" panose="020B0606020202030204" pitchFamily="34" charset="0"/>
              </a:endParaRPr>
            </a:p>
          </p:txBody>
        </p:sp>
      </p:grpSp>
    </p:spTree>
    <p:extLst>
      <p:ext uri="{BB962C8B-B14F-4D97-AF65-F5344CB8AC3E}">
        <p14:creationId xmlns:p14="http://schemas.microsoft.com/office/powerpoint/2010/main" val="3558950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951"/>
                                        </p:tgtEl>
                                        <p:attrNameLst>
                                          <p:attrName>style.visibility</p:attrName>
                                        </p:attrNameLst>
                                      </p:cBhvr>
                                      <p:to>
                                        <p:strVal val="visible"/>
                                      </p:to>
                                    </p:set>
                                    <p:animEffect transition="in" filter="dissolve">
                                      <p:cBhvr>
                                        <p:cTn id="7" dur="500"/>
                                        <p:tgtEl>
                                          <p:spTgt spid="37995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79912"/>
                                        </p:tgtEl>
                                        <p:attrNameLst>
                                          <p:attrName>style.visibility</p:attrName>
                                        </p:attrNameLst>
                                      </p:cBhvr>
                                      <p:to>
                                        <p:strVal val="visible"/>
                                      </p:to>
                                    </p:set>
                                    <p:anim from="(-#ppt_w/2)" to="(#ppt_x)" calcmode="lin" valueType="num">
                                      <p:cBhvr>
                                        <p:cTn id="15" dur="600" fill="hold">
                                          <p:stCondLst>
                                            <p:cond delay="0"/>
                                          </p:stCondLst>
                                        </p:cTn>
                                        <p:tgtEl>
                                          <p:spTgt spid="379912"/>
                                        </p:tgtEl>
                                        <p:attrNameLst>
                                          <p:attrName>ppt_x</p:attrName>
                                        </p:attrNameLst>
                                      </p:cBhvr>
                                    </p:anim>
                                    <p:anim from="0" to="-1.0" calcmode="lin" valueType="num">
                                      <p:cBhvr>
                                        <p:cTn id="16" dur="200" decel="50000" autoRev="1" fill="hold">
                                          <p:stCondLst>
                                            <p:cond delay="600"/>
                                          </p:stCondLst>
                                        </p:cTn>
                                        <p:tgtEl>
                                          <p:spTgt spid="379912"/>
                                        </p:tgtEl>
                                        <p:attrNameLst>
                                          <p:attrName>xshear</p:attrName>
                                        </p:attrNameLst>
                                      </p:cBhvr>
                                    </p:anim>
                                    <p:animScale>
                                      <p:cBhvr>
                                        <p:cTn id="17" dur="200" decel="100000" autoRev="1" fill="hold">
                                          <p:stCondLst>
                                            <p:cond delay="600"/>
                                          </p:stCondLst>
                                        </p:cTn>
                                        <p:tgtEl>
                                          <p:spTgt spid="379912"/>
                                        </p:tgtEl>
                                      </p:cBhvr>
                                      <p:from x="100000" y="100000"/>
                                      <p:to x="80000" y="100000"/>
                                    </p:animScale>
                                    <p:anim by="(#ppt_h/3+#ppt_w*0.1)" calcmode="lin" valueType="num">
                                      <p:cBhvr additive="sum">
                                        <p:cTn id="18" dur="200" decel="100000" autoRev="1" fill="hold">
                                          <p:stCondLst>
                                            <p:cond delay="600"/>
                                          </p:stCondLst>
                                        </p:cTn>
                                        <p:tgtEl>
                                          <p:spTgt spid="379912"/>
                                        </p:tgtEl>
                                        <p:attrNameLst>
                                          <p:attrName>ppt_x</p:attrName>
                                        </p:attrNameLst>
                                      </p:cBhvr>
                                    </p:anim>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79952"/>
                                        </p:tgtEl>
                                        <p:attrNameLst>
                                          <p:attrName>style.visibility</p:attrName>
                                        </p:attrNameLst>
                                      </p:cBhvr>
                                      <p:to>
                                        <p:strVal val="visible"/>
                                      </p:to>
                                    </p:set>
                                    <p:anim calcmode="discrete" valueType="clr">
                                      <p:cBhvr override="childStyle">
                                        <p:cTn id="26" dur="80"/>
                                        <p:tgtEl>
                                          <p:spTgt spid="37995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79952"/>
                                        </p:tgtEl>
                                        <p:attrNameLst>
                                          <p:attrName>fillcolor</p:attrName>
                                        </p:attrNameLst>
                                      </p:cBhvr>
                                      <p:tavLst>
                                        <p:tav tm="0">
                                          <p:val>
                                            <p:clrVal>
                                              <a:schemeClr val="accent2"/>
                                            </p:clrVal>
                                          </p:val>
                                        </p:tav>
                                        <p:tav tm="50000">
                                          <p:val>
                                            <p:clrVal>
                                              <a:schemeClr val="hlink"/>
                                            </p:clrVal>
                                          </p:val>
                                        </p:tav>
                                      </p:tavLst>
                                    </p:anim>
                                    <p:set>
                                      <p:cBhvr>
                                        <p:cTn id="28" dur="80"/>
                                        <p:tgtEl>
                                          <p:spTgt spid="379952"/>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79913"/>
                                        </p:tgtEl>
                                        <p:attrNameLst>
                                          <p:attrName>style.visibility</p:attrName>
                                        </p:attrNameLst>
                                      </p:cBhvr>
                                      <p:to>
                                        <p:strVal val="visible"/>
                                      </p:to>
                                    </p:set>
                                    <p:anim from="(-#ppt_w/2)" to="(#ppt_x)" calcmode="lin" valueType="num">
                                      <p:cBhvr>
                                        <p:cTn id="33" dur="600" fill="hold">
                                          <p:stCondLst>
                                            <p:cond delay="0"/>
                                          </p:stCondLst>
                                        </p:cTn>
                                        <p:tgtEl>
                                          <p:spTgt spid="379913"/>
                                        </p:tgtEl>
                                        <p:attrNameLst>
                                          <p:attrName>ppt_x</p:attrName>
                                        </p:attrNameLst>
                                      </p:cBhvr>
                                    </p:anim>
                                    <p:anim from="0" to="-1.0" calcmode="lin" valueType="num">
                                      <p:cBhvr>
                                        <p:cTn id="34" dur="200" decel="50000" autoRev="1" fill="hold">
                                          <p:stCondLst>
                                            <p:cond delay="600"/>
                                          </p:stCondLst>
                                        </p:cTn>
                                        <p:tgtEl>
                                          <p:spTgt spid="379913"/>
                                        </p:tgtEl>
                                        <p:attrNameLst>
                                          <p:attrName>xshear</p:attrName>
                                        </p:attrNameLst>
                                      </p:cBhvr>
                                    </p:anim>
                                    <p:animScale>
                                      <p:cBhvr>
                                        <p:cTn id="35" dur="200" decel="100000" autoRev="1" fill="hold">
                                          <p:stCondLst>
                                            <p:cond delay="600"/>
                                          </p:stCondLst>
                                        </p:cTn>
                                        <p:tgtEl>
                                          <p:spTgt spid="379913"/>
                                        </p:tgtEl>
                                      </p:cBhvr>
                                      <p:from x="100000" y="100000"/>
                                      <p:to x="80000" y="100000"/>
                                    </p:animScale>
                                    <p:anim by="(#ppt_h/3+#ppt_w*0.1)" calcmode="lin" valueType="num">
                                      <p:cBhvr additive="sum">
                                        <p:cTn id="36" dur="200" decel="100000" autoRev="1" fill="hold">
                                          <p:stCondLst>
                                            <p:cond delay="600"/>
                                          </p:stCondLst>
                                        </p:cTn>
                                        <p:tgtEl>
                                          <p:spTgt spid="379913"/>
                                        </p:tgtEl>
                                        <p:attrNameLst>
                                          <p:attrName>ppt_x</p:attrName>
                                        </p:attrNameLst>
                                      </p:cBhvr>
                                    </p:anim>
                                  </p:childTnLst>
                                </p:cTn>
                              </p:par>
                            </p:childTnLst>
                          </p:cTn>
                        </p:par>
                        <p:par>
                          <p:cTn id="37" fill="hold">
                            <p:stCondLst>
                              <p:cond delay="1000"/>
                            </p:stCondLst>
                            <p:childTnLst>
                              <p:par>
                                <p:cTn id="38" presetID="34" presetClass="entr" presetSubtype="0" fill="hold" grpId="0" nodeType="afterEffect">
                                  <p:stCondLst>
                                    <p:cond delay="0"/>
                                  </p:stCondLst>
                                  <p:childTnLst>
                                    <p:set>
                                      <p:cBhvr>
                                        <p:cTn id="39" dur="1" fill="hold">
                                          <p:stCondLst>
                                            <p:cond delay="0"/>
                                          </p:stCondLst>
                                        </p:cTn>
                                        <p:tgtEl>
                                          <p:spTgt spid="379915"/>
                                        </p:tgtEl>
                                        <p:attrNameLst>
                                          <p:attrName>style.visibility</p:attrName>
                                        </p:attrNameLst>
                                      </p:cBhvr>
                                      <p:to>
                                        <p:strVal val="visible"/>
                                      </p:to>
                                    </p:set>
                                    <p:anim from="(-#ppt_w/2)" to="(#ppt_x)" calcmode="lin" valueType="num">
                                      <p:cBhvr>
                                        <p:cTn id="40" dur="600" fill="hold">
                                          <p:stCondLst>
                                            <p:cond delay="0"/>
                                          </p:stCondLst>
                                        </p:cTn>
                                        <p:tgtEl>
                                          <p:spTgt spid="379915"/>
                                        </p:tgtEl>
                                        <p:attrNameLst>
                                          <p:attrName>ppt_x</p:attrName>
                                        </p:attrNameLst>
                                      </p:cBhvr>
                                    </p:anim>
                                    <p:anim from="0" to="-1.0" calcmode="lin" valueType="num">
                                      <p:cBhvr>
                                        <p:cTn id="41" dur="200" decel="50000" autoRev="1" fill="hold">
                                          <p:stCondLst>
                                            <p:cond delay="600"/>
                                          </p:stCondLst>
                                        </p:cTn>
                                        <p:tgtEl>
                                          <p:spTgt spid="379915"/>
                                        </p:tgtEl>
                                        <p:attrNameLst>
                                          <p:attrName>xshear</p:attrName>
                                        </p:attrNameLst>
                                      </p:cBhvr>
                                    </p:anim>
                                    <p:animScale>
                                      <p:cBhvr>
                                        <p:cTn id="42" dur="200" decel="100000" autoRev="1" fill="hold">
                                          <p:stCondLst>
                                            <p:cond delay="600"/>
                                          </p:stCondLst>
                                        </p:cTn>
                                        <p:tgtEl>
                                          <p:spTgt spid="379915"/>
                                        </p:tgtEl>
                                      </p:cBhvr>
                                      <p:from x="100000" y="100000"/>
                                      <p:to x="80000" y="100000"/>
                                    </p:animScale>
                                    <p:anim by="(#ppt_h/3+#ppt_w*0.1)" calcmode="lin" valueType="num">
                                      <p:cBhvr additive="sum">
                                        <p:cTn id="43" dur="200" decel="100000" autoRev="1" fill="hold">
                                          <p:stCondLst>
                                            <p:cond delay="600"/>
                                          </p:stCondLst>
                                        </p:cTn>
                                        <p:tgtEl>
                                          <p:spTgt spid="379915"/>
                                        </p:tgtEl>
                                        <p:attrNameLst>
                                          <p:attrName>ppt_x</p:attrName>
                                        </p:attrNameLst>
                                      </p:cBhvr>
                                    </p:anim>
                                  </p:childTnLst>
                                </p:cTn>
                              </p:par>
                            </p:childTnLst>
                          </p:cTn>
                        </p:par>
                        <p:par>
                          <p:cTn id="44" fill="hold">
                            <p:stCondLst>
                              <p:cond delay="2000"/>
                            </p:stCondLst>
                            <p:childTnLst>
                              <p:par>
                                <p:cTn id="45" presetID="34" presetClass="entr" presetSubtype="0" fill="hold" grpId="0" nodeType="afterEffect">
                                  <p:stCondLst>
                                    <p:cond delay="0"/>
                                  </p:stCondLst>
                                  <p:childTnLst>
                                    <p:set>
                                      <p:cBhvr>
                                        <p:cTn id="46" dur="1" fill="hold">
                                          <p:stCondLst>
                                            <p:cond delay="0"/>
                                          </p:stCondLst>
                                        </p:cTn>
                                        <p:tgtEl>
                                          <p:spTgt spid="379914"/>
                                        </p:tgtEl>
                                        <p:attrNameLst>
                                          <p:attrName>style.visibility</p:attrName>
                                        </p:attrNameLst>
                                      </p:cBhvr>
                                      <p:to>
                                        <p:strVal val="visible"/>
                                      </p:to>
                                    </p:set>
                                    <p:anim from="(-#ppt_w/2)" to="(#ppt_x)" calcmode="lin" valueType="num">
                                      <p:cBhvr>
                                        <p:cTn id="47" dur="600" fill="hold">
                                          <p:stCondLst>
                                            <p:cond delay="0"/>
                                          </p:stCondLst>
                                        </p:cTn>
                                        <p:tgtEl>
                                          <p:spTgt spid="379914"/>
                                        </p:tgtEl>
                                        <p:attrNameLst>
                                          <p:attrName>ppt_x</p:attrName>
                                        </p:attrNameLst>
                                      </p:cBhvr>
                                    </p:anim>
                                    <p:anim from="0" to="-1.0" calcmode="lin" valueType="num">
                                      <p:cBhvr>
                                        <p:cTn id="48" dur="200" decel="50000" autoRev="1" fill="hold">
                                          <p:stCondLst>
                                            <p:cond delay="600"/>
                                          </p:stCondLst>
                                        </p:cTn>
                                        <p:tgtEl>
                                          <p:spTgt spid="379914"/>
                                        </p:tgtEl>
                                        <p:attrNameLst>
                                          <p:attrName>xshear</p:attrName>
                                        </p:attrNameLst>
                                      </p:cBhvr>
                                    </p:anim>
                                    <p:animScale>
                                      <p:cBhvr>
                                        <p:cTn id="49" dur="200" decel="100000" autoRev="1" fill="hold">
                                          <p:stCondLst>
                                            <p:cond delay="600"/>
                                          </p:stCondLst>
                                        </p:cTn>
                                        <p:tgtEl>
                                          <p:spTgt spid="379914"/>
                                        </p:tgtEl>
                                      </p:cBhvr>
                                      <p:from x="100000" y="100000"/>
                                      <p:to x="80000" y="100000"/>
                                    </p:animScale>
                                    <p:anim by="(#ppt_h/3+#ppt_w*0.1)" calcmode="lin" valueType="num">
                                      <p:cBhvr additive="sum">
                                        <p:cTn id="50" dur="200" decel="100000" autoRev="1" fill="hold">
                                          <p:stCondLst>
                                            <p:cond delay="600"/>
                                          </p:stCondLst>
                                        </p:cTn>
                                        <p:tgtEl>
                                          <p:spTgt spid="379914"/>
                                        </p:tgtEl>
                                        <p:attrNameLst>
                                          <p:attrName>ppt_x</p:attrName>
                                        </p:attrNameLst>
                                      </p:cBhvr>
                                    </p:anim>
                                  </p:childTnLst>
                                </p:cTn>
                              </p:par>
                            </p:childTnLst>
                          </p:cTn>
                        </p:par>
                        <p:par>
                          <p:cTn id="51" fill="hold">
                            <p:stCondLst>
                              <p:cond delay="3000"/>
                            </p:stCondLst>
                            <p:childTnLst>
                              <p:par>
                                <p:cTn id="52" presetID="34" presetClass="entr" presetSubtype="0" fill="hold" grpId="0" nodeType="afterEffect">
                                  <p:stCondLst>
                                    <p:cond delay="0"/>
                                  </p:stCondLst>
                                  <p:childTnLst>
                                    <p:set>
                                      <p:cBhvr>
                                        <p:cTn id="53" dur="1" fill="hold">
                                          <p:stCondLst>
                                            <p:cond delay="0"/>
                                          </p:stCondLst>
                                        </p:cTn>
                                        <p:tgtEl>
                                          <p:spTgt spid="379950"/>
                                        </p:tgtEl>
                                        <p:attrNameLst>
                                          <p:attrName>style.visibility</p:attrName>
                                        </p:attrNameLst>
                                      </p:cBhvr>
                                      <p:to>
                                        <p:strVal val="visible"/>
                                      </p:to>
                                    </p:set>
                                    <p:anim from="(-#ppt_w/2)" to="(#ppt_x)" calcmode="lin" valueType="num">
                                      <p:cBhvr>
                                        <p:cTn id="54" dur="600" fill="hold">
                                          <p:stCondLst>
                                            <p:cond delay="0"/>
                                          </p:stCondLst>
                                        </p:cTn>
                                        <p:tgtEl>
                                          <p:spTgt spid="379950"/>
                                        </p:tgtEl>
                                        <p:attrNameLst>
                                          <p:attrName>ppt_x</p:attrName>
                                        </p:attrNameLst>
                                      </p:cBhvr>
                                    </p:anim>
                                    <p:anim from="0" to="-1.0" calcmode="lin" valueType="num">
                                      <p:cBhvr>
                                        <p:cTn id="55" dur="200" decel="50000" autoRev="1" fill="hold">
                                          <p:stCondLst>
                                            <p:cond delay="600"/>
                                          </p:stCondLst>
                                        </p:cTn>
                                        <p:tgtEl>
                                          <p:spTgt spid="379950"/>
                                        </p:tgtEl>
                                        <p:attrNameLst>
                                          <p:attrName>xshear</p:attrName>
                                        </p:attrNameLst>
                                      </p:cBhvr>
                                    </p:anim>
                                    <p:animScale>
                                      <p:cBhvr>
                                        <p:cTn id="56" dur="200" decel="100000" autoRev="1" fill="hold">
                                          <p:stCondLst>
                                            <p:cond delay="600"/>
                                          </p:stCondLst>
                                        </p:cTn>
                                        <p:tgtEl>
                                          <p:spTgt spid="379950"/>
                                        </p:tgtEl>
                                      </p:cBhvr>
                                      <p:from x="100000" y="100000"/>
                                      <p:to x="80000" y="100000"/>
                                    </p:animScale>
                                    <p:anim by="(#ppt_h/3+#ppt_w*0.1)" calcmode="lin" valueType="num">
                                      <p:cBhvr additive="sum">
                                        <p:cTn id="57" dur="200" decel="100000" autoRev="1" fill="hold">
                                          <p:stCondLst>
                                            <p:cond delay="600"/>
                                          </p:stCondLst>
                                        </p:cTn>
                                        <p:tgtEl>
                                          <p:spTgt spid="379950"/>
                                        </p:tgtEl>
                                        <p:attrNameLst>
                                          <p:attrName>ppt_x</p:attrName>
                                        </p:attrNameLst>
                                      </p:cBhvr>
                                    </p:anim>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379953"/>
                                        </p:tgtEl>
                                        <p:attrNameLst>
                                          <p:attrName>style.visibility</p:attrName>
                                        </p:attrNameLst>
                                      </p:cBhvr>
                                      <p:to>
                                        <p:strVal val="visible"/>
                                      </p:to>
                                    </p:set>
                                    <p:anim calcmode="lin" valueType="num">
                                      <p:cBhvr>
                                        <p:cTn id="62" dur="1000" fill="hold"/>
                                        <p:tgtEl>
                                          <p:spTgt spid="379953"/>
                                        </p:tgtEl>
                                        <p:attrNameLst>
                                          <p:attrName>ppt_x</p:attrName>
                                        </p:attrNameLst>
                                      </p:cBhvr>
                                      <p:tavLst>
                                        <p:tav tm="0">
                                          <p:val>
                                            <p:strVal val="#ppt_x-.2"/>
                                          </p:val>
                                        </p:tav>
                                        <p:tav tm="100000">
                                          <p:val>
                                            <p:strVal val="#ppt_x"/>
                                          </p:val>
                                        </p:tav>
                                      </p:tavLst>
                                    </p:anim>
                                    <p:anim calcmode="lin" valueType="num">
                                      <p:cBhvr>
                                        <p:cTn id="63" dur="1000" fill="hold"/>
                                        <p:tgtEl>
                                          <p:spTgt spid="37995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79953"/>
                                        </p:tgtEl>
                                      </p:cBhvr>
                                    </p:animEffec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379954"/>
                                        </p:tgtEl>
                                        <p:attrNameLst>
                                          <p:attrName>style.visibility</p:attrName>
                                        </p:attrNameLst>
                                      </p:cBhvr>
                                      <p:to>
                                        <p:strVal val="visible"/>
                                      </p:to>
                                    </p:set>
                                    <p:anim calcmode="discrete" valueType="clr">
                                      <p:cBhvr override="childStyle">
                                        <p:cTn id="69" dur="80"/>
                                        <p:tgtEl>
                                          <p:spTgt spid="379954"/>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79954"/>
                                        </p:tgtEl>
                                        <p:attrNameLst>
                                          <p:attrName>fillcolor</p:attrName>
                                        </p:attrNameLst>
                                      </p:cBhvr>
                                      <p:tavLst>
                                        <p:tav tm="0">
                                          <p:val>
                                            <p:clrVal>
                                              <a:schemeClr val="accent2"/>
                                            </p:clrVal>
                                          </p:val>
                                        </p:tav>
                                        <p:tav tm="50000">
                                          <p:val>
                                            <p:clrVal>
                                              <a:schemeClr val="hlink"/>
                                            </p:clrVal>
                                          </p:val>
                                        </p:tav>
                                      </p:tavLst>
                                    </p:anim>
                                    <p:set>
                                      <p:cBhvr>
                                        <p:cTn id="71" dur="80"/>
                                        <p:tgtEl>
                                          <p:spTgt spid="379954"/>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379922"/>
                                        </p:tgtEl>
                                        <p:attrNameLst>
                                          <p:attrName>style.visibility</p:attrName>
                                        </p:attrNameLst>
                                      </p:cBhvr>
                                      <p:to>
                                        <p:strVal val="visible"/>
                                      </p:to>
                                    </p:set>
                                    <p:animEffect transition="in" filter="wipe(down)">
                                      <p:cBhvr>
                                        <p:cTn id="76" dur="580">
                                          <p:stCondLst>
                                            <p:cond delay="0"/>
                                          </p:stCondLst>
                                        </p:cTn>
                                        <p:tgtEl>
                                          <p:spTgt spid="379922"/>
                                        </p:tgtEl>
                                      </p:cBhvr>
                                    </p:animEffect>
                                    <p:anim calcmode="lin" valueType="num">
                                      <p:cBhvr>
                                        <p:cTn id="77" dur="1822" tmFilter="0,0; 0.14,0.36; 0.43,0.73; 0.71,0.91; 1.0,1.0">
                                          <p:stCondLst>
                                            <p:cond delay="0"/>
                                          </p:stCondLst>
                                        </p:cTn>
                                        <p:tgtEl>
                                          <p:spTgt spid="37992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7992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7992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7992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79922"/>
                                        </p:tgtEl>
                                        <p:attrNameLst>
                                          <p:attrName>ppt_y</p:attrName>
                                        </p:attrNameLst>
                                      </p:cBhvr>
                                      <p:tavLst>
                                        <p:tav tm="0" fmla="#ppt_y-sin(pi*$)/81">
                                          <p:val>
                                            <p:fltVal val="0"/>
                                          </p:val>
                                        </p:tav>
                                        <p:tav tm="100000">
                                          <p:val>
                                            <p:fltVal val="1"/>
                                          </p:val>
                                        </p:tav>
                                      </p:tavLst>
                                    </p:anim>
                                    <p:animScale>
                                      <p:cBhvr>
                                        <p:cTn id="82" dur="26">
                                          <p:stCondLst>
                                            <p:cond delay="650"/>
                                          </p:stCondLst>
                                        </p:cTn>
                                        <p:tgtEl>
                                          <p:spTgt spid="379922"/>
                                        </p:tgtEl>
                                      </p:cBhvr>
                                      <p:to x="100000" y="60000"/>
                                    </p:animScale>
                                    <p:animScale>
                                      <p:cBhvr>
                                        <p:cTn id="83" dur="166" decel="50000">
                                          <p:stCondLst>
                                            <p:cond delay="676"/>
                                          </p:stCondLst>
                                        </p:cTn>
                                        <p:tgtEl>
                                          <p:spTgt spid="379922"/>
                                        </p:tgtEl>
                                      </p:cBhvr>
                                      <p:to x="100000" y="100000"/>
                                    </p:animScale>
                                    <p:animScale>
                                      <p:cBhvr>
                                        <p:cTn id="84" dur="26">
                                          <p:stCondLst>
                                            <p:cond delay="1312"/>
                                          </p:stCondLst>
                                        </p:cTn>
                                        <p:tgtEl>
                                          <p:spTgt spid="379922"/>
                                        </p:tgtEl>
                                      </p:cBhvr>
                                      <p:to x="100000" y="80000"/>
                                    </p:animScale>
                                    <p:animScale>
                                      <p:cBhvr>
                                        <p:cTn id="85" dur="166" decel="50000">
                                          <p:stCondLst>
                                            <p:cond delay="1338"/>
                                          </p:stCondLst>
                                        </p:cTn>
                                        <p:tgtEl>
                                          <p:spTgt spid="379922"/>
                                        </p:tgtEl>
                                      </p:cBhvr>
                                      <p:to x="100000" y="100000"/>
                                    </p:animScale>
                                    <p:animScale>
                                      <p:cBhvr>
                                        <p:cTn id="86" dur="26">
                                          <p:stCondLst>
                                            <p:cond delay="1642"/>
                                          </p:stCondLst>
                                        </p:cTn>
                                        <p:tgtEl>
                                          <p:spTgt spid="379922"/>
                                        </p:tgtEl>
                                      </p:cBhvr>
                                      <p:to x="100000" y="90000"/>
                                    </p:animScale>
                                    <p:animScale>
                                      <p:cBhvr>
                                        <p:cTn id="87" dur="166" decel="50000">
                                          <p:stCondLst>
                                            <p:cond delay="1668"/>
                                          </p:stCondLst>
                                        </p:cTn>
                                        <p:tgtEl>
                                          <p:spTgt spid="379922"/>
                                        </p:tgtEl>
                                      </p:cBhvr>
                                      <p:to x="100000" y="100000"/>
                                    </p:animScale>
                                    <p:animScale>
                                      <p:cBhvr>
                                        <p:cTn id="88" dur="26">
                                          <p:stCondLst>
                                            <p:cond delay="1808"/>
                                          </p:stCondLst>
                                        </p:cTn>
                                        <p:tgtEl>
                                          <p:spTgt spid="379922"/>
                                        </p:tgtEl>
                                      </p:cBhvr>
                                      <p:to x="100000" y="95000"/>
                                    </p:animScale>
                                    <p:animScale>
                                      <p:cBhvr>
                                        <p:cTn id="89" dur="166" decel="50000">
                                          <p:stCondLst>
                                            <p:cond delay="1834"/>
                                          </p:stCondLst>
                                        </p:cTn>
                                        <p:tgtEl>
                                          <p:spTgt spid="379922"/>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379918"/>
                                        </p:tgtEl>
                                        <p:attrNameLst>
                                          <p:attrName>style.visibility</p:attrName>
                                        </p:attrNameLst>
                                      </p:cBhvr>
                                      <p:to>
                                        <p:strVal val="visible"/>
                                      </p:to>
                                    </p:set>
                                    <p:animEffect transition="in" filter="wipe(down)">
                                      <p:cBhvr>
                                        <p:cTn id="92" dur="580">
                                          <p:stCondLst>
                                            <p:cond delay="0"/>
                                          </p:stCondLst>
                                        </p:cTn>
                                        <p:tgtEl>
                                          <p:spTgt spid="379918"/>
                                        </p:tgtEl>
                                      </p:cBhvr>
                                    </p:animEffect>
                                    <p:anim calcmode="lin" valueType="num">
                                      <p:cBhvr>
                                        <p:cTn id="93" dur="1822" tmFilter="0,0; 0.14,0.36; 0.43,0.73; 0.71,0.91; 1.0,1.0">
                                          <p:stCondLst>
                                            <p:cond delay="0"/>
                                          </p:stCondLst>
                                        </p:cTn>
                                        <p:tgtEl>
                                          <p:spTgt spid="37991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7991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7991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7991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79918"/>
                                        </p:tgtEl>
                                        <p:attrNameLst>
                                          <p:attrName>ppt_y</p:attrName>
                                        </p:attrNameLst>
                                      </p:cBhvr>
                                      <p:tavLst>
                                        <p:tav tm="0" fmla="#ppt_y-sin(pi*$)/81">
                                          <p:val>
                                            <p:fltVal val="0"/>
                                          </p:val>
                                        </p:tav>
                                        <p:tav tm="100000">
                                          <p:val>
                                            <p:fltVal val="1"/>
                                          </p:val>
                                        </p:tav>
                                      </p:tavLst>
                                    </p:anim>
                                    <p:animScale>
                                      <p:cBhvr>
                                        <p:cTn id="98" dur="26">
                                          <p:stCondLst>
                                            <p:cond delay="650"/>
                                          </p:stCondLst>
                                        </p:cTn>
                                        <p:tgtEl>
                                          <p:spTgt spid="379918"/>
                                        </p:tgtEl>
                                      </p:cBhvr>
                                      <p:to x="100000" y="60000"/>
                                    </p:animScale>
                                    <p:animScale>
                                      <p:cBhvr>
                                        <p:cTn id="99" dur="166" decel="50000">
                                          <p:stCondLst>
                                            <p:cond delay="676"/>
                                          </p:stCondLst>
                                        </p:cTn>
                                        <p:tgtEl>
                                          <p:spTgt spid="379918"/>
                                        </p:tgtEl>
                                      </p:cBhvr>
                                      <p:to x="100000" y="100000"/>
                                    </p:animScale>
                                    <p:animScale>
                                      <p:cBhvr>
                                        <p:cTn id="100" dur="26">
                                          <p:stCondLst>
                                            <p:cond delay="1312"/>
                                          </p:stCondLst>
                                        </p:cTn>
                                        <p:tgtEl>
                                          <p:spTgt spid="379918"/>
                                        </p:tgtEl>
                                      </p:cBhvr>
                                      <p:to x="100000" y="80000"/>
                                    </p:animScale>
                                    <p:animScale>
                                      <p:cBhvr>
                                        <p:cTn id="101" dur="166" decel="50000">
                                          <p:stCondLst>
                                            <p:cond delay="1338"/>
                                          </p:stCondLst>
                                        </p:cTn>
                                        <p:tgtEl>
                                          <p:spTgt spid="379918"/>
                                        </p:tgtEl>
                                      </p:cBhvr>
                                      <p:to x="100000" y="100000"/>
                                    </p:animScale>
                                    <p:animScale>
                                      <p:cBhvr>
                                        <p:cTn id="102" dur="26">
                                          <p:stCondLst>
                                            <p:cond delay="1642"/>
                                          </p:stCondLst>
                                        </p:cTn>
                                        <p:tgtEl>
                                          <p:spTgt spid="379918"/>
                                        </p:tgtEl>
                                      </p:cBhvr>
                                      <p:to x="100000" y="90000"/>
                                    </p:animScale>
                                    <p:animScale>
                                      <p:cBhvr>
                                        <p:cTn id="103" dur="166" decel="50000">
                                          <p:stCondLst>
                                            <p:cond delay="1668"/>
                                          </p:stCondLst>
                                        </p:cTn>
                                        <p:tgtEl>
                                          <p:spTgt spid="379918"/>
                                        </p:tgtEl>
                                      </p:cBhvr>
                                      <p:to x="100000" y="100000"/>
                                    </p:animScale>
                                    <p:animScale>
                                      <p:cBhvr>
                                        <p:cTn id="104" dur="26">
                                          <p:stCondLst>
                                            <p:cond delay="1808"/>
                                          </p:stCondLst>
                                        </p:cTn>
                                        <p:tgtEl>
                                          <p:spTgt spid="379918"/>
                                        </p:tgtEl>
                                      </p:cBhvr>
                                      <p:to x="100000" y="95000"/>
                                    </p:animScale>
                                    <p:animScale>
                                      <p:cBhvr>
                                        <p:cTn id="105" dur="166" decel="50000">
                                          <p:stCondLst>
                                            <p:cond delay="1834"/>
                                          </p:stCondLst>
                                        </p:cTn>
                                        <p:tgtEl>
                                          <p:spTgt spid="379918"/>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50" presetClass="entr" presetSubtype="0" decel="100000" fill="hold" grpId="0" nodeType="clickEffect">
                                  <p:stCondLst>
                                    <p:cond delay="0"/>
                                  </p:stCondLst>
                                  <p:childTnLst>
                                    <p:set>
                                      <p:cBhvr>
                                        <p:cTn id="109" dur="1" fill="hold">
                                          <p:stCondLst>
                                            <p:cond delay="0"/>
                                          </p:stCondLst>
                                        </p:cTn>
                                        <p:tgtEl>
                                          <p:spTgt spid="379917"/>
                                        </p:tgtEl>
                                        <p:attrNameLst>
                                          <p:attrName>style.visibility</p:attrName>
                                        </p:attrNameLst>
                                      </p:cBhvr>
                                      <p:to>
                                        <p:strVal val="visible"/>
                                      </p:to>
                                    </p:set>
                                    <p:anim calcmode="lin" valueType="num">
                                      <p:cBhvr>
                                        <p:cTn id="110" dur="1000" fill="hold"/>
                                        <p:tgtEl>
                                          <p:spTgt spid="379917"/>
                                        </p:tgtEl>
                                        <p:attrNameLst>
                                          <p:attrName>ppt_w</p:attrName>
                                        </p:attrNameLst>
                                      </p:cBhvr>
                                      <p:tavLst>
                                        <p:tav tm="0">
                                          <p:val>
                                            <p:strVal val="#ppt_w+.3"/>
                                          </p:val>
                                        </p:tav>
                                        <p:tav tm="100000">
                                          <p:val>
                                            <p:strVal val="#ppt_w"/>
                                          </p:val>
                                        </p:tav>
                                      </p:tavLst>
                                    </p:anim>
                                    <p:anim calcmode="lin" valueType="num">
                                      <p:cBhvr>
                                        <p:cTn id="111" dur="1000" fill="hold"/>
                                        <p:tgtEl>
                                          <p:spTgt spid="379917"/>
                                        </p:tgtEl>
                                        <p:attrNameLst>
                                          <p:attrName>ppt_h</p:attrName>
                                        </p:attrNameLst>
                                      </p:cBhvr>
                                      <p:tavLst>
                                        <p:tav tm="0">
                                          <p:val>
                                            <p:strVal val="#ppt_h"/>
                                          </p:val>
                                        </p:tav>
                                        <p:tav tm="100000">
                                          <p:val>
                                            <p:strVal val="#ppt_h"/>
                                          </p:val>
                                        </p:tav>
                                      </p:tavLst>
                                    </p:anim>
                                    <p:animEffect transition="in" filter="fade">
                                      <p:cBhvr>
                                        <p:cTn id="112" dur="1000"/>
                                        <p:tgtEl>
                                          <p:spTgt spid="379917"/>
                                        </p:tgtEl>
                                      </p:cBhvr>
                                    </p:animEffect>
                                  </p:childTnLst>
                                </p:cTn>
                              </p:par>
                            </p:childTnLst>
                          </p:cTn>
                        </p:par>
                        <p:par>
                          <p:cTn id="113" fill="hold">
                            <p:stCondLst>
                              <p:cond delay="1000"/>
                            </p:stCondLst>
                            <p:childTnLst>
                              <p:par>
                                <p:cTn id="114" presetID="22" presetClass="entr" presetSubtype="2" fill="hold" grpId="0" nodeType="afterEffect">
                                  <p:stCondLst>
                                    <p:cond delay="0"/>
                                  </p:stCondLst>
                                  <p:childTnLst>
                                    <p:set>
                                      <p:cBhvr>
                                        <p:cTn id="115" dur="1" fill="hold">
                                          <p:stCondLst>
                                            <p:cond delay="0"/>
                                          </p:stCondLst>
                                        </p:cTn>
                                        <p:tgtEl>
                                          <p:spTgt spid="379927"/>
                                        </p:tgtEl>
                                        <p:attrNameLst>
                                          <p:attrName>style.visibility</p:attrName>
                                        </p:attrNameLst>
                                      </p:cBhvr>
                                      <p:to>
                                        <p:strVal val="visible"/>
                                      </p:to>
                                    </p:set>
                                    <p:animEffect transition="in" filter="wipe(right)">
                                      <p:cBhvr>
                                        <p:cTn id="116" dur="500"/>
                                        <p:tgtEl>
                                          <p:spTgt spid="37992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79923"/>
                                        </p:tgtEl>
                                        <p:attrNameLst>
                                          <p:attrName>style.visibility</p:attrName>
                                        </p:attrNameLst>
                                      </p:cBhvr>
                                      <p:to>
                                        <p:strVal val="visible"/>
                                      </p:to>
                                    </p:set>
                                    <p:animEffect transition="in" filter="wipe(left)">
                                      <p:cBhvr>
                                        <p:cTn id="121" dur="500"/>
                                        <p:tgtEl>
                                          <p:spTgt spid="379923"/>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mph" presetSubtype="0" grpId="1" nodeType="clickEffect">
                                  <p:stCondLst>
                                    <p:cond delay="0"/>
                                  </p:stCondLst>
                                  <p:childTnLst>
                                    <p:set>
                                      <p:cBhvr rctx="PPT">
                                        <p:cTn id="125" dur="indefinite"/>
                                        <p:tgtEl>
                                          <p:spTgt spid="379923"/>
                                        </p:tgtEl>
                                        <p:attrNameLst>
                                          <p:attrName>style.opacity</p:attrName>
                                        </p:attrNameLst>
                                      </p:cBhvr>
                                      <p:to>
                                        <p:strVal val="0.5"/>
                                      </p:to>
                                    </p:set>
                                    <p:animEffect filter="image" prLst="opacity: 0.5">
                                      <p:cBhvr rctx="IE">
                                        <p:cTn id="126" dur="indefinite"/>
                                        <p:tgtEl>
                                          <p:spTgt spid="379923"/>
                                        </p:tgtEl>
                                      </p:cBhvr>
                                    </p:animEffect>
                                  </p:childTnLst>
                                </p:cTn>
                              </p:par>
                              <p:par>
                                <p:cTn id="127" presetID="9" presetClass="emph" presetSubtype="0" grpId="1" nodeType="withEffect">
                                  <p:stCondLst>
                                    <p:cond delay="0"/>
                                  </p:stCondLst>
                                  <p:childTnLst>
                                    <p:set>
                                      <p:cBhvr rctx="PPT">
                                        <p:cTn id="128" dur="indefinite"/>
                                        <p:tgtEl>
                                          <p:spTgt spid="379922"/>
                                        </p:tgtEl>
                                        <p:attrNameLst>
                                          <p:attrName>style.opacity</p:attrName>
                                        </p:attrNameLst>
                                      </p:cBhvr>
                                      <p:to>
                                        <p:strVal val="0.5"/>
                                      </p:to>
                                    </p:set>
                                    <p:animEffect filter="image" prLst="opacity: 0.5">
                                      <p:cBhvr rctx="IE">
                                        <p:cTn id="129" dur="indefinite"/>
                                        <p:tgtEl>
                                          <p:spTgt spid="3799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9921"/>
                                        </p:tgtEl>
                                        <p:attrNameLst>
                                          <p:attrName>style.visibility</p:attrName>
                                        </p:attrNameLst>
                                      </p:cBhvr>
                                      <p:to>
                                        <p:strVal val="visible"/>
                                      </p:to>
                                    </p:set>
                                    <p:animEffect transition="in" filter="fade">
                                      <p:cBhvr>
                                        <p:cTn id="132" dur="2000"/>
                                        <p:tgtEl>
                                          <p:spTgt spid="3799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79924"/>
                                        </p:tgtEl>
                                        <p:attrNameLst>
                                          <p:attrName>style.visibility</p:attrName>
                                        </p:attrNameLst>
                                      </p:cBhvr>
                                      <p:to>
                                        <p:strVal val="visible"/>
                                      </p:to>
                                    </p:set>
                                    <p:animEffect transition="in" filter="fade">
                                      <p:cBhvr>
                                        <p:cTn id="135" dur="2000"/>
                                        <p:tgtEl>
                                          <p:spTgt spid="379924"/>
                                        </p:tgtEl>
                                      </p:cBhvr>
                                    </p:animEffect>
                                  </p:childTnLst>
                                </p:cTn>
                              </p:par>
                              <p:par>
                                <p:cTn id="136" presetID="38" presetClass="entr" presetSubtype="0" accel="50000" fill="hold" grpId="0" nodeType="withEffect">
                                  <p:stCondLst>
                                    <p:cond delay="0"/>
                                  </p:stCondLst>
                                  <p:iterate type="lt">
                                    <p:tmPct val="50000"/>
                                  </p:iterate>
                                  <p:childTnLst>
                                    <p:set>
                                      <p:cBhvr>
                                        <p:cTn id="137" dur="1" fill="hold">
                                          <p:stCondLst>
                                            <p:cond delay="0"/>
                                          </p:stCondLst>
                                        </p:cTn>
                                        <p:tgtEl>
                                          <p:spTgt spid="379944"/>
                                        </p:tgtEl>
                                        <p:attrNameLst>
                                          <p:attrName>style.visibility</p:attrName>
                                        </p:attrNameLst>
                                      </p:cBhvr>
                                      <p:to>
                                        <p:strVal val="visible"/>
                                      </p:to>
                                    </p:set>
                                    <p:set>
                                      <p:cBhvr>
                                        <p:cTn id="138" dur="455" fill="hold">
                                          <p:stCondLst>
                                            <p:cond delay="0"/>
                                          </p:stCondLst>
                                        </p:cTn>
                                        <p:tgtEl>
                                          <p:spTgt spid="379944"/>
                                        </p:tgtEl>
                                        <p:attrNameLst>
                                          <p:attrName>style.rotation</p:attrName>
                                        </p:attrNameLst>
                                      </p:cBhvr>
                                      <p:to>
                                        <p:strVal val="-45.0"/>
                                      </p:to>
                                    </p:set>
                                    <p:anim calcmode="lin" valueType="num">
                                      <p:cBhvr>
                                        <p:cTn id="139" dur="455" fill="hold">
                                          <p:stCondLst>
                                            <p:cond delay="455"/>
                                          </p:stCondLst>
                                        </p:cTn>
                                        <p:tgtEl>
                                          <p:spTgt spid="379944"/>
                                        </p:tgtEl>
                                        <p:attrNameLst>
                                          <p:attrName>style.rotation</p:attrName>
                                        </p:attrNameLst>
                                      </p:cBhvr>
                                      <p:tavLst>
                                        <p:tav tm="0">
                                          <p:val>
                                            <p:fltVal val="-45"/>
                                          </p:val>
                                        </p:tav>
                                        <p:tav tm="69900">
                                          <p:val>
                                            <p:fltVal val="45"/>
                                          </p:val>
                                        </p:tav>
                                        <p:tav tm="100000">
                                          <p:val>
                                            <p:fltVal val="0"/>
                                          </p:val>
                                        </p:tav>
                                      </p:tavLst>
                                    </p:anim>
                                    <p:anim calcmode="lin" valueType="num">
                                      <p:cBhvr>
                                        <p:cTn id="140" dur="455" fill="hold">
                                          <p:stCondLst>
                                            <p:cond delay="0"/>
                                          </p:stCondLst>
                                        </p:cTn>
                                        <p:tgtEl>
                                          <p:spTgt spid="379944"/>
                                        </p:tgtEl>
                                        <p:attrNameLst>
                                          <p:attrName>ppt_y</p:attrName>
                                        </p:attrNameLst>
                                      </p:cBhvr>
                                      <p:tavLst>
                                        <p:tav tm="0">
                                          <p:val>
                                            <p:strVal val="#ppt_y-1"/>
                                          </p:val>
                                        </p:tav>
                                        <p:tav tm="100000">
                                          <p:val>
                                            <p:strVal val="#ppt_y-(0.354*#ppt_w-0.172*#ppt_h)"/>
                                          </p:val>
                                        </p:tav>
                                      </p:tavLst>
                                    </p:anim>
                                    <p:anim calcmode="lin" valueType="num">
                                      <p:cBhvr>
                                        <p:cTn id="141" dur="156" decel="50000" autoRev="1" fill="hold">
                                          <p:stCondLst>
                                            <p:cond delay="455"/>
                                          </p:stCondLst>
                                        </p:cTn>
                                        <p:tgtEl>
                                          <p:spTgt spid="379944"/>
                                        </p:tgtEl>
                                        <p:attrNameLst>
                                          <p:attrName>ppt_y</p:attrName>
                                        </p:attrNameLst>
                                      </p:cBhvr>
                                      <p:tavLst>
                                        <p:tav tm="0">
                                          <p:val>
                                            <p:strVal val="#ppt_y-(0.354*#ppt_w-0.172*#ppt_h)"/>
                                          </p:val>
                                        </p:tav>
                                        <p:tav tm="100000">
                                          <p:val>
                                            <p:strVal val="#ppt_y-(0.354*#ppt_w-0.172*#ppt_h)-#ppt_h/2"/>
                                          </p:val>
                                        </p:tav>
                                      </p:tavLst>
                                    </p:anim>
                                    <p:anim calcmode="lin" valueType="num">
                                      <p:cBhvr>
                                        <p:cTn id="142" dur="136" fill="hold">
                                          <p:stCondLst>
                                            <p:cond delay="864"/>
                                          </p:stCondLst>
                                        </p:cTn>
                                        <p:tgtEl>
                                          <p:spTgt spid="379944"/>
                                        </p:tgtEl>
                                        <p:attrNameLst>
                                          <p:attrName>ppt_y</p:attrName>
                                        </p:attrNameLst>
                                      </p:cBhvr>
                                      <p:tavLst>
                                        <p:tav tm="0">
                                          <p:val>
                                            <p:strVal val="#ppt_y-(0.354*#ppt_w-0.172*#ppt_h)"/>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nodeType="click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wipe(right)">
                                      <p:cBhvr>
                                        <p:cTn id="147" dur="2000"/>
                                        <p:tgtEl>
                                          <p:spTgt spid="3"/>
                                        </p:tgtEl>
                                      </p:cBhvr>
                                    </p:animEffect>
                                  </p:childTnLst>
                                </p:cTn>
                              </p:par>
                              <p:par>
                                <p:cTn id="148" presetID="22" presetClass="entr" presetSubtype="4" fill="hold" nodeType="with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wipe(down)">
                                      <p:cBhvr>
                                        <p:cTn id="150" dur="2000"/>
                                        <p:tgtEl>
                                          <p:spTgt spid="4"/>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379919"/>
                                        </p:tgtEl>
                                        <p:attrNameLst>
                                          <p:attrName>style.visibility</p:attrName>
                                        </p:attrNameLst>
                                      </p:cBhvr>
                                      <p:to>
                                        <p:strVal val="visible"/>
                                      </p:to>
                                    </p:set>
                                    <p:animEffect transition="in" filter="wipe(down)">
                                      <p:cBhvr>
                                        <p:cTn id="155" dur="580">
                                          <p:stCondLst>
                                            <p:cond delay="0"/>
                                          </p:stCondLst>
                                        </p:cTn>
                                        <p:tgtEl>
                                          <p:spTgt spid="379919"/>
                                        </p:tgtEl>
                                      </p:cBhvr>
                                    </p:animEffect>
                                    <p:anim calcmode="lin" valueType="num">
                                      <p:cBhvr>
                                        <p:cTn id="156" dur="1822" tmFilter="0,0; 0.14,0.36; 0.43,0.73; 0.71,0.91; 1.0,1.0">
                                          <p:stCondLst>
                                            <p:cond delay="0"/>
                                          </p:stCondLst>
                                        </p:cTn>
                                        <p:tgtEl>
                                          <p:spTgt spid="379919"/>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79919"/>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79919"/>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79919"/>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79919"/>
                                        </p:tgtEl>
                                        <p:attrNameLst>
                                          <p:attrName>ppt_y</p:attrName>
                                        </p:attrNameLst>
                                      </p:cBhvr>
                                      <p:tavLst>
                                        <p:tav tm="0" fmla="#ppt_y-sin(pi*$)/81">
                                          <p:val>
                                            <p:fltVal val="0"/>
                                          </p:val>
                                        </p:tav>
                                        <p:tav tm="100000">
                                          <p:val>
                                            <p:fltVal val="1"/>
                                          </p:val>
                                        </p:tav>
                                      </p:tavLst>
                                    </p:anim>
                                    <p:animScale>
                                      <p:cBhvr>
                                        <p:cTn id="161" dur="26">
                                          <p:stCondLst>
                                            <p:cond delay="650"/>
                                          </p:stCondLst>
                                        </p:cTn>
                                        <p:tgtEl>
                                          <p:spTgt spid="379919"/>
                                        </p:tgtEl>
                                      </p:cBhvr>
                                      <p:to x="100000" y="60000"/>
                                    </p:animScale>
                                    <p:animScale>
                                      <p:cBhvr>
                                        <p:cTn id="162" dur="166" decel="50000">
                                          <p:stCondLst>
                                            <p:cond delay="676"/>
                                          </p:stCondLst>
                                        </p:cTn>
                                        <p:tgtEl>
                                          <p:spTgt spid="379919"/>
                                        </p:tgtEl>
                                      </p:cBhvr>
                                      <p:to x="100000" y="100000"/>
                                    </p:animScale>
                                    <p:animScale>
                                      <p:cBhvr>
                                        <p:cTn id="163" dur="26">
                                          <p:stCondLst>
                                            <p:cond delay="1312"/>
                                          </p:stCondLst>
                                        </p:cTn>
                                        <p:tgtEl>
                                          <p:spTgt spid="379919"/>
                                        </p:tgtEl>
                                      </p:cBhvr>
                                      <p:to x="100000" y="80000"/>
                                    </p:animScale>
                                    <p:animScale>
                                      <p:cBhvr>
                                        <p:cTn id="164" dur="166" decel="50000">
                                          <p:stCondLst>
                                            <p:cond delay="1338"/>
                                          </p:stCondLst>
                                        </p:cTn>
                                        <p:tgtEl>
                                          <p:spTgt spid="379919"/>
                                        </p:tgtEl>
                                      </p:cBhvr>
                                      <p:to x="100000" y="100000"/>
                                    </p:animScale>
                                    <p:animScale>
                                      <p:cBhvr>
                                        <p:cTn id="165" dur="26">
                                          <p:stCondLst>
                                            <p:cond delay="1642"/>
                                          </p:stCondLst>
                                        </p:cTn>
                                        <p:tgtEl>
                                          <p:spTgt spid="379919"/>
                                        </p:tgtEl>
                                      </p:cBhvr>
                                      <p:to x="100000" y="90000"/>
                                    </p:animScale>
                                    <p:animScale>
                                      <p:cBhvr>
                                        <p:cTn id="166" dur="166" decel="50000">
                                          <p:stCondLst>
                                            <p:cond delay="1668"/>
                                          </p:stCondLst>
                                        </p:cTn>
                                        <p:tgtEl>
                                          <p:spTgt spid="379919"/>
                                        </p:tgtEl>
                                      </p:cBhvr>
                                      <p:to x="100000" y="100000"/>
                                    </p:animScale>
                                    <p:animScale>
                                      <p:cBhvr>
                                        <p:cTn id="167" dur="26">
                                          <p:stCondLst>
                                            <p:cond delay="1808"/>
                                          </p:stCondLst>
                                        </p:cTn>
                                        <p:tgtEl>
                                          <p:spTgt spid="379919"/>
                                        </p:tgtEl>
                                      </p:cBhvr>
                                      <p:to x="100000" y="95000"/>
                                    </p:animScale>
                                    <p:animScale>
                                      <p:cBhvr>
                                        <p:cTn id="168" dur="166" decel="50000">
                                          <p:stCondLst>
                                            <p:cond delay="1834"/>
                                          </p:stCondLst>
                                        </p:cTn>
                                        <p:tgtEl>
                                          <p:spTgt spid="379919"/>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2" presetClass="entr" presetSubtype="2" fill="hold" grpId="0" nodeType="clickEffect">
                                  <p:stCondLst>
                                    <p:cond delay="0"/>
                                  </p:stCondLst>
                                  <p:childTnLst>
                                    <p:set>
                                      <p:cBhvr>
                                        <p:cTn id="172" dur="1" fill="hold">
                                          <p:stCondLst>
                                            <p:cond delay="0"/>
                                          </p:stCondLst>
                                        </p:cTn>
                                        <p:tgtEl>
                                          <p:spTgt spid="379925"/>
                                        </p:tgtEl>
                                        <p:attrNameLst>
                                          <p:attrName>style.visibility</p:attrName>
                                        </p:attrNameLst>
                                      </p:cBhvr>
                                      <p:to>
                                        <p:strVal val="visible"/>
                                      </p:to>
                                    </p:set>
                                    <p:animEffect transition="in" filter="wipe(right)">
                                      <p:cBhvr>
                                        <p:cTn id="173" dur="500"/>
                                        <p:tgtEl>
                                          <p:spTgt spid="379925"/>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mph" presetSubtype="0" grpId="1" nodeType="clickEffect">
                                  <p:stCondLst>
                                    <p:cond delay="0"/>
                                  </p:stCondLst>
                                  <p:childTnLst>
                                    <p:set>
                                      <p:cBhvr rctx="PPT">
                                        <p:cTn id="177" dur="indefinite"/>
                                        <p:tgtEl>
                                          <p:spTgt spid="379919"/>
                                        </p:tgtEl>
                                        <p:attrNameLst>
                                          <p:attrName>style.opacity</p:attrName>
                                        </p:attrNameLst>
                                      </p:cBhvr>
                                      <p:to>
                                        <p:strVal val="0.5"/>
                                      </p:to>
                                    </p:set>
                                    <p:animEffect filter="image" prLst="opacity: 0.5">
                                      <p:cBhvr rctx="IE">
                                        <p:cTn id="178" dur="indefinite"/>
                                        <p:tgtEl>
                                          <p:spTgt spid="379919"/>
                                        </p:tgtEl>
                                      </p:cBhvr>
                                    </p:animEffect>
                                  </p:childTnLst>
                                </p:cTn>
                              </p:par>
                              <p:par>
                                <p:cTn id="179" presetID="9" presetClass="emph" presetSubtype="0" grpId="1" nodeType="withEffect">
                                  <p:stCondLst>
                                    <p:cond delay="0"/>
                                  </p:stCondLst>
                                  <p:childTnLst>
                                    <p:set>
                                      <p:cBhvr rctx="PPT">
                                        <p:cTn id="180" dur="indefinite"/>
                                        <p:tgtEl>
                                          <p:spTgt spid="379925"/>
                                        </p:tgtEl>
                                        <p:attrNameLst>
                                          <p:attrName>style.opacity</p:attrName>
                                        </p:attrNameLst>
                                      </p:cBhvr>
                                      <p:to>
                                        <p:strVal val="0.5"/>
                                      </p:to>
                                    </p:set>
                                    <p:animEffect filter="image" prLst="opacity: 0.5">
                                      <p:cBhvr rctx="IE">
                                        <p:cTn id="181" dur="indefinite"/>
                                        <p:tgtEl>
                                          <p:spTgt spid="37992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79926"/>
                                        </p:tgtEl>
                                        <p:attrNameLst>
                                          <p:attrName>style.visibility</p:attrName>
                                        </p:attrNameLst>
                                      </p:cBhvr>
                                      <p:to>
                                        <p:strVal val="visible"/>
                                      </p:to>
                                    </p:set>
                                    <p:animEffect transition="in" filter="fade">
                                      <p:cBhvr>
                                        <p:cTn id="184" dur="2000"/>
                                        <p:tgtEl>
                                          <p:spTgt spid="37992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79920"/>
                                        </p:tgtEl>
                                        <p:attrNameLst>
                                          <p:attrName>style.visibility</p:attrName>
                                        </p:attrNameLst>
                                      </p:cBhvr>
                                      <p:to>
                                        <p:strVal val="visible"/>
                                      </p:to>
                                    </p:set>
                                    <p:animEffect transition="in" filter="fade">
                                      <p:cBhvr>
                                        <p:cTn id="187" dur="2000"/>
                                        <p:tgtEl>
                                          <p:spTgt spid="379920"/>
                                        </p:tgtEl>
                                      </p:cBhvr>
                                    </p:animEffect>
                                  </p:childTnLst>
                                </p:cTn>
                              </p:par>
                              <p:par>
                                <p:cTn id="188" presetID="38" presetClass="entr" presetSubtype="0" accel="50000" fill="hold" grpId="0" nodeType="withEffect">
                                  <p:stCondLst>
                                    <p:cond delay="0"/>
                                  </p:stCondLst>
                                  <p:iterate type="lt">
                                    <p:tmPct val="50000"/>
                                  </p:iterate>
                                  <p:childTnLst>
                                    <p:set>
                                      <p:cBhvr>
                                        <p:cTn id="189" dur="1" fill="hold">
                                          <p:stCondLst>
                                            <p:cond delay="0"/>
                                          </p:stCondLst>
                                        </p:cTn>
                                        <p:tgtEl>
                                          <p:spTgt spid="379945"/>
                                        </p:tgtEl>
                                        <p:attrNameLst>
                                          <p:attrName>style.visibility</p:attrName>
                                        </p:attrNameLst>
                                      </p:cBhvr>
                                      <p:to>
                                        <p:strVal val="visible"/>
                                      </p:to>
                                    </p:set>
                                    <p:set>
                                      <p:cBhvr>
                                        <p:cTn id="190" dur="455" fill="hold">
                                          <p:stCondLst>
                                            <p:cond delay="0"/>
                                          </p:stCondLst>
                                        </p:cTn>
                                        <p:tgtEl>
                                          <p:spTgt spid="379945"/>
                                        </p:tgtEl>
                                        <p:attrNameLst>
                                          <p:attrName>style.rotation</p:attrName>
                                        </p:attrNameLst>
                                      </p:cBhvr>
                                      <p:to>
                                        <p:strVal val="-45.0"/>
                                      </p:to>
                                    </p:set>
                                    <p:anim calcmode="lin" valueType="num">
                                      <p:cBhvr>
                                        <p:cTn id="191" dur="455" fill="hold">
                                          <p:stCondLst>
                                            <p:cond delay="455"/>
                                          </p:stCondLst>
                                        </p:cTn>
                                        <p:tgtEl>
                                          <p:spTgt spid="379945"/>
                                        </p:tgtEl>
                                        <p:attrNameLst>
                                          <p:attrName>style.rotation</p:attrName>
                                        </p:attrNameLst>
                                      </p:cBhvr>
                                      <p:tavLst>
                                        <p:tav tm="0">
                                          <p:val>
                                            <p:fltVal val="-45"/>
                                          </p:val>
                                        </p:tav>
                                        <p:tav tm="69900">
                                          <p:val>
                                            <p:fltVal val="45"/>
                                          </p:val>
                                        </p:tav>
                                        <p:tav tm="100000">
                                          <p:val>
                                            <p:fltVal val="0"/>
                                          </p:val>
                                        </p:tav>
                                      </p:tavLst>
                                    </p:anim>
                                    <p:anim calcmode="lin" valueType="num">
                                      <p:cBhvr>
                                        <p:cTn id="192" dur="455" fill="hold">
                                          <p:stCondLst>
                                            <p:cond delay="0"/>
                                          </p:stCondLst>
                                        </p:cTn>
                                        <p:tgtEl>
                                          <p:spTgt spid="379945"/>
                                        </p:tgtEl>
                                        <p:attrNameLst>
                                          <p:attrName>ppt_y</p:attrName>
                                        </p:attrNameLst>
                                      </p:cBhvr>
                                      <p:tavLst>
                                        <p:tav tm="0">
                                          <p:val>
                                            <p:strVal val="#ppt_y-1"/>
                                          </p:val>
                                        </p:tav>
                                        <p:tav tm="100000">
                                          <p:val>
                                            <p:strVal val="#ppt_y-(0.354*#ppt_w-0.172*#ppt_h)"/>
                                          </p:val>
                                        </p:tav>
                                      </p:tavLst>
                                    </p:anim>
                                    <p:anim calcmode="lin" valueType="num">
                                      <p:cBhvr>
                                        <p:cTn id="193" dur="156" decel="50000" autoRev="1" fill="hold">
                                          <p:stCondLst>
                                            <p:cond delay="455"/>
                                          </p:stCondLst>
                                        </p:cTn>
                                        <p:tgtEl>
                                          <p:spTgt spid="379945"/>
                                        </p:tgtEl>
                                        <p:attrNameLst>
                                          <p:attrName>ppt_y</p:attrName>
                                        </p:attrNameLst>
                                      </p:cBhvr>
                                      <p:tavLst>
                                        <p:tav tm="0">
                                          <p:val>
                                            <p:strVal val="#ppt_y-(0.354*#ppt_w-0.172*#ppt_h)"/>
                                          </p:val>
                                        </p:tav>
                                        <p:tav tm="100000">
                                          <p:val>
                                            <p:strVal val="#ppt_y-(0.354*#ppt_w-0.172*#ppt_h)-#ppt_h/2"/>
                                          </p:val>
                                        </p:tav>
                                      </p:tavLst>
                                    </p:anim>
                                    <p:anim calcmode="lin" valueType="num">
                                      <p:cBhvr>
                                        <p:cTn id="194" dur="136" fill="hold">
                                          <p:stCondLst>
                                            <p:cond delay="864"/>
                                          </p:stCondLst>
                                        </p:cTn>
                                        <p:tgtEl>
                                          <p:spTgt spid="379945"/>
                                        </p:tgtEl>
                                        <p:attrNameLst>
                                          <p:attrName>ppt_y</p:attrName>
                                        </p:attrNameLst>
                                      </p:cBhvr>
                                      <p:tavLst>
                                        <p:tav tm="0">
                                          <p:val>
                                            <p:strVal val="#ppt_y-(0.354*#ppt_w-0.172*#ppt_h)"/>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2"/>
                                        </p:tgtEl>
                                        <p:attrNameLst>
                                          <p:attrName>style.visibility</p:attrName>
                                        </p:attrNameLst>
                                      </p:cBhvr>
                                      <p:to>
                                        <p:strVal val="visible"/>
                                      </p:to>
                                    </p:set>
                                    <p:animEffect transition="in" filter="wipe(left)">
                                      <p:cBhvr>
                                        <p:cTn id="199" dur="2000"/>
                                        <p:tgtEl>
                                          <p:spTgt spid="2"/>
                                        </p:tgtEl>
                                      </p:cBhvr>
                                    </p:animEffect>
                                  </p:childTnLst>
                                </p:cTn>
                              </p:par>
                              <p:par>
                                <p:cTn id="200" presetID="22" presetClass="entr" presetSubtype="4" fill="hold" nodeType="withEffect">
                                  <p:stCondLst>
                                    <p:cond delay="0"/>
                                  </p:stCondLst>
                                  <p:childTnLst>
                                    <p:set>
                                      <p:cBhvr>
                                        <p:cTn id="201" dur="1" fill="hold">
                                          <p:stCondLst>
                                            <p:cond delay="0"/>
                                          </p:stCondLst>
                                        </p:cTn>
                                        <p:tgtEl>
                                          <p:spTgt spid="5"/>
                                        </p:tgtEl>
                                        <p:attrNameLst>
                                          <p:attrName>style.visibility</p:attrName>
                                        </p:attrNameLst>
                                      </p:cBhvr>
                                      <p:to>
                                        <p:strVal val="visible"/>
                                      </p:to>
                                    </p:set>
                                    <p:animEffect transition="in" filter="wipe(down)">
                                      <p:cBhvr>
                                        <p:cTn id="202" dur="2000"/>
                                        <p:tgtEl>
                                          <p:spTgt spid="5"/>
                                        </p:tgtEl>
                                      </p:cBhvr>
                                    </p:animEffect>
                                  </p:childTnLst>
                                </p:cTn>
                              </p:par>
                            </p:childTnLst>
                          </p:cTn>
                        </p:par>
                      </p:childTnLst>
                    </p:cTn>
                  </p:par>
                  <p:par>
                    <p:cTn id="203" fill="hold">
                      <p:stCondLst>
                        <p:cond delay="indefinite"/>
                      </p:stCondLst>
                      <p:childTnLst>
                        <p:par>
                          <p:cTn id="204" fill="hold">
                            <p:stCondLst>
                              <p:cond delay="0"/>
                            </p:stCondLst>
                            <p:childTnLst>
                              <p:par>
                                <p:cTn id="205" presetID="50" presetClass="entr" presetSubtype="0" decel="100000" fill="hold" grpId="0" nodeType="clickEffect">
                                  <p:stCondLst>
                                    <p:cond delay="0"/>
                                  </p:stCondLst>
                                  <p:childTnLst>
                                    <p:set>
                                      <p:cBhvr>
                                        <p:cTn id="206" dur="1" fill="hold">
                                          <p:stCondLst>
                                            <p:cond delay="0"/>
                                          </p:stCondLst>
                                        </p:cTn>
                                        <p:tgtEl>
                                          <p:spTgt spid="379955"/>
                                        </p:tgtEl>
                                        <p:attrNameLst>
                                          <p:attrName>style.visibility</p:attrName>
                                        </p:attrNameLst>
                                      </p:cBhvr>
                                      <p:to>
                                        <p:strVal val="visible"/>
                                      </p:to>
                                    </p:set>
                                    <p:anim calcmode="lin" valueType="num">
                                      <p:cBhvr>
                                        <p:cTn id="207" dur="1000" fill="hold"/>
                                        <p:tgtEl>
                                          <p:spTgt spid="379955"/>
                                        </p:tgtEl>
                                        <p:attrNameLst>
                                          <p:attrName>ppt_w</p:attrName>
                                        </p:attrNameLst>
                                      </p:cBhvr>
                                      <p:tavLst>
                                        <p:tav tm="0">
                                          <p:val>
                                            <p:strVal val="#ppt_w+.3"/>
                                          </p:val>
                                        </p:tav>
                                        <p:tav tm="100000">
                                          <p:val>
                                            <p:strVal val="#ppt_w"/>
                                          </p:val>
                                        </p:tav>
                                      </p:tavLst>
                                    </p:anim>
                                    <p:anim calcmode="lin" valueType="num">
                                      <p:cBhvr>
                                        <p:cTn id="208" dur="1000" fill="hold"/>
                                        <p:tgtEl>
                                          <p:spTgt spid="379955"/>
                                        </p:tgtEl>
                                        <p:attrNameLst>
                                          <p:attrName>ppt_h</p:attrName>
                                        </p:attrNameLst>
                                      </p:cBhvr>
                                      <p:tavLst>
                                        <p:tav tm="0">
                                          <p:val>
                                            <p:strVal val="#ppt_h"/>
                                          </p:val>
                                        </p:tav>
                                        <p:tav tm="100000">
                                          <p:val>
                                            <p:strVal val="#ppt_h"/>
                                          </p:val>
                                        </p:tav>
                                      </p:tavLst>
                                    </p:anim>
                                    <p:animEffect transition="in" filter="fade">
                                      <p:cBhvr>
                                        <p:cTn id="209" dur="1000"/>
                                        <p:tgtEl>
                                          <p:spTgt spid="379955"/>
                                        </p:tgtEl>
                                      </p:cBhvr>
                                    </p:animEffect>
                                  </p:childTnLst>
                                </p:cTn>
                              </p:par>
                            </p:childTnLst>
                          </p:cTn>
                        </p:par>
                      </p:childTnLst>
                    </p:cTn>
                  </p:par>
                  <p:par>
                    <p:cTn id="210" fill="hold">
                      <p:stCondLst>
                        <p:cond delay="indefinite"/>
                      </p:stCondLst>
                      <p:childTnLst>
                        <p:par>
                          <p:cTn id="211" fill="hold">
                            <p:stCondLst>
                              <p:cond delay="0"/>
                            </p:stCondLst>
                            <p:childTnLst>
                              <p:par>
                                <p:cTn id="212" presetID="50" presetClass="entr" presetSubtype="0" decel="100000" fill="hold" nodeType="clickEffect">
                                  <p:stCondLst>
                                    <p:cond delay="0"/>
                                  </p:stCondLst>
                                  <p:childTnLst>
                                    <p:set>
                                      <p:cBhvr>
                                        <p:cTn id="213" dur="1" fill="hold">
                                          <p:stCondLst>
                                            <p:cond delay="0"/>
                                          </p:stCondLst>
                                        </p:cTn>
                                        <p:tgtEl>
                                          <p:spTgt spid="7"/>
                                        </p:tgtEl>
                                        <p:attrNameLst>
                                          <p:attrName>style.visibility</p:attrName>
                                        </p:attrNameLst>
                                      </p:cBhvr>
                                      <p:to>
                                        <p:strVal val="visible"/>
                                      </p:to>
                                    </p:set>
                                    <p:anim calcmode="lin" valueType="num">
                                      <p:cBhvr>
                                        <p:cTn id="214" dur="500" fill="hold"/>
                                        <p:tgtEl>
                                          <p:spTgt spid="7"/>
                                        </p:tgtEl>
                                        <p:attrNameLst>
                                          <p:attrName>ppt_w</p:attrName>
                                        </p:attrNameLst>
                                      </p:cBhvr>
                                      <p:tavLst>
                                        <p:tav tm="0">
                                          <p:val>
                                            <p:strVal val="#ppt_w+.3"/>
                                          </p:val>
                                        </p:tav>
                                        <p:tav tm="100000">
                                          <p:val>
                                            <p:strVal val="#ppt_w"/>
                                          </p:val>
                                        </p:tav>
                                      </p:tavLst>
                                    </p:anim>
                                    <p:anim calcmode="lin" valueType="num">
                                      <p:cBhvr>
                                        <p:cTn id="215" dur="500" fill="hold"/>
                                        <p:tgtEl>
                                          <p:spTgt spid="7"/>
                                        </p:tgtEl>
                                        <p:attrNameLst>
                                          <p:attrName>ppt_h</p:attrName>
                                        </p:attrNameLst>
                                      </p:cBhvr>
                                      <p:tavLst>
                                        <p:tav tm="0">
                                          <p:val>
                                            <p:strVal val="#ppt_h"/>
                                          </p:val>
                                        </p:tav>
                                        <p:tav tm="100000">
                                          <p:val>
                                            <p:strVal val="#ppt_h"/>
                                          </p:val>
                                        </p:tav>
                                      </p:tavLst>
                                    </p:anim>
                                    <p:animEffect transition="in" filter="fade">
                                      <p:cBhvr>
                                        <p:cTn id="216" dur="500"/>
                                        <p:tgtEl>
                                          <p:spTgt spid="7"/>
                                        </p:tgtEl>
                                      </p:cBhvr>
                                    </p:animEffect>
                                  </p:childTnLst>
                                </p:cTn>
                              </p:par>
                            </p:childTnLst>
                          </p:cTn>
                        </p:par>
                      </p:childTnLst>
                    </p:cTn>
                  </p:par>
                  <p:par>
                    <p:cTn id="217" fill="hold">
                      <p:stCondLst>
                        <p:cond delay="indefinite"/>
                      </p:stCondLst>
                      <p:childTnLst>
                        <p:par>
                          <p:cTn id="218" fill="hold">
                            <p:stCondLst>
                              <p:cond delay="0"/>
                            </p:stCondLst>
                            <p:childTnLst>
                              <p:par>
                                <p:cTn id="219" presetID="50" presetClass="entr" presetSubtype="0" decel="100000" fill="hold" nodeType="clickEffect">
                                  <p:stCondLst>
                                    <p:cond delay="0"/>
                                  </p:stCondLst>
                                  <p:childTnLst>
                                    <p:set>
                                      <p:cBhvr>
                                        <p:cTn id="220" dur="1" fill="hold">
                                          <p:stCondLst>
                                            <p:cond delay="0"/>
                                          </p:stCondLst>
                                        </p:cTn>
                                        <p:tgtEl>
                                          <p:spTgt spid="6"/>
                                        </p:tgtEl>
                                        <p:attrNameLst>
                                          <p:attrName>style.visibility</p:attrName>
                                        </p:attrNameLst>
                                      </p:cBhvr>
                                      <p:to>
                                        <p:strVal val="visible"/>
                                      </p:to>
                                    </p:set>
                                    <p:anim calcmode="lin" valueType="num">
                                      <p:cBhvr>
                                        <p:cTn id="221" dur="5000" fill="hold"/>
                                        <p:tgtEl>
                                          <p:spTgt spid="6"/>
                                        </p:tgtEl>
                                        <p:attrNameLst>
                                          <p:attrName>ppt_w</p:attrName>
                                        </p:attrNameLst>
                                      </p:cBhvr>
                                      <p:tavLst>
                                        <p:tav tm="0">
                                          <p:val>
                                            <p:strVal val="#ppt_w+.3"/>
                                          </p:val>
                                        </p:tav>
                                        <p:tav tm="100000">
                                          <p:val>
                                            <p:strVal val="#ppt_w"/>
                                          </p:val>
                                        </p:tav>
                                      </p:tavLst>
                                    </p:anim>
                                    <p:anim calcmode="lin" valueType="num">
                                      <p:cBhvr>
                                        <p:cTn id="222" dur="5000" fill="hold"/>
                                        <p:tgtEl>
                                          <p:spTgt spid="6"/>
                                        </p:tgtEl>
                                        <p:attrNameLst>
                                          <p:attrName>ppt_h</p:attrName>
                                        </p:attrNameLst>
                                      </p:cBhvr>
                                      <p:tavLst>
                                        <p:tav tm="0">
                                          <p:val>
                                            <p:strVal val="#ppt_h"/>
                                          </p:val>
                                        </p:tav>
                                        <p:tav tm="100000">
                                          <p:val>
                                            <p:strVal val="#ppt_h"/>
                                          </p:val>
                                        </p:tav>
                                      </p:tavLst>
                                    </p:anim>
                                    <p:animEffect transition="in" filter="fade">
                                      <p:cBhvr>
                                        <p:cTn id="223" dur="5000"/>
                                        <p:tgtEl>
                                          <p:spTgt spid="6"/>
                                        </p:tgtEl>
                                      </p:cBhvr>
                                    </p:animEffect>
                                  </p:childTnLst>
                                </p:cTn>
                              </p:par>
                            </p:childTnLst>
                          </p:cTn>
                        </p:par>
                      </p:childTnLst>
                    </p:cTn>
                  </p:par>
                  <p:par>
                    <p:cTn id="224" fill="hold">
                      <p:stCondLst>
                        <p:cond delay="indefinite"/>
                      </p:stCondLst>
                      <p:childTnLst>
                        <p:par>
                          <p:cTn id="225" fill="hold">
                            <p:stCondLst>
                              <p:cond delay="0"/>
                            </p:stCondLst>
                            <p:childTnLst>
                              <p:par>
                                <p:cTn id="226" presetID="35" presetClass="entr" presetSubtype="0" fill="hold" nodeType="clickEffect">
                                  <p:stCondLst>
                                    <p:cond delay="0"/>
                                  </p:stCondLst>
                                  <p:childTnLst>
                                    <p:set>
                                      <p:cBhvr>
                                        <p:cTn id="227" dur="1" fill="hold">
                                          <p:stCondLst>
                                            <p:cond delay="0"/>
                                          </p:stCondLst>
                                        </p:cTn>
                                        <p:tgtEl>
                                          <p:spTgt spid="379956"/>
                                        </p:tgtEl>
                                        <p:attrNameLst>
                                          <p:attrName>style.visibility</p:attrName>
                                        </p:attrNameLst>
                                      </p:cBhvr>
                                      <p:to>
                                        <p:strVal val="visible"/>
                                      </p:to>
                                    </p:set>
                                    <p:animEffect transition="in" filter="fade">
                                      <p:cBhvr>
                                        <p:cTn id="228" dur="2000"/>
                                        <p:tgtEl>
                                          <p:spTgt spid="379956"/>
                                        </p:tgtEl>
                                      </p:cBhvr>
                                    </p:animEffect>
                                    <p:anim calcmode="lin" valueType="num">
                                      <p:cBhvr>
                                        <p:cTn id="229" dur="2000" fill="hold"/>
                                        <p:tgtEl>
                                          <p:spTgt spid="379956"/>
                                        </p:tgtEl>
                                        <p:attrNameLst>
                                          <p:attrName>style.rotation</p:attrName>
                                        </p:attrNameLst>
                                      </p:cBhvr>
                                      <p:tavLst>
                                        <p:tav tm="0">
                                          <p:val>
                                            <p:fltVal val="720"/>
                                          </p:val>
                                        </p:tav>
                                        <p:tav tm="100000">
                                          <p:val>
                                            <p:fltVal val="0"/>
                                          </p:val>
                                        </p:tav>
                                      </p:tavLst>
                                    </p:anim>
                                    <p:anim calcmode="lin" valueType="num">
                                      <p:cBhvr>
                                        <p:cTn id="230" dur="2000" fill="hold"/>
                                        <p:tgtEl>
                                          <p:spTgt spid="379956"/>
                                        </p:tgtEl>
                                        <p:attrNameLst>
                                          <p:attrName>ppt_h</p:attrName>
                                        </p:attrNameLst>
                                      </p:cBhvr>
                                      <p:tavLst>
                                        <p:tav tm="0">
                                          <p:val>
                                            <p:fltVal val="0"/>
                                          </p:val>
                                        </p:tav>
                                        <p:tav tm="100000">
                                          <p:val>
                                            <p:strVal val="#ppt_h"/>
                                          </p:val>
                                        </p:tav>
                                      </p:tavLst>
                                    </p:anim>
                                    <p:anim calcmode="lin" valueType="num">
                                      <p:cBhvr>
                                        <p:cTn id="231" dur="2000" fill="hold"/>
                                        <p:tgtEl>
                                          <p:spTgt spid="379956"/>
                                        </p:tgtEl>
                                        <p:attrNameLst>
                                          <p:attrName>ppt_w</p:attrName>
                                        </p:attrNameLst>
                                      </p:cBhvr>
                                      <p:tavLst>
                                        <p:tav tm="0">
                                          <p:val>
                                            <p:fltVal val="0"/>
                                          </p:val>
                                        </p:tav>
                                        <p:tav tm="100000">
                                          <p:val>
                                            <p:strVal val="#ppt_w"/>
                                          </p:val>
                                        </p:tav>
                                      </p:tavLst>
                                    </p:anim>
                                  </p:childTnLst>
                                </p:cTn>
                              </p:par>
                            </p:childTnLst>
                          </p:cTn>
                        </p:par>
                        <p:par>
                          <p:cTn id="232" fill="hold">
                            <p:stCondLst>
                              <p:cond delay="2000"/>
                            </p:stCondLst>
                            <p:childTnLst>
                              <p:par>
                                <p:cTn id="233" presetID="9" presetClass="entr" presetSubtype="0" fill="hold" grpId="0" nodeType="afterEffect">
                                  <p:stCondLst>
                                    <p:cond delay="0"/>
                                  </p:stCondLst>
                                  <p:childTnLst>
                                    <p:set>
                                      <p:cBhvr>
                                        <p:cTn id="234" dur="1" fill="hold">
                                          <p:stCondLst>
                                            <p:cond delay="0"/>
                                          </p:stCondLst>
                                        </p:cTn>
                                        <p:tgtEl>
                                          <p:spTgt spid="379958"/>
                                        </p:tgtEl>
                                        <p:attrNameLst>
                                          <p:attrName>style.visibility</p:attrName>
                                        </p:attrNameLst>
                                      </p:cBhvr>
                                      <p:to>
                                        <p:strVal val="visible"/>
                                      </p:to>
                                    </p:set>
                                    <p:animEffect transition="in" filter="dissolve">
                                      <p:cBhvr>
                                        <p:cTn id="235" dur="500"/>
                                        <p:tgtEl>
                                          <p:spTgt spid="379958"/>
                                        </p:tgtEl>
                                      </p:cBhvr>
                                    </p:animEffect>
                                  </p:childTnLst>
                                </p:cTn>
                              </p:par>
                              <p:par>
                                <p:cTn id="236" presetID="9" presetClass="entr" presetSubtype="0" fill="hold" grpId="0" nodeType="withEffect">
                                  <p:stCondLst>
                                    <p:cond delay="0"/>
                                  </p:stCondLst>
                                  <p:childTnLst>
                                    <p:set>
                                      <p:cBhvr>
                                        <p:cTn id="237" dur="1" fill="hold">
                                          <p:stCondLst>
                                            <p:cond delay="0"/>
                                          </p:stCondLst>
                                        </p:cTn>
                                        <p:tgtEl>
                                          <p:spTgt spid="61"/>
                                        </p:tgtEl>
                                        <p:attrNameLst>
                                          <p:attrName>style.visibility</p:attrName>
                                        </p:attrNameLst>
                                      </p:cBhvr>
                                      <p:to>
                                        <p:strVal val="visible"/>
                                      </p:to>
                                    </p:set>
                                    <p:animEffect transition="in" filter="dissolve">
                                      <p:cBhvr>
                                        <p:cTn id="238" dur="500"/>
                                        <p:tgtEl>
                                          <p:spTgt spid="61"/>
                                        </p:tgtEl>
                                      </p:cBhvr>
                                    </p:animEffect>
                                  </p:childTnLst>
                                </p:cTn>
                              </p:par>
                            </p:childTnLst>
                          </p:cTn>
                        </p:par>
                      </p:childTnLst>
                    </p:cTn>
                  </p:par>
                  <p:par>
                    <p:cTn id="239" fill="hold">
                      <p:stCondLst>
                        <p:cond delay="indefinite"/>
                      </p:stCondLst>
                      <p:childTnLst>
                        <p:par>
                          <p:cTn id="240" fill="hold">
                            <p:stCondLst>
                              <p:cond delay="0"/>
                            </p:stCondLst>
                            <p:childTnLst>
                              <p:par>
                                <p:cTn id="241" presetID="26" presetClass="entr" presetSubtype="0" fill="hold" grpId="0" nodeType="clickEffect">
                                  <p:stCondLst>
                                    <p:cond delay="0"/>
                                  </p:stCondLst>
                                  <p:childTnLst>
                                    <p:set>
                                      <p:cBhvr>
                                        <p:cTn id="242" dur="1" fill="hold">
                                          <p:stCondLst>
                                            <p:cond delay="0"/>
                                          </p:stCondLst>
                                        </p:cTn>
                                        <p:tgtEl>
                                          <p:spTgt spid="62"/>
                                        </p:tgtEl>
                                        <p:attrNameLst>
                                          <p:attrName>style.visibility</p:attrName>
                                        </p:attrNameLst>
                                      </p:cBhvr>
                                      <p:to>
                                        <p:strVal val="visible"/>
                                      </p:to>
                                    </p:set>
                                    <p:animEffect transition="in" filter="wipe(down)">
                                      <p:cBhvr>
                                        <p:cTn id="243" dur="580">
                                          <p:stCondLst>
                                            <p:cond delay="0"/>
                                          </p:stCondLst>
                                        </p:cTn>
                                        <p:tgtEl>
                                          <p:spTgt spid="62"/>
                                        </p:tgtEl>
                                      </p:cBhvr>
                                    </p:animEffect>
                                    <p:anim calcmode="lin" valueType="num">
                                      <p:cBhvr>
                                        <p:cTn id="24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49" dur="26">
                                          <p:stCondLst>
                                            <p:cond delay="650"/>
                                          </p:stCondLst>
                                        </p:cTn>
                                        <p:tgtEl>
                                          <p:spTgt spid="62"/>
                                        </p:tgtEl>
                                      </p:cBhvr>
                                      <p:to x="100000" y="60000"/>
                                    </p:animScale>
                                    <p:animScale>
                                      <p:cBhvr>
                                        <p:cTn id="250" dur="166" decel="50000">
                                          <p:stCondLst>
                                            <p:cond delay="676"/>
                                          </p:stCondLst>
                                        </p:cTn>
                                        <p:tgtEl>
                                          <p:spTgt spid="62"/>
                                        </p:tgtEl>
                                      </p:cBhvr>
                                      <p:to x="100000" y="100000"/>
                                    </p:animScale>
                                    <p:animScale>
                                      <p:cBhvr>
                                        <p:cTn id="251" dur="26">
                                          <p:stCondLst>
                                            <p:cond delay="1312"/>
                                          </p:stCondLst>
                                        </p:cTn>
                                        <p:tgtEl>
                                          <p:spTgt spid="62"/>
                                        </p:tgtEl>
                                      </p:cBhvr>
                                      <p:to x="100000" y="80000"/>
                                    </p:animScale>
                                    <p:animScale>
                                      <p:cBhvr>
                                        <p:cTn id="252" dur="166" decel="50000">
                                          <p:stCondLst>
                                            <p:cond delay="1338"/>
                                          </p:stCondLst>
                                        </p:cTn>
                                        <p:tgtEl>
                                          <p:spTgt spid="62"/>
                                        </p:tgtEl>
                                      </p:cBhvr>
                                      <p:to x="100000" y="100000"/>
                                    </p:animScale>
                                    <p:animScale>
                                      <p:cBhvr>
                                        <p:cTn id="253" dur="26">
                                          <p:stCondLst>
                                            <p:cond delay="1642"/>
                                          </p:stCondLst>
                                        </p:cTn>
                                        <p:tgtEl>
                                          <p:spTgt spid="62"/>
                                        </p:tgtEl>
                                      </p:cBhvr>
                                      <p:to x="100000" y="90000"/>
                                    </p:animScale>
                                    <p:animScale>
                                      <p:cBhvr>
                                        <p:cTn id="254" dur="166" decel="50000">
                                          <p:stCondLst>
                                            <p:cond delay="1668"/>
                                          </p:stCondLst>
                                        </p:cTn>
                                        <p:tgtEl>
                                          <p:spTgt spid="62"/>
                                        </p:tgtEl>
                                      </p:cBhvr>
                                      <p:to x="100000" y="100000"/>
                                    </p:animScale>
                                    <p:animScale>
                                      <p:cBhvr>
                                        <p:cTn id="255" dur="26">
                                          <p:stCondLst>
                                            <p:cond delay="1808"/>
                                          </p:stCondLst>
                                        </p:cTn>
                                        <p:tgtEl>
                                          <p:spTgt spid="62"/>
                                        </p:tgtEl>
                                      </p:cBhvr>
                                      <p:to x="100000" y="95000"/>
                                    </p:animScale>
                                    <p:animScale>
                                      <p:cBhvr>
                                        <p:cTn id="256"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79958" grpId="0" animBg="1"/>
      <p:bldP spid="379912" grpId="0"/>
      <p:bldP spid="379913" grpId="0"/>
      <p:bldP spid="379914" grpId="0"/>
      <p:bldP spid="379915" grpId="0"/>
      <p:bldP spid="379917" grpId="0" animBg="1"/>
      <p:bldP spid="379918" grpId="0" animBg="1"/>
      <p:bldP spid="379920" grpId="0" animBg="1"/>
      <p:bldP spid="379921" grpId="0" animBg="1"/>
      <p:bldP spid="379923" grpId="0" animBg="1"/>
      <p:bldP spid="379923" grpId="1" animBg="1"/>
      <p:bldP spid="379924" grpId="0" animBg="1"/>
      <p:bldP spid="379919" grpId="0" animBg="1"/>
      <p:bldP spid="379919" grpId="1" animBg="1"/>
      <p:bldP spid="379925" grpId="0" animBg="1"/>
      <p:bldP spid="379925" grpId="1" animBg="1"/>
      <p:bldP spid="379926" grpId="0" animBg="1"/>
      <p:bldP spid="379927" grpId="0" animBg="1"/>
      <p:bldP spid="379944" grpId="0"/>
      <p:bldP spid="379945" grpId="0"/>
      <p:bldP spid="379950" grpId="0"/>
      <p:bldP spid="379951" grpId="0"/>
      <p:bldP spid="379952" grpId="0"/>
      <p:bldP spid="379953" grpId="0"/>
      <p:bldP spid="379954" grpId="0"/>
      <p:bldP spid="379955" grpId="0" animBg="1"/>
      <p:bldP spid="379922" grpId="0" animBg="1"/>
      <p:bldP spid="379922" grpId="1" animBg="1"/>
      <p:bldP spid="6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44" name="Rectangle 16"/>
          <p:cNvSpPr>
            <a:spLocks noChangeArrowheads="1"/>
          </p:cNvSpPr>
          <p:nvPr/>
        </p:nvSpPr>
        <p:spPr bwMode="auto">
          <a:xfrm>
            <a:off x="7605713" y="5358059"/>
            <a:ext cx="1233487" cy="6318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0930" name="Rectangle 2"/>
          <p:cNvSpPr>
            <a:spLocks noChangeArrowheads="1"/>
          </p:cNvSpPr>
          <p:nvPr/>
        </p:nvSpPr>
        <p:spPr bwMode="auto">
          <a:xfrm>
            <a:off x="7119938" y="5405684"/>
            <a:ext cx="1747837" cy="519112"/>
          </a:xfrm>
          <a:prstGeom prst="rect">
            <a:avLst/>
          </a:prstGeom>
          <a:noFill/>
          <a:ln w="9525" algn="ctr">
            <a:noFill/>
            <a:miter lim="800000"/>
            <a:headEnd/>
            <a:tailEnd/>
          </a:ln>
        </p:spPr>
        <p:txBody>
          <a:bodyPr anchor="ctr">
            <a:spAutoFit/>
          </a:bodyPr>
          <a:lstStyle/>
          <a:p>
            <a:pPr algn="l"/>
            <a:r>
              <a:rPr lang="en-US" b="0">
                <a:solidFill>
                  <a:srgbClr val="000000"/>
                </a:solidFill>
              </a:rPr>
              <a:t>=   11.8 y </a:t>
            </a:r>
          </a:p>
        </p:txBody>
      </p:sp>
      <p:sp>
        <p:nvSpPr>
          <p:cNvPr id="25609" name="Rectangle 6"/>
          <p:cNvSpPr>
            <a:spLocks noChangeArrowheads="1"/>
          </p:cNvSpPr>
          <p:nvPr/>
        </p:nvSpPr>
        <p:spPr bwMode="auto">
          <a:xfrm>
            <a:off x="159888" y="149879"/>
            <a:ext cx="4688976" cy="2246769"/>
          </a:xfrm>
          <a:prstGeom prst="rect">
            <a:avLst/>
          </a:prstGeom>
          <a:noFill/>
          <a:ln w="9525" algn="ctr">
            <a:noFill/>
            <a:miter lim="800000"/>
            <a:headEnd/>
            <a:tailEnd/>
          </a:ln>
        </p:spPr>
        <p:txBody>
          <a:bodyPr wrap="none" anchor="t" anchorCtr="0">
            <a:spAutoFit/>
          </a:bodyPr>
          <a:lstStyle/>
          <a:p>
            <a:pPr algn="l"/>
            <a:r>
              <a:rPr lang="en-US" b="0" dirty="0">
                <a:solidFill>
                  <a:srgbClr val="FF0000"/>
                </a:solidFill>
              </a:rPr>
              <a:t>Earth is 1.50 x 10</a:t>
            </a:r>
            <a:r>
              <a:rPr lang="en-US" b="0" baseline="30000" dirty="0">
                <a:solidFill>
                  <a:srgbClr val="FF0000"/>
                </a:solidFill>
              </a:rPr>
              <a:t>11</a:t>
            </a:r>
            <a:r>
              <a:rPr lang="en-US" b="0" dirty="0">
                <a:solidFill>
                  <a:srgbClr val="FF0000"/>
                </a:solidFill>
              </a:rPr>
              <a:t> m from </a:t>
            </a:r>
            <a:endParaRPr lang="en-US" b="0" dirty="0" smtClean="0">
              <a:solidFill>
                <a:srgbClr val="FF0000"/>
              </a:solidFill>
            </a:endParaRPr>
          </a:p>
          <a:p>
            <a:pPr algn="l"/>
            <a:r>
              <a:rPr lang="en-US" b="0" dirty="0" smtClean="0">
                <a:solidFill>
                  <a:srgbClr val="FF0000"/>
                </a:solidFill>
              </a:rPr>
              <a:t>Sun; Jupiter </a:t>
            </a:r>
            <a:r>
              <a:rPr lang="en-US" b="0" dirty="0">
                <a:solidFill>
                  <a:srgbClr val="FF0000"/>
                </a:solidFill>
              </a:rPr>
              <a:t>is 7.78 x 10</a:t>
            </a:r>
            <a:r>
              <a:rPr lang="en-US" b="0" baseline="30000" dirty="0">
                <a:solidFill>
                  <a:srgbClr val="FF0000"/>
                </a:solidFill>
              </a:rPr>
              <a:t>11</a:t>
            </a:r>
            <a:r>
              <a:rPr lang="en-US" b="0" dirty="0">
                <a:solidFill>
                  <a:srgbClr val="FF0000"/>
                </a:solidFill>
              </a:rPr>
              <a:t> </a:t>
            </a:r>
            <a:r>
              <a:rPr lang="en-US" b="0" dirty="0" smtClean="0">
                <a:solidFill>
                  <a:srgbClr val="FF0000"/>
                </a:solidFill>
              </a:rPr>
              <a:t>m</a:t>
            </a:r>
          </a:p>
          <a:p>
            <a:pPr algn="l"/>
            <a:r>
              <a:rPr lang="en-US" b="0" dirty="0" smtClean="0">
                <a:solidFill>
                  <a:srgbClr val="FF0000"/>
                </a:solidFill>
              </a:rPr>
              <a:t>from Sun. How long </a:t>
            </a:r>
            <a:r>
              <a:rPr lang="en-US" b="0" dirty="0">
                <a:solidFill>
                  <a:srgbClr val="FF0000"/>
                </a:solidFill>
              </a:rPr>
              <a:t>does it </a:t>
            </a:r>
            <a:endParaRPr lang="en-US" b="0" dirty="0" smtClean="0">
              <a:solidFill>
                <a:srgbClr val="FF0000"/>
              </a:solidFill>
            </a:endParaRPr>
          </a:p>
          <a:p>
            <a:pPr algn="l"/>
            <a:r>
              <a:rPr lang="en-US" b="0" dirty="0" smtClean="0">
                <a:solidFill>
                  <a:srgbClr val="FF0000"/>
                </a:solidFill>
              </a:rPr>
              <a:t>take </a:t>
            </a:r>
            <a:r>
              <a:rPr lang="en-US" b="0" dirty="0">
                <a:solidFill>
                  <a:srgbClr val="FF0000"/>
                </a:solidFill>
              </a:rPr>
              <a:t>Jupiter </a:t>
            </a:r>
            <a:r>
              <a:rPr lang="en-US" b="0" dirty="0" smtClean="0">
                <a:solidFill>
                  <a:srgbClr val="FF0000"/>
                </a:solidFill>
              </a:rPr>
              <a:t>to go </a:t>
            </a:r>
            <a:r>
              <a:rPr lang="en-US" b="0" dirty="0">
                <a:solidFill>
                  <a:srgbClr val="FF0000"/>
                </a:solidFill>
              </a:rPr>
              <a:t>once </a:t>
            </a:r>
            <a:endParaRPr lang="en-US" b="0" dirty="0" smtClean="0">
              <a:solidFill>
                <a:srgbClr val="FF0000"/>
              </a:solidFill>
            </a:endParaRPr>
          </a:p>
          <a:p>
            <a:pPr algn="l"/>
            <a:r>
              <a:rPr lang="en-US" b="0" dirty="0" smtClean="0">
                <a:solidFill>
                  <a:srgbClr val="FF0000"/>
                </a:solidFill>
              </a:rPr>
              <a:t>around the Sun</a:t>
            </a:r>
            <a:r>
              <a:rPr lang="en-US" b="0" dirty="0">
                <a:solidFill>
                  <a:srgbClr val="FF0000"/>
                </a:solidFill>
              </a:rPr>
              <a:t>? </a:t>
            </a:r>
          </a:p>
        </p:txBody>
      </p:sp>
      <p:graphicFrame>
        <p:nvGraphicFramePr>
          <p:cNvPr id="380938" name="Object 10"/>
          <p:cNvGraphicFramePr>
            <a:graphicFrameLocks noChangeAspect="1"/>
          </p:cNvGraphicFramePr>
          <p:nvPr>
            <p:extLst>
              <p:ext uri="{D42A27DB-BD31-4B8C-83A1-F6EECF244321}">
                <p14:modId xmlns:p14="http://schemas.microsoft.com/office/powerpoint/2010/main" val="3779715699"/>
              </p:ext>
            </p:extLst>
          </p:nvPr>
        </p:nvGraphicFramePr>
        <p:xfrm>
          <a:off x="522260" y="3737269"/>
          <a:ext cx="1346200" cy="1020762"/>
        </p:xfrm>
        <a:graphic>
          <a:graphicData uri="http://schemas.openxmlformats.org/presentationml/2006/ole">
            <mc:AlternateContent xmlns:mc="http://schemas.openxmlformats.org/markup-compatibility/2006">
              <mc:Choice xmlns:v="urn:schemas-microsoft-com:vml" Requires="v">
                <p:oleObj spid="_x0000_s19733" name="Equation" r:id="rId3" imgW="1346040" imgH="1015920" progId="Equation.3">
                  <p:embed/>
                </p:oleObj>
              </mc:Choice>
              <mc:Fallback>
                <p:oleObj name="Equation" r:id="rId3" imgW="1346040" imgH="1015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60" y="3737269"/>
                        <a:ext cx="1346200"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939" name="Object 11"/>
          <p:cNvGraphicFramePr>
            <a:graphicFrameLocks noChangeAspect="1"/>
          </p:cNvGraphicFramePr>
          <p:nvPr>
            <p:extLst>
              <p:ext uri="{D42A27DB-BD31-4B8C-83A1-F6EECF244321}">
                <p14:modId xmlns:p14="http://schemas.microsoft.com/office/powerpoint/2010/main" val="4277605632"/>
              </p:ext>
            </p:extLst>
          </p:nvPr>
        </p:nvGraphicFramePr>
        <p:xfrm>
          <a:off x="379338" y="5046459"/>
          <a:ext cx="2252822" cy="1259772"/>
        </p:xfrm>
        <a:graphic>
          <a:graphicData uri="http://schemas.openxmlformats.org/presentationml/2006/ole">
            <mc:AlternateContent xmlns:mc="http://schemas.openxmlformats.org/markup-compatibility/2006">
              <mc:Choice xmlns:v="urn:schemas-microsoft-com:vml" Requires="v">
                <p:oleObj spid="_x0000_s19734" name="Equation" r:id="rId5" imgW="914400" imgH="507960" progId="Equation.DSMT4">
                  <p:embed/>
                </p:oleObj>
              </mc:Choice>
              <mc:Fallback>
                <p:oleObj name="Equation" r:id="rId5" imgW="914400" imgH="507960" progId="Equation.DSMT4">
                  <p:embed/>
                  <p:pic>
                    <p:nvPicPr>
                      <p:cNvPr id="0" name=""/>
                      <p:cNvPicPr>
                        <a:picLocks noChangeAspect="1" noChangeArrowheads="1"/>
                      </p:cNvPicPr>
                      <p:nvPr/>
                    </p:nvPicPr>
                    <p:blipFill>
                      <a:blip r:embed="rId6"/>
                      <a:srcRect/>
                      <a:stretch>
                        <a:fillRect/>
                      </a:stretch>
                    </p:blipFill>
                    <p:spPr bwMode="auto">
                      <a:xfrm>
                        <a:off x="379338" y="5046459"/>
                        <a:ext cx="2252822" cy="1259772"/>
                      </a:xfrm>
                      <a:prstGeom prst="rect">
                        <a:avLst/>
                      </a:prstGeom>
                      <a:noFill/>
                      <a:extLst/>
                    </p:spPr>
                  </p:pic>
                </p:oleObj>
              </mc:Fallback>
            </mc:AlternateContent>
          </a:graphicData>
        </a:graphic>
      </p:graphicFrame>
      <p:graphicFrame>
        <p:nvGraphicFramePr>
          <p:cNvPr id="380940" name="Object 12"/>
          <p:cNvGraphicFramePr>
            <a:graphicFrameLocks noChangeAspect="1"/>
          </p:cNvGraphicFramePr>
          <p:nvPr>
            <p:extLst>
              <p:ext uri="{D42A27DB-BD31-4B8C-83A1-F6EECF244321}">
                <p14:modId xmlns:p14="http://schemas.microsoft.com/office/powerpoint/2010/main" val="392804680"/>
              </p:ext>
            </p:extLst>
          </p:nvPr>
        </p:nvGraphicFramePr>
        <p:xfrm>
          <a:off x="622272" y="2513572"/>
          <a:ext cx="2757488" cy="881062"/>
        </p:xfrm>
        <a:graphic>
          <a:graphicData uri="http://schemas.openxmlformats.org/presentationml/2006/ole">
            <mc:AlternateContent xmlns:mc="http://schemas.openxmlformats.org/markup-compatibility/2006">
              <mc:Choice xmlns:v="urn:schemas-microsoft-com:vml" Requires="v">
                <p:oleObj spid="_x0000_s19735" name="Equation" r:id="rId7" imgW="2755800" imgH="876240" progId="Equation.3">
                  <p:embed/>
                </p:oleObj>
              </mc:Choice>
              <mc:Fallback>
                <p:oleObj name="Equation" r:id="rId7" imgW="2755800" imgH="876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72" y="2513572"/>
                        <a:ext cx="2757488"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941" name="Object 13"/>
          <p:cNvGraphicFramePr>
            <a:graphicFrameLocks noChangeAspect="1"/>
          </p:cNvGraphicFramePr>
          <p:nvPr>
            <p:extLst>
              <p:ext uri="{D42A27DB-BD31-4B8C-83A1-F6EECF244321}">
                <p14:modId xmlns:p14="http://schemas.microsoft.com/office/powerpoint/2010/main" val="3095686258"/>
              </p:ext>
            </p:extLst>
          </p:nvPr>
        </p:nvGraphicFramePr>
        <p:xfrm>
          <a:off x="2030385" y="3962694"/>
          <a:ext cx="2654300" cy="511175"/>
        </p:xfrm>
        <a:graphic>
          <a:graphicData uri="http://schemas.openxmlformats.org/presentationml/2006/ole">
            <mc:AlternateContent xmlns:mc="http://schemas.openxmlformats.org/markup-compatibility/2006">
              <mc:Choice xmlns:v="urn:schemas-microsoft-com:vml" Requires="v">
                <p:oleObj spid="_x0000_s19736" name="Equation" r:id="rId9" imgW="2654280" imgH="507960" progId="Equation.3">
                  <p:embed/>
                </p:oleObj>
              </mc:Choice>
              <mc:Fallback>
                <p:oleObj name="Equation" r:id="rId9" imgW="2654280" imgH="5079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0385" y="3962694"/>
                        <a:ext cx="265430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942" name="Object 14"/>
          <p:cNvGraphicFramePr>
            <a:graphicFrameLocks noChangeAspect="1"/>
          </p:cNvGraphicFramePr>
          <p:nvPr>
            <p:extLst>
              <p:ext uri="{D42A27DB-BD31-4B8C-83A1-F6EECF244321}">
                <p14:modId xmlns:p14="http://schemas.microsoft.com/office/powerpoint/2010/main" val="1607291183"/>
              </p:ext>
            </p:extLst>
          </p:nvPr>
        </p:nvGraphicFramePr>
        <p:xfrm>
          <a:off x="2646363" y="5204071"/>
          <a:ext cx="4452937" cy="985838"/>
        </p:xfrm>
        <a:graphic>
          <a:graphicData uri="http://schemas.openxmlformats.org/presentationml/2006/ole">
            <mc:AlternateContent xmlns:mc="http://schemas.openxmlformats.org/markup-compatibility/2006">
              <mc:Choice xmlns:v="urn:schemas-microsoft-com:vml" Requires="v">
                <p:oleObj spid="_x0000_s19737" name="Equation" r:id="rId11" imgW="4457520" imgH="990360" progId="Equation.3">
                  <p:embed/>
                </p:oleObj>
              </mc:Choice>
              <mc:Fallback>
                <p:oleObj name="Equation" r:id="rId11" imgW="4457520" imgH="990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6363" y="5204071"/>
                        <a:ext cx="4452937"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10" name="Picture 2" descr="http://www.gearthblog.com/images/images2006/jupiter.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0731" y="130175"/>
            <a:ext cx="3959444" cy="3823188"/>
          </a:xfrm>
          <a:prstGeom prst="rect">
            <a:avLst/>
          </a:prstGeom>
          <a:noFill/>
          <a:ln w="9525">
            <a:noFill/>
            <a:miter lim="800000"/>
            <a:headEnd/>
            <a:tailEnd/>
          </a:ln>
        </p:spPr>
      </p:pic>
    </p:spTree>
    <p:extLst>
      <p:ext uri="{BB962C8B-B14F-4D97-AF65-F5344CB8AC3E}">
        <p14:creationId xmlns:p14="http://schemas.microsoft.com/office/powerpoint/2010/main" val="3463840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80940"/>
                                        </p:tgtEl>
                                        <p:attrNameLst>
                                          <p:attrName>style.visibility</p:attrName>
                                        </p:attrNameLst>
                                      </p:cBhvr>
                                      <p:to>
                                        <p:strVal val="visible"/>
                                      </p:to>
                                    </p:set>
                                    <p:animEffect transition="in" filter="fade">
                                      <p:cBhvr>
                                        <p:cTn id="7" dur="2000"/>
                                        <p:tgtEl>
                                          <p:spTgt spid="380940"/>
                                        </p:tgtEl>
                                      </p:cBhvr>
                                    </p:animEffect>
                                    <p:anim calcmode="lin" valueType="num">
                                      <p:cBhvr>
                                        <p:cTn id="8" dur="2000" fill="hold"/>
                                        <p:tgtEl>
                                          <p:spTgt spid="380940"/>
                                        </p:tgtEl>
                                        <p:attrNameLst>
                                          <p:attrName>style.rotation</p:attrName>
                                        </p:attrNameLst>
                                      </p:cBhvr>
                                      <p:tavLst>
                                        <p:tav tm="0">
                                          <p:val>
                                            <p:fltVal val="720"/>
                                          </p:val>
                                        </p:tav>
                                        <p:tav tm="100000">
                                          <p:val>
                                            <p:fltVal val="0"/>
                                          </p:val>
                                        </p:tav>
                                      </p:tavLst>
                                    </p:anim>
                                    <p:anim calcmode="lin" valueType="num">
                                      <p:cBhvr>
                                        <p:cTn id="9" dur="2000" fill="hold"/>
                                        <p:tgtEl>
                                          <p:spTgt spid="380940"/>
                                        </p:tgtEl>
                                        <p:attrNameLst>
                                          <p:attrName>ppt_h</p:attrName>
                                        </p:attrNameLst>
                                      </p:cBhvr>
                                      <p:tavLst>
                                        <p:tav tm="0">
                                          <p:val>
                                            <p:fltVal val="0"/>
                                          </p:val>
                                        </p:tav>
                                        <p:tav tm="100000">
                                          <p:val>
                                            <p:strVal val="#ppt_h"/>
                                          </p:val>
                                        </p:tav>
                                      </p:tavLst>
                                    </p:anim>
                                    <p:anim calcmode="lin" valueType="num">
                                      <p:cBhvr>
                                        <p:cTn id="10" dur="2000" fill="hold"/>
                                        <p:tgtEl>
                                          <p:spTgt spid="38094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80938"/>
                                        </p:tgtEl>
                                        <p:attrNameLst>
                                          <p:attrName>style.visibility</p:attrName>
                                        </p:attrNameLst>
                                      </p:cBhvr>
                                      <p:to>
                                        <p:strVal val="visible"/>
                                      </p:to>
                                    </p:set>
                                    <p:animEffect transition="in" filter="fade">
                                      <p:cBhvr>
                                        <p:cTn id="15" dur="1000"/>
                                        <p:tgtEl>
                                          <p:spTgt spid="380938"/>
                                        </p:tgtEl>
                                      </p:cBhvr>
                                    </p:animEffect>
                                    <p:anim calcmode="lin" valueType="num">
                                      <p:cBhvr>
                                        <p:cTn id="16" dur="1000" fill="hold"/>
                                        <p:tgtEl>
                                          <p:spTgt spid="380938"/>
                                        </p:tgtEl>
                                        <p:attrNameLst>
                                          <p:attrName>ppt_x</p:attrName>
                                        </p:attrNameLst>
                                      </p:cBhvr>
                                      <p:tavLst>
                                        <p:tav tm="0">
                                          <p:val>
                                            <p:strVal val="#ppt_x"/>
                                          </p:val>
                                        </p:tav>
                                        <p:tav tm="100000">
                                          <p:val>
                                            <p:strVal val="#ppt_x"/>
                                          </p:val>
                                        </p:tav>
                                      </p:tavLst>
                                    </p:anim>
                                    <p:anim calcmode="lin" valueType="num">
                                      <p:cBhvr>
                                        <p:cTn id="17" dur="1000" fill="hold"/>
                                        <p:tgtEl>
                                          <p:spTgt spid="3809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80941"/>
                                        </p:tgtEl>
                                        <p:attrNameLst>
                                          <p:attrName>style.visibility</p:attrName>
                                        </p:attrNameLst>
                                      </p:cBhvr>
                                      <p:to>
                                        <p:strVal val="visible"/>
                                      </p:to>
                                    </p:set>
                                    <p:anim calcmode="lin" valueType="num">
                                      <p:cBhvr>
                                        <p:cTn id="22" dur="1000" fill="hold"/>
                                        <p:tgtEl>
                                          <p:spTgt spid="380941"/>
                                        </p:tgtEl>
                                        <p:attrNameLst>
                                          <p:attrName>ppt_x</p:attrName>
                                        </p:attrNameLst>
                                      </p:cBhvr>
                                      <p:tavLst>
                                        <p:tav tm="0">
                                          <p:val>
                                            <p:strVal val="#ppt_x-.2"/>
                                          </p:val>
                                        </p:tav>
                                        <p:tav tm="100000">
                                          <p:val>
                                            <p:strVal val="#ppt_x"/>
                                          </p:val>
                                        </p:tav>
                                      </p:tavLst>
                                    </p:anim>
                                    <p:anim calcmode="lin" valueType="num">
                                      <p:cBhvr>
                                        <p:cTn id="23" dur="1000" fill="hold"/>
                                        <p:tgtEl>
                                          <p:spTgt spid="38094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8094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80939"/>
                                        </p:tgtEl>
                                        <p:attrNameLst>
                                          <p:attrName>style.visibility</p:attrName>
                                        </p:attrNameLst>
                                      </p:cBhvr>
                                      <p:to>
                                        <p:strVal val="visible"/>
                                      </p:to>
                                    </p:set>
                                    <p:animEffect transition="in" filter="fade">
                                      <p:cBhvr>
                                        <p:cTn id="29" dur="1000"/>
                                        <p:tgtEl>
                                          <p:spTgt spid="380939"/>
                                        </p:tgtEl>
                                      </p:cBhvr>
                                    </p:animEffect>
                                    <p:anim calcmode="lin" valueType="num">
                                      <p:cBhvr>
                                        <p:cTn id="30" dur="1000" fill="hold"/>
                                        <p:tgtEl>
                                          <p:spTgt spid="380939"/>
                                        </p:tgtEl>
                                        <p:attrNameLst>
                                          <p:attrName>ppt_x</p:attrName>
                                        </p:attrNameLst>
                                      </p:cBhvr>
                                      <p:tavLst>
                                        <p:tav tm="0">
                                          <p:val>
                                            <p:strVal val="#ppt_x"/>
                                          </p:val>
                                        </p:tav>
                                        <p:tav tm="100000">
                                          <p:val>
                                            <p:strVal val="#ppt_x"/>
                                          </p:val>
                                        </p:tav>
                                      </p:tavLst>
                                    </p:anim>
                                    <p:anim calcmode="lin" valueType="num">
                                      <p:cBhvr>
                                        <p:cTn id="31" dur="1000" fill="hold"/>
                                        <p:tgtEl>
                                          <p:spTgt spid="38093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380942"/>
                                        </p:tgtEl>
                                        <p:attrNameLst>
                                          <p:attrName>style.visibility</p:attrName>
                                        </p:attrNameLst>
                                      </p:cBhvr>
                                      <p:to>
                                        <p:strVal val="visible"/>
                                      </p:to>
                                    </p:set>
                                    <p:anim calcmode="lin" valueType="num">
                                      <p:cBhvr>
                                        <p:cTn id="36" dur="1000" fill="hold"/>
                                        <p:tgtEl>
                                          <p:spTgt spid="380942"/>
                                        </p:tgtEl>
                                        <p:attrNameLst>
                                          <p:attrName>ppt_x</p:attrName>
                                        </p:attrNameLst>
                                      </p:cBhvr>
                                      <p:tavLst>
                                        <p:tav tm="0">
                                          <p:val>
                                            <p:strVal val="#ppt_x-.2"/>
                                          </p:val>
                                        </p:tav>
                                        <p:tav tm="100000">
                                          <p:val>
                                            <p:strVal val="#ppt_x"/>
                                          </p:val>
                                        </p:tav>
                                      </p:tavLst>
                                    </p:anim>
                                    <p:anim calcmode="lin" valueType="num">
                                      <p:cBhvr>
                                        <p:cTn id="37" dur="1000" fill="hold"/>
                                        <p:tgtEl>
                                          <p:spTgt spid="38094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80942"/>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80930"/>
                                        </p:tgtEl>
                                        <p:attrNameLst>
                                          <p:attrName>style.visibility</p:attrName>
                                        </p:attrNameLst>
                                      </p:cBhvr>
                                      <p:to>
                                        <p:strVal val="visible"/>
                                      </p:to>
                                    </p:set>
                                    <p:anim calcmode="lin" valueType="num">
                                      <p:cBhvr>
                                        <p:cTn id="43" dur="1000" fill="hold"/>
                                        <p:tgtEl>
                                          <p:spTgt spid="380930"/>
                                        </p:tgtEl>
                                        <p:attrNameLst>
                                          <p:attrName>ppt_x</p:attrName>
                                        </p:attrNameLst>
                                      </p:cBhvr>
                                      <p:tavLst>
                                        <p:tav tm="0">
                                          <p:val>
                                            <p:strVal val="#ppt_x-.2"/>
                                          </p:val>
                                        </p:tav>
                                        <p:tav tm="100000">
                                          <p:val>
                                            <p:strVal val="#ppt_x"/>
                                          </p:val>
                                        </p:tav>
                                      </p:tavLst>
                                    </p:anim>
                                    <p:anim calcmode="lin" valueType="num">
                                      <p:cBhvr>
                                        <p:cTn id="44" dur="1000" fill="hold"/>
                                        <p:tgtEl>
                                          <p:spTgt spid="38093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80930"/>
                                        </p:tgtEl>
                                      </p:cBhvr>
                                    </p:animEffect>
                                  </p:childTnLst>
                                </p:cTn>
                              </p:par>
                            </p:childTnLst>
                          </p:cTn>
                        </p:par>
                        <p:par>
                          <p:cTn id="46" fill="hold">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380944"/>
                                        </p:tgtEl>
                                        <p:attrNameLst>
                                          <p:attrName>style.visibility</p:attrName>
                                        </p:attrNameLst>
                                      </p:cBhvr>
                                      <p:to>
                                        <p:strVal val="visible"/>
                                      </p:to>
                                    </p:set>
                                    <p:animEffect transition="in" filter="dissolve">
                                      <p:cBhvr>
                                        <p:cTn id="49" dur="500"/>
                                        <p:tgtEl>
                                          <p:spTgt spid="380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44" grpId="0" animBg="1"/>
      <p:bldP spid="38093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66465" y="901391"/>
            <a:ext cx="8709436" cy="4844403"/>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Brahe’s precise data allowed </a:t>
            </a:r>
            <a:r>
              <a:rPr lang="en-US" b="0" dirty="0" err="1" smtClean="0">
                <a:solidFill>
                  <a:srgbClr val="000000"/>
                </a:solidFill>
              </a:rPr>
              <a:t>Kepler</a:t>
            </a:r>
            <a:r>
              <a:rPr lang="en-US" b="0" dirty="0" smtClean="0">
                <a:solidFill>
                  <a:srgbClr val="000000"/>
                </a:solidFill>
              </a:rPr>
              <a:t> </a:t>
            </a:r>
          </a:p>
          <a:p>
            <a:pPr marL="342900" indent="-342900" algn="l">
              <a:spcBef>
                <a:spcPct val="20000"/>
              </a:spcBef>
            </a:pPr>
            <a:r>
              <a:rPr lang="en-US" b="0" dirty="0" smtClean="0">
                <a:solidFill>
                  <a:srgbClr val="000000"/>
                </a:solidFill>
              </a:rPr>
              <a:t>to formulate his three laws of </a:t>
            </a:r>
          </a:p>
          <a:p>
            <a:pPr marL="342900" indent="-342900" algn="l">
              <a:spcBef>
                <a:spcPct val="20000"/>
              </a:spcBef>
            </a:pPr>
            <a:r>
              <a:rPr lang="en-US" b="0" dirty="0" smtClean="0">
                <a:solidFill>
                  <a:srgbClr val="000000"/>
                </a:solidFill>
              </a:rPr>
              <a:t>planetary motion:</a:t>
            </a:r>
          </a:p>
          <a:p>
            <a:pPr marL="342900" indent="-342900" algn="l">
              <a:spcBef>
                <a:spcPct val="20000"/>
              </a:spcBef>
            </a:pPr>
            <a:r>
              <a:rPr lang="en-US" b="0" dirty="0" smtClean="0">
                <a:solidFill>
                  <a:srgbClr val="000000"/>
                </a:solidFill>
              </a:rPr>
              <a:t>1. The planets travel in ellipses, </a:t>
            </a:r>
          </a:p>
          <a:p>
            <a:pPr marL="342900" indent="-342900" algn="l">
              <a:spcBef>
                <a:spcPct val="20000"/>
              </a:spcBef>
            </a:pPr>
            <a:r>
              <a:rPr lang="en-US" b="0" dirty="0" smtClean="0">
                <a:solidFill>
                  <a:srgbClr val="000000"/>
                </a:solidFill>
              </a:rPr>
              <a:t>	not circles.</a:t>
            </a:r>
          </a:p>
          <a:p>
            <a:pPr marL="342900" indent="-342900" algn="l">
              <a:spcBef>
                <a:spcPct val="20000"/>
              </a:spcBef>
            </a:pPr>
            <a:r>
              <a:rPr lang="en-US" b="0" dirty="0" smtClean="0">
                <a:solidFill>
                  <a:srgbClr val="000000"/>
                </a:solidFill>
              </a:rPr>
              <a:t>2. A planet sweeps out equal areas in equal times.</a:t>
            </a:r>
          </a:p>
          <a:p>
            <a:pPr marL="342900" indent="-342900" algn="l">
              <a:spcBef>
                <a:spcPct val="20000"/>
              </a:spcBef>
            </a:pPr>
            <a:r>
              <a:rPr lang="en-US" b="0" dirty="0" smtClean="0">
                <a:solidFill>
                  <a:srgbClr val="000000"/>
                </a:solidFill>
              </a:rPr>
              <a:t>3. The cube of a planet’s mean distance from the</a:t>
            </a:r>
          </a:p>
          <a:p>
            <a:pPr marL="342900" indent="-342900" algn="l">
              <a:spcBef>
                <a:spcPct val="20000"/>
              </a:spcBef>
            </a:pPr>
            <a:r>
              <a:rPr lang="en-US" b="0" dirty="0">
                <a:solidFill>
                  <a:srgbClr val="000000"/>
                </a:solidFill>
              </a:rPr>
              <a:t>	</a:t>
            </a:r>
            <a:r>
              <a:rPr lang="en-US" b="0" dirty="0" smtClean="0">
                <a:solidFill>
                  <a:srgbClr val="000000"/>
                </a:solidFill>
              </a:rPr>
              <a:t>Sun over its orbital period squared yields the same </a:t>
            </a:r>
          </a:p>
          <a:p>
            <a:pPr marL="342900" indent="-342900" algn="l">
              <a:spcBef>
                <a:spcPct val="20000"/>
              </a:spcBef>
            </a:pPr>
            <a:r>
              <a:rPr lang="en-US" b="0" dirty="0">
                <a:solidFill>
                  <a:srgbClr val="000000"/>
                </a:solidFill>
              </a:rPr>
              <a:t>	</a:t>
            </a:r>
            <a:r>
              <a:rPr lang="en-US" b="0" dirty="0" smtClean="0">
                <a:solidFill>
                  <a:srgbClr val="000000"/>
                </a:solidFill>
              </a:rPr>
              <a:t>value for all planets.</a:t>
            </a:r>
          </a:p>
        </p:txBody>
      </p:sp>
      <p:sp>
        <p:nvSpPr>
          <p:cNvPr id="7" name="Rectangle 6"/>
          <p:cNvSpPr>
            <a:spLocks noChangeArrowheads="1"/>
          </p:cNvSpPr>
          <p:nvPr/>
        </p:nvSpPr>
        <p:spPr bwMode="auto">
          <a:xfrm>
            <a:off x="250737" y="237646"/>
            <a:ext cx="5987473" cy="523220"/>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C00000"/>
                </a:solidFill>
              </a:rPr>
              <a:t>FINAL THOUGHTS: </a:t>
            </a:r>
            <a:r>
              <a:rPr lang="en-US" u="sng" dirty="0" err="1" smtClean="0">
                <a:solidFill>
                  <a:srgbClr val="C00000"/>
                </a:solidFill>
              </a:rPr>
              <a:t>Kepler’s</a:t>
            </a:r>
            <a:r>
              <a:rPr lang="en-US" u="sng" dirty="0" smtClean="0">
                <a:solidFill>
                  <a:srgbClr val="C00000"/>
                </a:solidFill>
              </a:rPr>
              <a:t> Laws</a:t>
            </a:r>
            <a:endParaRPr lang="en-US" dirty="0" smtClean="0">
              <a:solidFill>
                <a:srgbClr val="C00000"/>
              </a:solidFill>
            </a:endParaRPr>
          </a:p>
        </p:txBody>
      </p:sp>
      <p:sp>
        <p:nvSpPr>
          <p:cNvPr id="10" name="Rectangle 54"/>
          <p:cNvSpPr>
            <a:spLocks noChangeArrowheads="1"/>
          </p:cNvSpPr>
          <p:nvPr/>
        </p:nvSpPr>
        <p:spPr bwMode="auto">
          <a:xfrm>
            <a:off x="3200042" y="5621049"/>
            <a:ext cx="3005138" cy="1001712"/>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aphicFrame>
        <p:nvGraphicFramePr>
          <p:cNvPr id="11" name="Object 52"/>
          <p:cNvGraphicFramePr>
            <a:graphicFrameLocks noChangeAspect="1"/>
          </p:cNvGraphicFramePr>
          <p:nvPr>
            <p:extLst>
              <p:ext uri="{D42A27DB-BD31-4B8C-83A1-F6EECF244321}">
                <p14:modId xmlns:p14="http://schemas.microsoft.com/office/powerpoint/2010/main" val="4106884827"/>
              </p:ext>
            </p:extLst>
          </p:nvPr>
        </p:nvGraphicFramePr>
        <p:xfrm>
          <a:off x="3331805" y="5686136"/>
          <a:ext cx="6011862" cy="881063"/>
        </p:xfrm>
        <a:graphic>
          <a:graphicData uri="http://schemas.openxmlformats.org/presentationml/2006/ole">
            <mc:AlternateContent xmlns:mc="http://schemas.openxmlformats.org/markup-compatibility/2006">
              <mc:Choice xmlns:v="urn:schemas-microsoft-com:vml" Requires="v">
                <p:oleObj spid="_x0000_s20537" name="Equation" r:id="rId3" imgW="6006960" imgH="876240" progId="Equation.3">
                  <p:embed/>
                </p:oleObj>
              </mc:Choice>
              <mc:Fallback>
                <p:oleObj name="Equation" r:id="rId3" imgW="6006960" imgH="876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805" y="5686136"/>
                        <a:ext cx="6011862"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6846256" y="5863337"/>
            <a:ext cx="2979683" cy="8828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pic>
        <p:nvPicPr>
          <p:cNvPr id="266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751"/>
          <a:stretch/>
        </p:blipFill>
        <p:spPr bwMode="auto">
          <a:xfrm>
            <a:off x="6385034" y="221880"/>
            <a:ext cx="2552531" cy="31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989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5"/>
          <p:cNvSpPr>
            <a:spLocks noChangeArrowheads="1"/>
          </p:cNvSpPr>
          <p:nvPr/>
        </p:nvSpPr>
        <p:spPr bwMode="auto">
          <a:xfrm>
            <a:off x="2225520" y="3775451"/>
            <a:ext cx="2449513" cy="1189037"/>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81976" name="Rectangle 24"/>
          <p:cNvSpPr>
            <a:spLocks noChangeArrowheads="1"/>
          </p:cNvSpPr>
          <p:nvPr/>
        </p:nvSpPr>
        <p:spPr bwMode="auto">
          <a:xfrm>
            <a:off x="2292195" y="3853238"/>
            <a:ext cx="2292350" cy="10318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26630" name="Rectangle 6"/>
          <p:cNvSpPr>
            <a:spLocks noChangeArrowheads="1"/>
          </p:cNvSpPr>
          <p:nvPr/>
        </p:nvSpPr>
        <p:spPr bwMode="auto">
          <a:xfrm>
            <a:off x="3292475" y="375257"/>
            <a:ext cx="1589088"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Newton: </a:t>
            </a:r>
          </a:p>
        </p:txBody>
      </p:sp>
      <p:sp>
        <p:nvSpPr>
          <p:cNvPr id="381959" name="Rectangle 7"/>
          <p:cNvSpPr>
            <a:spLocks noChangeArrowheads="1"/>
          </p:cNvSpPr>
          <p:nvPr/>
        </p:nvSpPr>
        <p:spPr bwMode="auto">
          <a:xfrm>
            <a:off x="4830763" y="375257"/>
            <a:ext cx="3213100"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gravity is universal </a:t>
            </a:r>
          </a:p>
        </p:txBody>
      </p:sp>
      <p:sp>
        <p:nvSpPr>
          <p:cNvPr id="381960" name="Text Box 8"/>
          <p:cNvSpPr txBox="1">
            <a:spLocks noChangeArrowheads="1"/>
          </p:cNvSpPr>
          <p:nvPr/>
        </p:nvSpPr>
        <p:spPr bwMode="auto">
          <a:xfrm>
            <a:off x="2659063" y="1186531"/>
            <a:ext cx="6176962" cy="1135062"/>
          </a:xfrm>
          <a:prstGeom prst="rect">
            <a:avLst/>
          </a:prstGeom>
          <a:solidFill>
            <a:srgbClr val="FFFFFF"/>
          </a:solidFill>
          <a:ln w="38100">
            <a:solidFill>
              <a:schemeClr val="tx1"/>
            </a:solidFill>
            <a:miter lim="800000"/>
            <a:headEnd/>
            <a:tailEnd/>
          </a:ln>
        </p:spPr>
        <p:txBody>
          <a:bodyPr/>
          <a:lstStyle/>
          <a:p>
            <a:r>
              <a:rPr lang="en-US" sz="3200" dirty="0">
                <a:solidFill>
                  <a:srgbClr val="000000"/>
                </a:solidFill>
                <a:latin typeface="Arial Narrow" pitchFamily="34" charset="0"/>
              </a:rPr>
              <a:t>Every object in the universe attracts every other object by gravity.</a:t>
            </a:r>
          </a:p>
        </p:txBody>
      </p:sp>
      <p:sp>
        <p:nvSpPr>
          <p:cNvPr id="381961" name="Text Box 9"/>
          <p:cNvSpPr txBox="1">
            <a:spLocks noChangeArrowheads="1"/>
          </p:cNvSpPr>
          <p:nvPr/>
        </p:nvSpPr>
        <p:spPr bwMode="auto">
          <a:xfrm>
            <a:off x="4871913" y="2931500"/>
            <a:ext cx="4165600" cy="2782887"/>
          </a:xfrm>
          <a:prstGeom prst="rect">
            <a:avLst/>
          </a:prstGeom>
          <a:noFill/>
          <a:ln w="9525">
            <a:noFill/>
            <a:miter lim="800000"/>
            <a:headEnd/>
            <a:tailEnd/>
          </a:ln>
        </p:spPr>
        <p:txBody>
          <a:bodyPr/>
          <a:lstStyle/>
          <a:p>
            <a:pPr algn="l"/>
            <a:r>
              <a:rPr lang="en-US" b="0">
                <a:solidFill>
                  <a:srgbClr val="FF0000"/>
                </a:solidFill>
              </a:rPr>
              <a:t>m = objects’ masses (kg)</a:t>
            </a:r>
          </a:p>
          <a:p>
            <a:pPr algn="l"/>
            <a:r>
              <a:rPr lang="en-US" b="0">
                <a:solidFill>
                  <a:srgbClr val="FF0000"/>
                </a:solidFill>
              </a:rPr>
              <a:t>r   = separation between</a:t>
            </a:r>
          </a:p>
          <a:p>
            <a:pPr algn="l"/>
            <a:r>
              <a:rPr lang="en-US" b="0">
                <a:solidFill>
                  <a:srgbClr val="FF0000"/>
                </a:solidFill>
              </a:rPr>
              <a:t>       objects’ centers of</a:t>
            </a:r>
          </a:p>
          <a:p>
            <a:pPr algn="l"/>
            <a:r>
              <a:rPr lang="en-US" b="0">
                <a:solidFill>
                  <a:srgbClr val="FF0000"/>
                </a:solidFill>
              </a:rPr>
              <a:t>       mass (m)</a:t>
            </a:r>
          </a:p>
          <a:p>
            <a:pPr algn="l"/>
            <a:endParaRPr lang="en-US" sz="1600" b="0">
              <a:solidFill>
                <a:srgbClr val="FF0000"/>
              </a:solidFill>
            </a:endParaRPr>
          </a:p>
          <a:p>
            <a:pPr algn="l"/>
            <a:r>
              <a:rPr lang="en-US" b="0">
                <a:solidFill>
                  <a:srgbClr val="FF0000"/>
                </a:solidFill>
              </a:rPr>
              <a:t>G = </a:t>
            </a:r>
          </a:p>
        </p:txBody>
      </p:sp>
      <p:sp>
        <p:nvSpPr>
          <p:cNvPr id="381963" name="Rectangle 11"/>
          <p:cNvSpPr>
            <a:spLocks noChangeArrowheads="1"/>
          </p:cNvSpPr>
          <p:nvPr/>
        </p:nvSpPr>
        <p:spPr bwMode="auto">
          <a:xfrm>
            <a:off x="4873625" y="5858932"/>
            <a:ext cx="3708400" cy="519112"/>
          </a:xfrm>
          <a:prstGeom prst="rect">
            <a:avLst/>
          </a:prstGeom>
          <a:noFill/>
          <a:ln w="9525" algn="ctr">
            <a:noFill/>
            <a:miter lim="800000"/>
            <a:headEnd/>
            <a:tailEnd/>
          </a:ln>
        </p:spPr>
        <p:txBody>
          <a:bodyPr wrap="none" anchor="ctr">
            <a:spAutoFit/>
          </a:bodyPr>
          <a:lstStyle/>
          <a:p>
            <a:pPr algn="l"/>
            <a:r>
              <a:rPr lang="en-US" b="0">
                <a:solidFill>
                  <a:srgbClr val="000000"/>
                </a:solidFill>
              </a:rPr>
              <a:t>established value of G</a:t>
            </a:r>
          </a:p>
        </p:txBody>
      </p:sp>
      <p:graphicFrame>
        <p:nvGraphicFramePr>
          <p:cNvPr id="381969" name="Object 17"/>
          <p:cNvGraphicFramePr>
            <a:graphicFrameLocks noChangeAspect="1"/>
          </p:cNvGraphicFramePr>
          <p:nvPr>
            <p:extLst>
              <p:ext uri="{D42A27DB-BD31-4B8C-83A1-F6EECF244321}">
                <p14:modId xmlns:p14="http://schemas.microsoft.com/office/powerpoint/2010/main" val="2862668322"/>
              </p:ext>
            </p:extLst>
          </p:nvPr>
        </p:nvGraphicFramePr>
        <p:xfrm>
          <a:off x="2443008" y="3942138"/>
          <a:ext cx="2141537" cy="838200"/>
        </p:xfrm>
        <a:graphic>
          <a:graphicData uri="http://schemas.openxmlformats.org/presentationml/2006/ole">
            <mc:AlternateContent xmlns:mc="http://schemas.openxmlformats.org/markup-compatibility/2006">
              <mc:Choice xmlns:v="urn:schemas-microsoft-com:vml" Requires="v">
                <p:oleObj spid="_x0000_s21614" name="Equation" r:id="rId3" imgW="2145960" imgH="838080" progId="Equation.3">
                  <p:embed/>
                </p:oleObj>
              </mc:Choice>
              <mc:Fallback>
                <p:oleObj name="Equation" r:id="rId3" imgW="21459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008" y="3942138"/>
                        <a:ext cx="214153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72" name="Object 20"/>
          <p:cNvGraphicFramePr>
            <a:graphicFrameLocks noChangeAspect="1"/>
          </p:cNvGraphicFramePr>
          <p:nvPr>
            <p:extLst>
              <p:ext uri="{D42A27DB-BD31-4B8C-83A1-F6EECF244321}">
                <p14:modId xmlns:p14="http://schemas.microsoft.com/office/powerpoint/2010/main" val="3061896690"/>
              </p:ext>
            </p:extLst>
          </p:nvPr>
        </p:nvGraphicFramePr>
        <p:xfrm>
          <a:off x="5643438" y="4699975"/>
          <a:ext cx="2682875" cy="952500"/>
        </p:xfrm>
        <a:graphic>
          <a:graphicData uri="http://schemas.openxmlformats.org/presentationml/2006/ole">
            <mc:AlternateContent xmlns:mc="http://schemas.openxmlformats.org/markup-compatibility/2006">
              <mc:Choice xmlns:v="urn:schemas-microsoft-com:vml" Requires="v">
                <p:oleObj spid="_x0000_s21615" name="Equation" r:id="rId5" imgW="2679480" imgH="952200" progId="Equation.3">
                  <p:embed/>
                </p:oleObj>
              </mc:Choice>
              <mc:Fallback>
                <p:oleObj name="Equation" r:id="rId5" imgW="2679480" imgH="95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438" y="4699975"/>
                        <a:ext cx="268287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62" name="Rectangle 10"/>
          <p:cNvSpPr>
            <a:spLocks noChangeArrowheads="1"/>
          </p:cNvSpPr>
          <p:nvPr/>
        </p:nvSpPr>
        <p:spPr bwMode="auto">
          <a:xfrm>
            <a:off x="2906713" y="5857344"/>
            <a:ext cx="2012950" cy="519113"/>
          </a:xfrm>
          <a:prstGeom prst="rect">
            <a:avLst/>
          </a:prstGeom>
          <a:noFill/>
          <a:ln w="9525" algn="ctr">
            <a:noFill/>
            <a:miter lim="800000"/>
            <a:headEnd/>
            <a:tailEnd/>
          </a:ln>
        </p:spPr>
        <p:txBody>
          <a:bodyPr wrap="none" anchor="ctr">
            <a:spAutoFit/>
          </a:bodyPr>
          <a:lstStyle/>
          <a:p>
            <a:pPr algn="l"/>
            <a:r>
              <a:rPr lang="en-US" b="0">
                <a:solidFill>
                  <a:srgbClr val="FF0000"/>
                </a:solidFill>
              </a:rPr>
              <a:t>Cavendish:	</a:t>
            </a:r>
          </a:p>
        </p:txBody>
      </p:sp>
      <p:sp>
        <p:nvSpPr>
          <p:cNvPr id="381980" name="Rectangle 28"/>
          <p:cNvSpPr>
            <a:spLocks noChangeArrowheads="1"/>
          </p:cNvSpPr>
          <p:nvPr/>
        </p:nvSpPr>
        <p:spPr bwMode="auto">
          <a:xfrm>
            <a:off x="2215995" y="2696809"/>
            <a:ext cx="2401888" cy="946150"/>
          </a:xfrm>
          <a:prstGeom prst="rect">
            <a:avLst/>
          </a:prstGeom>
          <a:noFill/>
          <a:ln w="9525" algn="ctr">
            <a:noFill/>
            <a:miter lim="800000"/>
            <a:headEnd/>
            <a:tailEnd/>
          </a:ln>
        </p:spPr>
        <p:txBody>
          <a:bodyPr wrap="none" anchor="ctr">
            <a:spAutoFit/>
          </a:bodyPr>
          <a:lstStyle/>
          <a:p>
            <a:r>
              <a:rPr lang="en-US" b="0" u="sng" dirty="0">
                <a:solidFill>
                  <a:srgbClr val="FF0000"/>
                </a:solidFill>
                <a:ea typeface="Times New Roman" pitchFamily="18" charset="0"/>
                <a:cs typeface="Arial" pitchFamily="34" charset="0"/>
              </a:rPr>
              <a:t>Newton’s Law</a:t>
            </a:r>
          </a:p>
          <a:p>
            <a:r>
              <a:rPr lang="en-US" b="0" u="sng" dirty="0">
                <a:solidFill>
                  <a:srgbClr val="FF0000"/>
                </a:solidFill>
                <a:ea typeface="Times New Roman" pitchFamily="18" charset="0"/>
                <a:cs typeface="Arial" pitchFamily="34" charset="0"/>
              </a:rPr>
              <a:t>of Gravity</a:t>
            </a:r>
            <a:endParaRPr lang="en-US" b="0" dirty="0">
              <a:solidFill>
                <a:srgbClr val="FF0000"/>
              </a:solidFill>
              <a:ea typeface="Times New Roman" pitchFamily="18" charset="0"/>
              <a:cs typeface="Arial" pitchFamily="34" charset="0"/>
            </a:endParaRPr>
          </a:p>
        </p:txBody>
      </p:sp>
      <p:pic>
        <p:nvPicPr>
          <p:cNvPr id="381982" name="Picture 30" descr="3585-004-406515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096" y="3982928"/>
            <a:ext cx="1860550" cy="2327275"/>
          </a:xfrm>
          <a:prstGeom prst="rect">
            <a:avLst/>
          </a:prstGeom>
          <a:noFill/>
          <a:ln w="9525">
            <a:noFill/>
            <a:miter lim="800000"/>
            <a:headEnd/>
            <a:tailEnd/>
          </a:ln>
        </p:spPr>
      </p:pic>
      <p:pic>
        <p:nvPicPr>
          <p:cNvPr id="26638" name="Picture 32" descr="newt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26783" y="145830"/>
            <a:ext cx="1828142" cy="2112963"/>
          </a:xfrm>
          <a:prstGeom prst="rect">
            <a:avLst/>
          </a:prstGeom>
          <a:noFill/>
          <a:ln w="9525">
            <a:noFill/>
            <a:miter lim="800000"/>
            <a:headEnd/>
            <a:tailEnd/>
          </a:ln>
        </p:spPr>
      </p:pic>
      <p:sp>
        <p:nvSpPr>
          <p:cNvPr id="15" name="Rectangle 7"/>
          <p:cNvSpPr>
            <a:spLocks noChangeArrowheads="1"/>
          </p:cNvSpPr>
          <p:nvPr/>
        </p:nvSpPr>
        <p:spPr bwMode="auto">
          <a:xfrm>
            <a:off x="132640" y="2217009"/>
            <a:ext cx="1728358" cy="461665"/>
          </a:xfrm>
          <a:prstGeom prst="rect">
            <a:avLst/>
          </a:prstGeom>
          <a:noFill/>
          <a:ln w="9525" algn="ctr">
            <a:noFill/>
            <a:miter lim="800000"/>
            <a:headEnd/>
            <a:tailEnd/>
          </a:ln>
        </p:spPr>
        <p:txBody>
          <a:bodyPr wrap="none" anchor="ctr">
            <a:spAutoFit/>
          </a:bodyPr>
          <a:lstStyle/>
          <a:p>
            <a:pPr algn="l"/>
            <a:r>
              <a:rPr lang="en-US" sz="2400" b="0" dirty="0" smtClean="0">
                <a:solidFill>
                  <a:srgbClr val="000000"/>
                </a:solidFill>
              </a:rPr>
              <a:t>1643–1727</a:t>
            </a:r>
            <a:endParaRPr lang="en-US" sz="2400" b="0" dirty="0">
              <a:solidFill>
                <a:srgbClr val="000000"/>
              </a:solidFill>
            </a:endParaRPr>
          </a:p>
        </p:txBody>
      </p:sp>
      <p:sp>
        <p:nvSpPr>
          <p:cNvPr id="16" name="Rectangle 7"/>
          <p:cNvSpPr>
            <a:spLocks noChangeArrowheads="1"/>
          </p:cNvSpPr>
          <p:nvPr/>
        </p:nvSpPr>
        <p:spPr bwMode="auto">
          <a:xfrm>
            <a:off x="132640" y="6284512"/>
            <a:ext cx="1728358" cy="461665"/>
          </a:xfrm>
          <a:prstGeom prst="rect">
            <a:avLst/>
          </a:prstGeom>
          <a:noFill/>
          <a:ln w="9525" algn="ctr">
            <a:noFill/>
            <a:miter lim="800000"/>
            <a:headEnd/>
            <a:tailEnd/>
          </a:ln>
        </p:spPr>
        <p:txBody>
          <a:bodyPr wrap="none" anchor="ctr">
            <a:spAutoFit/>
          </a:bodyPr>
          <a:lstStyle/>
          <a:p>
            <a:pPr algn="l"/>
            <a:r>
              <a:rPr lang="en-US" sz="2400" b="0" dirty="0" smtClean="0">
                <a:solidFill>
                  <a:srgbClr val="000000"/>
                </a:solidFill>
              </a:rPr>
              <a:t>1731–1810</a:t>
            </a:r>
            <a:endParaRPr lang="en-US" sz="2400" b="0" dirty="0">
              <a:solidFill>
                <a:srgbClr val="000000"/>
              </a:solidFill>
            </a:endParaRPr>
          </a:p>
        </p:txBody>
      </p:sp>
    </p:spTree>
    <p:extLst>
      <p:ext uri="{BB962C8B-B14F-4D97-AF65-F5344CB8AC3E}">
        <p14:creationId xmlns:p14="http://schemas.microsoft.com/office/powerpoint/2010/main" val="1088507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81959"/>
                                        </p:tgtEl>
                                        <p:attrNameLst>
                                          <p:attrName>style.visibility</p:attrName>
                                        </p:attrNameLst>
                                      </p:cBhvr>
                                      <p:to>
                                        <p:strVal val="visible"/>
                                      </p:to>
                                    </p:set>
                                    <p:anim by="(-#ppt_w*2)" calcmode="lin" valueType="num">
                                      <p:cBhvr rctx="PPT">
                                        <p:cTn id="7" dur="500" autoRev="1" fill="hold">
                                          <p:stCondLst>
                                            <p:cond delay="0"/>
                                          </p:stCondLst>
                                        </p:cTn>
                                        <p:tgtEl>
                                          <p:spTgt spid="381959"/>
                                        </p:tgtEl>
                                        <p:attrNameLst>
                                          <p:attrName>ppt_w</p:attrName>
                                        </p:attrNameLst>
                                      </p:cBhvr>
                                    </p:anim>
                                    <p:anim by="(#ppt_w*0.50)" calcmode="lin" valueType="num">
                                      <p:cBhvr>
                                        <p:cTn id="8" dur="500" decel="50000" autoRev="1" fill="hold">
                                          <p:stCondLst>
                                            <p:cond delay="0"/>
                                          </p:stCondLst>
                                        </p:cTn>
                                        <p:tgtEl>
                                          <p:spTgt spid="381959"/>
                                        </p:tgtEl>
                                        <p:attrNameLst>
                                          <p:attrName>ppt_x</p:attrName>
                                        </p:attrNameLst>
                                      </p:cBhvr>
                                    </p:anim>
                                    <p:anim from="(-#ppt_h/2)" to="(#ppt_y)" calcmode="lin" valueType="num">
                                      <p:cBhvr>
                                        <p:cTn id="9" dur="1000" fill="hold">
                                          <p:stCondLst>
                                            <p:cond delay="0"/>
                                          </p:stCondLst>
                                        </p:cTn>
                                        <p:tgtEl>
                                          <p:spTgt spid="381959"/>
                                        </p:tgtEl>
                                        <p:attrNameLst>
                                          <p:attrName>ppt_y</p:attrName>
                                        </p:attrNameLst>
                                      </p:cBhvr>
                                    </p:anim>
                                    <p:animRot by="21600000">
                                      <p:cBhvr>
                                        <p:cTn id="10" dur="1000" fill="hold">
                                          <p:stCondLst>
                                            <p:cond delay="0"/>
                                          </p:stCondLst>
                                        </p:cTn>
                                        <p:tgtEl>
                                          <p:spTgt spid="38195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381960"/>
                                        </p:tgtEl>
                                        <p:attrNameLst>
                                          <p:attrName>style.visibility</p:attrName>
                                        </p:attrNameLst>
                                      </p:cBhvr>
                                      <p:to>
                                        <p:strVal val="visible"/>
                                      </p:to>
                                    </p:set>
                                    <p:anim calcmode="discrete" valueType="clr">
                                      <p:cBhvr override="childStyle">
                                        <p:cTn id="15" dur="80"/>
                                        <p:tgtEl>
                                          <p:spTgt spid="38196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81960"/>
                                        </p:tgtEl>
                                        <p:attrNameLst>
                                          <p:attrName>fillcolor</p:attrName>
                                        </p:attrNameLst>
                                      </p:cBhvr>
                                      <p:tavLst>
                                        <p:tav tm="0">
                                          <p:val>
                                            <p:clrVal>
                                              <a:schemeClr val="accent2"/>
                                            </p:clrVal>
                                          </p:val>
                                        </p:tav>
                                        <p:tav tm="50000">
                                          <p:val>
                                            <p:clrVal>
                                              <a:schemeClr val="hlink"/>
                                            </p:clrVal>
                                          </p:val>
                                        </p:tav>
                                      </p:tavLst>
                                    </p:anim>
                                    <p:set>
                                      <p:cBhvr>
                                        <p:cTn id="17" dur="80"/>
                                        <p:tgtEl>
                                          <p:spTgt spid="381960"/>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81980"/>
                                        </p:tgtEl>
                                        <p:attrNameLst>
                                          <p:attrName>style.visibility</p:attrName>
                                        </p:attrNameLst>
                                      </p:cBhvr>
                                      <p:to>
                                        <p:strVal val="visible"/>
                                      </p:to>
                                    </p:set>
                                    <p:animEffect transition="in" filter="fade">
                                      <p:cBhvr>
                                        <p:cTn id="22" dur="1000"/>
                                        <p:tgtEl>
                                          <p:spTgt spid="381980"/>
                                        </p:tgtEl>
                                      </p:cBhvr>
                                    </p:animEffect>
                                    <p:anim calcmode="lin" valueType="num">
                                      <p:cBhvr>
                                        <p:cTn id="23" dur="1000" fill="hold"/>
                                        <p:tgtEl>
                                          <p:spTgt spid="381980"/>
                                        </p:tgtEl>
                                        <p:attrNameLst>
                                          <p:attrName>ppt_x</p:attrName>
                                        </p:attrNameLst>
                                      </p:cBhvr>
                                      <p:tavLst>
                                        <p:tav tm="0">
                                          <p:val>
                                            <p:strVal val="#ppt_x"/>
                                          </p:val>
                                        </p:tav>
                                        <p:tav tm="100000">
                                          <p:val>
                                            <p:strVal val="#ppt_x"/>
                                          </p:val>
                                        </p:tav>
                                      </p:tavLst>
                                    </p:anim>
                                    <p:anim calcmode="lin" valueType="num">
                                      <p:cBhvr>
                                        <p:cTn id="24" dur="1000" fill="hold"/>
                                        <p:tgtEl>
                                          <p:spTgt spid="38198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381969"/>
                                        </p:tgtEl>
                                        <p:attrNameLst>
                                          <p:attrName>style.visibility</p:attrName>
                                        </p:attrNameLst>
                                      </p:cBhvr>
                                      <p:to>
                                        <p:strVal val="visible"/>
                                      </p:to>
                                    </p:set>
                                    <p:animEffect transition="in" filter="fade">
                                      <p:cBhvr>
                                        <p:cTn id="29" dur="2000"/>
                                        <p:tgtEl>
                                          <p:spTgt spid="381969"/>
                                        </p:tgtEl>
                                      </p:cBhvr>
                                    </p:animEffect>
                                    <p:anim calcmode="lin" valueType="num">
                                      <p:cBhvr>
                                        <p:cTn id="30" dur="2000" fill="hold"/>
                                        <p:tgtEl>
                                          <p:spTgt spid="381969"/>
                                        </p:tgtEl>
                                        <p:attrNameLst>
                                          <p:attrName>style.rotation</p:attrName>
                                        </p:attrNameLst>
                                      </p:cBhvr>
                                      <p:tavLst>
                                        <p:tav tm="0">
                                          <p:val>
                                            <p:fltVal val="720"/>
                                          </p:val>
                                        </p:tav>
                                        <p:tav tm="100000">
                                          <p:val>
                                            <p:fltVal val="0"/>
                                          </p:val>
                                        </p:tav>
                                      </p:tavLst>
                                    </p:anim>
                                    <p:anim calcmode="lin" valueType="num">
                                      <p:cBhvr>
                                        <p:cTn id="31" dur="2000" fill="hold"/>
                                        <p:tgtEl>
                                          <p:spTgt spid="381969"/>
                                        </p:tgtEl>
                                        <p:attrNameLst>
                                          <p:attrName>ppt_h</p:attrName>
                                        </p:attrNameLst>
                                      </p:cBhvr>
                                      <p:tavLst>
                                        <p:tav tm="0">
                                          <p:val>
                                            <p:fltVal val="0"/>
                                          </p:val>
                                        </p:tav>
                                        <p:tav tm="100000">
                                          <p:val>
                                            <p:strVal val="#ppt_h"/>
                                          </p:val>
                                        </p:tav>
                                      </p:tavLst>
                                    </p:anim>
                                    <p:anim calcmode="lin" valueType="num">
                                      <p:cBhvr>
                                        <p:cTn id="32" dur="2000" fill="hold"/>
                                        <p:tgtEl>
                                          <p:spTgt spid="381969"/>
                                        </p:tgtEl>
                                        <p:attrNameLst>
                                          <p:attrName>ppt_w</p:attrName>
                                        </p:attrNameLst>
                                      </p:cBhvr>
                                      <p:tavLst>
                                        <p:tav tm="0">
                                          <p:val>
                                            <p:fltVal val="0"/>
                                          </p:val>
                                        </p:tav>
                                        <p:tav tm="100000">
                                          <p:val>
                                            <p:strVal val="#ppt_w"/>
                                          </p:val>
                                        </p:tav>
                                      </p:tavLst>
                                    </p:anim>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381976"/>
                                        </p:tgtEl>
                                        <p:attrNameLst>
                                          <p:attrName>style.visibility</p:attrName>
                                        </p:attrNameLst>
                                      </p:cBhvr>
                                      <p:to>
                                        <p:strVal val="visible"/>
                                      </p:to>
                                    </p:set>
                                    <p:animEffect transition="in" filter="dissolve">
                                      <p:cBhvr>
                                        <p:cTn id="36" dur="500"/>
                                        <p:tgtEl>
                                          <p:spTgt spid="38197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81961"/>
                                        </p:tgtEl>
                                        <p:attrNameLst>
                                          <p:attrName>style.visibility</p:attrName>
                                        </p:attrNameLst>
                                      </p:cBhvr>
                                      <p:to>
                                        <p:strVal val="visible"/>
                                      </p:to>
                                    </p:set>
                                    <p:anim calcmode="discrete" valueType="clr">
                                      <p:cBhvr override="childStyle">
                                        <p:cTn id="44" dur="80"/>
                                        <p:tgtEl>
                                          <p:spTgt spid="381961"/>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81961"/>
                                        </p:tgtEl>
                                        <p:attrNameLst>
                                          <p:attrName>fillcolor</p:attrName>
                                        </p:attrNameLst>
                                      </p:cBhvr>
                                      <p:tavLst>
                                        <p:tav tm="0">
                                          <p:val>
                                            <p:clrVal>
                                              <a:schemeClr val="accent2"/>
                                            </p:clrVal>
                                          </p:val>
                                        </p:tav>
                                        <p:tav tm="50000">
                                          <p:val>
                                            <p:clrVal>
                                              <a:schemeClr val="hlink"/>
                                            </p:clrVal>
                                          </p:val>
                                        </p:tav>
                                      </p:tavLst>
                                    </p:anim>
                                    <p:set>
                                      <p:cBhvr>
                                        <p:cTn id="46" dur="80"/>
                                        <p:tgtEl>
                                          <p:spTgt spid="38196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1982"/>
                                        </p:tgtEl>
                                        <p:attrNameLst>
                                          <p:attrName>style.visibility</p:attrName>
                                        </p:attrNameLst>
                                      </p:cBhvr>
                                      <p:to>
                                        <p:strVal val="visible"/>
                                      </p:to>
                                    </p:set>
                                    <p:animEffect transition="in" filter="fade">
                                      <p:cBhvr>
                                        <p:cTn id="51" dur="2000"/>
                                        <p:tgtEl>
                                          <p:spTgt spid="38198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1962"/>
                                        </p:tgtEl>
                                        <p:attrNameLst>
                                          <p:attrName>style.visibility</p:attrName>
                                        </p:attrNameLst>
                                      </p:cBhvr>
                                      <p:to>
                                        <p:strVal val="visible"/>
                                      </p:to>
                                    </p:set>
                                    <p:animEffect transition="in" filter="fade">
                                      <p:cBhvr>
                                        <p:cTn id="54" dur="2000"/>
                                        <p:tgtEl>
                                          <p:spTgt spid="381962"/>
                                        </p:tgtEl>
                                      </p:cBhvr>
                                    </p:animEffect>
                                  </p:childTnLst>
                                </p:cTn>
                              </p:par>
                              <p:par>
                                <p:cTn id="55" presetID="45"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anim calcmode="lin" valueType="num">
                                      <p:cBhvr>
                                        <p:cTn id="58" dur="2000" fill="hold"/>
                                        <p:tgtEl>
                                          <p:spTgt spid="16"/>
                                        </p:tgtEl>
                                        <p:attrNameLst>
                                          <p:attrName>ppt_w</p:attrName>
                                        </p:attrNameLst>
                                      </p:cBhvr>
                                      <p:tavLst>
                                        <p:tav tm="0" fmla="#ppt_w*sin(2.5*pi*$)">
                                          <p:val>
                                            <p:fltVal val="0"/>
                                          </p:val>
                                        </p:tav>
                                        <p:tav tm="100000">
                                          <p:val>
                                            <p:fltVal val="1"/>
                                          </p:val>
                                        </p:tav>
                                      </p:tavLst>
                                    </p:anim>
                                    <p:anim calcmode="lin" valueType="num">
                                      <p:cBhvr>
                                        <p:cTn id="5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381963"/>
                                        </p:tgtEl>
                                        <p:attrNameLst>
                                          <p:attrName>style.visibility</p:attrName>
                                        </p:attrNameLst>
                                      </p:cBhvr>
                                      <p:to>
                                        <p:strVal val="visible"/>
                                      </p:to>
                                    </p:set>
                                    <p:anim calcmode="lin" valueType="num">
                                      <p:cBhvr>
                                        <p:cTn id="64" dur="1000" fill="hold"/>
                                        <p:tgtEl>
                                          <p:spTgt spid="381963"/>
                                        </p:tgtEl>
                                        <p:attrNameLst>
                                          <p:attrName>ppt_x</p:attrName>
                                        </p:attrNameLst>
                                      </p:cBhvr>
                                      <p:tavLst>
                                        <p:tav tm="0">
                                          <p:val>
                                            <p:strVal val="#ppt_x-.2"/>
                                          </p:val>
                                        </p:tav>
                                        <p:tav tm="100000">
                                          <p:val>
                                            <p:strVal val="#ppt_x"/>
                                          </p:val>
                                        </p:tav>
                                      </p:tavLst>
                                    </p:anim>
                                    <p:anim calcmode="lin" valueType="num">
                                      <p:cBhvr>
                                        <p:cTn id="65" dur="1000" fill="hold"/>
                                        <p:tgtEl>
                                          <p:spTgt spid="381963"/>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81963"/>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81972"/>
                                        </p:tgtEl>
                                        <p:attrNameLst>
                                          <p:attrName>style.visibility</p:attrName>
                                        </p:attrNameLst>
                                      </p:cBhvr>
                                      <p:to>
                                        <p:strVal val="visible"/>
                                      </p:to>
                                    </p:set>
                                    <p:animEffect transition="in" filter="fade">
                                      <p:cBhvr>
                                        <p:cTn id="71" dur="1000"/>
                                        <p:tgtEl>
                                          <p:spTgt spid="381972"/>
                                        </p:tgtEl>
                                      </p:cBhvr>
                                    </p:animEffect>
                                    <p:anim calcmode="lin" valueType="num">
                                      <p:cBhvr>
                                        <p:cTn id="72" dur="1000" fill="hold"/>
                                        <p:tgtEl>
                                          <p:spTgt spid="381972"/>
                                        </p:tgtEl>
                                        <p:attrNameLst>
                                          <p:attrName>ppt_x</p:attrName>
                                        </p:attrNameLst>
                                      </p:cBhvr>
                                      <p:tavLst>
                                        <p:tav tm="0">
                                          <p:val>
                                            <p:strVal val="#ppt_x"/>
                                          </p:val>
                                        </p:tav>
                                        <p:tav tm="100000">
                                          <p:val>
                                            <p:strVal val="#ppt_x"/>
                                          </p:val>
                                        </p:tav>
                                      </p:tavLst>
                                    </p:anim>
                                    <p:anim calcmode="lin" valueType="num">
                                      <p:cBhvr>
                                        <p:cTn id="73" dur="1000" fill="hold"/>
                                        <p:tgtEl>
                                          <p:spTgt spid="3819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1976" grpId="0" animBg="1"/>
      <p:bldP spid="381959" grpId="0"/>
      <p:bldP spid="381960" grpId="0" animBg="1"/>
      <p:bldP spid="381961" grpId="0"/>
      <p:bldP spid="381963" grpId="0"/>
      <p:bldP spid="381962" grpId="0"/>
      <p:bldP spid="381980"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043" name="Rectangle 67"/>
          <p:cNvSpPr>
            <a:spLocks noChangeArrowheads="1"/>
          </p:cNvSpPr>
          <p:nvPr/>
        </p:nvSpPr>
        <p:spPr bwMode="auto">
          <a:xfrm>
            <a:off x="6473825" y="5102798"/>
            <a:ext cx="2308225" cy="639763"/>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2978" name="Rectangle 2"/>
          <p:cNvSpPr>
            <a:spLocks noChangeArrowheads="1"/>
          </p:cNvSpPr>
          <p:nvPr/>
        </p:nvSpPr>
        <p:spPr bwMode="auto">
          <a:xfrm>
            <a:off x="6105525" y="5172648"/>
            <a:ext cx="2633663" cy="519113"/>
          </a:xfrm>
          <a:prstGeom prst="rect">
            <a:avLst/>
          </a:prstGeom>
          <a:noFill/>
          <a:ln w="9525" algn="ctr">
            <a:noFill/>
            <a:miter lim="800000"/>
            <a:headEnd/>
            <a:tailEnd/>
          </a:ln>
        </p:spPr>
        <p:txBody>
          <a:bodyPr anchor="ctr">
            <a:spAutoFit/>
          </a:bodyPr>
          <a:lstStyle/>
          <a:p>
            <a:pPr algn="l"/>
            <a:r>
              <a:rPr lang="en-US" b="0">
                <a:solidFill>
                  <a:srgbClr val="000000"/>
                </a:solidFill>
              </a:rPr>
              <a:t>=  8.1 x 10</a:t>
            </a:r>
            <a:r>
              <a:rPr lang="en-US" b="0" baseline="30000">
                <a:solidFill>
                  <a:srgbClr val="000000"/>
                </a:solidFill>
              </a:rPr>
              <a:t>–10</a:t>
            </a:r>
            <a:r>
              <a:rPr lang="en-US" b="0">
                <a:solidFill>
                  <a:srgbClr val="000000"/>
                </a:solidFill>
              </a:rPr>
              <a:t> N </a:t>
            </a:r>
          </a:p>
        </p:txBody>
      </p:sp>
      <p:sp>
        <p:nvSpPr>
          <p:cNvPr id="27655" name="Rectangle 6"/>
          <p:cNvSpPr>
            <a:spLocks noChangeArrowheads="1"/>
          </p:cNvSpPr>
          <p:nvPr/>
        </p:nvSpPr>
        <p:spPr bwMode="auto">
          <a:xfrm>
            <a:off x="1769736" y="728070"/>
            <a:ext cx="5553075" cy="1800225"/>
          </a:xfrm>
          <a:prstGeom prst="rect">
            <a:avLst/>
          </a:prstGeom>
          <a:noFill/>
          <a:ln w="9525" algn="ctr">
            <a:noFill/>
            <a:miter lim="800000"/>
            <a:headEnd/>
            <a:tailEnd/>
          </a:ln>
        </p:spPr>
        <p:txBody>
          <a:bodyPr anchor="ctr">
            <a:spAutoFit/>
          </a:bodyPr>
          <a:lstStyle/>
          <a:p>
            <a:r>
              <a:rPr lang="en-US" b="0">
                <a:solidFill>
                  <a:srgbClr val="FF0000"/>
                </a:solidFill>
              </a:rPr>
              <a:t>45 kg girl and 53 kg boy are 14 m</a:t>
            </a:r>
          </a:p>
          <a:p>
            <a:r>
              <a:rPr lang="en-US" b="0">
                <a:solidFill>
                  <a:srgbClr val="FF0000"/>
                </a:solidFill>
              </a:rPr>
              <a:t>  apart at jr. high dance. Find force of gravity acting to</a:t>
            </a:r>
          </a:p>
          <a:p>
            <a:r>
              <a:rPr lang="en-US" b="0">
                <a:solidFill>
                  <a:srgbClr val="FF0000"/>
                </a:solidFill>
              </a:rPr>
              <a:t>bring them together.</a:t>
            </a:r>
          </a:p>
        </p:txBody>
      </p:sp>
      <p:grpSp>
        <p:nvGrpSpPr>
          <p:cNvPr id="2" name="Group 1"/>
          <p:cNvGrpSpPr/>
          <p:nvPr/>
        </p:nvGrpSpPr>
        <p:grpSpPr>
          <a:xfrm>
            <a:off x="922011" y="985245"/>
            <a:ext cx="790575" cy="1508125"/>
            <a:chOff x="922011" y="985245"/>
            <a:chExt cx="790575" cy="1508125"/>
          </a:xfrm>
        </p:grpSpPr>
        <p:sp>
          <p:nvSpPr>
            <p:cNvPr id="27657" name="Rectangle 9"/>
            <p:cNvSpPr>
              <a:spLocks noChangeArrowheads="1"/>
            </p:cNvSpPr>
            <p:nvPr/>
          </p:nvSpPr>
          <p:spPr bwMode="auto">
            <a:xfrm>
              <a:off x="922011" y="985245"/>
              <a:ext cx="790575" cy="1508125"/>
            </a:xfrm>
            <a:prstGeom prst="rect">
              <a:avLst/>
            </a:prstGeom>
            <a:solidFill>
              <a:srgbClr val="000000"/>
            </a:solidFill>
            <a:ln w="9525">
              <a:solidFill>
                <a:srgbClr val="000000"/>
              </a:solidFill>
              <a:miter lim="800000"/>
              <a:headEnd/>
              <a:tailEnd/>
            </a:ln>
          </p:spPr>
          <p:txBody>
            <a:bodyPr/>
            <a:lstStyle/>
            <a:p>
              <a:endParaRPr lang="en-US">
                <a:solidFill>
                  <a:srgbClr val="000000"/>
                </a:solidFill>
              </a:endParaRPr>
            </a:p>
          </p:txBody>
        </p:sp>
        <p:sp>
          <p:nvSpPr>
            <p:cNvPr id="27658" name="Freeform 10"/>
            <p:cNvSpPr>
              <a:spLocks/>
            </p:cNvSpPr>
            <p:nvPr/>
          </p:nvSpPr>
          <p:spPr bwMode="auto">
            <a:xfrm>
              <a:off x="1293486" y="2180633"/>
              <a:ext cx="125413" cy="227013"/>
            </a:xfrm>
            <a:custGeom>
              <a:avLst/>
              <a:gdLst>
                <a:gd name="T0" fmla="*/ 0 w 289"/>
                <a:gd name="T1" fmla="*/ 0 h 599"/>
                <a:gd name="T2" fmla="*/ 0 w 289"/>
                <a:gd name="T3" fmla="*/ 0 h 599"/>
                <a:gd name="T4" fmla="*/ 0 w 289"/>
                <a:gd name="T5" fmla="*/ 0 h 599"/>
                <a:gd name="T6" fmla="*/ 0 w 289"/>
                <a:gd name="T7" fmla="*/ 0 h 599"/>
                <a:gd name="T8" fmla="*/ 0 w 289"/>
                <a:gd name="T9" fmla="*/ 0 h 599"/>
                <a:gd name="T10" fmla="*/ 0 w 289"/>
                <a:gd name="T11" fmla="*/ 0 h 599"/>
                <a:gd name="T12" fmla="*/ 0 w 289"/>
                <a:gd name="T13" fmla="*/ 0 h 599"/>
                <a:gd name="T14" fmla="*/ 0 w 289"/>
                <a:gd name="T15" fmla="*/ 0 h 599"/>
                <a:gd name="T16" fmla="*/ 0 w 289"/>
                <a:gd name="T17" fmla="*/ 0 h 599"/>
                <a:gd name="T18" fmla="*/ 0 w 289"/>
                <a:gd name="T19" fmla="*/ 0 h 599"/>
                <a:gd name="T20" fmla="*/ 0 w 289"/>
                <a:gd name="T21" fmla="*/ 0 h 599"/>
                <a:gd name="T22" fmla="*/ 0 w 289"/>
                <a:gd name="T23" fmla="*/ 0 h 599"/>
                <a:gd name="T24" fmla="*/ 0 w 289"/>
                <a:gd name="T25" fmla="*/ 0 h 599"/>
                <a:gd name="T26" fmla="*/ 0 w 289"/>
                <a:gd name="T27" fmla="*/ 0 h 599"/>
                <a:gd name="T28" fmla="*/ 0 w 289"/>
                <a:gd name="T29" fmla="*/ 0 h 599"/>
                <a:gd name="T30" fmla="*/ 0 w 289"/>
                <a:gd name="T31" fmla="*/ 0 h 599"/>
                <a:gd name="T32" fmla="*/ 0 w 289"/>
                <a:gd name="T33" fmla="*/ 0 h 599"/>
                <a:gd name="T34" fmla="*/ 0 w 289"/>
                <a:gd name="T35" fmla="*/ 0 h 599"/>
                <a:gd name="T36" fmla="*/ 0 w 289"/>
                <a:gd name="T37" fmla="*/ 0 h 599"/>
                <a:gd name="T38" fmla="*/ 0 w 289"/>
                <a:gd name="T39" fmla="*/ 0 h 599"/>
                <a:gd name="T40" fmla="*/ 0 w 289"/>
                <a:gd name="T41" fmla="*/ 0 h 599"/>
                <a:gd name="T42" fmla="*/ 0 w 289"/>
                <a:gd name="T43" fmla="*/ 0 h 599"/>
                <a:gd name="T44" fmla="*/ 0 w 289"/>
                <a:gd name="T45" fmla="*/ 0 h 599"/>
                <a:gd name="T46" fmla="*/ 0 w 289"/>
                <a:gd name="T47" fmla="*/ 0 h 599"/>
                <a:gd name="T48" fmla="*/ 0 w 289"/>
                <a:gd name="T49" fmla="*/ 0 h 599"/>
                <a:gd name="T50" fmla="*/ 0 w 289"/>
                <a:gd name="T51" fmla="*/ 0 h 599"/>
                <a:gd name="T52" fmla="*/ 0 w 289"/>
                <a:gd name="T53" fmla="*/ 0 h 599"/>
                <a:gd name="T54" fmla="*/ 0 w 289"/>
                <a:gd name="T55" fmla="*/ 0 h 599"/>
                <a:gd name="T56" fmla="*/ 0 w 289"/>
                <a:gd name="T57" fmla="*/ 0 h 599"/>
                <a:gd name="T58" fmla="*/ 0 w 289"/>
                <a:gd name="T59" fmla="*/ 0 h 599"/>
                <a:gd name="T60" fmla="*/ 0 w 289"/>
                <a:gd name="T61" fmla="*/ 0 h 599"/>
                <a:gd name="T62" fmla="*/ 0 w 289"/>
                <a:gd name="T63" fmla="*/ 0 h 599"/>
                <a:gd name="T64" fmla="*/ 0 w 289"/>
                <a:gd name="T65" fmla="*/ 0 h 599"/>
                <a:gd name="T66" fmla="*/ 0 w 289"/>
                <a:gd name="T67" fmla="*/ 0 h 599"/>
                <a:gd name="T68" fmla="*/ 0 w 289"/>
                <a:gd name="T69" fmla="*/ 0 h 599"/>
                <a:gd name="T70" fmla="*/ 0 w 289"/>
                <a:gd name="T71" fmla="*/ 0 h 599"/>
                <a:gd name="T72" fmla="*/ 0 w 289"/>
                <a:gd name="T73" fmla="*/ 0 h 599"/>
                <a:gd name="T74" fmla="*/ 0 w 289"/>
                <a:gd name="T75" fmla="*/ 0 h 599"/>
                <a:gd name="T76" fmla="*/ 0 w 289"/>
                <a:gd name="T77" fmla="*/ 0 h 599"/>
                <a:gd name="T78" fmla="*/ 0 w 289"/>
                <a:gd name="T79" fmla="*/ 0 h 599"/>
                <a:gd name="T80" fmla="*/ 0 w 289"/>
                <a:gd name="T81" fmla="*/ 0 h 599"/>
                <a:gd name="T82" fmla="*/ 0 w 289"/>
                <a:gd name="T83" fmla="*/ 0 h 599"/>
                <a:gd name="T84" fmla="*/ 0 w 289"/>
                <a:gd name="T85" fmla="*/ 0 h 599"/>
                <a:gd name="T86" fmla="*/ 0 w 289"/>
                <a:gd name="T87" fmla="*/ 0 h 599"/>
                <a:gd name="T88" fmla="*/ 0 w 289"/>
                <a:gd name="T89" fmla="*/ 0 h 599"/>
                <a:gd name="T90" fmla="*/ 0 w 289"/>
                <a:gd name="T91" fmla="*/ 0 h 599"/>
                <a:gd name="T92" fmla="*/ 0 w 289"/>
                <a:gd name="T93" fmla="*/ 0 h 599"/>
                <a:gd name="T94" fmla="*/ 0 w 289"/>
                <a:gd name="T95" fmla="*/ 0 h 599"/>
                <a:gd name="T96" fmla="*/ 0 w 289"/>
                <a:gd name="T97" fmla="*/ 0 h 599"/>
                <a:gd name="T98" fmla="*/ 0 w 289"/>
                <a:gd name="T99" fmla="*/ 0 h 599"/>
                <a:gd name="T100" fmla="*/ 0 w 289"/>
                <a:gd name="T101" fmla="*/ 0 h 599"/>
                <a:gd name="T102" fmla="*/ 0 w 289"/>
                <a:gd name="T103" fmla="*/ 0 h 599"/>
                <a:gd name="T104" fmla="*/ 0 w 289"/>
                <a:gd name="T105" fmla="*/ 0 h 5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
                <a:gd name="T160" fmla="*/ 0 h 599"/>
                <a:gd name="T161" fmla="*/ 289 w 289"/>
                <a:gd name="T162" fmla="*/ 599 h 5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 h="599">
                  <a:moveTo>
                    <a:pt x="214" y="599"/>
                  </a:moveTo>
                  <a:lnTo>
                    <a:pt x="200" y="598"/>
                  </a:lnTo>
                  <a:lnTo>
                    <a:pt x="186" y="595"/>
                  </a:lnTo>
                  <a:lnTo>
                    <a:pt x="172" y="594"/>
                  </a:lnTo>
                  <a:lnTo>
                    <a:pt x="158" y="592"/>
                  </a:lnTo>
                  <a:lnTo>
                    <a:pt x="143" y="590"/>
                  </a:lnTo>
                  <a:lnTo>
                    <a:pt x="129" y="588"/>
                  </a:lnTo>
                  <a:lnTo>
                    <a:pt x="115" y="587"/>
                  </a:lnTo>
                  <a:lnTo>
                    <a:pt x="101" y="586"/>
                  </a:lnTo>
                  <a:lnTo>
                    <a:pt x="94" y="543"/>
                  </a:lnTo>
                  <a:lnTo>
                    <a:pt x="88" y="494"/>
                  </a:lnTo>
                  <a:lnTo>
                    <a:pt x="78" y="447"/>
                  </a:lnTo>
                  <a:lnTo>
                    <a:pt x="63" y="410"/>
                  </a:lnTo>
                  <a:lnTo>
                    <a:pt x="51" y="375"/>
                  </a:lnTo>
                  <a:lnTo>
                    <a:pt x="39" y="332"/>
                  </a:lnTo>
                  <a:lnTo>
                    <a:pt x="26" y="284"/>
                  </a:lnTo>
                  <a:lnTo>
                    <a:pt x="13" y="233"/>
                  </a:lnTo>
                  <a:lnTo>
                    <a:pt x="5" y="183"/>
                  </a:lnTo>
                  <a:lnTo>
                    <a:pt x="0" y="134"/>
                  </a:lnTo>
                  <a:lnTo>
                    <a:pt x="3" y="92"/>
                  </a:lnTo>
                  <a:lnTo>
                    <a:pt x="13" y="56"/>
                  </a:lnTo>
                  <a:lnTo>
                    <a:pt x="30" y="51"/>
                  </a:lnTo>
                  <a:lnTo>
                    <a:pt x="47" y="47"/>
                  </a:lnTo>
                  <a:lnTo>
                    <a:pt x="63" y="42"/>
                  </a:lnTo>
                  <a:lnTo>
                    <a:pt x="80" y="38"/>
                  </a:lnTo>
                  <a:lnTo>
                    <a:pt x="97" y="34"/>
                  </a:lnTo>
                  <a:lnTo>
                    <a:pt x="112" y="30"/>
                  </a:lnTo>
                  <a:lnTo>
                    <a:pt x="129" y="27"/>
                  </a:lnTo>
                  <a:lnTo>
                    <a:pt x="146" y="23"/>
                  </a:lnTo>
                  <a:lnTo>
                    <a:pt x="162" y="20"/>
                  </a:lnTo>
                  <a:lnTo>
                    <a:pt x="179" y="16"/>
                  </a:lnTo>
                  <a:lnTo>
                    <a:pt x="196" y="14"/>
                  </a:lnTo>
                  <a:lnTo>
                    <a:pt x="213" y="11"/>
                  </a:lnTo>
                  <a:lnTo>
                    <a:pt x="231" y="8"/>
                  </a:lnTo>
                  <a:lnTo>
                    <a:pt x="248" y="6"/>
                  </a:lnTo>
                  <a:lnTo>
                    <a:pt x="265" y="3"/>
                  </a:lnTo>
                  <a:lnTo>
                    <a:pt x="284" y="0"/>
                  </a:lnTo>
                  <a:lnTo>
                    <a:pt x="288" y="56"/>
                  </a:lnTo>
                  <a:lnTo>
                    <a:pt x="286" y="168"/>
                  </a:lnTo>
                  <a:lnTo>
                    <a:pt x="284" y="280"/>
                  </a:lnTo>
                  <a:lnTo>
                    <a:pt x="281" y="334"/>
                  </a:lnTo>
                  <a:lnTo>
                    <a:pt x="284" y="400"/>
                  </a:lnTo>
                  <a:lnTo>
                    <a:pt x="286" y="465"/>
                  </a:lnTo>
                  <a:lnTo>
                    <a:pt x="289" y="531"/>
                  </a:lnTo>
                  <a:lnTo>
                    <a:pt x="289" y="599"/>
                  </a:lnTo>
                  <a:lnTo>
                    <a:pt x="281" y="599"/>
                  </a:lnTo>
                  <a:lnTo>
                    <a:pt x="271" y="599"/>
                  </a:lnTo>
                  <a:lnTo>
                    <a:pt x="262" y="599"/>
                  </a:lnTo>
                  <a:lnTo>
                    <a:pt x="252" y="599"/>
                  </a:lnTo>
                  <a:lnTo>
                    <a:pt x="242" y="599"/>
                  </a:lnTo>
                  <a:lnTo>
                    <a:pt x="233" y="599"/>
                  </a:lnTo>
                  <a:lnTo>
                    <a:pt x="224" y="599"/>
                  </a:lnTo>
                  <a:lnTo>
                    <a:pt x="214" y="599"/>
                  </a:lnTo>
                  <a:close/>
                </a:path>
              </a:pathLst>
            </a:custGeom>
            <a:solidFill>
              <a:srgbClr val="FFCC99"/>
            </a:solidFill>
            <a:ln w="9525">
              <a:noFill/>
              <a:round/>
              <a:headEnd/>
              <a:tailEnd/>
            </a:ln>
          </p:spPr>
          <p:txBody>
            <a:bodyPr/>
            <a:lstStyle/>
            <a:p>
              <a:endParaRPr lang="en-US">
                <a:solidFill>
                  <a:srgbClr val="000000"/>
                </a:solidFill>
              </a:endParaRPr>
            </a:p>
          </p:txBody>
        </p:sp>
        <p:sp>
          <p:nvSpPr>
            <p:cNvPr id="27659" name="Freeform 11"/>
            <p:cNvSpPr>
              <a:spLocks/>
            </p:cNvSpPr>
            <p:nvPr/>
          </p:nvSpPr>
          <p:spPr bwMode="auto">
            <a:xfrm>
              <a:off x="1428423" y="2179045"/>
              <a:ext cx="47625" cy="228600"/>
            </a:xfrm>
            <a:custGeom>
              <a:avLst/>
              <a:gdLst>
                <a:gd name="T0" fmla="*/ 0 w 110"/>
                <a:gd name="T1" fmla="*/ 0 h 600"/>
                <a:gd name="T2" fmla="*/ 0 w 110"/>
                <a:gd name="T3" fmla="*/ 0 h 600"/>
                <a:gd name="T4" fmla="*/ 0 w 110"/>
                <a:gd name="T5" fmla="*/ 0 h 600"/>
                <a:gd name="T6" fmla="*/ 0 w 110"/>
                <a:gd name="T7" fmla="*/ 0 h 600"/>
                <a:gd name="T8" fmla="*/ 0 w 110"/>
                <a:gd name="T9" fmla="*/ 0 h 600"/>
                <a:gd name="T10" fmla="*/ 0 w 110"/>
                <a:gd name="T11" fmla="*/ 0 h 600"/>
                <a:gd name="T12" fmla="*/ 0 w 110"/>
                <a:gd name="T13" fmla="*/ 0 h 600"/>
                <a:gd name="T14" fmla="*/ 0 w 110"/>
                <a:gd name="T15" fmla="*/ 0 h 600"/>
                <a:gd name="T16" fmla="*/ 0 w 110"/>
                <a:gd name="T17" fmla="*/ 0 h 600"/>
                <a:gd name="T18" fmla="*/ 0 w 110"/>
                <a:gd name="T19" fmla="*/ 0 h 600"/>
                <a:gd name="T20" fmla="*/ 0 w 110"/>
                <a:gd name="T21" fmla="*/ 0 h 600"/>
                <a:gd name="T22" fmla="*/ 0 w 110"/>
                <a:gd name="T23" fmla="*/ 0 h 600"/>
                <a:gd name="T24" fmla="*/ 0 w 110"/>
                <a:gd name="T25" fmla="*/ 0 h 600"/>
                <a:gd name="T26" fmla="*/ 0 w 110"/>
                <a:gd name="T27" fmla="*/ 0 h 600"/>
                <a:gd name="T28" fmla="*/ 0 w 110"/>
                <a:gd name="T29" fmla="*/ 0 h 600"/>
                <a:gd name="T30" fmla="*/ 0 w 110"/>
                <a:gd name="T31" fmla="*/ 0 h 600"/>
                <a:gd name="T32" fmla="*/ 0 w 110"/>
                <a:gd name="T33" fmla="*/ 0 h 600"/>
                <a:gd name="T34" fmla="*/ 0 w 110"/>
                <a:gd name="T35" fmla="*/ 0 h 600"/>
                <a:gd name="T36" fmla="*/ 0 w 110"/>
                <a:gd name="T37" fmla="*/ 0 h 600"/>
                <a:gd name="T38" fmla="*/ 0 w 110"/>
                <a:gd name="T39" fmla="*/ 0 h 600"/>
                <a:gd name="T40" fmla="*/ 0 w 110"/>
                <a:gd name="T41" fmla="*/ 0 h 600"/>
                <a:gd name="T42" fmla="*/ 0 w 110"/>
                <a:gd name="T43" fmla="*/ 0 h 600"/>
                <a:gd name="T44" fmla="*/ 0 w 110"/>
                <a:gd name="T45" fmla="*/ 0 h 600"/>
                <a:gd name="T46" fmla="*/ 0 w 110"/>
                <a:gd name="T47" fmla="*/ 0 h 600"/>
                <a:gd name="T48" fmla="*/ 0 w 110"/>
                <a:gd name="T49" fmla="*/ 0 h 600"/>
                <a:gd name="T50" fmla="*/ 0 w 110"/>
                <a:gd name="T51" fmla="*/ 0 h 600"/>
                <a:gd name="T52" fmla="*/ 0 w 110"/>
                <a:gd name="T53" fmla="*/ 0 h 600"/>
                <a:gd name="T54" fmla="*/ 0 w 110"/>
                <a:gd name="T55" fmla="*/ 0 h 600"/>
                <a:gd name="T56" fmla="*/ 0 w 110"/>
                <a:gd name="T57" fmla="*/ 0 h 600"/>
                <a:gd name="T58" fmla="*/ 0 w 110"/>
                <a:gd name="T59" fmla="*/ 0 h 600"/>
                <a:gd name="T60" fmla="*/ 0 w 110"/>
                <a:gd name="T61" fmla="*/ 0 h 600"/>
                <a:gd name="T62" fmla="*/ 0 w 110"/>
                <a:gd name="T63" fmla="*/ 0 h 600"/>
                <a:gd name="T64" fmla="*/ 0 w 110"/>
                <a:gd name="T65" fmla="*/ 0 h 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600"/>
                <a:gd name="T101" fmla="*/ 110 w 110"/>
                <a:gd name="T102" fmla="*/ 600 h 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600">
                  <a:moveTo>
                    <a:pt x="14" y="600"/>
                  </a:moveTo>
                  <a:lnTo>
                    <a:pt x="13" y="597"/>
                  </a:lnTo>
                  <a:lnTo>
                    <a:pt x="13" y="593"/>
                  </a:lnTo>
                  <a:lnTo>
                    <a:pt x="11" y="589"/>
                  </a:lnTo>
                  <a:lnTo>
                    <a:pt x="10" y="585"/>
                  </a:lnTo>
                  <a:lnTo>
                    <a:pt x="3" y="437"/>
                  </a:lnTo>
                  <a:lnTo>
                    <a:pt x="0" y="290"/>
                  </a:lnTo>
                  <a:lnTo>
                    <a:pt x="3" y="144"/>
                  </a:lnTo>
                  <a:lnTo>
                    <a:pt x="8" y="0"/>
                  </a:lnTo>
                  <a:lnTo>
                    <a:pt x="24" y="1"/>
                  </a:lnTo>
                  <a:lnTo>
                    <a:pt x="35" y="1"/>
                  </a:lnTo>
                  <a:lnTo>
                    <a:pt x="44" y="2"/>
                  </a:lnTo>
                  <a:lnTo>
                    <a:pt x="51" y="2"/>
                  </a:lnTo>
                  <a:lnTo>
                    <a:pt x="55" y="2"/>
                  </a:lnTo>
                  <a:lnTo>
                    <a:pt x="59" y="4"/>
                  </a:lnTo>
                  <a:lnTo>
                    <a:pt x="62" y="4"/>
                  </a:lnTo>
                  <a:lnTo>
                    <a:pt x="67" y="5"/>
                  </a:lnTo>
                  <a:lnTo>
                    <a:pt x="86" y="144"/>
                  </a:lnTo>
                  <a:lnTo>
                    <a:pt x="95" y="289"/>
                  </a:lnTo>
                  <a:lnTo>
                    <a:pt x="98" y="434"/>
                  </a:lnTo>
                  <a:lnTo>
                    <a:pt x="105" y="580"/>
                  </a:lnTo>
                  <a:lnTo>
                    <a:pt x="106" y="583"/>
                  </a:lnTo>
                  <a:lnTo>
                    <a:pt x="108" y="585"/>
                  </a:lnTo>
                  <a:lnTo>
                    <a:pt x="109" y="588"/>
                  </a:lnTo>
                  <a:lnTo>
                    <a:pt x="110" y="590"/>
                  </a:lnTo>
                  <a:lnTo>
                    <a:pt x="108" y="592"/>
                  </a:lnTo>
                  <a:lnTo>
                    <a:pt x="105" y="592"/>
                  </a:lnTo>
                  <a:lnTo>
                    <a:pt x="100" y="593"/>
                  </a:lnTo>
                  <a:lnTo>
                    <a:pt x="93" y="593"/>
                  </a:lnTo>
                  <a:lnTo>
                    <a:pt x="82" y="594"/>
                  </a:lnTo>
                  <a:lnTo>
                    <a:pt x="67" y="596"/>
                  </a:lnTo>
                  <a:lnTo>
                    <a:pt x="44" y="597"/>
                  </a:lnTo>
                  <a:lnTo>
                    <a:pt x="14" y="600"/>
                  </a:lnTo>
                  <a:close/>
                </a:path>
              </a:pathLst>
            </a:custGeom>
            <a:solidFill>
              <a:srgbClr val="FFCC99"/>
            </a:solidFill>
            <a:ln w="9525">
              <a:noFill/>
              <a:round/>
              <a:headEnd/>
              <a:tailEnd/>
            </a:ln>
          </p:spPr>
          <p:txBody>
            <a:bodyPr/>
            <a:lstStyle/>
            <a:p>
              <a:endParaRPr lang="en-US">
                <a:solidFill>
                  <a:srgbClr val="000000"/>
                </a:solidFill>
              </a:endParaRPr>
            </a:p>
          </p:txBody>
        </p:sp>
        <p:sp>
          <p:nvSpPr>
            <p:cNvPr id="27660" name="Freeform 12"/>
            <p:cNvSpPr>
              <a:spLocks/>
            </p:cNvSpPr>
            <p:nvPr/>
          </p:nvSpPr>
          <p:spPr bwMode="auto">
            <a:xfrm>
              <a:off x="1085523" y="1386883"/>
              <a:ext cx="542925" cy="812800"/>
            </a:xfrm>
            <a:custGeom>
              <a:avLst/>
              <a:gdLst>
                <a:gd name="T0" fmla="*/ 0 w 1236"/>
                <a:gd name="T1" fmla="*/ 0 h 2135"/>
                <a:gd name="T2" fmla="*/ 0 w 1236"/>
                <a:gd name="T3" fmla="*/ 0 h 2135"/>
                <a:gd name="T4" fmla="*/ 0 w 1236"/>
                <a:gd name="T5" fmla="*/ 0 h 2135"/>
                <a:gd name="T6" fmla="*/ 0 w 1236"/>
                <a:gd name="T7" fmla="*/ 0 h 2135"/>
                <a:gd name="T8" fmla="*/ 0 w 1236"/>
                <a:gd name="T9" fmla="*/ 0 h 2135"/>
                <a:gd name="T10" fmla="*/ 0 w 1236"/>
                <a:gd name="T11" fmla="*/ 0 h 2135"/>
                <a:gd name="T12" fmla="*/ 0 w 1236"/>
                <a:gd name="T13" fmla="*/ 0 h 2135"/>
                <a:gd name="T14" fmla="*/ 0 w 1236"/>
                <a:gd name="T15" fmla="*/ 0 h 2135"/>
                <a:gd name="T16" fmla="*/ 0 w 1236"/>
                <a:gd name="T17" fmla="*/ 0 h 2135"/>
                <a:gd name="T18" fmla="*/ 0 w 1236"/>
                <a:gd name="T19" fmla="*/ 0 h 2135"/>
                <a:gd name="T20" fmla="*/ 0 w 1236"/>
                <a:gd name="T21" fmla="*/ 0 h 2135"/>
                <a:gd name="T22" fmla="*/ 0 w 1236"/>
                <a:gd name="T23" fmla="*/ 0 h 2135"/>
                <a:gd name="T24" fmla="*/ 0 w 1236"/>
                <a:gd name="T25" fmla="*/ 0 h 2135"/>
                <a:gd name="T26" fmla="*/ 0 w 1236"/>
                <a:gd name="T27" fmla="*/ 0 h 2135"/>
                <a:gd name="T28" fmla="*/ 0 w 1236"/>
                <a:gd name="T29" fmla="*/ 0 h 2135"/>
                <a:gd name="T30" fmla="*/ 0 w 1236"/>
                <a:gd name="T31" fmla="*/ 0 h 2135"/>
                <a:gd name="T32" fmla="*/ 0 w 1236"/>
                <a:gd name="T33" fmla="*/ 0 h 2135"/>
                <a:gd name="T34" fmla="*/ 0 w 1236"/>
                <a:gd name="T35" fmla="*/ 0 h 2135"/>
                <a:gd name="T36" fmla="*/ 0 w 1236"/>
                <a:gd name="T37" fmla="*/ 0 h 2135"/>
                <a:gd name="T38" fmla="*/ 0 w 1236"/>
                <a:gd name="T39" fmla="*/ 0 h 2135"/>
                <a:gd name="T40" fmla="*/ 0 w 1236"/>
                <a:gd name="T41" fmla="*/ 0 h 2135"/>
                <a:gd name="T42" fmla="*/ 0 w 1236"/>
                <a:gd name="T43" fmla="*/ 0 h 2135"/>
                <a:gd name="T44" fmla="*/ 0 w 1236"/>
                <a:gd name="T45" fmla="*/ 0 h 2135"/>
                <a:gd name="T46" fmla="*/ 0 w 1236"/>
                <a:gd name="T47" fmla="*/ 0 h 2135"/>
                <a:gd name="T48" fmla="*/ 0 w 1236"/>
                <a:gd name="T49" fmla="*/ 0 h 2135"/>
                <a:gd name="T50" fmla="*/ 0 w 1236"/>
                <a:gd name="T51" fmla="*/ 0 h 2135"/>
                <a:gd name="T52" fmla="*/ 0 w 1236"/>
                <a:gd name="T53" fmla="*/ 0 h 2135"/>
                <a:gd name="T54" fmla="*/ 0 w 1236"/>
                <a:gd name="T55" fmla="*/ 0 h 2135"/>
                <a:gd name="T56" fmla="*/ 0 w 1236"/>
                <a:gd name="T57" fmla="*/ 0 h 2135"/>
                <a:gd name="T58" fmla="*/ 0 w 1236"/>
                <a:gd name="T59" fmla="*/ 0 h 2135"/>
                <a:gd name="T60" fmla="*/ 0 w 1236"/>
                <a:gd name="T61" fmla="*/ 0 h 2135"/>
                <a:gd name="T62" fmla="*/ 0 w 1236"/>
                <a:gd name="T63" fmla="*/ 0 h 2135"/>
                <a:gd name="T64" fmla="*/ 0 w 1236"/>
                <a:gd name="T65" fmla="*/ 0 h 2135"/>
                <a:gd name="T66" fmla="*/ 0 w 1236"/>
                <a:gd name="T67" fmla="*/ 0 h 2135"/>
                <a:gd name="T68" fmla="*/ 0 w 1236"/>
                <a:gd name="T69" fmla="*/ 0 h 2135"/>
                <a:gd name="T70" fmla="*/ 0 w 1236"/>
                <a:gd name="T71" fmla="*/ 0 h 2135"/>
                <a:gd name="T72" fmla="*/ 0 w 1236"/>
                <a:gd name="T73" fmla="*/ 0 h 2135"/>
                <a:gd name="T74" fmla="*/ 0 w 1236"/>
                <a:gd name="T75" fmla="*/ 0 h 2135"/>
                <a:gd name="T76" fmla="*/ 0 w 1236"/>
                <a:gd name="T77" fmla="*/ 0 h 2135"/>
                <a:gd name="T78" fmla="*/ 0 w 1236"/>
                <a:gd name="T79" fmla="*/ 0 h 2135"/>
                <a:gd name="T80" fmla="*/ 0 w 1236"/>
                <a:gd name="T81" fmla="*/ 0 h 2135"/>
                <a:gd name="T82" fmla="*/ 0 w 1236"/>
                <a:gd name="T83" fmla="*/ 0 h 2135"/>
                <a:gd name="T84" fmla="*/ 0 w 1236"/>
                <a:gd name="T85" fmla="*/ 0 h 2135"/>
                <a:gd name="T86" fmla="*/ 0 w 1236"/>
                <a:gd name="T87" fmla="*/ 0 h 2135"/>
                <a:gd name="T88" fmla="*/ 0 w 1236"/>
                <a:gd name="T89" fmla="*/ 0 h 2135"/>
                <a:gd name="T90" fmla="*/ 0 w 1236"/>
                <a:gd name="T91" fmla="*/ 0 h 2135"/>
                <a:gd name="T92" fmla="*/ 0 w 1236"/>
                <a:gd name="T93" fmla="*/ 0 h 2135"/>
                <a:gd name="T94" fmla="*/ 0 w 1236"/>
                <a:gd name="T95" fmla="*/ 0 h 2135"/>
                <a:gd name="T96" fmla="*/ 0 w 1236"/>
                <a:gd name="T97" fmla="*/ 0 h 2135"/>
                <a:gd name="T98" fmla="*/ 0 w 1236"/>
                <a:gd name="T99" fmla="*/ 0 h 2135"/>
                <a:gd name="T100" fmla="*/ 0 w 1236"/>
                <a:gd name="T101" fmla="*/ 0 h 2135"/>
                <a:gd name="T102" fmla="*/ 0 w 1236"/>
                <a:gd name="T103" fmla="*/ 0 h 2135"/>
                <a:gd name="T104" fmla="*/ 0 w 1236"/>
                <a:gd name="T105" fmla="*/ 0 h 2135"/>
                <a:gd name="T106" fmla="*/ 0 w 1236"/>
                <a:gd name="T107" fmla="*/ 0 h 2135"/>
                <a:gd name="T108" fmla="*/ 0 w 1236"/>
                <a:gd name="T109" fmla="*/ 0 h 21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6"/>
                <a:gd name="T166" fmla="*/ 0 h 2135"/>
                <a:gd name="T167" fmla="*/ 1236 w 1236"/>
                <a:gd name="T168" fmla="*/ 2135 h 21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6" h="2135">
                  <a:moveTo>
                    <a:pt x="354" y="2135"/>
                  </a:moveTo>
                  <a:lnTo>
                    <a:pt x="333" y="2131"/>
                  </a:lnTo>
                  <a:lnTo>
                    <a:pt x="312" y="2124"/>
                  </a:lnTo>
                  <a:lnTo>
                    <a:pt x="289" y="2118"/>
                  </a:lnTo>
                  <a:lnTo>
                    <a:pt x="266" y="2110"/>
                  </a:lnTo>
                  <a:lnTo>
                    <a:pt x="242" y="2101"/>
                  </a:lnTo>
                  <a:lnTo>
                    <a:pt x="218" y="2090"/>
                  </a:lnTo>
                  <a:lnTo>
                    <a:pt x="194" y="2080"/>
                  </a:lnTo>
                  <a:lnTo>
                    <a:pt x="170" y="2069"/>
                  </a:lnTo>
                  <a:lnTo>
                    <a:pt x="146" y="2058"/>
                  </a:lnTo>
                  <a:lnTo>
                    <a:pt x="123" y="2046"/>
                  </a:lnTo>
                  <a:lnTo>
                    <a:pt x="102" y="2033"/>
                  </a:lnTo>
                  <a:lnTo>
                    <a:pt x="82" y="2021"/>
                  </a:lnTo>
                  <a:lnTo>
                    <a:pt x="62" y="2008"/>
                  </a:lnTo>
                  <a:lnTo>
                    <a:pt x="45" y="1995"/>
                  </a:lnTo>
                  <a:lnTo>
                    <a:pt x="30" y="1982"/>
                  </a:lnTo>
                  <a:lnTo>
                    <a:pt x="17" y="1969"/>
                  </a:lnTo>
                  <a:lnTo>
                    <a:pt x="13" y="1968"/>
                  </a:lnTo>
                  <a:lnTo>
                    <a:pt x="9" y="1967"/>
                  </a:lnTo>
                  <a:lnTo>
                    <a:pt x="4" y="1965"/>
                  </a:lnTo>
                  <a:lnTo>
                    <a:pt x="0" y="1965"/>
                  </a:lnTo>
                  <a:lnTo>
                    <a:pt x="7" y="1932"/>
                  </a:lnTo>
                  <a:lnTo>
                    <a:pt x="20" y="1896"/>
                  </a:lnTo>
                  <a:lnTo>
                    <a:pt x="38" y="1859"/>
                  </a:lnTo>
                  <a:lnTo>
                    <a:pt x="58" y="1821"/>
                  </a:lnTo>
                  <a:lnTo>
                    <a:pt x="81" y="1785"/>
                  </a:lnTo>
                  <a:lnTo>
                    <a:pt x="103" y="1748"/>
                  </a:lnTo>
                  <a:lnTo>
                    <a:pt x="123" y="1714"/>
                  </a:lnTo>
                  <a:lnTo>
                    <a:pt x="140" y="1684"/>
                  </a:lnTo>
                  <a:lnTo>
                    <a:pt x="139" y="1709"/>
                  </a:lnTo>
                  <a:lnTo>
                    <a:pt x="137" y="1751"/>
                  </a:lnTo>
                  <a:lnTo>
                    <a:pt x="135" y="1796"/>
                  </a:lnTo>
                  <a:lnTo>
                    <a:pt x="133" y="1831"/>
                  </a:lnTo>
                  <a:lnTo>
                    <a:pt x="139" y="1834"/>
                  </a:lnTo>
                  <a:lnTo>
                    <a:pt x="145" y="1835"/>
                  </a:lnTo>
                  <a:lnTo>
                    <a:pt x="150" y="1833"/>
                  </a:lnTo>
                  <a:lnTo>
                    <a:pt x="157" y="1828"/>
                  </a:lnTo>
                  <a:lnTo>
                    <a:pt x="161" y="1735"/>
                  </a:lnTo>
                  <a:lnTo>
                    <a:pt x="169" y="1643"/>
                  </a:lnTo>
                  <a:lnTo>
                    <a:pt x="176" y="1550"/>
                  </a:lnTo>
                  <a:lnTo>
                    <a:pt x="186" y="1458"/>
                  </a:lnTo>
                  <a:lnTo>
                    <a:pt x="195" y="1366"/>
                  </a:lnTo>
                  <a:lnTo>
                    <a:pt x="204" y="1275"/>
                  </a:lnTo>
                  <a:lnTo>
                    <a:pt x="214" y="1182"/>
                  </a:lnTo>
                  <a:lnTo>
                    <a:pt x="224" y="1091"/>
                  </a:lnTo>
                  <a:lnTo>
                    <a:pt x="232" y="1029"/>
                  </a:lnTo>
                  <a:lnTo>
                    <a:pt x="238" y="994"/>
                  </a:lnTo>
                  <a:lnTo>
                    <a:pt x="242" y="973"/>
                  </a:lnTo>
                  <a:lnTo>
                    <a:pt x="246" y="953"/>
                  </a:lnTo>
                  <a:lnTo>
                    <a:pt x="259" y="921"/>
                  </a:lnTo>
                  <a:lnTo>
                    <a:pt x="272" y="888"/>
                  </a:lnTo>
                  <a:lnTo>
                    <a:pt x="285" y="857"/>
                  </a:lnTo>
                  <a:lnTo>
                    <a:pt x="296" y="825"/>
                  </a:lnTo>
                  <a:lnTo>
                    <a:pt x="307" y="793"/>
                  </a:lnTo>
                  <a:lnTo>
                    <a:pt x="316" y="761"/>
                  </a:lnTo>
                  <a:lnTo>
                    <a:pt x="323" y="728"/>
                  </a:lnTo>
                  <a:lnTo>
                    <a:pt x="327" y="693"/>
                  </a:lnTo>
                  <a:lnTo>
                    <a:pt x="326" y="692"/>
                  </a:lnTo>
                  <a:lnTo>
                    <a:pt x="324" y="689"/>
                  </a:lnTo>
                  <a:lnTo>
                    <a:pt x="321" y="688"/>
                  </a:lnTo>
                  <a:lnTo>
                    <a:pt x="320" y="687"/>
                  </a:lnTo>
                  <a:lnTo>
                    <a:pt x="320" y="680"/>
                  </a:lnTo>
                  <a:lnTo>
                    <a:pt x="321" y="674"/>
                  </a:lnTo>
                  <a:lnTo>
                    <a:pt x="321" y="667"/>
                  </a:lnTo>
                  <a:lnTo>
                    <a:pt x="323" y="661"/>
                  </a:lnTo>
                  <a:lnTo>
                    <a:pt x="324" y="659"/>
                  </a:lnTo>
                  <a:lnTo>
                    <a:pt x="326" y="659"/>
                  </a:lnTo>
                  <a:lnTo>
                    <a:pt x="327" y="659"/>
                  </a:lnTo>
                  <a:lnTo>
                    <a:pt x="329" y="658"/>
                  </a:lnTo>
                  <a:lnTo>
                    <a:pt x="333" y="678"/>
                  </a:lnTo>
                  <a:lnTo>
                    <a:pt x="336" y="696"/>
                  </a:lnTo>
                  <a:lnTo>
                    <a:pt x="344" y="710"/>
                  </a:lnTo>
                  <a:lnTo>
                    <a:pt x="362" y="717"/>
                  </a:lnTo>
                  <a:lnTo>
                    <a:pt x="385" y="685"/>
                  </a:lnTo>
                  <a:lnTo>
                    <a:pt x="398" y="657"/>
                  </a:lnTo>
                  <a:lnTo>
                    <a:pt x="404" y="628"/>
                  </a:lnTo>
                  <a:lnTo>
                    <a:pt x="402" y="601"/>
                  </a:lnTo>
                  <a:lnTo>
                    <a:pt x="395" y="574"/>
                  </a:lnTo>
                  <a:lnTo>
                    <a:pt x="387" y="544"/>
                  </a:lnTo>
                  <a:lnTo>
                    <a:pt x="375" y="510"/>
                  </a:lnTo>
                  <a:lnTo>
                    <a:pt x="365" y="473"/>
                  </a:lnTo>
                  <a:lnTo>
                    <a:pt x="368" y="408"/>
                  </a:lnTo>
                  <a:lnTo>
                    <a:pt x="377" y="347"/>
                  </a:lnTo>
                  <a:lnTo>
                    <a:pt x="387" y="287"/>
                  </a:lnTo>
                  <a:lnTo>
                    <a:pt x="391" y="226"/>
                  </a:lnTo>
                  <a:lnTo>
                    <a:pt x="381" y="192"/>
                  </a:lnTo>
                  <a:lnTo>
                    <a:pt x="372" y="162"/>
                  </a:lnTo>
                  <a:lnTo>
                    <a:pt x="365" y="136"/>
                  </a:lnTo>
                  <a:lnTo>
                    <a:pt x="361" y="110"/>
                  </a:lnTo>
                  <a:lnTo>
                    <a:pt x="358" y="87"/>
                  </a:lnTo>
                  <a:lnTo>
                    <a:pt x="358" y="61"/>
                  </a:lnTo>
                  <a:lnTo>
                    <a:pt x="360" y="32"/>
                  </a:lnTo>
                  <a:lnTo>
                    <a:pt x="364" y="0"/>
                  </a:lnTo>
                  <a:lnTo>
                    <a:pt x="365" y="0"/>
                  </a:lnTo>
                  <a:lnTo>
                    <a:pt x="368" y="0"/>
                  </a:lnTo>
                  <a:lnTo>
                    <a:pt x="370" y="0"/>
                  </a:lnTo>
                  <a:lnTo>
                    <a:pt x="371" y="1"/>
                  </a:lnTo>
                  <a:lnTo>
                    <a:pt x="384" y="82"/>
                  </a:lnTo>
                  <a:lnTo>
                    <a:pt x="395" y="162"/>
                  </a:lnTo>
                  <a:lnTo>
                    <a:pt x="408" y="243"/>
                  </a:lnTo>
                  <a:lnTo>
                    <a:pt x="421" y="325"/>
                  </a:lnTo>
                  <a:lnTo>
                    <a:pt x="435" y="406"/>
                  </a:lnTo>
                  <a:lnTo>
                    <a:pt x="452" y="488"/>
                  </a:lnTo>
                  <a:lnTo>
                    <a:pt x="470" y="568"/>
                  </a:lnTo>
                  <a:lnTo>
                    <a:pt x="490" y="648"/>
                  </a:lnTo>
                  <a:lnTo>
                    <a:pt x="501" y="666"/>
                  </a:lnTo>
                  <a:lnTo>
                    <a:pt x="515" y="684"/>
                  </a:lnTo>
                  <a:lnTo>
                    <a:pt x="531" y="702"/>
                  </a:lnTo>
                  <a:lnTo>
                    <a:pt x="549" y="718"/>
                  </a:lnTo>
                  <a:lnTo>
                    <a:pt x="569" y="734"/>
                  </a:lnTo>
                  <a:lnTo>
                    <a:pt x="590" y="749"/>
                  </a:lnTo>
                  <a:lnTo>
                    <a:pt x="612" y="765"/>
                  </a:lnTo>
                  <a:lnTo>
                    <a:pt x="636" y="779"/>
                  </a:lnTo>
                  <a:lnTo>
                    <a:pt x="660" y="793"/>
                  </a:lnTo>
                  <a:lnTo>
                    <a:pt x="682" y="806"/>
                  </a:lnTo>
                  <a:lnTo>
                    <a:pt x="706" y="821"/>
                  </a:lnTo>
                  <a:lnTo>
                    <a:pt x="730" y="834"/>
                  </a:lnTo>
                  <a:lnTo>
                    <a:pt x="753" y="848"/>
                  </a:lnTo>
                  <a:lnTo>
                    <a:pt x="776" y="861"/>
                  </a:lnTo>
                  <a:lnTo>
                    <a:pt x="797" y="874"/>
                  </a:lnTo>
                  <a:lnTo>
                    <a:pt x="817" y="888"/>
                  </a:lnTo>
                  <a:lnTo>
                    <a:pt x="839" y="900"/>
                  </a:lnTo>
                  <a:lnTo>
                    <a:pt x="854" y="908"/>
                  </a:lnTo>
                  <a:lnTo>
                    <a:pt x="862" y="913"/>
                  </a:lnTo>
                  <a:lnTo>
                    <a:pt x="868" y="917"/>
                  </a:lnTo>
                  <a:lnTo>
                    <a:pt x="869" y="922"/>
                  </a:lnTo>
                  <a:lnTo>
                    <a:pt x="871" y="930"/>
                  </a:lnTo>
                  <a:lnTo>
                    <a:pt x="873" y="942"/>
                  </a:lnTo>
                  <a:lnTo>
                    <a:pt x="879" y="959"/>
                  </a:lnTo>
                  <a:lnTo>
                    <a:pt x="896" y="987"/>
                  </a:lnTo>
                  <a:lnTo>
                    <a:pt x="910" y="1007"/>
                  </a:lnTo>
                  <a:lnTo>
                    <a:pt x="920" y="1021"/>
                  </a:lnTo>
                  <a:lnTo>
                    <a:pt x="926" y="1033"/>
                  </a:lnTo>
                  <a:lnTo>
                    <a:pt x="926" y="1044"/>
                  </a:lnTo>
                  <a:lnTo>
                    <a:pt x="922" y="1057"/>
                  </a:lnTo>
                  <a:lnTo>
                    <a:pt x="913" y="1076"/>
                  </a:lnTo>
                  <a:lnTo>
                    <a:pt x="897" y="1102"/>
                  </a:lnTo>
                  <a:lnTo>
                    <a:pt x="892" y="1113"/>
                  </a:lnTo>
                  <a:lnTo>
                    <a:pt x="885" y="1128"/>
                  </a:lnTo>
                  <a:lnTo>
                    <a:pt x="878" y="1142"/>
                  </a:lnTo>
                  <a:lnTo>
                    <a:pt x="873" y="1156"/>
                  </a:lnTo>
                  <a:lnTo>
                    <a:pt x="872" y="1169"/>
                  </a:lnTo>
                  <a:lnTo>
                    <a:pt x="876" y="1180"/>
                  </a:lnTo>
                  <a:lnTo>
                    <a:pt x="888" y="1188"/>
                  </a:lnTo>
                  <a:lnTo>
                    <a:pt x="906" y="1191"/>
                  </a:lnTo>
                  <a:lnTo>
                    <a:pt x="906" y="1204"/>
                  </a:lnTo>
                  <a:lnTo>
                    <a:pt x="906" y="1219"/>
                  </a:lnTo>
                  <a:lnTo>
                    <a:pt x="906" y="1233"/>
                  </a:lnTo>
                  <a:lnTo>
                    <a:pt x="909" y="1245"/>
                  </a:lnTo>
                  <a:lnTo>
                    <a:pt x="913" y="1255"/>
                  </a:lnTo>
                  <a:lnTo>
                    <a:pt x="923" y="1260"/>
                  </a:lnTo>
                  <a:lnTo>
                    <a:pt x="936" y="1262"/>
                  </a:lnTo>
                  <a:lnTo>
                    <a:pt x="956" y="1258"/>
                  </a:lnTo>
                  <a:lnTo>
                    <a:pt x="954" y="1262"/>
                  </a:lnTo>
                  <a:lnTo>
                    <a:pt x="954" y="1266"/>
                  </a:lnTo>
                  <a:lnTo>
                    <a:pt x="954" y="1269"/>
                  </a:lnTo>
                  <a:lnTo>
                    <a:pt x="954" y="1275"/>
                  </a:lnTo>
                  <a:lnTo>
                    <a:pt x="965" y="1279"/>
                  </a:lnTo>
                  <a:lnTo>
                    <a:pt x="975" y="1276"/>
                  </a:lnTo>
                  <a:lnTo>
                    <a:pt x="984" y="1269"/>
                  </a:lnTo>
                  <a:lnTo>
                    <a:pt x="992" y="1260"/>
                  </a:lnTo>
                  <a:lnTo>
                    <a:pt x="999" y="1250"/>
                  </a:lnTo>
                  <a:lnTo>
                    <a:pt x="1006" y="1240"/>
                  </a:lnTo>
                  <a:lnTo>
                    <a:pt x="1012" y="1232"/>
                  </a:lnTo>
                  <a:lnTo>
                    <a:pt x="1018" y="1227"/>
                  </a:lnTo>
                  <a:lnTo>
                    <a:pt x="1022" y="1230"/>
                  </a:lnTo>
                  <a:lnTo>
                    <a:pt x="1025" y="1233"/>
                  </a:lnTo>
                  <a:lnTo>
                    <a:pt x="1031" y="1236"/>
                  </a:lnTo>
                  <a:lnTo>
                    <a:pt x="1040" y="1238"/>
                  </a:lnTo>
                  <a:lnTo>
                    <a:pt x="1057" y="1318"/>
                  </a:lnTo>
                  <a:lnTo>
                    <a:pt x="1076" y="1398"/>
                  </a:lnTo>
                  <a:lnTo>
                    <a:pt x="1094" y="1479"/>
                  </a:lnTo>
                  <a:lnTo>
                    <a:pt x="1117" y="1561"/>
                  </a:lnTo>
                  <a:lnTo>
                    <a:pt x="1141" y="1643"/>
                  </a:lnTo>
                  <a:lnTo>
                    <a:pt x="1168" y="1722"/>
                  </a:lnTo>
                  <a:lnTo>
                    <a:pt x="1200" y="1799"/>
                  </a:lnTo>
                  <a:lnTo>
                    <a:pt x="1236" y="1874"/>
                  </a:lnTo>
                  <a:lnTo>
                    <a:pt x="1230" y="1885"/>
                  </a:lnTo>
                  <a:lnTo>
                    <a:pt x="1220" y="1890"/>
                  </a:lnTo>
                  <a:lnTo>
                    <a:pt x="1209" y="1894"/>
                  </a:lnTo>
                  <a:lnTo>
                    <a:pt x="1196" y="1895"/>
                  </a:lnTo>
                  <a:lnTo>
                    <a:pt x="1178" y="1907"/>
                  </a:lnTo>
                  <a:lnTo>
                    <a:pt x="1162" y="1920"/>
                  </a:lnTo>
                  <a:lnTo>
                    <a:pt x="1147" y="1934"/>
                  </a:lnTo>
                  <a:lnTo>
                    <a:pt x="1131" y="1950"/>
                  </a:lnTo>
                  <a:lnTo>
                    <a:pt x="1117" y="1964"/>
                  </a:lnTo>
                  <a:lnTo>
                    <a:pt x="1103" y="1980"/>
                  </a:lnTo>
                  <a:lnTo>
                    <a:pt x="1089" y="1995"/>
                  </a:lnTo>
                  <a:lnTo>
                    <a:pt x="1074" y="2010"/>
                  </a:lnTo>
                  <a:lnTo>
                    <a:pt x="1060" y="2024"/>
                  </a:lnTo>
                  <a:lnTo>
                    <a:pt x="1045" y="2037"/>
                  </a:lnTo>
                  <a:lnTo>
                    <a:pt x="1029" y="2047"/>
                  </a:lnTo>
                  <a:lnTo>
                    <a:pt x="1011" y="2058"/>
                  </a:lnTo>
                  <a:lnTo>
                    <a:pt x="992" y="2066"/>
                  </a:lnTo>
                  <a:lnTo>
                    <a:pt x="971" y="2071"/>
                  </a:lnTo>
                  <a:lnTo>
                    <a:pt x="948" y="2075"/>
                  </a:lnTo>
                  <a:lnTo>
                    <a:pt x="923" y="2075"/>
                  </a:lnTo>
                  <a:lnTo>
                    <a:pt x="890" y="2071"/>
                  </a:lnTo>
                  <a:lnTo>
                    <a:pt x="861" y="2068"/>
                  </a:lnTo>
                  <a:lnTo>
                    <a:pt x="830" y="2067"/>
                  </a:lnTo>
                  <a:lnTo>
                    <a:pt x="801" y="2066"/>
                  </a:lnTo>
                  <a:lnTo>
                    <a:pt x="773" y="2066"/>
                  </a:lnTo>
                  <a:lnTo>
                    <a:pt x="745" y="2067"/>
                  </a:lnTo>
                  <a:lnTo>
                    <a:pt x="718" y="2069"/>
                  </a:lnTo>
                  <a:lnTo>
                    <a:pt x="689" y="2072"/>
                  </a:lnTo>
                  <a:lnTo>
                    <a:pt x="663" y="2076"/>
                  </a:lnTo>
                  <a:lnTo>
                    <a:pt x="636" y="2081"/>
                  </a:lnTo>
                  <a:lnTo>
                    <a:pt x="609" y="2086"/>
                  </a:lnTo>
                  <a:lnTo>
                    <a:pt x="580" y="2092"/>
                  </a:lnTo>
                  <a:lnTo>
                    <a:pt x="552" y="2099"/>
                  </a:lnTo>
                  <a:lnTo>
                    <a:pt x="524" y="2107"/>
                  </a:lnTo>
                  <a:lnTo>
                    <a:pt x="494" y="2115"/>
                  </a:lnTo>
                  <a:lnTo>
                    <a:pt x="464" y="2124"/>
                  </a:lnTo>
                  <a:lnTo>
                    <a:pt x="449" y="2127"/>
                  </a:lnTo>
                  <a:lnTo>
                    <a:pt x="436" y="2129"/>
                  </a:lnTo>
                  <a:lnTo>
                    <a:pt x="422" y="2131"/>
                  </a:lnTo>
                  <a:lnTo>
                    <a:pt x="409" y="2132"/>
                  </a:lnTo>
                  <a:lnTo>
                    <a:pt x="395" y="2133"/>
                  </a:lnTo>
                  <a:lnTo>
                    <a:pt x="382" y="2135"/>
                  </a:lnTo>
                  <a:lnTo>
                    <a:pt x="368" y="2135"/>
                  </a:lnTo>
                  <a:lnTo>
                    <a:pt x="354" y="2135"/>
                  </a:lnTo>
                  <a:close/>
                </a:path>
              </a:pathLst>
            </a:custGeom>
            <a:solidFill>
              <a:srgbClr val="969696"/>
            </a:solidFill>
            <a:ln w="9525">
              <a:noFill/>
              <a:round/>
              <a:headEnd/>
              <a:tailEnd/>
            </a:ln>
          </p:spPr>
          <p:txBody>
            <a:bodyPr/>
            <a:lstStyle/>
            <a:p>
              <a:endParaRPr lang="en-US">
                <a:solidFill>
                  <a:srgbClr val="000000"/>
                </a:solidFill>
              </a:endParaRPr>
            </a:p>
          </p:txBody>
        </p:sp>
        <p:sp>
          <p:nvSpPr>
            <p:cNvPr id="27661" name="Freeform 13"/>
            <p:cNvSpPr>
              <a:spLocks/>
            </p:cNvSpPr>
            <p:nvPr/>
          </p:nvSpPr>
          <p:spPr bwMode="auto">
            <a:xfrm>
              <a:off x="1274436" y="1871070"/>
              <a:ext cx="123825" cy="187325"/>
            </a:xfrm>
            <a:custGeom>
              <a:avLst/>
              <a:gdLst>
                <a:gd name="T0" fmla="*/ 0 w 285"/>
                <a:gd name="T1" fmla="*/ 0 h 491"/>
                <a:gd name="T2" fmla="*/ 0 w 285"/>
                <a:gd name="T3" fmla="*/ 0 h 491"/>
                <a:gd name="T4" fmla="*/ 0 w 285"/>
                <a:gd name="T5" fmla="*/ 0 h 491"/>
                <a:gd name="T6" fmla="*/ 0 w 285"/>
                <a:gd name="T7" fmla="*/ 0 h 491"/>
                <a:gd name="T8" fmla="*/ 0 w 285"/>
                <a:gd name="T9" fmla="*/ 0 h 491"/>
                <a:gd name="T10" fmla="*/ 0 w 285"/>
                <a:gd name="T11" fmla="*/ 0 h 491"/>
                <a:gd name="T12" fmla="*/ 0 w 285"/>
                <a:gd name="T13" fmla="*/ 0 h 491"/>
                <a:gd name="T14" fmla="*/ 0 w 285"/>
                <a:gd name="T15" fmla="*/ 0 h 491"/>
                <a:gd name="T16" fmla="*/ 0 w 285"/>
                <a:gd name="T17" fmla="*/ 0 h 491"/>
                <a:gd name="T18" fmla="*/ 0 w 285"/>
                <a:gd name="T19" fmla="*/ 0 h 491"/>
                <a:gd name="T20" fmla="*/ 0 w 285"/>
                <a:gd name="T21" fmla="*/ 0 h 491"/>
                <a:gd name="T22" fmla="*/ 0 w 285"/>
                <a:gd name="T23" fmla="*/ 0 h 491"/>
                <a:gd name="T24" fmla="*/ 0 w 285"/>
                <a:gd name="T25" fmla="*/ 0 h 491"/>
                <a:gd name="T26" fmla="*/ 0 w 285"/>
                <a:gd name="T27" fmla="*/ 0 h 491"/>
                <a:gd name="T28" fmla="*/ 0 w 285"/>
                <a:gd name="T29" fmla="*/ 0 h 491"/>
                <a:gd name="T30" fmla="*/ 0 w 285"/>
                <a:gd name="T31" fmla="*/ 0 h 491"/>
                <a:gd name="T32" fmla="*/ 0 w 285"/>
                <a:gd name="T33" fmla="*/ 0 h 491"/>
                <a:gd name="T34" fmla="*/ 0 w 285"/>
                <a:gd name="T35" fmla="*/ 0 h 491"/>
                <a:gd name="T36" fmla="*/ 0 w 285"/>
                <a:gd name="T37" fmla="*/ 0 h 491"/>
                <a:gd name="T38" fmla="*/ 0 w 285"/>
                <a:gd name="T39" fmla="*/ 0 h 491"/>
                <a:gd name="T40" fmla="*/ 0 w 285"/>
                <a:gd name="T41" fmla="*/ 0 h 491"/>
                <a:gd name="T42" fmla="*/ 0 w 285"/>
                <a:gd name="T43" fmla="*/ 0 h 491"/>
                <a:gd name="T44" fmla="*/ 0 w 285"/>
                <a:gd name="T45" fmla="*/ 0 h 491"/>
                <a:gd name="T46" fmla="*/ 0 w 285"/>
                <a:gd name="T47" fmla="*/ 0 h 491"/>
                <a:gd name="T48" fmla="*/ 0 w 285"/>
                <a:gd name="T49" fmla="*/ 0 h 491"/>
                <a:gd name="T50" fmla="*/ 0 w 285"/>
                <a:gd name="T51" fmla="*/ 0 h 491"/>
                <a:gd name="T52" fmla="*/ 0 w 285"/>
                <a:gd name="T53" fmla="*/ 0 h 491"/>
                <a:gd name="T54" fmla="*/ 0 w 285"/>
                <a:gd name="T55" fmla="*/ 0 h 491"/>
                <a:gd name="T56" fmla="*/ 0 w 285"/>
                <a:gd name="T57" fmla="*/ 0 h 491"/>
                <a:gd name="T58" fmla="*/ 0 w 285"/>
                <a:gd name="T59" fmla="*/ 0 h 491"/>
                <a:gd name="T60" fmla="*/ 0 w 285"/>
                <a:gd name="T61" fmla="*/ 0 h 491"/>
                <a:gd name="T62" fmla="*/ 0 w 285"/>
                <a:gd name="T63" fmla="*/ 0 h 491"/>
                <a:gd name="T64" fmla="*/ 0 w 285"/>
                <a:gd name="T65" fmla="*/ 0 h 491"/>
                <a:gd name="T66" fmla="*/ 0 w 285"/>
                <a:gd name="T67" fmla="*/ 0 h 491"/>
                <a:gd name="T68" fmla="*/ 0 w 285"/>
                <a:gd name="T69" fmla="*/ 0 h 491"/>
                <a:gd name="T70" fmla="*/ 0 w 285"/>
                <a:gd name="T71" fmla="*/ 0 h 491"/>
                <a:gd name="T72" fmla="*/ 0 w 285"/>
                <a:gd name="T73" fmla="*/ 0 h 491"/>
                <a:gd name="T74" fmla="*/ 0 w 285"/>
                <a:gd name="T75" fmla="*/ 0 h 491"/>
                <a:gd name="T76" fmla="*/ 0 w 285"/>
                <a:gd name="T77" fmla="*/ 0 h 491"/>
                <a:gd name="T78" fmla="*/ 0 w 285"/>
                <a:gd name="T79" fmla="*/ 0 h 491"/>
                <a:gd name="T80" fmla="*/ 0 w 285"/>
                <a:gd name="T81" fmla="*/ 0 h 491"/>
                <a:gd name="T82" fmla="*/ 0 w 285"/>
                <a:gd name="T83" fmla="*/ 0 h 491"/>
                <a:gd name="T84" fmla="*/ 0 w 285"/>
                <a:gd name="T85" fmla="*/ 0 h 491"/>
                <a:gd name="T86" fmla="*/ 0 w 285"/>
                <a:gd name="T87" fmla="*/ 0 h 491"/>
                <a:gd name="T88" fmla="*/ 0 w 285"/>
                <a:gd name="T89" fmla="*/ 0 h 491"/>
                <a:gd name="T90" fmla="*/ 0 w 285"/>
                <a:gd name="T91" fmla="*/ 0 h 491"/>
                <a:gd name="T92" fmla="*/ 0 w 285"/>
                <a:gd name="T93" fmla="*/ 0 h 491"/>
                <a:gd name="T94" fmla="*/ 0 w 285"/>
                <a:gd name="T95" fmla="*/ 0 h 491"/>
                <a:gd name="T96" fmla="*/ 0 w 285"/>
                <a:gd name="T97" fmla="*/ 0 h 4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491"/>
                <a:gd name="T149" fmla="*/ 285 w 285"/>
                <a:gd name="T150" fmla="*/ 491 h 4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491">
                  <a:moveTo>
                    <a:pt x="266" y="491"/>
                  </a:moveTo>
                  <a:lnTo>
                    <a:pt x="231" y="469"/>
                  </a:lnTo>
                  <a:lnTo>
                    <a:pt x="199" y="449"/>
                  </a:lnTo>
                  <a:lnTo>
                    <a:pt x="170" y="429"/>
                  </a:lnTo>
                  <a:lnTo>
                    <a:pt x="145" y="410"/>
                  </a:lnTo>
                  <a:lnTo>
                    <a:pt x="122" y="389"/>
                  </a:lnTo>
                  <a:lnTo>
                    <a:pt x="104" y="369"/>
                  </a:lnTo>
                  <a:lnTo>
                    <a:pt x="87" y="348"/>
                  </a:lnTo>
                  <a:lnTo>
                    <a:pt x="71" y="326"/>
                  </a:lnTo>
                  <a:lnTo>
                    <a:pt x="58" y="304"/>
                  </a:lnTo>
                  <a:lnTo>
                    <a:pt x="47" y="281"/>
                  </a:lnTo>
                  <a:lnTo>
                    <a:pt x="39" y="255"/>
                  </a:lnTo>
                  <a:lnTo>
                    <a:pt x="30" y="227"/>
                  </a:lnTo>
                  <a:lnTo>
                    <a:pt x="22" y="197"/>
                  </a:lnTo>
                  <a:lnTo>
                    <a:pt x="15" y="165"/>
                  </a:lnTo>
                  <a:lnTo>
                    <a:pt x="9" y="129"/>
                  </a:lnTo>
                  <a:lnTo>
                    <a:pt x="2" y="91"/>
                  </a:lnTo>
                  <a:lnTo>
                    <a:pt x="0" y="67"/>
                  </a:lnTo>
                  <a:lnTo>
                    <a:pt x="0" y="43"/>
                  </a:lnTo>
                  <a:lnTo>
                    <a:pt x="2" y="21"/>
                  </a:lnTo>
                  <a:lnTo>
                    <a:pt x="7" y="0"/>
                  </a:lnTo>
                  <a:lnTo>
                    <a:pt x="12" y="0"/>
                  </a:lnTo>
                  <a:lnTo>
                    <a:pt x="15" y="0"/>
                  </a:lnTo>
                  <a:lnTo>
                    <a:pt x="20" y="1"/>
                  </a:lnTo>
                  <a:lnTo>
                    <a:pt x="26" y="5"/>
                  </a:lnTo>
                  <a:lnTo>
                    <a:pt x="26" y="48"/>
                  </a:lnTo>
                  <a:lnTo>
                    <a:pt x="27" y="88"/>
                  </a:lnTo>
                  <a:lnTo>
                    <a:pt x="30" y="125"/>
                  </a:lnTo>
                  <a:lnTo>
                    <a:pt x="34" y="160"/>
                  </a:lnTo>
                  <a:lnTo>
                    <a:pt x="41" y="192"/>
                  </a:lnTo>
                  <a:lnTo>
                    <a:pt x="49" y="224"/>
                  </a:lnTo>
                  <a:lnTo>
                    <a:pt x="58" y="253"/>
                  </a:lnTo>
                  <a:lnTo>
                    <a:pt x="71" y="281"/>
                  </a:lnTo>
                  <a:lnTo>
                    <a:pt x="87" y="308"/>
                  </a:lnTo>
                  <a:lnTo>
                    <a:pt x="105" y="334"/>
                  </a:lnTo>
                  <a:lnTo>
                    <a:pt x="126" y="359"/>
                  </a:lnTo>
                  <a:lnTo>
                    <a:pt x="150" y="382"/>
                  </a:lnTo>
                  <a:lnTo>
                    <a:pt x="177" y="407"/>
                  </a:lnTo>
                  <a:lnTo>
                    <a:pt x="210" y="430"/>
                  </a:lnTo>
                  <a:lnTo>
                    <a:pt x="245" y="454"/>
                  </a:lnTo>
                  <a:lnTo>
                    <a:pt x="285" y="478"/>
                  </a:lnTo>
                  <a:lnTo>
                    <a:pt x="285" y="481"/>
                  </a:lnTo>
                  <a:lnTo>
                    <a:pt x="285" y="482"/>
                  </a:lnTo>
                  <a:lnTo>
                    <a:pt x="285" y="485"/>
                  </a:lnTo>
                  <a:lnTo>
                    <a:pt x="285" y="488"/>
                  </a:lnTo>
                  <a:lnTo>
                    <a:pt x="282" y="490"/>
                  </a:lnTo>
                  <a:lnTo>
                    <a:pt x="279" y="491"/>
                  </a:lnTo>
                  <a:lnTo>
                    <a:pt x="275" y="491"/>
                  </a:lnTo>
                  <a:lnTo>
                    <a:pt x="266" y="491"/>
                  </a:lnTo>
                  <a:close/>
                </a:path>
              </a:pathLst>
            </a:custGeom>
            <a:solidFill>
              <a:srgbClr val="969696"/>
            </a:solidFill>
            <a:ln w="9525">
              <a:noFill/>
              <a:round/>
              <a:headEnd/>
              <a:tailEnd/>
            </a:ln>
          </p:spPr>
          <p:txBody>
            <a:bodyPr/>
            <a:lstStyle/>
            <a:p>
              <a:endParaRPr lang="en-US">
                <a:solidFill>
                  <a:srgbClr val="000000"/>
                </a:solidFill>
              </a:endParaRPr>
            </a:p>
          </p:txBody>
        </p:sp>
        <p:sp>
          <p:nvSpPr>
            <p:cNvPr id="27662" name="Freeform 14"/>
            <p:cNvSpPr>
              <a:spLocks/>
            </p:cNvSpPr>
            <p:nvPr/>
          </p:nvSpPr>
          <p:spPr bwMode="auto">
            <a:xfrm>
              <a:off x="1512561" y="1799633"/>
              <a:ext cx="19050" cy="66675"/>
            </a:xfrm>
            <a:custGeom>
              <a:avLst/>
              <a:gdLst>
                <a:gd name="T0" fmla="*/ 0 w 44"/>
                <a:gd name="T1" fmla="*/ 0 h 173"/>
                <a:gd name="T2" fmla="*/ 0 w 44"/>
                <a:gd name="T3" fmla="*/ 0 h 173"/>
                <a:gd name="T4" fmla="*/ 0 w 44"/>
                <a:gd name="T5" fmla="*/ 0 h 173"/>
                <a:gd name="T6" fmla="*/ 0 w 44"/>
                <a:gd name="T7" fmla="*/ 0 h 173"/>
                <a:gd name="T8" fmla="*/ 0 w 44"/>
                <a:gd name="T9" fmla="*/ 0 h 173"/>
                <a:gd name="T10" fmla="*/ 0 w 44"/>
                <a:gd name="T11" fmla="*/ 0 h 173"/>
                <a:gd name="T12" fmla="*/ 0 w 44"/>
                <a:gd name="T13" fmla="*/ 0 h 173"/>
                <a:gd name="T14" fmla="*/ 0 w 44"/>
                <a:gd name="T15" fmla="*/ 0 h 173"/>
                <a:gd name="T16" fmla="*/ 0 w 44"/>
                <a:gd name="T17" fmla="*/ 0 h 173"/>
                <a:gd name="T18" fmla="*/ 0 w 44"/>
                <a:gd name="T19" fmla="*/ 0 h 173"/>
                <a:gd name="T20" fmla="*/ 0 w 44"/>
                <a:gd name="T21" fmla="*/ 0 h 173"/>
                <a:gd name="T22" fmla="*/ 0 w 44"/>
                <a:gd name="T23" fmla="*/ 0 h 173"/>
                <a:gd name="T24" fmla="*/ 0 w 44"/>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73"/>
                <a:gd name="T41" fmla="*/ 44 w 44"/>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73">
                  <a:moveTo>
                    <a:pt x="0" y="173"/>
                  </a:moveTo>
                  <a:lnTo>
                    <a:pt x="3" y="131"/>
                  </a:lnTo>
                  <a:lnTo>
                    <a:pt x="13" y="81"/>
                  </a:lnTo>
                  <a:lnTo>
                    <a:pt x="26" y="34"/>
                  </a:lnTo>
                  <a:lnTo>
                    <a:pt x="42" y="0"/>
                  </a:lnTo>
                  <a:lnTo>
                    <a:pt x="44" y="15"/>
                  </a:lnTo>
                  <a:lnTo>
                    <a:pt x="43" y="39"/>
                  </a:lnTo>
                  <a:lnTo>
                    <a:pt x="40" y="69"/>
                  </a:lnTo>
                  <a:lnTo>
                    <a:pt x="34" y="101"/>
                  </a:lnTo>
                  <a:lnTo>
                    <a:pt x="26" y="131"/>
                  </a:lnTo>
                  <a:lnTo>
                    <a:pt x="17" y="155"/>
                  </a:lnTo>
                  <a:lnTo>
                    <a:pt x="9" y="171"/>
                  </a:lnTo>
                  <a:lnTo>
                    <a:pt x="0" y="173"/>
                  </a:lnTo>
                  <a:close/>
                </a:path>
              </a:pathLst>
            </a:custGeom>
            <a:solidFill>
              <a:srgbClr val="FFCC99"/>
            </a:solidFill>
            <a:ln w="9525">
              <a:noFill/>
              <a:round/>
              <a:headEnd/>
              <a:tailEnd/>
            </a:ln>
          </p:spPr>
          <p:txBody>
            <a:bodyPr/>
            <a:lstStyle/>
            <a:p>
              <a:endParaRPr lang="en-US">
                <a:solidFill>
                  <a:srgbClr val="000000"/>
                </a:solidFill>
              </a:endParaRPr>
            </a:p>
          </p:txBody>
        </p:sp>
        <p:sp>
          <p:nvSpPr>
            <p:cNvPr id="27663" name="Freeform 15"/>
            <p:cNvSpPr>
              <a:spLocks/>
            </p:cNvSpPr>
            <p:nvPr/>
          </p:nvSpPr>
          <p:spPr bwMode="auto">
            <a:xfrm>
              <a:off x="1493511" y="1763120"/>
              <a:ext cx="30163" cy="98425"/>
            </a:xfrm>
            <a:custGeom>
              <a:avLst/>
              <a:gdLst>
                <a:gd name="T0" fmla="*/ 0 w 73"/>
                <a:gd name="T1" fmla="*/ 0 h 262"/>
                <a:gd name="T2" fmla="*/ 0 w 73"/>
                <a:gd name="T3" fmla="*/ 0 h 262"/>
                <a:gd name="T4" fmla="*/ 0 w 73"/>
                <a:gd name="T5" fmla="*/ 0 h 262"/>
                <a:gd name="T6" fmla="*/ 0 w 73"/>
                <a:gd name="T7" fmla="*/ 0 h 262"/>
                <a:gd name="T8" fmla="*/ 0 w 73"/>
                <a:gd name="T9" fmla="*/ 0 h 262"/>
                <a:gd name="T10" fmla="*/ 0 w 73"/>
                <a:gd name="T11" fmla="*/ 0 h 262"/>
                <a:gd name="T12" fmla="*/ 0 w 73"/>
                <a:gd name="T13" fmla="*/ 0 h 262"/>
                <a:gd name="T14" fmla="*/ 0 w 73"/>
                <a:gd name="T15" fmla="*/ 0 h 262"/>
                <a:gd name="T16" fmla="*/ 0 w 73"/>
                <a:gd name="T17" fmla="*/ 0 h 262"/>
                <a:gd name="T18" fmla="*/ 0 w 73"/>
                <a:gd name="T19" fmla="*/ 0 h 262"/>
                <a:gd name="T20" fmla="*/ 0 w 73"/>
                <a:gd name="T21" fmla="*/ 0 h 262"/>
                <a:gd name="T22" fmla="*/ 0 w 73"/>
                <a:gd name="T23" fmla="*/ 0 h 262"/>
                <a:gd name="T24" fmla="*/ 0 w 73"/>
                <a:gd name="T25" fmla="*/ 0 h 262"/>
                <a:gd name="T26" fmla="*/ 0 w 73"/>
                <a:gd name="T27" fmla="*/ 0 h 262"/>
                <a:gd name="T28" fmla="*/ 0 w 73"/>
                <a:gd name="T29" fmla="*/ 0 h 262"/>
                <a:gd name="T30" fmla="*/ 0 w 73"/>
                <a:gd name="T31" fmla="*/ 0 h 262"/>
                <a:gd name="T32" fmla="*/ 0 w 73"/>
                <a:gd name="T33" fmla="*/ 0 h 262"/>
                <a:gd name="T34" fmla="*/ 0 w 73"/>
                <a:gd name="T35" fmla="*/ 0 h 262"/>
                <a:gd name="T36" fmla="*/ 0 w 73"/>
                <a:gd name="T37" fmla="*/ 0 h 262"/>
                <a:gd name="T38" fmla="*/ 0 w 73"/>
                <a:gd name="T39" fmla="*/ 0 h 262"/>
                <a:gd name="T40" fmla="*/ 0 w 73"/>
                <a:gd name="T41" fmla="*/ 0 h 262"/>
                <a:gd name="T42" fmla="*/ 0 w 73"/>
                <a:gd name="T43" fmla="*/ 0 h 262"/>
                <a:gd name="T44" fmla="*/ 0 w 73"/>
                <a:gd name="T45" fmla="*/ 0 h 262"/>
                <a:gd name="T46" fmla="*/ 0 w 73"/>
                <a:gd name="T47" fmla="*/ 0 h 262"/>
                <a:gd name="T48" fmla="*/ 0 w 73"/>
                <a:gd name="T49" fmla="*/ 0 h 262"/>
                <a:gd name="T50" fmla="*/ 0 w 73"/>
                <a:gd name="T51" fmla="*/ 0 h 262"/>
                <a:gd name="T52" fmla="*/ 0 w 73"/>
                <a:gd name="T53" fmla="*/ 0 h 262"/>
                <a:gd name="T54" fmla="*/ 0 w 73"/>
                <a:gd name="T55" fmla="*/ 0 h 262"/>
                <a:gd name="T56" fmla="*/ 0 w 73"/>
                <a:gd name="T57" fmla="*/ 0 h 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262"/>
                <a:gd name="T89" fmla="*/ 73 w 73"/>
                <a:gd name="T90" fmla="*/ 262 h 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262">
                  <a:moveTo>
                    <a:pt x="3" y="262"/>
                  </a:moveTo>
                  <a:lnTo>
                    <a:pt x="0" y="230"/>
                  </a:lnTo>
                  <a:lnTo>
                    <a:pt x="3" y="200"/>
                  </a:lnTo>
                  <a:lnTo>
                    <a:pt x="11" y="171"/>
                  </a:lnTo>
                  <a:lnTo>
                    <a:pt x="22" y="143"/>
                  </a:lnTo>
                  <a:lnTo>
                    <a:pt x="35" y="114"/>
                  </a:lnTo>
                  <a:lnTo>
                    <a:pt x="45" y="87"/>
                  </a:lnTo>
                  <a:lnTo>
                    <a:pt x="54" y="58"/>
                  </a:lnTo>
                  <a:lnTo>
                    <a:pt x="56" y="28"/>
                  </a:lnTo>
                  <a:lnTo>
                    <a:pt x="51" y="19"/>
                  </a:lnTo>
                  <a:lnTo>
                    <a:pt x="51" y="14"/>
                  </a:lnTo>
                  <a:lnTo>
                    <a:pt x="52" y="7"/>
                  </a:lnTo>
                  <a:lnTo>
                    <a:pt x="54" y="0"/>
                  </a:lnTo>
                  <a:lnTo>
                    <a:pt x="58" y="0"/>
                  </a:lnTo>
                  <a:lnTo>
                    <a:pt x="62" y="1"/>
                  </a:lnTo>
                  <a:lnTo>
                    <a:pt x="66" y="3"/>
                  </a:lnTo>
                  <a:lnTo>
                    <a:pt x="72" y="7"/>
                  </a:lnTo>
                  <a:lnTo>
                    <a:pt x="71" y="15"/>
                  </a:lnTo>
                  <a:lnTo>
                    <a:pt x="71" y="23"/>
                  </a:lnTo>
                  <a:lnTo>
                    <a:pt x="72" y="36"/>
                  </a:lnTo>
                  <a:lnTo>
                    <a:pt x="73" y="57"/>
                  </a:lnTo>
                  <a:lnTo>
                    <a:pt x="66" y="70"/>
                  </a:lnTo>
                  <a:lnTo>
                    <a:pt x="59" y="95"/>
                  </a:lnTo>
                  <a:lnTo>
                    <a:pt x="52" y="127"/>
                  </a:lnTo>
                  <a:lnTo>
                    <a:pt x="45" y="161"/>
                  </a:lnTo>
                  <a:lnTo>
                    <a:pt x="37" y="196"/>
                  </a:lnTo>
                  <a:lnTo>
                    <a:pt x="28" y="227"/>
                  </a:lnTo>
                  <a:lnTo>
                    <a:pt x="17" y="251"/>
                  </a:lnTo>
                  <a:lnTo>
                    <a:pt x="3" y="262"/>
                  </a:lnTo>
                  <a:close/>
                </a:path>
              </a:pathLst>
            </a:custGeom>
            <a:solidFill>
              <a:srgbClr val="FFCC99"/>
            </a:solidFill>
            <a:ln w="9525">
              <a:noFill/>
              <a:round/>
              <a:headEnd/>
              <a:tailEnd/>
            </a:ln>
          </p:spPr>
          <p:txBody>
            <a:bodyPr/>
            <a:lstStyle/>
            <a:p>
              <a:endParaRPr lang="en-US">
                <a:solidFill>
                  <a:srgbClr val="000000"/>
                </a:solidFill>
              </a:endParaRPr>
            </a:p>
          </p:txBody>
        </p:sp>
        <p:sp>
          <p:nvSpPr>
            <p:cNvPr id="27664" name="Freeform 16"/>
            <p:cNvSpPr>
              <a:spLocks/>
            </p:cNvSpPr>
            <p:nvPr/>
          </p:nvSpPr>
          <p:spPr bwMode="auto">
            <a:xfrm>
              <a:off x="1255386" y="1342433"/>
              <a:ext cx="334963" cy="506413"/>
            </a:xfrm>
            <a:custGeom>
              <a:avLst/>
              <a:gdLst>
                <a:gd name="T0" fmla="*/ 0 w 766"/>
                <a:gd name="T1" fmla="*/ 0 h 1327"/>
                <a:gd name="T2" fmla="*/ 0 w 766"/>
                <a:gd name="T3" fmla="*/ 0 h 1327"/>
                <a:gd name="T4" fmla="*/ 0 w 766"/>
                <a:gd name="T5" fmla="*/ 0 h 1327"/>
                <a:gd name="T6" fmla="*/ 0 w 766"/>
                <a:gd name="T7" fmla="*/ 0 h 1327"/>
                <a:gd name="T8" fmla="*/ 0 w 766"/>
                <a:gd name="T9" fmla="*/ 0 h 1327"/>
                <a:gd name="T10" fmla="*/ 0 w 766"/>
                <a:gd name="T11" fmla="*/ 0 h 1327"/>
                <a:gd name="T12" fmla="*/ 0 w 766"/>
                <a:gd name="T13" fmla="*/ 0 h 1327"/>
                <a:gd name="T14" fmla="*/ 0 w 766"/>
                <a:gd name="T15" fmla="*/ 0 h 1327"/>
                <a:gd name="T16" fmla="*/ 0 w 766"/>
                <a:gd name="T17" fmla="*/ 0 h 1327"/>
                <a:gd name="T18" fmla="*/ 0 w 766"/>
                <a:gd name="T19" fmla="*/ 0 h 1327"/>
                <a:gd name="T20" fmla="*/ 0 w 766"/>
                <a:gd name="T21" fmla="*/ 0 h 1327"/>
                <a:gd name="T22" fmla="*/ 0 w 766"/>
                <a:gd name="T23" fmla="*/ 0 h 1327"/>
                <a:gd name="T24" fmla="*/ 0 w 766"/>
                <a:gd name="T25" fmla="*/ 0 h 1327"/>
                <a:gd name="T26" fmla="*/ 0 w 766"/>
                <a:gd name="T27" fmla="*/ 0 h 1327"/>
                <a:gd name="T28" fmla="*/ 0 w 766"/>
                <a:gd name="T29" fmla="*/ 0 h 1327"/>
                <a:gd name="T30" fmla="*/ 0 w 766"/>
                <a:gd name="T31" fmla="*/ 0 h 1327"/>
                <a:gd name="T32" fmla="*/ 0 w 766"/>
                <a:gd name="T33" fmla="*/ 0 h 1327"/>
                <a:gd name="T34" fmla="*/ 0 w 766"/>
                <a:gd name="T35" fmla="*/ 0 h 1327"/>
                <a:gd name="T36" fmla="*/ 0 w 766"/>
                <a:gd name="T37" fmla="*/ 0 h 1327"/>
                <a:gd name="T38" fmla="*/ 0 w 766"/>
                <a:gd name="T39" fmla="*/ 0 h 1327"/>
                <a:gd name="T40" fmla="*/ 0 w 766"/>
                <a:gd name="T41" fmla="*/ 0 h 1327"/>
                <a:gd name="T42" fmla="*/ 0 w 766"/>
                <a:gd name="T43" fmla="*/ 0 h 1327"/>
                <a:gd name="T44" fmla="*/ 0 w 766"/>
                <a:gd name="T45" fmla="*/ 0 h 1327"/>
                <a:gd name="T46" fmla="*/ 0 w 766"/>
                <a:gd name="T47" fmla="*/ 0 h 1327"/>
                <a:gd name="T48" fmla="*/ 0 w 766"/>
                <a:gd name="T49" fmla="*/ 0 h 1327"/>
                <a:gd name="T50" fmla="*/ 0 w 766"/>
                <a:gd name="T51" fmla="*/ 0 h 1327"/>
                <a:gd name="T52" fmla="*/ 0 w 766"/>
                <a:gd name="T53" fmla="*/ 0 h 1327"/>
                <a:gd name="T54" fmla="*/ 0 w 766"/>
                <a:gd name="T55" fmla="*/ 0 h 1327"/>
                <a:gd name="T56" fmla="*/ 0 w 766"/>
                <a:gd name="T57" fmla="*/ 0 h 1327"/>
                <a:gd name="T58" fmla="*/ 0 w 766"/>
                <a:gd name="T59" fmla="*/ 0 h 1327"/>
                <a:gd name="T60" fmla="*/ 0 w 766"/>
                <a:gd name="T61" fmla="*/ 0 h 1327"/>
                <a:gd name="T62" fmla="*/ 0 w 766"/>
                <a:gd name="T63" fmla="*/ 0 h 1327"/>
                <a:gd name="T64" fmla="*/ 0 w 766"/>
                <a:gd name="T65" fmla="*/ 0 h 1327"/>
                <a:gd name="T66" fmla="*/ 0 w 766"/>
                <a:gd name="T67" fmla="*/ 0 h 1327"/>
                <a:gd name="T68" fmla="*/ 0 w 766"/>
                <a:gd name="T69" fmla="*/ 0 h 1327"/>
                <a:gd name="T70" fmla="*/ 0 w 766"/>
                <a:gd name="T71" fmla="*/ 0 h 1327"/>
                <a:gd name="T72" fmla="*/ 0 w 766"/>
                <a:gd name="T73" fmla="*/ 0 h 1327"/>
                <a:gd name="T74" fmla="*/ 0 w 766"/>
                <a:gd name="T75" fmla="*/ 0 h 1327"/>
                <a:gd name="T76" fmla="*/ 0 w 766"/>
                <a:gd name="T77" fmla="*/ 0 h 1327"/>
                <a:gd name="T78" fmla="*/ 0 w 766"/>
                <a:gd name="T79" fmla="*/ 0 h 1327"/>
                <a:gd name="T80" fmla="*/ 0 w 766"/>
                <a:gd name="T81" fmla="*/ 0 h 1327"/>
                <a:gd name="T82" fmla="*/ 0 w 766"/>
                <a:gd name="T83" fmla="*/ 0 h 1327"/>
                <a:gd name="T84" fmla="*/ 0 w 766"/>
                <a:gd name="T85" fmla="*/ 0 h 1327"/>
                <a:gd name="T86" fmla="*/ 0 w 766"/>
                <a:gd name="T87" fmla="*/ 0 h 1327"/>
                <a:gd name="T88" fmla="*/ 0 w 766"/>
                <a:gd name="T89" fmla="*/ 0 h 1327"/>
                <a:gd name="T90" fmla="*/ 0 w 766"/>
                <a:gd name="T91" fmla="*/ 0 h 1327"/>
                <a:gd name="T92" fmla="*/ 0 w 766"/>
                <a:gd name="T93" fmla="*/ 0 h 1327"/>
                <a:gd name="T94" fmla="*/ 0 w 766"/>
                <a:gd name="T95" fmla="*/ 0 h 1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6"/>
                <a:gd name="T145" fmla="*/ 0 h 1327"/>
                <a:gd name="T146" fmla="*/ 766 w 766"/>
                <a:gd name="T147" fmla="*/ 1327 h 1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6" h="1327">
                  <a:moveTo>
                    <a:pt x="640" y="1327"/>
                  </a:moveTo>
                  <a:lnTo>
                    <a:pt x="644" y="1312"/>
                  </a:lnTo>
                  <a:lnTo>
                    <a:pt x="647" y="1300"/>
                  </a:lnTo>
                  <a:lnTo>
                    <a:pt x="648" y="1290"/>
                  </a:lnTo>
                  <a:lnTo>
                    <a:pt x="650" y="1275"/>
                  </a:lnTo>
                  <a:lnTo>
                    <a:pt x="657" y="1271"/>
                  </a:lnTo>
                  <a:lnTo>
                    <a:pt x="665" y="1265"/>
                  </a:lnTo>
                  <a:lnTo>
                    <a:pt x="672" y="1254"/>
                  </a:lnTo>
                  <a:lnTo>
                    <a:pt x="679" y="1244"/>
                  </a:lnTo>
                  <a:lnTo>
                    <a:pt x="687" y="1232"/>
                  </a:lnTo>
                  <a:lnTo>
                    <a:pt x="691" y="1222"/>
                  </a:lnTo>
                  <a:lnTo>
                    <a:pt x="694" y="1213"/>
                  </a:lnTo>
                  <a:lnTo>
                    <a:pt x="695" y="1205"/>
                  </a:lnTo>
                  <a:lnTo>
                    <a:pt x="692" y="1202"/>
                  </a:lnTo>
                  <a:lnTo>
                    <a:pt x="691" y="1201"/>
                  </a:lnTo>
                  <a:lnTo>
                    <a:pt x="688" y="1199"/>
                  </a:lnTo>
                  <a:lnTo>
                    <a:pt x="685" y="1197"/>
                  </a:lnTo>
                  <a:lnTo>
                    <a:pt x="675" y="1202"/>
                  </a:lnTo>
                  <a:lnTo>
                    <a:pt x="670" y="1209"/>
                  </a:lnTo>
                  <a:lnTo>
                    <a:pt x="665" y="1218"/>
                  </a:lnTo>
                  <a:lnTo>
                    <a:pt x="658" y="1227"/>
                  </a:lnTo>
                  <a:lnTo>
                    <a:pt x="654" y="1201"/>
                  </a:lnTo>
                  <a:lnTo>
                    <a:pt x="647" y="1175"/>
                  </a:lnTo>
                  <a:lnTo>
                    <a:pt x="641" y="1150"/>
                  </a:lnTo>
                  <a:lnTo>
                    <a:pt x="640" y="1128"/>
                  </a:lnTo>
                  <a:lnTo>
                    <a:pt x="643" y="1127"/>
                  </a:lnTo>
                  <a:lnTo>
                    <a:pt x="644" y="1126"/>
                  </a:lnTo>
                  <a:lnTo>
                    <a:pt x="647" y="1124"/>
                  </a:lnTo>
                  <a:lnTo>
                    <a:pt x="648" y="1124"/>
                  </a:lnTo>
                  <a:lnTo>
                    <a:pt x="641" y="1110"/>
                  </a:lnTo>
                  <a:lnTo>
                    <a:pt x="624" y="1093"/>
                  </a:lnTo>
                  <a:lnTo>
                    <a:pt x="597" y="1074"/>
                  </a:lnTo>
                  <a:lnTo>
                    <a:pt x="568" y="1054"/>
                  </a:lnTo>
                  <a:lnTo>
                    <a:pt x="535" y="1036"/>
                  </a:lnTo>
                  <a:lnTo>
                    <a:pt x="503" y="1019"/>
                  </a:lnTo>
                  <a:lnTo>
                    <a:pt x="477" y="1005"/>
                  </a:lnTo>
                  <a:lnTo>
                    <a:pt x="457" y="996"/>
                  </a:lnTo>
                  <a:lnTo>
                    <a:pt x="442" y="985"/>
                  </a:lnTo>
                  <a:lnTo>
                    <a:pt x="423" y="975"/>
                  </a:lnTo>
                  <a:lnTo>
                    <a:pt x="403" y="963"/>
                  </a:lnTo>
                  <a:lnTo>
                    <a:pt x="382" y="950"/>
                  </a:lnTo>
                  <a:lnTo>
                    <a:pt x="360" y="937"/>
                  </a:lnTo>
                  <a:lnTo>
                    <a:pt x="337" y="924"/>
                  </a:lnTo>
                  <a:lnTo>
                    <a:pt x="313" y="910"/>
                  </a:lnTo>
                  <a:lnTo>
                    <a:pt x="290" y="894"/>
                  </a:lnTo>
                  <a:lnTo>
                    <a:pt x="266" y="880"/>
                  </a:lnTo>
                  <a:lnTo>
                    <a:pt x="244" y="864"/>
                  </a:lnTo>
                  <a:lnTo>
                    <a:pt x="222" y="850"/>
                  </a:lnTo>
                  <a:lnTo>
                    <a:pt x="203" y="834"/>
                  </a:lnTo>
                  <a:lnTo>
                    <a:pt x="183" y="820"/>
                  </a:lnTo>
                  <a:lnTo>
                    <a:pt x="167" y="804"/>
                  </a:lnTo>
                  <a:lnTo>
                    <a:pt x="152" y="791"/>
                  </a:lnTo>
                  <a:lnTo>
                    <a:pt x="140" y="777"/>
                  </a:lnTo>
                  <a:lnTo>
                    <a:pt x="120" y="712"/>
                  </a:lnTo>
                  <a:lnTo>
                    <a:pt x="102" y="646"/>
                  </a:lnTo>
                  <a:lnTo>
                    <a:pt x="88" y="579"/>
                  </a:lnTo>
                  <a:lnTo>
                    <a:pt x="75" y="513"/>
                  </a:lnTo>
                  <a:lnTo>
                    <a:pt x="64" y="447"/>
                  </a:lnTo>
                  <a:lnTo>
                    <a:pt x="52" y="382"/>
                  </a:lnTo>
                  <a:lnTo>
                    <a:pt x="41" y="315"/>
                  </a:lnTo>
                  <a:lnTo>
                    <a:pt x="28" y="250"/>
                  </a:lnTo>
                  <a:lnTo>
                    <a:pt x="19" y="209"/>
                  </a:lnTo>
                  <a:lnTo>
                    <a:pt x="10" y="150"/>
                  </a:lnTo>
                  <a:lnTo>
                    <a:pt x="3" y="97"/>
                  </a:lnTo>
                  <a:lnTo>
                    <a:pt x="0" y="73"/>
                  </a:lnTo>
                  <a:lnTo>
                    <a:pt x="16" y="51"/>
                  </a:lnTo>
                  <a:lnTo>
                    <a:pt x="31" y="33"/>
                  </a:lnTo>
                  <a:lnTo>
                    <a:pt x="48" y="19"/>
                  </a:lnTo>
                  <a:lnTo>
                    <a:pt x="64" y="10"/>
                  </a:lnTo>
                  <a:lnTo>
                    <a:pt x="81" y="3"/>
                  </a:lnTo>
                  <a:lnTo>
                    <a:pt x="98" y="0"/>
                  </a:lnTo>
                  <a:lnTo>
                    <a:pt x="113" y="0"/>
                  </a:lnTo>
                  <a:lnTo>
                    <a:pt x="130" y="4"/>
                  </a:lnTo>
                  <a:lnTo>
                    <a:pt x="146" y="11"/>
                  </a:lnTo>
                  <a:lnTo>
                    <a:pt x="161" y="20"/>
                  </a:lnTo>
                  <a:lnTo>
                    <a:pt x="177" y="32"/>
                  </a:lnTo>
                  <a:lnTo>
                    <a:pt x="191" y="45"/>
                  </a:lnTo>
                  <a:lnTo>
                    <a:pt x="205" y="62"/>
                  </a:lnTo>
                  <a:lnTo>
                    <a:pt x="217" y="80"/>
                  </a:lnTo>
                  <a:lnTo>
                    <a:pt x="229" y="99"/>
                  </a:lnTo>
                  <a:lnTo>
                    <a:pt x="239" y="120"/>
                  </a:lnTo>
                  <a:lnTo>
                    <a:pt x="253" y="185"/>
                  </a:lnTo>
                  <a:lnTo>
                    <a:pt x="265" y="252"/>
                  </a:lnTo>
                  <a:lnTo>
                    <a:pt x="273" y="319"/>
                  </a:lnTo>
                  <a:lnTo>
                    <a:pt x="280" y="386"/>
                  </a:lnTo>
                  <a:lnTo>
                    <a:pt x="286" y="453"/>
                  </a:lnTo>
                  <a:lnTo>
                    <a:pt x="292" y="521"/>
                  </a:lnTo>
                  <a:lnTo>
                    <a:pt x="296" y="590"/>
                  </a:lnTo>
                  <a:lnTo>
                    <a:pt x="302" y="657"/>
                  </a:lnTo>
                  <a:lnTo>
                    <a:pt x="303" y="660"/>
                  </a:lnTo>
                  <a:lnTo>
                    <a:pt x="309" y="664"/>
                  </a:lnTo>
                  <a:lnTo>
                    <a:pt x="317" y="670"/>
                  </a:lnTo>
                  <a:lnTo>
                    <a:pt x="326" y="678"/>
                  </a:lnTo>
                  <a:lnTo>
                    <a:pt x="336" y="687"/>
                  </a:lnTo>
                  <a:lnTo>
                    <a:pt x="345" y="695"/>
                  </a:lnTo>
                  <a:lnTo>
                    <a:pt x="353" y="702"/>
                  </a:lnTo>
                  <a:lnTo>
                    <a:pt x="358" y="707"/>
                  </a:lnTo>
                  <a:lnTo>
                    <a:pt x="370" y="722"/>
                  </a:lnTo>
                  <a:lnTo>
                    <a:pt x="382" y="737"/>
                  </a:lnTo>
                  <a:lnTo>
                    <a:pt x="395" y="751"/>
                  </a:lnTo>
                  <a:lnTo>
                    <a:pt x="409" y="764"/>
                  </a:lnTo>
                  <a:lnTo>
                    <a:pt x="423" y="777"/>
                  </a:lnTo>
                  <a:lnTo>
                    <a:pt x="439" y="790"/>
                  </a:lnTo>
                  <a:lnTo>
                    <a:pt x="453" y="803"/>
                  </a:lnTo>
                  <a:lnTo>
                    <a:pt x="470" y="816"/>
                  </a:lnTo>
                  <a:lnTo>
                    <a:pt x="486" y="828"/>
                  </a:lnTo>
                  <a:lnTo>
                    <a:pt x="501" y="841"/>
                  </a:lnTo>
                  <a:lnTo>
                    <a:pt x="518" y="853"/>
                  </a:lnTo>
                  <a:lnTo>
                    <a:pt x="535" y="864"/>
                  </a:lnTo>
                  <a:lnTo>
                    <a:pt x="551" y="877"/>
                  </a:lnTo>
                  <a:lnTo>
                    <a:pt x="568" y="889"/>
                  </a:lnTo>
                  <a:lnTo>
                    <a:pt x="585" y="902"/>
                  </a:lnTo>
                  <a:lnTo>
                    <a:pt x="602" y="915"/>
                  </a:lnTo>
                  <a:lnTo>
                    <a:pt x="638" y="950"/>
                  </a:lnTo>
                  <a:lnTo>
                    <a:pt x="668" y="979"/>
                  </a:lnTo>
                  <a:lnTo>
                    <a:pt x="694" y="1005"/>
                  </a:lnTo>
                  <a:lnTo>
                    <a:pt x="715" y="1031"/>
                  </a:lnTo>
                  <a:lnTo>
                    <a:pt x="730" y="1058"/>
                  </a:lnTo>
                  <a:lnTo>
                    <a:pt x="745" y="1089"/>
                  </a:lnTo>
                  <a:lnTo>
                    <a:pt x="754" y="1128"/>
                  </a:lnTo>
                  <a:lnTo>
                    <a:pt x="763" y="1176"/>
                  </a:lnTo>
                  <a:lnTo>
                    <a:pt x="764" y="1205"/>
                  </a:lnTo>
                  <a:lnTo>
                    <a:pt x="766" y="1230"/>
                  </a:lnTo>
                  <a:lnTo>
                    <a:pt x="764" y="1251"/>
                  </a:lnTo>
                  <a:lnTo>
                    <a:pt x="762" y="1269"/>
                  </a:lnTo>
                  <a:lnTo>
                    <a:pt x="753" y="1286"/>
                  </a:lnTo>
                  <a:lnTo>
                    <a:pt x="740" y="1300"/>
                  </a:lnTo>
                  <a:lnTo>
                    <a:pt x="719" y="1314"/>
                  </a:lnTo>
                  <a:lnTo>
                    <a:pt x="691" y="1327"/>
                  </a:lnTo>
                  <a:lnTo>
                    <a:pt x="702" y="1304"/>
                  </a:lnTo>
                  <a:lnTo>
                    <a:pt x="713" y="1283"/>
                  </a:lnTo>
                  <a:lnTo>
                    <a:pt x="721" y="1261"/>
                  </a:lnTo>
                  <a:lnTo>
                    <a:pt x="719" y="1239"/>
                  </a:lnTo>
                  <a:lnTo>
                    <a:pt x="716" y="1239"/>
                  </a:lnTo>
                  <a:lnTo>
                    <a:pt x="712" y="1239"/>
                  </a:lnTo>
                  <a:lnTo>
                    <a:pt x="708" y="1239"/>
                  </a:lnTo>
                  <a:lnTo>
                    <a:pt x="705" y="1240"/>
                  </a:lnTo>
                  <a:lnTo>
                    <a:pt x="698" y="1251"/>
                  </a:lnTo>
                  <a:lnTo>
                    <a:pt x="692" y="1264"/>
                  </a:lnTo>
                  <a:lnTo>
                    <a:pt x="688" y="1278"/>
                  </a:lnTo>
                  <a:lnTo>
                    <a:pt x="684" y="1292"/>
                  </a:lnTo>
                  <a:lnTo>
                    <a:pt x="677" y="1305"/>
                  </a:lnTo>
                  <a:lnTo>
                    <a:pt x="668" y="1317"/>
                  </a:lnTo>
                  <a:lnTo>
                    <a:pt x="655" y="1325"/>
                  </a:lnTo>
                  <a:lnTo>
                    <a:pt x="640" y="1327"/>
                  </a:lnTo>
                  <a:close/>
                </a:path>
              </a:pathLst>
            </a:custGeom>
            <a:solidFill>
              <a:srgbClr val="FFCC99"/>
            </a:solidFill>
            <a:ln w="9525">
              <a:noFill/>
              <a:round/>
              <a:headEnd/>
              <a:tailEnd/>
            </a:ln>
          </p:spPr>
          <p:txBody>
            <a:bodyPr/>
            <a:lstStyle/>
            <a:p>
              <a:endParaRPr lang="en-US">
                <a:solidFill>
                  <a:srgbClr val="000000"/>
                </a:solidFill>
              </a:endParaRPr>
            </a:p>
          </p:txBody>
        </p:sp>
        <p:sp>
          <p:nvSpPr>
            <p:cNvPr id="27665" name="Freeform 17"/>
            <p:cNvSpPr>
              <a:spLocks/>
            </p:cNvSpPr>
            <p:nvPr/>
          </p:nvSpPr>
          <p:spPr bwMode="auto">
            <a:xfrm>
              <a:off x="1479223" y="1793283"/>
              <a:ext cx="23813" cy="42863"/>
            </a:xfrm>
            <a:custGeom>
              <a:avLst/>
              <a:gdLst>
                <a:gd name="T0" fmla="*/ 0 w 55"/>
                <a:gd name="T1" fmla="*/ 0 h 112"/>
                <a:gd name="T2" fmla="*/ 0 w 55"/>
                <a:gd name="T3" fmla="*/ 0 h 112"/>
                <a:gd name="T4" fmla="*/ 0 w 55"/>
                <a:gd name="T5" fmla="*/ 0 h 112"/>
                <a:gd name="T6" fmla="*/ 0 w 55"/>
                <a:gd name="T7" fmla="*/ 0 h 112"/>
                <a:gd name="T8" fmla="*/ 0 w 55"/>
                <a:gd name="T9" fmla="*/ 0 h 112"/>
                <a:gd name="T10" fmla="*/ 0 w 55"/>
                <a:gd name="T11" fmla="*/ 0 h 112"/>
                <a:gd name="T12" fmla="*/ 0 w 55"/>
                <a:gd name="T13" fmla="*/ 0 h 112"/>
                <a:gd name="T14" fmla="*/ 0 w 55"/>
                <a:gd name="T15" fmla="*/ 0 h 112"/>
                <a:gd name="T16" fmla="*/ 0 w 55"/>
                <a:gd name="T17" fmla="*/ 0 h 112"/>
                <a:gd name="T18" fmla="*/ 0 w 55"/>
                <a:gd name="T19" fmla="*/ 0 h 112"/>
                <a:gd name="T20" fmla="*/ 0 w 55"/>
                <a:gd name="T21" fmla="*/ 0 h 112"/>
                <a:gd name="T22" fmla="*/ 0 w 55"/>
                <a:gd name="T23" fmla="*/ 0 h 112"/>
                <a:gd name="T24" fmla="*/ 0 w 55"/>
                <a:gd name="T25" fmla="*/ 0 h 112"/>
                <a:gd name="T26" fmla="*/ 0 w 55"/>
                <a:gd name="T27" fmla="*/ 0 h 112"/>
                <a:gd name="T28" fmla="*/ 0 w 55"/>
                <a:gd name="T29" fmla="*/ 0 h 112"/>
                <a:gd name="T30" fmla="*/ 0 w 55"/>
                <a:gd name="T31" fmla="*/ 0 h 112"/>
                <a:gd name="T32" fmla="*/ 0 w 55"/>
                <a:gd name="T33" fmla="*/ 0 h 112"/>
                <a:gd name="T34" fmla="*/ 0 w 55"/>
                <a:gd name="T35" fmla="*/ 0 h 112"/>
                <a:gd name="T36" fmla="*/ 0 w 55"/>
                <a:gd name="T37" fmla="*/ 0 h 112"/>
                <a:gd name="T38" fmla="*/ 0 w 55"/>
                <a:gd name="T39" fmla="*/ 0 h 112"/>
                <a:gd name="T40" fmla="*/ 0 w 55"/>
                <a:gd name="T41" fmla="*/ 0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12"/>
                <a:gd name="T65" fmla="*/ 55 w 55"/>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12">
                  <a:moveTo>
                    <a:pt x="0" y="112"/>
                  </a:moveTo>
                  <a:lnTo>
                    <a:pt x="0" y="96"/>
                  </a:lnTo>
                  <a:lnTo>
                    <a:pt x="2" y="81"/>
                  </a:lnTo>
                  <a:lnTo>
                    <a:pt x="8" y="67"/>
                  </a:lnTo>
                  <a:lnTo>
                    <a:pt x="14" y="52"/>
                  </a:lnTo>
                  <a:lnTo>
                    <a:pt x="22" y="39"/>
                  </a:lnTo>
                  <a:lnTo>
                    <a:pt x="31" y="26"/>
                  </a:lnTo>
                  <a:lnTo>
                    <a:pt x="41" y="13"/>
                  </a:lnTo>
                  <a:lnTo>
                    <a:pt x="49" y="0"/>
                  </a:lnTo>
                  <a:lnTo>
                    <a:pt x="51" y="0"/>
                  </a:lnTo>
                  <a:lnTo>
                    <a:pt x="52" y="0"/>
                  </a:lnTo>
                  <a:lnTo>
                    <a:pt x="53" y="0"/>
                  </a:lnTo>
                  <a:lnTo>
                    <a:pt x="55" y="0"/>
                  </a:lnTo>
                  <a:lnTo>
                    <a:pt x="51" y="13"/>
                  </a:lnTo>
                  <a:lnTo>
                    <a:pt x="45" y="29"/>
                  </a:lnTo>
                  <a:lnTo>
                    <a:pt x="39" y="43"/>
                  </a:lnTo>
                  <a:lnTo>
                    <a:pt x="34" y="59"/>
                  </a:lnTo>
                  <a:lnTo>
                    <a:pt x="27" y="74"/>
                  </a:lnTo>
                  <a:lnTo>
                    <a:pt x="19" y="89"/>
                  </a:lnTo>
                  <a:lnTo>
                    <a:pt x="10" y="102"/>
                  </a:lnTo>
                  <a:lnTo>
                    <a:pt x="0" y="112"/>
                  </a:lnTo>
                  <a:close/>
                </a:path>
              </a:pathLst>
            </a:custGeom>
            <a:solidFill>
              <a:srgbClr val="FFCC99"/>
            </a:solidFill>
            <a:ln w="9525">
              <a:noFill/>
              <a:round/>
              <a:headEnd/>
              <a:tailEnd/>
            </a:ln>
          </p:spPr>
          <p:txBody>
            <a:bodyPr/>
            <a:lstStyle/>
            <a:p>
              <a:endParaRPr lang="en-US">
                <a:solidFill>
                  <a:srgbClr val="000000"/>
                </a:solidFill>
              </a:endParaRPr>
            </a:p>
          </p:txBody>
        </p:sp>
        <p:sp>
          <p:nvSpPr>
            <p:cNvPr id="27666" name="Freeform 18"/>
            <p:cNvSpPr>
              <a:spLocks/>
            </p:cNvSpPr>
            <p:nvPr/>
          </p:nvSpPr>
          <p:spPr bwMode="auto">
            <a:xfrm>
              <a:off x="1079173" y="1045570"/>
              <a:ext cx="422275" cy="611188"/>
            </a:xfrm>
            <a:custGeom>
              <a:avLst/>
              <a:gdLst>
                <a:gd name="T0" fmla="*/ 0 w 961"/>
                <a:gd name="T1" fmla="*/ 0 h 1601"/>
                <a:gd name="T2" fmla="*/ 0 w 961"/>
                <a:gd name="T3" fmla="*/ 0 h 1601"/>
                <a:gd name="T4" fmla="*/ 0 w 961"/>
                <a:gd name="T5" fmla="*/ 0 h 1601"/>
                <a:gd name="T6" fmla="*/ 0 w 961"/>
                <a:gd name="T7" fmla="*/ 0 h 1601"/>
                <a:gd name="T8" fmla="*/ 0 w 961"/>
                <a:gd name="T9" fmla="*/ 0 h 1601"/>
                <a:gd name="T10" fmla="*/ 0 w 961"/>
                <a:gd name="T11" fmla="*/ 0 h 1601"/>
                <a:gd name="T12" fmla="*/ 0 w 961"/>
                <a:gd name="T13" fmla="*/ 0 h 1601"/>
                <a:gd name="T14" fmla="*/ 0 w 961"/>
                <a:gd name="T15" fmla="*/ 0 h 1601"/>
                <a:gd name="T16" fmla="*/ 0 w 961"/>
                <a:gd name="T17" fmla="*/ 0 h 1601"/>
                <a:gd name="T18" fmla="*/ 0 w 961"/>
                <a:gd name="T19" fmla="*/ 0 h 1601"/>
                <a:gd name="T20" fmla="*/ 0 w 961"/>
                <a:gd name="T21" fmla="*/ 0 h 1601"/>
                <a:gd name="T22" fmla="*/ 0 w 961"/>
                <a:gd name="T23" fmla="*/ 0 h 1601"/>
                <a:gd name="T24" fmla="*/ 0 w 961"/>
                <a:gd name="T25" fmla="*/ 0 h 1601"/>
                <a:gd name="T26" fmla="*/ 0 w 961"/>
                <a:gd name="T27" fmla="*/ 0 h 1601"/>
                <a:gd name="T28" fmla="*/ 0 w 961"/>
                <a:gd name="T29" fmla="*/ 0 h 1601"/>
                <a:gd name="T30" fmla="*/ 0 w 961"/>
                <a:gd name="T31" fmla="*/ 0 h 1601"/>
                <a:gd name="T32" fmla="*/ 0 w 961"/>
                <a:gd name="T33" fmla="*/ 0 h 1601"/>
                <a:gd name="T34" fmla="*/ 0 w 961"/>
                <a:gd name="T35" fmla="*/ 0 h 1601"/>
                <a:gd name="T36" fmla="*/ 0 w 961"/>
                <a:gd name="T37" fmla="*/ 0 h 1601"/>
                <a:gd name="T38" fmla="*/ 0 w 961"/>
                <a:gd name="T39" fmla="*/ 0 h 1601"/>
                <a:gd name="T40" fmla="*/ 0 w 961"/>
                <a:gd name="T41" fmla="*/ 0 h 1601"/>
                <a:gd name="T42" fmla="*/ 0 w 961"/>
                <a:gd name="T43" fmla="*/ 0 h 1601"/>
                <a:gd name="T44" fmla="*/ 0 w 961"/>
                <a:gd name="T45" fmla="*/ 0 h 1601"/>
                <a:gd name="T46" fmla="*/ 0 w 961"/>
                <a:gd name="T47" fmla="*/ 0 h 1601"/>
                <a:gd name="T48" fmla="*/ 0 w 961"/>
                <a:gd name="T49" fmla="*/ 0 h 1601"/>
                <a:gd name="T50" fmla="*/ 0 w 961"/>
                <a:gd name="T51" fmla="*/ 0 h 1601"/>
                <a:gd name="T52" fmla="*/ 0 w 961"/>
                <a:gd name="T53" fmla="*/ 0 h 1601"/>
                <a:gd name="T54" fmla="*/ 0 w 961"/>
                <a:gd name="T55" fmla="*/ 0 h 1601"/>
                <a:gd name="T56" fmla="*/ 0 w 961"/>
                <a:gd name="T57" fmla="*/ 0 h 1601"/>
                <a:gd name="T58" fmla="*/ 0 w 961"/>
                <a:gd name="T59" fmla="*/ 0 h 1601"/>
                <a:gd name="T60" fmla="*/ 0 w 961"/>
                <a:gd name="T61" fmla="*/ 0 h 1601"/>
                <a:gd name="T62" fmla="*/ 0 w 961"/>
                <a:gd name="T63" fmla="*/ 0 h 1601"/>
                <a:gd name="T64" fmla="*/ 0 w 961"/>
                <a:gd name="T65" fmla="*/ 0 h 1601"/>
                <a:gd name="T66" fmla="*/ 0 w 961"/>
                <a:gd name="T67" fmla="*/ 0 h 1601"/>
                <a:gd name="T68" fmla="*/ 0 w 961"/>
                <a:gd name="T69" fmla="*/ 0 h 1601"/>
                <a:gd name="T70" fmla="*/ 0 w 961"/>
                <a:gd name="T71" fmla="*/ 0 h 1601"/>
                <a:gd name="T72" fmla="*/ 0 w 961"/>
                <a:gd name="T73" fmla="*/ 0 h 1601"/>
                <a:gd name="T74" fmla="*/ 0 w 961"/>
                <a:gd name="T75" fmla="*/ 0 h 1601"/>
                <a:gd name="T76" fmla="*/ 0 w 961"/>
                <a:gd name="T77" fmla="*/ 0 h 1601"/>
                <a:gd name="T78" fmla="*/ 0 w 961"/>
                <a:gd name="T79" fmla="*/ 0 h 1601"/>
                <a:gd name="T80" fmla="*/ 0 w 961"/>
                <a:gd name="T81" fmla="*/ 0 h 1601"/>
                <a:gd name="T82" fmla="*/ 0 w 961"/>
                <a:gd name="T83" fmla="*/ 0 h 1601"/>
                <a:gd name="T84" fmla="*/ 0 w 961"/>
                <a:gd name="T85" fmla="*/ 0 h 1601"/>
                <a:gd name="T86" fmla="*/ 0 w 961"/>
                <a:gd name="T87" fmla="*/ 0 h 1601"/>
                <a:gd name="T88" fmla="*/ 0 w 961"/>
                <a:gd name="T89" fmla="*/ 0 h 16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1"/>
                <a:gd name="T136" fmla="*/ 0 h 1601"/>
                <a:gd name="T137" fmla="*/ 961 w 961"/>
                <a:gd name="T138" fmla="*/ 1601 h 16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1" h="1601">
                  <a:moveTo>
                    <a:pt x="295" y="1600"/>
                  </a:moveTo>
                  <a:lnTo>
                    <a:pt x="289" y="1588"/>
                  </a:lnTo>
                  <a:lnTo>
                    <a:pt x="283" y="1579"/>
                  </a:lnTo>
                  <a:lnTo>
                    <a:pt x="279" y="1570"/>
                  </a:lnTo>
                  <a:lnTo>
                    <a:pt x="274" y="1563"/>
                  </a:lnTo>
                  <a:lnTo>
                    <a:pt x="268" y="1557"/>
                  </a:lnTo>
                  <a:lnTo>
                    <a:pt x="262" y="1553"/>
                  </a:lnTo>
                  <a:lnTo>
                    <a:pt x="254" y="1549"/>
                  </a:lnTo>
                  <a:lnTo>
                    <a:pt x="244" y="1546"/>
                  </a:lnTo>
                  <a:lnTo>
                    <a:pt x="214" y="1514"/>
                  </a:lnTo>
                  <a:lnTo>
                    <a:pt x="191" y="1480"/>
                  </a:lnTo>
                  <a:lnTo>
                    <a:pt x="176" y="1445"/>
                  </a:lnTo>
                  <a:lnTo>
                    <a:pt x="163" y="1408"/>
                  </a:lnTo>
                  <a:lnTo>
                    <a:pt x="153" y="1371"/>
                  </a:lnTo>
                  <a:lnTo>
                    <a:pt x="142" y="1334"/>
                  </a:lnTo>
                  <a:lnTo>
                    <a:pt x="128" y="1296"/>
                  </a:lnTo>
                  <a:lnTo>
                    <a:pt x="109" y="1260"/>
                  </a:lnTo>
                  <a:lnTo>
                    <a:pt x="99" y="1250"/>
                  </a:lnTo>
                  <a:lnTo>
                    <a:pt x="88" y="1238"/>
                  </a:lnTo>
                  <a:lnTo>
                    <a:pt x="77" y="1228"/>
                  </a:lnTo>
                  <a:lnTo>
                    <a:pt x="66" y="1216"/>
                  </a:lnTo>
                  <a:lnTo>
                    <a:pt x="54" y="1205"/>
                  </a:lnTo>
                  <a:lnTo>
                    <a:pt x="44" y="1195"/>
                  </a:lnTo>
                  <a:lnTo>
                    <a:pt x="36" y="1185"/>
                  </a:lnTo>
                  <a:lnTo>
                    <a:pt x="27" y="1174"/>
                  </a:lnTo>
                  <a:lnTo>
                    <a:pt x="9" y="1121"/>
                  </a:lnTo>
                  <a:lnTo>
                    <a:pt x="0" y="1070"/>
                  </a:lnTo>
                  <a:lnTo>
                    <a:pt x="2" y="1022"/>
                  </a:lnTo>
                  <a:lnTo>
                    <a:pt x="12" y="975"/>
                  </a:lnTo>
                  <a:lnTo>
                    <a:pt x="30" y="930"/>
                  </a:lnTo>
                  <a:lnTo>
                    <a:pt x="54" y="885"/>
                  </a:lnTo>
                  <a:lnTo>
                    <a:pt x="82" y="841"/>
                  </a:lnTo>
                  <a:lnTo>
                    <a:pt x="116" y="798"/>
                  </a:lnTo>
                  <a:lnTo>
                    <a:pt x="135" y="771"/>
                  </a:lnTo>
                  <a:lnTo>
                    <a:pt x="150" y="746"/>
                  </a:lnTo>
                  <a:lnTo>
                    <a:pt x="163" y="724"/>
                  </a:lnTo>
                  <a:lnTo>
                    <a:pt x="174" y="702"/>
                  </a:lnTo>
                  <a:lnTo>
                    <a:pt x="183" y="679"/>
                  </a:lnTo>
                  <a:lnTo>
                    <a:pt x="193" y="655"/>
                  </a:lnTo>
                  <a:lnTo>
                    <a:pt x="201" y="628"/>
                  </a:lnTo>
                  <a:lnTo>
                    <a:pt x="211" y="595"/>
                  </a:lnTo>
                  <a:lnTo>
                    <a:pt x="221" y="558"/>
                  </a:lnTo>
                  <a:lnTo>
                    <a:pt x="233" y="520"/>
                  </a:lnTo>
                  <a:lnTo>
                    <a:pt x="245" y="485"/>
                  </a:lnTo>
                  <a:lnTo>
                    <a:pt x="261" y="448"/>
                  </a:lnTo>
                  <a:lnTo>
                    <a:pt x="278" y="415"/>
                  </a:lnTo>
                  <a:lnTo>
                    <a:pt x="295" y="379"/>
                  </a:lnTo>
                  <a:lnTo>
                    <a:pt x="313" y="346"/>
                  </a:lnTo>
                  <a:lnTo>
                    <a:pt x="332" y="310"/>
                  </a:lnTo>
                  <a:lnTo>
                    <a:pt x="354" y="275"/>
                  </a:lnTo>
                  <a:lnTo>
                    <a:pt x="381" y="240"/>
                  </a:lnTo>
                  <a:lnTo>
                    <a:pt x="412" y="204"/>
                  </a:lnTo>
                  <a:lnTo>
                    <a:pt x="446" y="169"/>
                  </a:lnTo>
                  <a:lnTo>
                    <a:pt x="482" y="135"/>
                  </a:lnTo>
                  <a:lnTo>
                    <a:pt x="520" y="104"/>
                  </a:lnTo>
                  <a:lnTo>
                    <a:pt x="561" y="75"/>
                  </a:lnTo>
                  <a:lnTo>
                    <a:pt x="603" y="50"/>
                  </a:lnTo>
                  <a:lnTo>
                    <a:pt x="647" y="29"/>
                  </a:lnTo>
                  <a:lnTo>
                    <a:pt x="691" y="14"/>
                  </a:lnTo>
                  <a:lnTo>
                    <a:pt x="736" y="3"/>
                  </a:lnTo>
                  <a:lnTo>
                    <a:pt x="782" y="0"/>
                  </a:lnTo>
                  <a:lnTo>
                    <a:pt x="828" y="3"/>
                  </a:lnTo>
                  <a:lnTo>
                    <a:pt x="874" y="15"/>
                  </a:lnTo>
                  <a:lnTo>
                    <a:pt x="918" y="35"/>
                  </a:lnTo>
                  <a:lnTo>
                    <a:pt x="961" y="65"/>
                  </a:lnTo>
                  <a:lnTo>
                    <a:pt x="960" y="67"/>
                  </a:lnTo>
                  <a:lnTo>
                    <a:pt x="960" y="70"/>
                  </a:lnTo>
                  <a:lnTo>
                    <a:pt x="960" y="72"/>
                  </a:lnTo>
                  <a:lnTo>
                    <a:pt x="960" y="75"/>
                  </a:lnTo>
                  <a:lnTo>
                    <a:pt x="933" y="91"/>
                  </a:lnTo>
                  <a:lnTo>
                    <a:pt x="909" y="110"/>
                  </a:lnTo>
                  <a:lnTo>
                    <a:pt x="886" y="131"/>
                  </a:lnTo>
                  <a:lnTo>
                    <a:pt x="867" y="153"/>
                  </a:lnTo>
                  <a:lnTo>
                    <a:pt x="848" y="176"/>
                  </a:lnTo>
                  <a:lnTo>
                    <a:pt x="831" y="201"/>
                  </a:lnTo>
                  <a:lnTo>
                    <a:pt x="817" y="227"/>
                  </a:lnTo>
                  <a:lnTo>
                    <a:pt x="803" y="253"/>
                  </a:lnTo>
                  <a:lnTo>
                    <a:pt x="800" y="261"/>
                  </a:lnTo>
                  <a:lnTo>
                    <a:pt x="799" y="270"/>
                  </a:lnTo>
                  <a:lnTo>
                    <a:pt x="794" y="278"/>
                  </a:lnTo>
                  <a:lnTo>
                    <a:pt x="789" y="287"/>
                  </a:lnTo>
                  <a:lnTo>
                    <a:pt x="756" y="300"/>
                  </a:lnTo>
                  <a:lnTo>
                    <a:pt x="732" y="313"/>
                  </a:lnTo>
                  <a:lnTo>
                    <a:pt x="714" y="327"/>
                  </a:lnTo>
                  <a:lnTo>
                    <a:pt x="702" y="344"/>
                  </a:lnTo>
                  <a:lnTo>
                    <a:pt x="694" y="365"/>
                  </a:lnTo>
                  <a:lnTo>
                    <a:pt x="691" y="389"/>
                  </a:lnTo>
                  <a:lnTo>
                    <a:pt x="690" y="417"/>
                  </a:lnTo>
                  <a:lnTo>
                    <a:pt x="690" y="450"/>
                  </a:lnTo>
                  <a:lnTo>
                    <a:pt x="676" y="472"/>
                  </a:lnTo>
                  <a:lnTo>
                    <a:pt x="666" y="494"/>
                  </a:lnTo>
                  <a:lnTo>
                    <a:pt x="666" y="516"/>
                  </a:lnTo>
                  <a:lnTo>
                    <a:pt x="677" y="542"/>
                  </a:lnTo>
                  <a:lnTo>
                    <a:pt x="670" y="577"/>
                  </a:lnTo>
                  <a:lnTo>
                    <a:pt x="653" y="610"/>
                  </a:lnTo>
                  <a:lnTo>
                    <a:pt x="630" y="641"/>
                  </a:lnTo>
                  <a:lnTo>
                    <a:pt x="603" y="668"/>
                  </a:lnTo>
                  <a:lnTo>
                    <a:pt x="571" y="693"/>
                  </a:lnTo>
                  <a:lnTo>
                    <a:pt x="538" y="716"/>
                  </a:lnTo>
                  <a:lnTo>
                    <a:pt x="504" y="736"/>
                  </a:lnTo>
                  <a:lnTo>
                    <a:pt x="470" y="753"/>
                  </a:lnTo>
                  <a:lnTo>
                    <a:pt x="418" y="792"/>
                  </a:lnTo>
                  <a:lnTo>
                    <a:pt x="381" y="832"/>
                  </a:lnTo>
                  <a:lnTo>
                    <a:pt x="357" y="872"/>
                  </a:lnTo>
                  <a:lnTo>
                    <a:pt x="346" y="917"/>
                  </a:lnTo>
                  <a:lnTo>
                    <a:pt x="344" y="962"/>
                  </a:lnTo>
                  <a:lnTo>
                    <a:pt x="350" y="1012"/>
                  </a:lnTo>
                  <a:lnTo>
                    <a:pt x="361" y="1065"/>
                  </a:lnTo>
                  <a:lnTo>
                    <a:pt x="377" y="1122"/>
                  </a:lnTo>
                  <a:lnTo>
                    <a:pt x="371" y="1194"/>
                  </a:lnTo>
                  <a:lnTo>
                    <a:pt x="360" y="1259"/>
                  </a:lnTo>
                  <a:lnTo>
                    <a:pt x="353" y="1326"/>
                  </a:lnTo>
                  <a:lnTo>
                    <a:pt x="361" y="1403"/>
                  </a:lnTo>
                  <a:lnTo>
                    <a:pt x="367" y="1420"/>
                  </a:lnTo>
                  <a:lnTo>
                    <a:pt x="375" y="1440"/>
                  </a:lnTo>
                  <a:lnTo>
                    <a:pt x="383" y="1463"/>
                  </a:lnTo>
                  <a:lnTo>
                    <a:pt x="390" y="1488"/>
                  </a:lnTo>
                  <a:lnTo>
                    <a:pt x="392" y="1512"/>
                  </a:lnTo>
                  <a:lnTo>
                    <a:pt x="392" y="1536"/>
                  </a:lnTo>
                  <a:lnTo>
                    <a:pt x="387" y="1558"/>
                  </a:lnTo>
                  <a:lnTo>
                    <a:pt x="374" y="1575"/>
                  </a:lnTo>
                  <a:lnTo>
                    <a:pt x="361" y="1561"/>
                  </a:lnTo>
                  <a:lnTo>
                    <a:pt x="354" y="1546"/>
                  </a:lnTo>
                  <a:lnTo>
                    <a:pt x="347" y="1535"/>
                  </a:lnTo>
                  <a:lnTo>
                    <a:pt x="333" y="1525"/>
                  </a:lnTo>
                  <a:lnTo>
                    <a:pt x="317" y="1529"/>
                  </a:lnTo>
                  <a:lnTo>
                    <a:pt x="308" y="1536"/>
                  </a:lnTo>
                  <a:lnTo>
                    <a:pt x="305" y="1545"/>
                  </a:lnTo>
                  <a:lnTo>
                    <a:pt x="305" y="1555"/>
                  </a:lnTo>
                  <a:lnTo>
                    <a:pt x="306" y="1567"/>
                  </a:lnTo>
                  <a:lnTo>
                    <a:pt x="306" y="1579"/>
                  </a:lnTo>
                  <a:lnTo>
                    <a:pt x="305" y="1590"/>
                  </a:lnTo>
                  <a:lnTo>
                    <a:pt x="296" y="1601"/>
                  </a:lnTo>
                  <a:lnTo>
                    <a:pt x="295" y="1601"/>
                  </a:lnTo>
                  <a:lnTo>
                    <a:pt x="295" y="1600"/>
                  </a:lnTo>
                  <a:close/>
                </a:path>
              </a:pathLst>
            </a:custGeom>
            <a:solidFill>
              <a:srgbClr val="FFFF00"/>
            </a:solidFill>
            <a:ln w="9525">
              <a:noFill/>
              <a:round/>
              <a:headEnd/>
              <a:tailEnd/>
            </a:ln>
          </p:spPr>
          <p:txBody>
            <a:bodyPr/>
            <a:lstStyle/>
            <a:p>
              <a:endParaRPr lang="en-US">
                <a:solidFill>
                  <a:srgbClr val="000000"/>
                </a:solidFill>
              </a:endParaRPr>
            </a:p>
          </p:txBody>
        </p:sp>
        <p:sp>
          <p:nvSpPr>
            <p:cNvPr id="27667" name="Freeform 19"/>
            <p:cNvSpPr>
              <a:spLocks/>
            </p:cNvSpPr>
            <p:nvPr/>
          </p:nvSpPr>
          <p:spPr bwMode="auto">
            <a:xfrm>
              <a:off x="1379211" y="1420220"/>
              <a:ext cx="103188" cy="217488"/>
            </a:xfrm>
            <a:custGeom>
              <a:avLst/>
              <a:gdLst>
                <a:gd name="T0" fmla="*/ 0 w 233"/>
                <a:gd name="T1" fmla="*/ 0 h 570"/>
                <a:gd name="T2" fmla="*/ 0 w 233"/>
                <a:gd name="T3" fmla="*/ 0 h 570"/>
                <a:gd name="T4" fmla="*/ 0 w 233"/>
                <a:gd name="T5" fmla="*/ 0 h 570"/>
                <a:gd name="T6" fmla="*/ 0 w 233"/>
                <a:gd name="T7" fmla="*/ 0 h 570"/>
                <a:gd name="T8" fmla="*/ 0 w 233"/>
                <a:gd name="T9" fmla="*/ 0 h 570"/>
                <a:gd name="T10" fmla="*/ 0 w 233"/>
                <a:gd name="T11" fmla="*/ 0 h 570"/>
                <a:gd name="T12" fmla="*/ 0 w 233"/>
                <a:gd name="T13" fmla="*/ 0 h 570"/>
                <a:gd name="T14" fmla="*/ 0 w 233"/>
                <a:gd name="T15" fmla="*/ 0 h 570"/>
                <a:gd name="T16" fmla="*/ 0 w 233"/>
                <a:gd name="T17" fmla="*/ 0 h 570"/>
                <a:gd name="T18" fmla="*/ 0 w 233"/>
                <a:gd name="T19" fmla="*/ 0 h 570"/>
                <a:gd name="T20" fmla="*/ 0 w 233"/>
                <a:gd name="T21" fmla="*/ 0 h 570"/>
                <a:gd name="T22" fmla="*/ 0 w 233"/>
                <a:gd name="T23" fmla="*/ 0 h 570"/>
                <a:gd name="T24" fmla="*/ 0 w 233"/>
                <a:gd name="T25" fmla="*/ 0 h 570"/>
                <a:gd name="T26" fmla="*/ 0 w 233"/>
                <a:gd name="T27" fmla="*/ 0 h 570"/>
                <a:gd name="T28" fmla="*/ 0 w 233"/>
                <a:gd name="T29" fmla="*/ 0 h 570"/>
                <a:gd name="T30" fmla="*/ 0 w 233"/>
                <a:gd name="T31" fmla="*/ 0 h 570"/>
                <a:gd name="T32" fmla="*/ 0 w 233"/>
                <a:gd name="T33" fmla="*/ 0 h 570"/>
                <a:gd name="T34" fmla="*/ 0 w 233"/>
                <a:gd name="T35" fmla="*/ 0 h 570"/>
                <a:gd name="T36" fmla="*/ 0 w 233"/>
                <a:gd name="T37" fmla="*/ 0 h 570"/>
                <a:gd name="T38" fmla="*/ 0 w 233"/>
                <a:gd name="T39" fmla="*/ 0 h 570"/>
                <a:gd name="T40" fmla="*/ 0 w 233"/>
                <a:gd name="T41" fmla="*/ 0 h 570"/>
                <a:gd name="T42" fmla="*/ 0 w 233"/>
                <a:gd name="T43" fmla="*/ 0 h 570"/>
                <a:gd name="T44" fmla="*/ 0 w 233"/>
                <a:gd name="T45" fmla="*/ 0 h 570"/>
                <a:gd name="T46" fmla="*/ 0 w 233"/>
                <a:gd name="T47" fmla="*/ 0 h 570"/>
                <a:gd name="T48" fmla="*/ 0 w 233"/>
                <a:gd name="T49" fmla="*/ 0 h 570"/>
                <a:gd name="T50" fmla="*/ 0 w 233"/>
                <a:gd name="T51" fmla="*/ 0 h 570"/>
                <a:gd name="T52" fmla="*/ 0 w 233"/>
                <a:gd name="T53" fmla="*/ 0 h 570"/>
                <a:gd name="T54" fmla="*/ 0 w 233"/>
                <a:gd name="T55" fmla="*/ 0 h 570"/>
                <a:gd name="T56" fmla="*/ 0 w 233"/>
                <a:gd name="T57" fmla="*/ 0 h 570"/>
                <a:gd name="T58" fmla="*/ 0 w 233"/>
                <a:gd name="T59" fmla="*/ 0 h 570"/>
                <a:gd name="T60" fmla="*/ 0 w 233"/>
                <a:gd name="T61" fmla="*/ 0 h 570"/>
                <a:gd name="T62" fmla="*/ 0 w 233"/>
                <a:gd name="T63" fmla="*/ 0 h 570"/>
                <a:gd name="T64" fmla="*/ 0 w 233"/>
                <a:gd name="T65" fmla="*/ 0 h 570"/>
                <a:gd name="T66" fmla="*/ 0 w 233"/>
                <a:gd name="T67" fmla="*/ 0 h 570"/>
                <a:gd name="T68" fmla="*/ 0 w 233"/>
                <a:gd name="T69" fmla="*/ 0 h 570"/>
                <a:gd name="T70" fmla="*/ 0 w 233"/>
                <a:gd name="T71" fmla="*/ 0 h 570"/>
                <a:gd name="T72" fmla="*/ 0 w 233"/>
                <a:gd name="T73" fmla="*/ 0 h 5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3"/>
                <a:gd name="T112" fmla="*/ 0 h 570"/>
                <a:gd name="T113" fmla="*/ 233 w 233"/>
                <a:gd name="T114" fmla="*/ 570 h 5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3" h="570">
                  <a:moveTo>
                    <a:pt x="171" y="570"/>
                  </a:moveTo>
                  <a:lnTo>
                    <a:pt x="152" y="555"/>
                  </a:lnTo>
                  <a:lnTo>
                    <a:pt x="135" y="538"/>
                  </a:lnTo>
                  <a:lnTo>
                    <a:pt x="118" y="521"/>
                  </a:lnTo>
                  <a:lnTo>
                    <a:pt x="102" y="503"/>
                  </a:lnTo>
                  <a:lnTo>
                    <a:pt x="86" y="486"/>
                  </a:lnTo>
                  <a:lnTo>
                    <a:pt x="70" y="467"/>
                  </a:lnTo>
                  <a:lnTo>
                    <a:pt x="56" y="450"/>
                  </a:lnTo>
                  <a:lnTo>
                    <a:pt x="43" y="434"/>
                  </a:lnTo>
                  <a:lnTo>
                    <a:pt x="39" y="379"/>
                  </a:lnTo>
                  <a:lnTo>
                    <a:pt x="35" y="324"/>
                  </a:lnTo>
                  <a:lnTo>
                    <a:pt x="29" y="270"/>
                  </a:lnTo>
                  <a:lnTo>
                    <a:pt x="25" y="215"/>
                  </a:lnTo>
                  <a:lnTo>
                    <a:pt x="19" y="160"/>
                  </a:lnTo>
                  <a:lnTo>
                    <a:pt x="14" y="107"/>
                  </a:lnTo>
                  <a:lnTo>
                    <a:pt x="7" y="54"/>
                  </a:lnTo>
                  <a:lnTo>
                    <a:pt x="0" y="0"/>
                  </a:lnTo>
                  <a:lnTo>
                    <a:pt x="43" y="7"/>
                  </a:lnTo>
                  <a:lnTo>
                    <a:pt x="76" y="16"/>
                  </a:lnTo>
                  <a:lnTo>
                    <a:pt x="102" y="26"/>
                  </a:lnTo>
                  <a:lnTo>
                    <a:pt x="124" y="41"/>
                  </a:lnTo>
                  <a:lnTo>
                    <a:pt x="143" y="58"/>
                  </a:lnTo>
                  <a:lnTo>
                    <a:pt x="164" y="80"/>
                  </a:lnTo>
                  <a:lnTo>
                    <a:pt x="188" y="107"/>
                  </a:lnTo>
                  <a:lnTo>
                    <a:pt x="218" y="141"/>
                  </a:lnTo>
                  <a:lnTo>
                    <a:pt x="232" y="189"/>
                  </a:lnTo>
                  <a:lnTo>
                    <a:pt x="233" y="240"/>
                  </a:lnTo>
                  <a:lnTo>
                    <a:pt x="227" y="293"/>
                  </a:lnTo>
                  <a:lnTo>
                    <a:pt x="216" y="348"/>
                  </a:lnTo>
                  <a:lnTo>
                    <a:pt x="203" y="402"/>
                  </a:lnTo>
                  <a:lnTo>
                    <a:pt x="189" y="458"/>
                  </a:lnTo>
                  <a:lnTo>
                    <a:pt x="179" y="514"/>
                  </a:lnTo>
                  <a:lnTo>
                    <a:pt x="175" y="568"/>
                  </a:lnTo>
                  <a:lnTo>
                    <a:pt x="174" y="569"/>
                  </a:lnTo>
                  <a:lnTo>
                    <a:pt x="172" y="569"/>
                  </a:lnTo>
                  <a:lnTo>
                    <a:pt x="171" y="569"/>
                  </a:lnTo>
                  <a:lnTo>
                    <a:pt x="171" y="570"/>
                  </a:lnTo>
                  <a:close/>
                </a:path>
              </a:pathLst>
            </a:custGeom>
            <a:solidFill>
              <a:srgbClr val="969696"/>
            </a:solidFill>
            <a:ln w="9525">
              <a:noFill/>
              <a:round/>
              <a:headEnd/>
              <a:tailEnd/>
            </a:ln>
          </p:spPr>
          <p:txBody>
            <a:bodyPr/>
            <a:lstStyle/>
            <a:p>
              <a:endParaRPr lang="en-US">
                <a:solidFill>
                  <a:srgbClr val="000000"/>
                </a:solidFill>
              </a:endParaRPr>
            </a:p>
          </p:txBody>
        </p:sp>
        <p:sp>
          <p:nvSpPr>
            <p:cNvPr id="27668" name="Freeform 20"/>
            <p:cNvSpPr>
              <a:spLocks/>
            </p:cNvSpPr>
            <p:nvPr/>
          </p:nvSpPr>
          <p:spPr bwMode="auto">
            <a:xfrm>
              <a:off x="1310948" y="1164633"/>
              <a:ext cx="284163" cy="252413"/>
            </a:xfrm>
            <a:custGeom>
              <a:avLst/>
              <a:gdLst>
                <a:gd name="T0" fmla="*/ 0 w 648"/>
                <a:gd name="T1" fmla="*/ 0 h 661"/>
                <a:gd name="T2" fmla="*/ 0 w 648"/>
                <a:gd name="T3" fmla="*/ 0 h 661"/>
                <a:gd name="T4" fmla="*/ 0 w 648"/>
                <a:gd name="T5" fmla="*/ 0 h 661"/>
                <a:gd name="T6" fmla="*/ 0 w 648"/>
                <a:gd name="T7" fmla="*/ 0 h 661"/>
                <a:gd name="T8" fmla="*/ 0 w 648"/>
                <a:gd name="T9" fmla="*/ 0 h 661"/>
                <a:gd name="T10" fmla="*/ 0 w 648"/>
                <a:gd name="T11" fmla="*/ 0 h 661"/>
                <a:gd name="T12" fmla="*/ 0 w 648"/>
                <a:gd name="T13" fmla="*/ 0 h 661"/>
                <a:gd name="T14" fmla="*/ 0 w 648"/>
                <a:gd name="T15" fmla="*/ 0 h 661"/>
                <a:gd name="T16" fmla="*/ 0 w 648"/>
                <a:gd name="T17" fmla="*/ 0 h 661"/>
                <a:gd name="T18" fmla="*/ 0 w 648"/>
                <a:gd name="T19" fmla="*/ 0 h 661"/>
                <a:gd name="T20" fmla="*/ 0 w 648"/>
                <a:gd name="T21" fmla="*/ 0 h 661"/>
                <a:gd name="T22" fmla="*/ 0 w 648"/>
                <a:gd name="T23" fmla="*/ 0 h 661"/>
                <a:gd name="T24" fmla="*/ 0 w 648"/>
                <a:gd name="T25" fmla="*/ 0 h 661"/>
                <a:gd name="T26" fmla="*/ 0 w 648"/>
                <a:gd name="T27" fmla="*/ 0 h 661"/>
                <a:gd name="T28" fmla="*/ 0 w 648"/>
                <a:gd name="T29" fmla="*/ 0 h 661"/>
                <a:gd name="T30" fmla="*/ 0 w 648"/>
                <a:gd name="T31" fmla="*/ 0 h 661"/>
                <a:gd name="T32" fmla="*/ 0 w 648"/>
                <a:gd name="T33" fmla="*/ 0 h 661"/>
                <a:gd name="T34" fmla="*/ 0 w 648"/>
                <a:gd name="T35" fmla="*/ 0 h 661"/>
                <a:gd name="T36" fmla="*/ 0 w 648"/>
                <a:gd name="T37" fmla="*/ 0 h 661"/>
                <a:gd name="T38" fmla="*/ 0 w 648"/>
                <a:gd name="T39" fmla="*/ 0 h 661"/>
                <a:gd name="T40" fmla="*/ 0 w 648"/>
                <a:gd name="T41" fmla="*/ 0 h 661"/>
                <a:gd name="T42" fmla="*/ 0 w 648"/>
                <a:gd name="T43" fmla="*/ 0 h 661"/>
                <a:gd name="T44" fmla="*/ 0 w 648"/>
                <a:gd name="T45" fmla="*/ 0 h 661"/>
                <a:gd name="T46" fmla="*/ 0 w 648"/>
                <a:gd name="T47" fmla="*/ 0 h 661"/>
                <a:gd name="T48" fmla="*/ 0 w 648"/>
                <a:gd name="T49" fmla="*/ 0 h 661"/>
                <a:gd name="T50" fmla="*/ 0 w 648"/>
                <a:gd name="T51" fmla="*/ 0 h 661"/>
                <a:gd name="T52" fmla="*/ 0 w 648"/>
                <a:gd name="T53" fmla="*/ 0 h 661"/>
                <a:gd name="T54" fmla="*/ 0 w 648"/>
                <a:gd name="T55" fmla="*/ 0 h 661"/>
                <a:gd name="T56" fmla="*/ 0 w 648"/>
                <a:gd name="T57" fmla="*/ 0 h 661"/>
                <a:gd name="T58" fmla="*/ 0 w 648"/>
                <a:gd name="T59" fmla="*/ 0 h 661"/>
                <a:gd name="T60" fmla="*/ 0 w 648"/>
                <a:gd name="T61" fmla="*/ 0 h 661"/>
                <a:gd name="T62" fmla="*/ 0 w 648"/>
                <a:gd name="T63" fmla="*/ 0 h 661"/>
                <a:gd name="T64" fmla="*/ 0 w 648"/>
                <a:gd name="T65" fmla="*/ 0 h 661"/>
                <a:gd name="T66" fmla="*/ 0 w 648"/>
                <a:gd name="T67" fmla="*/ 0 h 661"/>
                <a:gd name="T68" fmla="*/ 0 w 648"/>
                <a:gd name="T69" fmla="*/ 0 h 661"/>
                <a:gd name="T70" fmla="*/ 0 w 648"/>
                <a:gd name="T71" fmla="*/ 0 h 661"/>
                <a:gd name="T72" fmla="*/ 0 w 648"/>
                <a:gd name="T73" fmla="*/ 0 h 661"/>
                <a:gd name="T74" fmla="*/ 0 w 648"/>
                <a:gd name="T75" fmla="*/ 0 h 661"/>
                <a:gd name="T76" fmla="*/ 0 w 648"/>
                <a:gd name="T77" fmla="*/ 0 h 661"/>
                <a:gd name="T78" fmla="*/ 0 w 648"/>
                <a:gd name="T79" fmla="*/ 0 h 661"/>
                <a:gd name="T80" fmla="*/ 0 w 648"/>
                <a:gd name="T81" fmla="*/ 0 h 661"/>
                <a:gd name="T82" fmla="*/ 0 w 648"/>
                <a:gd name="T83" fmla="*/ 0 h 661"/>
                <a:gd name="T84" fmla="*/ 0 w 648"/>
                <a:gd name="T85" fmla="*/ 0 h 661"/>
                <a:gd name="T86" fmla="*/ 0 w 648"/>
                <a:gd name="T87" fmla="*/ 0 h 661"/>
                <a:gd name="T88" fmla="*/ 0 w 648"/>
                <a:gd name="T89" fmla="*/ 0 h 661"/>
                <a:gd name="T90" fmla="*/ 0 w 648"/>
                <a:gd name="T91" fmla="*/ 0 h 661"/>
                <a:gd name="T92" fmla="*/ 0 w 648"/>
                <a:gd name="T93" fmla="*/ 0 h 661"/>
                <a:gd name="T94" fmla="*/ 0 w 648"/>
                <a:gd name="T95" fmla="*/ 0 h 661"/>
                <a:gd name="T96" fmla="*/ 0 w 648"/>
                <a:gd name="T97" fmla="*/ 0 h 661"/>
                <a:gd name="T98" fmla="*/ 0 w 648"/>
                <a:gd name="T99" fmla="*/ 0 h 661"/>
                <a:gd name="T100" fmla="*/ 0 w 648"/>
                <a:gd name="T101" fmla="*/ 0 h 661"/>
                <a:gd name="T102" fmla="*/ 0 w 648"/>
                <a:gd name="T103" fmla="*/ 0 h 661"/>
                <a:gd name="T104" fmla="*/ 0 w 648"/>
                <a:gd name="T105" fmla="*/ 0 h 661"/>
                <a:gd name="T106" fmla="*/ 0 w 648"/>
                <a:gd name="T107" fmla="*/ 0 h 661"/>
                <a:gd name="T108" fmla="*/ 0 w 648"/>
                <a:gd name="T109" fmla="*/ 0 h 6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661"/>
                <a:gd name="T167" fmla="*/ 648 w 648"/>
                <a:gd name="T168" fmla="*/ 661 h 6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661">
                  <a:moveTo>
                    <a:pt x="224" y="661"/>
                  </a:moveTo>
                  <a:lnTo>
                    <a:pt x="214" y="658"/>
                  </a:lnTo>
                  <a:lnTo>
                    <a:pt x="204" y="657"/>
                  </a:lnTo>
                  <a:lnTo>
                    <a:pt x="194" y="654"/>
                  </a:lnTo>
                  <a:lnTo>
                    <a:pt x="185" y="650"/>
                  </a:lnTo>
                  <a:lnTo>
                    <a:pt x="177" y="648"/>
                  </a:lnTo>
                  <a:lnTo>
                    <a:pt x="167" y="645"/>
                  </a:lnTo>
                  <a:lnTo>
                    <a:pt x="159" y="641"/>
                  </a:lnTo>
                  <a:lnTo>
                    <a:pt x="150" y="637"/>
                  </a:lnTo>
                  <a:lnTo>
                    <a:pt x="143" y="606"/>
                  </a:lnTo>
                  <a:lnTo>
                    <a:pt x="133" y="575"/>
                  </a:lnTo>
                  <a:lnTo>
                    <a:pt x="120" y="545"/>
                  </a:lnTo>
                  <a:lnTo>
                    <a:pt x="105" y="516"/>
                  </a:lnTo>
                  <a:lnTo>
                    <a:pt x="85" y="491"/>
                  </a:lnTo>
                  <a:lnTo>
                    <a:pt x="61" y="469"/>
                  </a:lnTo>
                  <a:lnTo>
                    <a:pt x="34" y="455"/>
                  </a:lnTo>
                  <a:lnTo>
                    <a:pt x="0" y="446"/>
                  </a:lnTo>
                  <a:lnTo>
                    <a:pt x="9" y="434"/>
                  </a:lnTo>
                  <a:lnTo>
                    <a:pt x="23" y="423"/>
                  </a:lnTo>
                  <a:lnTo>
                    <a:pt x="44" y="408"/>
                  </a:lnTo>
                  <a:lnTo>
                    <a:pt x="67" y="393"/>
                  </a:lnTo>
                  <a:lnTo>
                    <a:pt x="89" y="377"/>
                  </a:lnTo>
                  <a:lnTo>
                    <a:pt x="112" y="360"/>
                  </a:lnTo>
                  <a:lnTo>
                    <a:pt x="130" y="342"/>
                  </a:lnTo>
                  <a:lnTo>
                    <a:pt x="143" y="324"/>
                  </a:lnTo>
                  <a:lnTo>
                    <a:pt x="154" y="308"/>
                  </a:lnTo>
                  <a:lnTo>
                    <a:pt x="164" y="285"/>
                  </a:lnTo>
                  <a:lnTo>
                    <a:pt x="171" y="261"/>
                  </a:lnTo>
                  <a:lnTo>
                    <a:pt x="176" y="243"/>
                  </a:lnTo>
                  <a:lnTo>
                    <a:pt x="212" y="238"/>
                  </a:lnTo>
                  <a:lnTo>
                    <a:pt x="241" y="225"/>
                  </a:lnTo>
                  <a:lnTo>
                    <a:pt x="258" y="205"/>
                  </a:lnTo>
                  <a:lnTo>
                    <a:pt x="265" y="183"/>
                  </a:lnTo>
                  <a:lnTo>
                    <a:pt x="262" y="162"/>
                  </a:lnTo>
                  <a:lnTo>
                    <a:pt x="249" y="143"/>
                  </a:lnTo>
                  <a:lnTo>
                    <a:pt x="225" y="130"/>
                  </a:lnTo>
                  <a:lnTo>
                    <a:pt x="190" y="125"/>
                  </a:lnTo>
                  <a:lnTo>
                    <a:pt x="187" y="101"/>
                  </a:lnTo>
                  <a:lnTo>
                    <a:pt x="190" y="77"/>
                  </a:lnTo>
                  <a:lnTo>
                    <a:pt x="195" y="54"/>
                  </a:lnTo>
                  <a:lnTo>
                    <a:pt x="207" y="35"/>
                  </a:lnTo>
                  <a:lnTo>
                    <a:pt x="221" y="18"/>
                  </a:lnTo>
                  <a:lnTo>
                    <a:pt x="241" y="6"/>
                  </a:lnTo>
                  <a:lnTo>
                    <a:pt x="263" y="0"/>
                  </a:lnTo>
                  <a:lnTo>
                    <a:pt x="292" y="0"/>
                  </a:lnTo>
                  <a:lnTo>
                    <a:pt x="294" y="4"/>
                  </a:lnTo>
                  <a:lnTo>
                    <a:pt x="297" y="8"/>
                  </a:lnTo>
                  <a:lnTo>
                    <a:pt x="300" y="11"/>
                  </a:lnTo>
                  <a:lnTo>
                    <a:pt x="303" y="15"/>
                  </a:lnTo>
                  <a:lnTo>
                    <a:pt x="321" y="18"/>
                  </a:lnTo>
                  <a:lnTo>
                    <a:pt x="330" y="24"/>
                  </a:lnTo>
                  <a:lnTo>
                    <a:pt x="333" y="35"/>
                  </a:lnTo>
                  <a:lnTo>
                    <a:pt x="333" y="45"/>
                  </a:lnTo>
                  <a:lnTo>
                    <a:pt x="331" y="57"/>
                  </a:lnTo>
                  <a:lnTo>
                    <a:pt x="333" y="67"/>
                  </a:lnTo>
                  <a:lnTo>
                    <a:pt x="337" y="77"/>
                  </a:lnTo>
                  <a:lnTo>
                    <a:pt x="348" y="82"/>
                  </a:lnTo>
                  <a:lnTo>
                    <a:pt x="358" y="79"/>
                  </a:lnTo>
                  <a:lnTo>
                    <a:pt x="371" y="80"/>
                  </a:lnTo>
                  <a:lnTo>
                    <a:pt x="386" y="86"/>
                  </a:lnTo>
                  <a:lnTo>
                    <a:pt x="405" y="93"/>
                  </a:lnTo>
                  <a:lnTo>
                    <a:pt x="425" y="101"/>
                  </a:lnTo>
                  <a:lnTo>
                    <a:pt x="443" y="109"/>
                  </a:lnTo>
                  <a:lnTo>
                    <a:pt x="460" y="117"/>
                  </a:lnTo>
                  <a:lnTo>
                    <a:pt x="476" y="121"/>
                  </a:lnTo>
                  <a:lnTo>
                    <a:pt x="498" y="121"/>
                  </a:lnTo>
                  <a:lnTo>
                    <a:pt x="521" y="118"/>
                  </a:lnTo>
                  <a:lnTo>
                    <a:pt x="542" y="116"/>
                  </a:lnTo>
                  <a:lnTo>
                    <a:pt x="565" y="110"/>
                  </a:lnTo>
                  <a:lnTo>
                    <a:pt x="586" y="104"/>
                  </a:lnTo>
                  <a:lnTo>
                    <a:pt x="606" y="95"/>
                  </a:lnTo>
                  <a:lnTo>
                    <a:pt x="624" y="83"/>
                  </a:lnTo>
                  <a:lnTo>
                    <a:pt x="643" y="69"/>
                  </a:lnTo>
                  <a:lnTo>
                    <a:pt x="644" y="69"/>
                  </a:lnTo>
                  <a:lnTo>
                    <a:pt x="645" y="69"/>
                  </a:lnTo>
                  <a:lnTo>
                    <a:pt x="647" y="69"/>
                  </a:lnTo>
                  <a:lnTo>
                    <a:pt x="648" y="69"/>
                  </a:lnTo>
                  <a:lnTo>
                    <a:pt x="645" y="101"/>
                  </a:lnTo>
                  <a:lnTo>
                    <a:pt x="641" y="130"/>
                  </a:lnTo>
                  <a:lnTo>
                    <a:pt x="634" y="156"/>
                  </a:lnTo>
                  <a:lnTo>
                    <a:pt x="623" y="179"/>
                  </a:lnTo>
                  <a:lnTo>
                    <a:pt x="610" y="201"/>
                  </a:lnTo>
                  <a:lnTo>
                    <a:pt x="595" y="223"/>
                  </a:lnTo>
                  <a:lnTo>
                    <a:pt x="575" y="244"/>
                  </a:lnTo>
                  <a:lnTo>
                    <a:pt x="551" y="268"/>
                  </a:lnTo>
                  <a:lnTo>
                    <a:pt x="549" y="289"/>
                  </a:lnTo>
                  <a:lnTo>
                    <a:pt x="553" y="309"/>
                  </a:lnTo>
                  <a:lnTo>
                    <a:pt x="559" y="329"/>
                  </a:lnTo>
                  <a:lnTo>
                    <a:pt x="565" y="344"/>
                  </a:lnTo>
                  <a:lnTo>
                    <a:pt x="566" y="359"/>
                  </a:lnTo>
                  <a:lnTo>
                    <a:pt x="561" y="370"/>
                  </a:lnTo>
                  <a:lnTo>
                    <a:pt x="544" y="377"/>
                  </a:lnTo>
                  <a:lnTo>
                    <a:pt x="514" y="380"/>
                  </a:lnTo>
                  <a:lnTo>
                    <a:pt x="505" y="374"/>
                  </a:lnTo>
                  <a:lnTo>
                    <a:pt x="497" y="368"/>
                  </a:lnTo>
                  <a:lnTo>
                    <a:pt x="491" y="361"/>
                  </a:lnTo>
                  <a:lnTo>
                    <a:pt x="484" y="355"/>
                  </a:lnTo>
                  <a:lnTo>
                    <a:pt x="478" y="348"/>
                  </a:lnTo>
                  <a:lnTo>
                    <a:pt x="473" y="343"/>
                  </a:lnTo>
                  <a:lnTo>
                    <a:pt x="467" y="339"/>
                  </a:lnTo>
                  <a:lnTo>
                    <a:pt x="461" y="337"/>
                  </a:lnTo>
                  <a:lnTo>
                    <a:pt x="460" y="337"/>
                  </a:lnTo>
                  <a:lnTo>
                    <a:pt x="459" y="338"/>
                  </a:lnTo>
                  <a:lnTo>
                    <a:pt x="457" y="338"/>
                  </a:lnTo>
                  <a:lnTo>
                    <a:pt x="456" y="339"/>
                  </a:lnTo>
                  <a:lnTo>
                    <a:pt x="457" y="350"/>
                  </a:lnTo>
                  <a:lnTo>
                    <a:pt x="459" y="359"/>
                  </a:lnTo>
                  <a:lnTo>
                    <a:pt x="460" y="365"/>
                  </a:lnTo>
                  <a:lnTo>
                    <a:pt x="460" y="372"/>
                  </a:lnTo>
                  <a:lnTo>
                    <a:pt x="459" y="378"/>
                  </a:lnTo>
                  <a:lnTo>
                    <a:pt x="453" y="385"/>
                  </a:lnTo>
                  <a:lnTo>
                    <a:pt x="445" y="393"/>
                  </a:lnTo>
                  <a:lnTo>
                    <a:pt x="430" y="403"/>
                  </a:lnTo>
                  <a:lnTo>
                    <a:pt x="406" y="399"/>
                  </a:lnTo>
                  <a:lnTo>
                    <a:pt x="391" y="393"/>
                  </a:lnTo>
                  <a:lnTo>
                    <a:pt x="382" y="382"/>
                  </a:lnTo>
                  <a:lnTo>
                    <a:pt x="377" y="372"/>
                  </a:lnTo>
                  <a:lnTo>
                    <a:pt x="374" y="360"/>
                  </a:lnTo>
                  <a:lnTo>
                    <a:pt x="369" y="351"/>
                  </a:lnTo>
                  <a:lnTo>
                    <a:pt x="364" y="343"/>
                  </a:lnTo>
                  <a:lnTo>
                    <a:pt x="354" y="339"/>
                  </a:lnTo>
                  <a:lnTo>
                    <a:pt x="345" y="365"/>
                  </a:lnTo>
                  <a:lnTo>
                    <a:pt x="345" y="390"/>
                  </a:lnTo>
                  <a:lnTo>
                    <a:pt x="348" y="412"/>
                  </a:lnTo>
                  <a:lnTo>
                    <a:pt x="351" y="432"/>
                  </a:lnTo>
                  <a:lnTo>
                    <a:pt x="348" y="449"/>
                  </a:lnTo>
                  <a:lnTo>
                    <a:pt x="336" y="462"/>
                  </a:lnTo>
                  <a:lnTo>
                    <a:pt x="310" y="469"/>
                  </a:lnTo>
                  <a:lnTo>
                    <a:pt x="265" y="472"/>
                  </a:lnTo>
                  <a:lnTo>
                    <a:pt x="248" y="460"/>
                  </a:lnTo>
                  <a:lnTo>
                    <a:pt x="229" y="442"/>
                  </a:lnTo>
                  <a:lnTo>
                    <a:pt x="212" y="420"/>
                  </a:lnTo>
                  <a:lnTo>
                    <a:pt x="195" y="398"/>
                  </a:lnTo>
                  <a:lnTo>
                    <a:pt x="180" y="377"/>
                  </a:lnTo>
                  <a:lnTo>
                    <a:pt x="166" y="360"/>
                  </a:lnTo>
                  <a:lnTo>
                    <a:pt x="152" y="351"/>
                  </a:lnTo>
                  <a:lnTo>
                    <a:pt x="139" y="351"/>
                  </a:lnTo>
                  <a:lnTo>
                    <a:pt x="140" y="359"/>
                  </a:lnTo>
                  <a:lnTo>
                    <a:pt x="146" y="368"/>
                  </a:lnTo>
                  <a:lnTo>
                    <a:pt x="152" y="377"/>
                  </a:lnTo>
                  <a:lnTo>
                    <a:pt x="160" y="387"/>
                  </a:lnTo>
                  <a:lnTo>
                    <a:pt x="170" y="399"/>
                  </a:lnTo>
                  <a:lnTo>
                    <a:pt x="178" y="411"/>
                  </a:lnTo>
                  <a:lnTo>
                    <a:pt x="185" y="423"/>
                  </a:lnTo>
                  <a:lnTo>
                    <a:pt x="193" y="433"/>
                  </a:lnTo>
                  <a:lnTo>
                    <a:pt x="173" y="459"/>
                  </a:lnTo>
                  <a:lnTo>
                    <a:pt x="157" y="478"/>
                  </a:lnTo>
                  <a:lnTo>
                    <a:pt x="149" y="494"/>
                  </a:lnTo>
                  <a:lnTo>
                    <a:pt x="144" y="508"/>
                  </a:lnTo>
                  <a:lnTo>
                    <a:pt x="146" y="523"/>
                  </a:lnTo>
                  <a:lnTo>
                    <a:pt x="153" y="538"/>
                  </a:lnTo>
                  <a:lnTo>
                    <a:pt x="166" y="559"/>
                  </a:lnTo>
                  <a:lnTo>
                    <a:pt x="183" y="585"/>
                  </a:lnTo>
                  <a:lnTo>
                    <a:pt x="188" y="592"/>
                  </a:lnTo>
                  <a:lnTo>
                    <a:pt x="194" y="601"/>
                  </a:lnTo>
                  <a:lnTo>
                    <a:pt x="201" y="611"/>
                  </a:lnTo>
                  <a:lnTo>
                    <a:pt x="210" y="623"/>
                  </a:lnTo>
                  <a:lnTo>
                    <a:pt x="217" y="635"/>
                  </a:lnTo>
                  <a:lnTo>
                    <a:pt x="222" y="645"/>
                  </a:lnTo>
                  <a:lnTo>
                    <a:pt x="228" y="653"/>
                  </a:lnTo>
                  <a:lnTo>
                    <a:pt x="231" y="659"/>
                  </a:lnTo>
                  <a:lnTo>
                    <a:pt x="229" y="659"/>
                  </a:lnTo>
                  <a:lnTo>
                    <a:pt x="227" y="659"/>
                  </a:lnTo>
                  <a:lnTo>
                    <a:pt x="225" y="659"/>
                  </a:lnTo>
                  <a:lnTo>
                    <a:pt x="224" y="661"/>
                  </a:lnTo>
                  <a:close/>
                </a:path>
              </a:pathLst>
            </a:custGeom>
            <a:solidFill>
              <a:srgbClr val="FFCC99"/>
            </a:solidFill>
            <a:ln w="9525">
              <a:noFill/>
              <a:round/>
              <a:headEnd/>
              <a:tailEnd/>
            </a:ln>
          </p:spPr>
          <p:txBody>
            <a:bodyPr/>
            <a:lstStyle/>
            <a:p>
              <a:endParaRPr lang="en-US">
                <a:solidFill>
                  <a:srgbClr val="000000"/>
                </a:solidFill>
              </a:endParaRPr>
            </a:p>
          </p:txBody>
        </p:sp>
        <p:sp>
          <p:nvSpPr>
            <p:cNvPr id="27669" name="Freeform 21"/>
            <p:cNvSpPr>
              <a:spLocks/>
            </p:cNvSpPr>
            <p:nvPr/>
          </p:nvSpPr>
          <p:spPr bwMode="auto">
            <a:xfrm>
              <a:off x="1472873" y="1318620"/>
              <a:ext cx="7938" cy="7938"/>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16" y="21"/>
                  </a:moveTo>
                  <a:lnTo>
                    <a:pt x="7" y="16"/>
                  </a:lnTo>
                  <a:lnTo>
                    <a:pt x="3" y="11"/>
                  </a:lnTo>
                  <a:lnTo>
                    <a:pt x="1" y="6"/>
                  </a:lnTo>
                  <a:lnTo>
                    <a:pt x="0" y="0"/>
                  </a:lnTo>
                  <a:lnTo>
                    <a:pt x="6" y="2"/>
                  </a:lnTo>
                  <a:lnTo>
                    <a:pt x="11" y="6"/>
                  </a:lnTo>
                  <a:lnTo>
                    <a:pt x="16" y="12"/>
                  </a:lnTo>
                  <a:lnTo>
                    <a:pt x="21" y="19"/>
                  </a:lnTo>
                  <a:lnTo>
                    <a:pt x="20" y="20"/>
                  </a:lnTo>
                  <a:lnTo>
                    <a:pt x="20" y="21"/>
                  </a:lnTo>
                  <a:lnTo>
                    <a:pt x="18" y="21"/>
                  </a:lnTo>
                  <a:lnTo>
                    <a:pt x="16" y="21"/>
                  </a:lnTo>
                  <a:close/>
                </a:path>
              </a:pathLst>
            </a:custGeom>
            <a:solidFill>
              <a:srgbClr val="990000"/>
            </a:solidFill>
            <a:ln w="9525">
              <a:noFill/>
              <a:round/>
              <a:headEnd/>
              <a:tailEnd/>
            </a:ln>
          </p:spPr>
          <p:txBody>
            <a:bodyPr/>
            <a:lstStyle/>
            <a:p>
              <a:endParaRPr lang="en-US">
                <a:solidFill>
                  <a:srgbClr val="000000"/>
                </a:solidFill>
              </a:endParaRPr>
            </a:p>
          </p:txBody>
        </p:sp>
        <p:sp>
          <p:nvSpPr>
            <p:cNvPr id="27670" name="Freeform 22"/>
            <p:cNvSpPr>
              <a:spLocks/>
            </p:cNvSpPr>
            <p:nvPr/>
          </p:nvSpPr>
          <p:spPr bwMode="auto">
            <a:xfrm>
              <a:off x="1501448" y="1231308"/>
              <a:ext cx="46038" cy="34925"/>
            </a:xfrm>
            <a:custGeom>
              <a:avLst/>
              <a:gdLst>
                <a:gd name="T0" fmla="*/ 0 w 105"/>
                <a:gd name="T1" fmla="*/ 0 h 95"/>
                <a:gd name="T2" fmla="*/ 0 w 105"/>
                <a:gd name="T3" fmla="*/ 0 h 95"/>
                <a:gd name="T4" fmla="*/ 0 w 105"/>
                <a:gd name="T5" fmla="*/ 0 h 95"/>
                <a:gd name="T6" fmla="*/ 0 w 105"/>
                <a:gd name="T7" fmla="*/ 0 h 95"/>
                <a:gd name="T8" fmla="*/ 0 w 105"/>
                <a:gd name="T9" fmla="*/ 0 h 95"/>
                <a:gd name="T10" fmla="*/ 0 w 105"/>
                <a:gd name="T11" fmla="*/ 0 h 95"/>
                <a:gd name="T12" fmla="*/ 0 w 105"/>
                <a:gd name="T13" fmla="*/ 0 h 95"/>
                <a:gd name="T14" fmla="*/ 0 w 105"/>
                <a:gd name="T15" fmla="*/ 0 h 95"/>
                <a:gd name="T16" fmla="*/ 0 w 105"/>
                <a:gd name="T17" fmla="*/ 0 h 95"/>
                <a:gd name="T18" fmla="*/ 0 w 105"/>
                <a:gd name="T19" fmla="*/ 0 h 95"/>
                <a:gd name="T20" fmla="*/ 0 w 105"/>
                <a:gd name="T21" fmla="*/ 0 h 95"/>
                <a:gd name="T22" fmla="*/ 0 w 105"/>
                <a:gd name="T23" fmla="*/ 0 h 95"/>
                <a:gd name="T24" fmla="*/ 0 w 105"/>
                <a:gd name="T25" fmla="*/ 0 h 95"/>
                <a:gd name="T26" fmla="*/ 0 w 105"/>
                <a:gd name="T27" fmla="*/ 0 h 95"/>
                <a:gd name="T28" fmla="*/ 0 w 105"/>
                <a:gd name="T29" fmla="*/ 0 h 95"/>
                <a:gd name="T30" fmla="*/ 0 w 105"/>
                <a:gd name="T31" fmla="*/ 0 h 95"/>
                <a:gd name="T32" fmla="*/ 0 w 105"/>
                <a:gd name="T33" fmla="*/ 0 h 95"/>
                <a:gd name="T34" fmla="*/ 0 w 105"/>
                <a:gd name="T35" fmla="*/ 0 h 95"/>
                <a:gd name="T36" fmla="*/ 0 w 105"/>
                <a:gd name="T37" fmla="*/ 0 h 95"/>
                <a:gd name="T38" fmla="*/ 0 w 105"/>
                <a:gd name="T39" fmla="*/ 0 h 95"/>
                <a:gd name="T40" fmla="*/ 0 w 105"/>
                <a:gd name="T41" fmla="*/ 0 h 95"/>
                <a:gd name="T42" fmla="*/ 0 w 105"/>
                <a:gd name="T43" fmla="*/ 0 h 95"/>
                <a:gd name="T44" fmla="*/ 0 w 105"/>
                <a:gd name="T45" fmla="*/ 0 h 95"/>
                <a:gd name="T46" fmla="*/ 0 w 105"/>
                <a:gd name="T47" fmla="*/ 0 h 95"/>
                <a:gd name="T48" fmla="*/ 0 w 105"/>
                <a:gd name="T49" fmla="*/ 0 h 95"/>
                <a:gd name="T50" fmla="*/ 0 w 105"/>
                <a:gd name="T51" fmla="*/ 0 h 95"/>
                <a:gd name="T52" fmla="*/ 0 w 105"/>
                <a:gd name="T53" fmla="*/ 0 h 95"/>
                <a:gd name="T54" fmla="*/ 0 w 105"/>
                <a:gd name="T55" fmla="*/ 0 h 95"/>
                <a:gd name="T56" fmla="*/ 0 w 105"/>
                <a:gd name="T57" fmla="*/ 0 h 95"/>
                <a:gd name="T58" fmla="*/ 0 w 105"/>
                <a:gd name="T59" fmla="*/ 0 h 95"/>
                <a:gd name="T60" fmla="*/ 0 w 105"/>
                <a:gd name="T61" fmla="*/ 0 h 95"/>
                <a:gd name="T62" fmla="*/ 0 w 105"/>
                <a:gd name="T63" fmla="*/ 0 h 95"/>
                <a:gd name="T64" fmla="*/ 0 w 105"/>
                <a:gd name="T65" fmla="*/ 0 h 95"/>
                <a:gd name="T66" fmla="*/ 0 w 105"/>
                <a:gd name="T67" fmla="*/ 0 h 95"/>
                <a:gd name="T68" fmla="*/ 0 w 105"/>
                <a:gd name="T69" fmla="*/ 0 h 95"/>
                <a:gd name="T70" fmla="*/ 0 w 105"/>
                <a:gd name="T71" fmla="*/ 0 h 95"/>
                <a:gd name="T72" fmla="*/ 0 w 105"/>
                <a:gd name="T73" fmla="*/ 0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5"/>
                <a:gd name="T113" fmla="*/ 105 w 105"/>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5">
                  <a:moveTo>
                    <a:pt x="76" y="95"/>
                  </a:moveTo>
                  <a:lnTo>
                    <a:pt x="69" y="92"/>
                  </a:lnTo>
                  <a:lnTo>
                    <a:pt x="62" y="89"/>
                  </a:lnTo>
                  <a:lnTo>
                    <a:pt x="57" y="86"/>
                  </a:lnTo>
                  <a:lnTo>
                    <a:pt x="51" y="86"/>
                  </a:lnTo>
                  <a:lnTo>
                    <a:pt x="45" y="85"/>
                  </a:lnTo>
                  <a:lnTo>
                    <a:pt x="41" y="84"/>
                  </a:lnTo>
                  <a:lnTo>
                    <a:pt x="35" y="82"/>
                  </a:lnTo>
                  <a:lnTo>
                    <a:pt x="31" y="81"/>
                  </a:lnTo>
                  <a:lnTo>
                    <a:pt x="31" y="76"/>
                  </a:lnTo>
                  <a:lnTo>
                    <a:pt x="31" y="71"/>
                  </a:lnTo>
                  <a:lnTo>
                    <a:pt x="31" y="66"/>
                  </a:lnTo>
                  <a:lnTo>
                    <a:pt x="31" y="60"/>
                  </a:lnTo>
                  <a:lnTo>
                    <a:pt x="20" y="55"/>
                  </a:lnTo>
                  <a:lnTo>
                    <a:pt x="13" y="51"/>
                  </a:lnTo>
                  <a:lnTo>
                    <a:pt x="11" y="46"/>
                  </a:lnTo>
                  <a:lnTo>
                    <a:pt x="14" y="36"/>
                  </a:lnTo>
                  <a:lnTo>
                    <a:pt x="6" y="32"/>
                  </a:lnTo>
                  <a:lnTo>
                    <a:pt x="1" y="28"/>
                  </a:lnTo>
                  <a:lnTo>
                    <a:pt x="0" y="23"/>
                  </a:lnTo>
                  <a:lnTo>
                    <a:pt x="0" y="17"/>
                  </a:lnTo>
                  <a:lnTo>
                    <a:pt x="3" y="16"/>
                  </a:lnTo>
                  <a:lnTo>
                    <a:pt x="6" y="15"/>
                  </a:lnTo>
                  <a:lnTo>
                    <a:pt x="9" y="13"/>
                  </a:lnTo>
                  <a:lnTo>
                    <a:pt x="16" y="12"/>
                  </a:lnTo>
                  <a:lnTo>
                    <a:pt x="25" y="0"/>
                  </a:lnTo>
                  <a:lnTo>
                    <a:pt x="34" y="0"/>
                  </a:lnTo>
                  <a:lnTo>
                    <a:pt x="40" y="8"/>
                  </a:lnTo>
                  <a:lnTo>
                    <a:pt x="45" y="21"/>
                  </a:lnTo>
                  <a:lnTo>
                    <a:pt x="54" y="36"/>
                  </a:lnTo>
                  <a:lnTo>
                    <a:pt x="64" y="49"/>
                  </a:lnTo>
                  <a:lnTo>
                    <a:pt x="79" y="58"/>
                  </a:lnTo>
                  <a:lnTo>
                    <a:pt x="100" y="58"/>
                  </a:lnTo>
                  <a:lnTo>
                    <a:pt x="105" y="71"/>
                  </a:lnTo>
                  <a:lnTo>
                    <a:pt x="102" y="82"/>
                  </a:lnTo>
                  <a:lnTo>
                    <a:pt x="92" y="92"/>
                  </a:lnTo>
                  <a:lnTo>
                    <a:pt x="76" y="95"/>
                  </a:lnTo>
                  <a:close/>
                </a:path>
              </a:pathLst>
            </a:custGeom>
            <a:solidFill>
              <a:srgbClr val="000000"/>
            </a:solidFill>
            <a:ln w="9525">
              <a:noFill/>
              <a:round/>
              <a:headEnd/>
              <a:tailEnd/>
            </a:ln>
          </p:spPr>
          <p:txBody>
            <a:bodyPr/>
            <a:lstStyle/>
            <a:p>
              <a:endParaRPr lang="en-US">
                <a:solidFill>
                  <a:srgbClr val="000000"/>
                </a:solidFill>
              </a:endParaRPr>
            </a:p>
          </p:txBody>
        </p:sp>
        <p:sp>
          <p:nvSpPr>
            <p:cNvPr id="27671" name="Freeform 23"/>
            <p:cNvSpPr>
              <a:spLocks/>
            </p:cNvSpPr>
            <p:nvPr/>
          </p:nvSpPr>
          <p:spPr bwMode="auto">
            <a:xfrm>
              <a:off x="1382386" y="1221783"/>
              <a:ext cx="33338" cy="28575"/>
            </a:xfrm>
            <a:custGeom>
              <a:avLst/>
              <a:gdLst>
                <a:gd name="T0" fmla="*/ 0 w 78"/>
                <a:gd name="T1" fmla="*/ 0 h 75"/>
                <a:gd name="T2" fmla="*/ 0 w 78"/>
                <a:gd name="T3" fmla="*/ 0 h 75"/>
                <a:gd name="T4" fmla="*/ 0 w 78"/>
                <a:gd name="T5" fmla="*/ 0 h 75"/>
                <a:gd name="T6" fmla="*/ 0 w 78"/>
                <a:gd name="T7" fmla="*/ 0 h 75"/>
                <a:gd name="T8" fmla="*/ 0 w 78"/>
                <a:gd name="T9" fmla="*/ 0 h 75"/>
                <a:gd name="T10" fmla="*/ 0 w 78"/>
                <a:gd name="T11" fmla="*/ 0 h 75"/>
                <a:gd name="T12" fmla="*/ 0 w 78"/>
                <a:gd name="T13" fmla="*/ 0 h 75"/>
                <a:gd name="T14" fmla="*/ 0 w 78"/>
                <a:gd name="T15" fmla="*/ 0 h 75"/>
                <a:gd name="T16" fmla="*/ 0 w 78"/>
                <a:gd name="T17" fmla="*/ 0 h 75"/>
                <a:gd name="T18" fmla="*/ 0 w 78"/>
                <a:gd name="T19" fmla="*/ 0 h 75"/>
                <a:gd name="T20" fmla="*/ 0 w 78"/>
                <a:gd name="T21" fmla="*/ 0 h 75"/>
                <a:gd name="T22" fmla="*/ 0 w 78"/>
                <a:gd name="T23" fmla="*/ 0 h 75"/>
                <a:gd name="T24" fmla="*/ 0 w 78"/>
                <a:gd name="T25" fmla="*/ 0 h 75"/>
                <a:gd name="T26" fmla="*/ 0 w 78"/>
                <a:gd name="T27" fmla="*/ 0 h 75"/>
                <a:gd name="T28" fmla="*/ 0 w 78"/>
                <a:gd name="T29" fmla="*/ 0 h 75"/>
                <a:gd name="T30" fmla="*/ 0 w 78"/>
                <a:gd name="T31" fmla="*/ 0 h 75"/>
                <a:gd name="T32" fmla="*/ 0 w 7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75"/>
                <a:gd name="T53" fmla="*/ 78 w 7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75">
                  <a:moveTo>
                    <a:pt x="18" y="75"/>
                  </a:moveTo>
                  <a:lnTo>
                    <a:pt x="4" y="62"/>
                  </a:lnTo>
                  <a:lnTo>
                    <a:pt x="0" y="45"/>
                  </a:lnTo>
                  <a:lnTo>
                    <a:pt x="4" y="30"/>
                  </a:lnTo>
                  <a:lnTo>
                    <a:pt x="12" y="15"/>
                  </a:lnTo>
                  <a:lnTo>
                    <a:pt x="25" y="5"/>
                  </a:lnTo>
                  <a:lnTo>
                    <a:pt x="42" y="0"/>
                  </a:lnTo>
                  <a:lnTo>
                    <a:pt x="59" y="2"/>
                  </a:lnTo>
                  <a:lnTo>
                    <a:pt x="75" y="15"/>
                  </a:lnTo>
                  <a:lnTo>
                    <a:pt x="78" y="28"/>
                  </a:lnTo>
                  <a:lnTo>
                    <a:pt x="76" y="40"/>
                  </a:lnTo>
                  <a:lnTo>
                    <a:pt x="70" y="49"/>
                  </a:lnTo>
                  <a:lnTo>
                    <a:pt x="63" y="58"/>
                  </a:lnTo>
                  <a:lnTo>
                    <a:pt x="53" y="65"/>
                  </a:lnTo>
                  <a:lnTo>
                    <a:pt x="42" y="70"/>
                  </a:lnTo>
                  <a:lnTo>
                    <a:pt x="31" y="74"/>
                  </a:lnTo>
                  <a:lnTo>
                    <a:pt x="18" y="75"/>
                  </a:lnTo>
                  <a:close/>
                </a:path>
              </a:pathLst>
            </a:custGeom>
            <a:solidFill>
              <a:srgbClr val="FFCCCC"/>
            </a:solidFill>
            <a:ln w="9525">
              <a:noFill/>
              <a:round/>
              <a:headEnd/>
              <a:tailEnd/>
            </a:ln>
          </p:spPr>
          <p:txBody>
            <a:bodyPr/>
            <a:lstStyle/>
            <a:p>
              <a:endParaRPr lang="en-US">
                <a:solidFill>
                  <a:srgbClr val="000000"/>
                </a:solidFill>
              </a:endParaRPr>
            </a:p>
          </p:txBody>
        </p:sp>
        <p:sp>
          <p:nvSpPr>
            <p:cNvPr id="27672" name="Freeform 24"/>
            <p:cNvSpPr>
              <a:spLocks/>
            </p:cNvSpPr>
            <p:nvPr/>
          </p:nvSpPr>
          <p:spPr bwMode="auto">
            <a:xfrm>
              <a:off x="1523673" y="1218608"/>
              <a:ext cx="38100" cy="22225"/>
            </a:xfrm>
            <a:custGeom>
              <a:avLst/>
              <a:gdLst>
                <a:gd name="T0" fmla="*/ 0 w 89"/>
                <a:gd name="T1" fmla="*/ 0 h 57"/>
                <a:gd name="T2" fmla="*/ 0 w 89"/>
                <a:gd name="T3" fmla="*/ 0 h 57"/>
                <a:gd name="T4" fmla="*/ 0 w 89"/>
                <a:gd name="T5" fmla="*/ 0 h 57"/>
                <a:gd name="T6" fmla="*/ 0 w 89"/>
                <a:gd name="T7" fmla="*/ 0 h 57"/>
                <a:gd name="T8" fmla="*/ 0 w 89"/>
                <a:gd name="T9" fmla="*/ 0 h 57"/>
                <a:gd name="T10" fmla="*/ 0 w 89"/>
                <a:gd name="T11" fmla="*/ 0 h 57"/>
                <a:gd name="T12" fmla="*/ 0 w 89"/>
                <a:gd name="T13" fmla="*/ 0 h 57"/>
                <a:gd name="T14" fmla="*/ 0 w 89"/>
                <a:gd name="T15" fmla="*/ 0 h 57"/>
                <a:gd name="T16" fmla="*/ 0 w 89"/>
                <a:gd name="T17" fmla="*/ 0 h 57"/>
                <a:gd name="T18" fmla="*/ 0 w 89"/>
                <a:gd name="T19" fmla="*/ 0 h 57"/>
                <a:gd name="T20" fmla="*/ 0 w 89"/>
                <a:gd name="T21" fmla="*/ 0 h 57"/>
                <a:gd name="T22" fmla="*/ 0 w 89"/>
                <a:gd name="T23" fmla="*/ 0 h 57"/>
                <a:gd name="T24" fmla="*/ 0 w 89"/>
                <a:gd name="T25" fmla="*/ 0 h 57"/>
                <a:gd name="T26" fmla="*/ 0 w 89"/>
                <a:gd name="T27" fmla="*/ 0 h 57"/>
                <a:gd name="T28" fmla="*/ 0 w 89"/>
                <a:gd name="T29" fmla="*/ 0 h 57"/>
                <a:gd name="T30" fmla="*/ 0 w 89"/>
                <a:gd name="T31" fmla="*/ 0 h 57"/>
                <a:gd name="T32" fmla="*/ 0 w 89"/>
                <a:gd name="T33" fmla="*/ 0 h 57"/>
                <a:gd name="T34" fmla="*/ 0 w 89"/>
                <a:gd name="T35" fmla="*/ 0 h 57"/>
                <a:gd name="T36" fmla="*/ 0 w 89"/>
                <a:gd name="T37" fmla="*/ 0 h 57"/>
                <a:gd name="T38" fmla="*/ 0 w 89"/>
                <a:gd name="T39" fmla="*/ 0 h 57"/>
                <a:gd name="T40" fmla="*/ 0 w 89"/>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7"/>
                <a:gd name="T65" fmla="*/ 89 w 8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7">
                  <a:moveTo>
                    <a:pt x="77" y="57"/>
                  </a:moveTo>
                  <a:lnTo>
                    <a:pt x="65" y="50"/>
                  </a:lnTo>
                  <a:lnTo>
                    <a:pt x="58" y="43"/>
                  </a:lnTo>
                  <a:lnTo>
                    <a:pt x="51" y="38"/>
                  </a:lnTo>
                  <a:lnTo>
                    <a:pt x="47" y="33"/>
                  </a:lnTo>
                  <a:lnTo>
                    <a:pt x="41" y="29"/>
                  </a:lnTo>
                  <a:lnTo>
                    <a:pt x="33" y="26"/>
                  </a:lnTo>
                  <a:lnTo>
                    <a:pt x="21" y="24"/>
                  </a:lnTo>
                  <a:lnTo>
                    <a:pt x="6" y="21"/>
                  </a:lnTo>
                  <a:lnTo>
                    <a:pt x="0" y="11"/>
                  </a:lnTo>
                  <a:lnTo>
                    <a:pt x="6" y="4"/>
                  </a:lnTo>
                  <a:lnTo>
                    <a:pt x="19" y="0"/>
                  </a:lnTo>
                  <a:lnTo>
                    <a:pt x="36" y="2"/>
                  </a:lnTo>
                  <a:lnTo>
                    <a:pt x="54" y="7"/>
                  </a:lnTo>
                  <a:lnTo>
                    <a:pt x="72" y="16"/>
                  </a:lnTo>
                  <a:lnTo>
                    <a:pt x="85" y="31"/>
                  </a:lnTo>
                  <a:lnTo>
                    <a:pt x="89" y="54"/>
                  </a:lnTo>
                  <a:lnTo>
                    <a:pt x="86" y="55"/>
                  </a:lnTo>
                  <a:lnTo>
                    <a:pt x="85" y="56"/>
                  </a:lnTo>
                  <a:lnTo>
                    <a:pt x="82" y="56"/>
                  </a:lnTo>
                  <a:lnTo>
                    <a:pt x="77" y="57"/>
                  </a:lnTo>
                  <a:close/>
                </a:path>
              </a:pathLst>
            </a:custGeom>
            <a:solidFill>
              <a:srgbClr val="000000"/>
            </a:solidFill>
            <a:ln w="9525">
              <a:noFill/>
              <a:round/>
              <a:headEnd/>
              <a:tailEnd/>
            </a:ln>
          </p:spPr>
          <p:txBody>
            <a:bodyPr/>
            <a:lstStyle/>
            <a:p>
              <a:endParaRPr lang="en-US">
                <a:solidFill>
                  <a:srgbClr val="000000"/>
                </a:solidFill>
              </a:endParaRPr>
            </a:p>
          </p:txBody>
        </p:sp>
        <p:sp>
          <p:nvSpPr>
            <p:cNvPr id="27673" name="Freeform 25"/>
            <p:cNvSpPr>
              <a:spLocks/>
            </p:cNvSpPr>
            <p:nvPr/>
          </p:nvSpPr>
          <p:spPr bwMode="auto">
            <a:xfrm>
              <a:off x="1458586" y="1091608"/>
              <a:ext cx="204788" cy="141288"/>
            </a:xfrm>
            <a:custGeom>
              <a:avLst/>
              <a:gdLst>
                <a:gd name="T0" fmla="*/ 0 w 465"/>
                <a:gd name="T1" fmla="*/ 0 h 372"/>
                <a:gd name="T2" fmla="*/ 0 w 465"/>
                <a:gd name="T3" fmla="*/ 0 h 372"/>
                <a:gd name="T4" fmla="*/ 0 w 465"/>
                <a:gd name="T5" fmla="*/ 0 h 372"/>
                <a:gd name="T6" fmla="*/ 0 w 465"/>
                <a:gd name="T7" fmla="*/ 0 h 372"/>
                <a:gd name="T8" fmla="*/ 0 w 465"/>
                <a:gd name="T9" fmla="*/ 0 h 372"/>
                <a:gd name="T10" fmla="*/ 0 w 465"/>
                <a:gd name="T11" fmla="*/ 0 h 372"/>
                <a:gd name="T12" fmla="*/ 0 w 465"/>
                <a:gd name="T13" fmla="*/ 0 h 372"/>
                <a:gd name="T14" fmla="*/ 0 w 465"/>
                <a:gd name="T15" fmla="*/ 0 h 372"/>
                <a:gd name="T16" fmla="*/ 0 w 465"/>
                <a:gd name="T17" fmla="*/ 0 h 372"/>
                <a:gd name="T18" fmla="*/ 0 w 465"/>
                <a:gd name="T19" fmla="*/ 0 h 372"/>
                <a:gd name="T20" fmla="*/ 0 w 465"/>
                <a:gd name="T21" fmla="*/ 0 h 372"/>
                <a:gd name="T22" fmla="*/ 0 w 465"/>
                <a:gd name="T23" fmla="*/ 0 h 372"/>
                <a:gd name="T24" fmla="*/ 0 w 465"/>
                <a:gd name="T25" fmla="*/ 0 h 372"/>
                <a:gd name="T26" fmla="*/ 0 w 465"/>
                <a:gd name="T27" fmla="*/ 0 h 372"/>
                <a:gd name="T28" fmla="*/ 0 w 465"/>
                <a:gd name="T29" fmla="*/ 0 h 372"/>
                <a:gd name="T30" fmla="*/ 0 w 465"/>
                <a:gd name="T31" fmla="*/ 0 h 372"/>
                <a:gd name="T32" fmla="*/ 0 w 465"/>
                <a:gd name="T33" fmla="*/ 0 h 372"/>
                <a:gd name="T34" fmla="*/ 0 w 465"/>
                <a:gd name="T35" fmla="*/ 0 h 372"/>
                <a:gd name="T36" fmla="*/ 0 w 465"/>
                <a:gd name="T37" fmla="*/ 0 h 372"/>
                <a:gd name="T38" fmla="*/ 0 w 465"/>
                <a:gd name="T39" fmla="*/ 0 h 372"/>
                <a:gd name="T40" fmla="*/ 0 w 465"/>
                <a:gd name="T41" fmla="*/ 0 h 372"/>
                <a:gd name="T42" fmla="*/ 0 w 465"/>
                <a:gd name="T43" fmla="*/ 0 h 372"/>
                <a:gd name="T44" fmla="*/ 0 w 465"/>
                <a:gd name="T45" fmla="*/ 0 h 372"/>
                <a:gd name="T46" fmla="*/ 0 w 465"/>
                <a:gd name="T47" fmla="*/ 0 h 372"/>
                <a:gd name="T48" fmla="*/ 0 w 465"/>
                <a:gd name="T49" fmla="*/ 0 h 372"/>
                <a:gd name="T50" fmla="*/ 0 w 465"/>
                <a:gd name="T51" fmla="*/ 0 h 372"/>
                <a:gd name="T52" fmla="*/ 0 w 465"/>
                <a:gd name="T53" fmla="*/ 0 h 372"/>
                <a:gd name="T54" fmla="*/ 0 w 465"/>
                <a:gd name="T55" fmla="*/ 0 h 372"/>
                <a:gd name="T56" fmla="*/ 0 w 465"/>
                <a:gd name="T57" fmla="*/ 0 h 372"/>
                <a:gd name="T58" fmla="*/ 0 w 465"/>
                <a:gd name="T59" fmla="*/ 0 h 372"/>
                <a:gd name="T60" fmla="*/ 0 w 465"/>
                <a:gd name="T61" fmla="*/ 0 h 372"/>
                <a:gd name="T62" fmla="*/ 0 w 465"/>
                <a:gd name="T63" fmla="*/ 0 h 372"/>
                <a:gd name="T64" fmla="*/ 0 w 465"/>
                <a:gd name="T65" fmla="*/ 0 h 372"/>
                <a:gd name="T66" fmla="*/ 0 w 465"/>
                <a:gd name="T67" fmla="*/ 0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
                <a:gd name="T103" fmla="*/ 0 h 372"/>
                <a:gd name="T104" fmla="*/ 465 w 465"/>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 h="372">
                  <a:moveTo>
                    <a:pt x="321" y="372"/>
                  </a:moveTo>
                  <a:lnTo>
                    <a:pt x="317" y="360"/>
                  </a:lnTo>
                  <a:lnTo>
                    <a:pt x="317" y="338"/>
                  </a:lnTo>
                  <a:lnTo>
                    <a:pt x="321" y="308"/>
                  </a:lnTo>
                  <a:lnTo>
                    <a:pt x="327" y="274"/>
                  </a:lnTo>
                  <a:lnTo>
                    <a:pt x="332" y="239"/>
                  </a:lnTo>
                  <a:lnTo>
                    <a:pt x="337" y="207"/>
                  </a:lnTo>
                  <a:lnTo>
                    <a:pt x="338" y="181"/>
                  </a:lnTo>
                  <a:lnTo>
                    <a:pt x="334" y="165"/>
                  </a:lnTo>
                  <a:lnTo>
                    <a:pt x="331" y="164"/>
                  </a:lnTo>
                  <a:lnTo>
                    <a:pt x="327" y="164"/>
                  </a:lnTo>
                  <a:lnTo>
                    <a:pt x="322" y="164"/>
                  </a:lnTo>
                  <a:lnTo>
                    <a:pt x="320" y="164"/>
                  </a:lnTo>
                  <a:lnTo>
                    <a:pt x="313" y="177"/>
                  </a:lnTo>
                  <a:lnTo>
                    <a:pt x="307" y="196"/>
                  </a:lnTo>
                  <a:lnTo>
                    <a:pt x="300" y="221"/>
                  </a:lnTo>
                  <a:lnTo>
                    <a:pt x="290" y="242"/>
                  </a:lnTo>
                  <a:lnTo>
                    <a:pt x="276" y="254"/>
                  </a:lnTo>
                  <a:lnTo>
                    <a:pt x="259" y="264"/>
                  </a:lnTo>
                  <a:lnTo>
                    <a:pt x="240" y="272"/>
                  </a:lnTo>
                  <a:lnTo>
                    <a:pt x="221" y="280"/>
                  </a:lnTo>
                  <a:lnTo>
                    <a:pt x="199" y="285"/>
                  </a:lnTo>
                  <a:lnTo>
                    <a:pt x="178" y="289"/>
                  </a:lnTo>
                  <a:lnTo>
                    <a:pt x="157" y="290"/>
                  </a:lnTo>
                  <a:lnTo>
                    <a:pt x="136" y="290"/>
                  </a:lnTo>
                  <a:lnTo>
                    <a:pt x="114" y="289"/>
                  </a:lnTo>
                  <a:lnTo>
                    <a:pt x="93" y="285"/>
                  </a:lnTo>
                  <a:lnTo>
                    <a:pt x="75" y="280"/>
                  </a:lnTo>
                  <a:lnTo>
                    <a:pt x="58" y="272"/>
                  </a:lnTo>
                  <a:lnTo>
                    <a:pt x="42" y="261"/>
                  </a:lnTo>
                  <a:lnTo>
                    <a:pt x="29" y="248"/>
                  </a:lnTo>
                  <a:lnTo>
                    <a:pt x="20" y="234"/>
                  </a:lnTo>
                  <a:lnTo>
                    <a:pt x="14" y="217"/>
                  </a:lnTo>
                  <a:lnTo>
                    <a:pt x="1" y="195"/>
                  </a:lnTo>
                  <a:lnTo>
                    <a:pt x="0" y="182"/>
                  </a:lnTo>
                  <a:lnTo>
                    <a:pt x="8" y="170"/>
                  </a:lnTo>
                  <a:lnTo>
                    <a:pt x="24" y="151"/>
                  </a:lnTo>
                  <a:lnTo>
                    <a:pt x="46" y="129"/>
                  </a:lnTo>
                  <a:lnTo>
                    <a:pt x="69" y="107"/>
                  </a:lnTo>
                  <a:lnTo>
                    <a:pt x="92" y="86"/>
                  </a:lnTo>
                  <a:lnTo>
                    <a:pt x="114" y="66"/>
                  </a:lnTo>
                  <a:lnTo>
                    <a:pt x="137" y="49"/>
                  </a:lnTo>
                  <a:lnTo>
                    <a:pt x="161" y="34"/>
                  </a:lnTo>
                  <a:lnTo>
                    <a:pt x="185" y="21"/>
                  </a:lnTo>
                  <a:lnTo>
                    <a:pt x="209" y="10"/>
                  </a:lnTo>
                  <a:lnTo>
                    <a:pt x="233" y="3"/>
                  </a:lnTo>
                  <a:lnTo>
                    <a:pt x="257" y="0"/>
                  </a:lnTo>
                  <a:lnTo>
                    <a:pt x="283" y="0"/>
                  </a:lnTo>
                  <a:lnTo>
                    <a:pt x="308" y="5"/>
                  </a:lnTo>
                  <a:lnTo>
                    <a:pt x="335" y="14"/>
                  </a:lnTo>
                  <a:lnTo>
                    <a:pt x="361" y="30"/>
                  </a:lnTo>
                  <a:lnTo>
                    <a:pt x="389" y="49"/>
                  </a:lnTo>
                  <a:lnTo>
                    <a:pt x="416" y="75"/>
                  </a:lnTo>
                  <a:lnTo>
                    <a:pt x="424" y="91"/>
                  </a:lnTo>
                  <a:lnTo>
                    <a:pt x="431" y="108"/>
                  </a:lnTo>
                  <a:lnTo>
                    <a:pt x="436" y="126"/>
                  </a:lnTo>
                  <a:lnTo>
                    <a:pt x="441" y="144"/>
                  </a:lnTo>
                  <a:lnTo>
                    <a:pt x="446" y="163"/>
                  </a:lnTo>
                  <a:lnTo>
                    <a:pt x="450" y="181"/>
                  </a:lnTo>
                  <a:lnTo>
                    <a:pt x="457" y="199"/>
                  </a:lnTo>
                  <a:lnTo>
                    <a:pt x="465" y="217"/>
                  </a:lnTo>
                  <a:lnTo>
                    <a:pt x="464" y="241"/>
                  </a:lnTo>
                  <a:lnTo>
                    <a:pt x="456" y="267"/>
                  </a:lnTo>
                  <a:lnTo>
                    <a:pt x="441" y="291"/>
                  </a:lnTo>
                  <a:lnTo>
                    <a:pt x="422" y="316"/>
                  </a:lnTo>
                  <a:lnTo>
                    <a:pt x="399" y="338"/>
                  </a:lnTo>
                  <a:lnTo>
                    <a:pt x="373" y="356"/>
                  </a:lnTo>
                  <a:lnTo>
                    <a:pt x="347" y="368"/>
                  </a:lnTo>
                  <a:lnTo>
                    <a:pt x="321" y="372"/>
                  </a:lnTo>
                  <a:close/>
                </a:path>
              </a:pathLst>
            </a:custGeom>
            <a:solidFill>
              <a:srgbClr val="FFFF00"/>
            </a:solidFill>
            <a:ln w="9525">
              <a:noFill/>
              <a:round/>
              <a:headEnd/>
              <a:tailEnd/>
            </a:ln>
          </p:spPr>
          <p:txBody>
            <a:bodyPr/>
            <a:lstStyle/>
            <a:p>
              <a:endParaRPr lang="en-US">
                <a:solidFill>
                  <a:srgbClr val="000000"/>
                </a:solidFill>
              </a:endParaRPr>
            </a:p>
          </p:txBody>
        </p:sp>
        <p:sp>
          <p:nvSpPr>
            <p:cNvPr id="27674" name="Freeform 26"/>
            <p:cNvSpPr>
              <a:spLocks/>
            </p:cNvSpPr>
            <p:nvPr/>
          </p:nvSpPr>
          <p:spPr bwMode="auto">
            <a:xfrm>
              <a:off x="1417311" y="1175745"/>
              <a:ext cx="22225" cy="26988"/>
            </a:xfrm>
            <a:custGeom>
              <a:avLst/>
              <a:gdLst>
                <a:gd name="T0" fmla="*/ 0 w 49"/>
                <a:gd name="T1" fmla="*/ 0 h 73"/>
                <a:gd name="T2" fmla="*/ 0 w 49"/>
                <a:gd name="T3" fmla="*/ 0 h 73"/>
                <a:gd name="T4" fmla="*/ 0 w 49"/>
                <a:gd name="T5" fmla="*/ 0 h 73"/>
                <a:gd name="T6" fmla="*/ 0 w 49"/>
                <a:gd name="T7" fmla="*/ 0 h 73"/>
                <a:gd name="T8" fmla="*/ 0 w 49"/>
                <a:gd name="T9" fmla="*/ 0 h 73"/>
                <a:gd name="T10" fmla="*/ 0 w 49"/>
                <a:gd name="T11" fmla="*/ 0 h 73"/>
                <a:gd name="T12" fmla="*/ 0 w 49"/>
                <a:gd name="T13" fmla="*/ 0 h 73"/>
                <a:gd name="T14" fmla="*/ 0 w 49"/>
                <a:gd name="T15" fmla="*/ 0 h 73"/>
                <a:gd name="T16" fmla="*/ 0 w 49"/>
                <a:gd name="T17" fmla="*/ 0 h 73"/>
                <a:gd name="T18" fmla="*/ 0 w 49"/>
                <a:gd name="T19" fmla="*/ 0 h 73"/>
                <a:gd name="T20" fmla="*/ 0 w 49"/>
                <a:gd name="T21" fmla="*/ 0 h 73"/>
                <a:gd name="T22" fmla="*/ 0 w 49"/>
                <a:gd name="T23" fmla="*/ 0 h 73"/>
                <a:gd name="T24" fmla="*/ 0 w 49"/>
                <a:gd name="T25" fmla="*/ 0 h 73"/>
                <a:gd name="T26" fmla="*/ 0 w 49"/>
                <a:gd name="T27" fmla="*/ 0 h 73"/>
                <a:gd name="T28" fmla="*/ 0 w 49"/>
                <a:gd name="T29" fmla="*/ 0 h 73"/>
                <a:gd name="T30" fmla="*/ 0 w 49"/>
                <a:gd name="T31" fmla="*/ 0 h 73"/>
                <a:gd name="T32" fmla="*/ 0 w 49"/>
                <a:gd name="T33" fmla="*/ 0 h 73"/>
                <a:gd name="T34" fmla="*/ 0 w 49"/>
                <a:gd name="T35" fmla="*/ 0 h 73"/>
                <a:gd name="T36" fmla="*/ 0 w 49"/>
                <a:gd name="T37" fmla="*/ 0 h 73"/>
                <a:gd name="T38" fmla="*/ 0 w 49"/>
                <a:gd name="T39" fmla="*/ 0 h 73"/>
                <a:gd name="T40" fmla="*/ 0 w 49"/>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73"/>
                <a:gd name="T65" fmla="*/ 49 w 49"/>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73">
                  <a:moveTo>
                    <a:pt x="31" y="73"/>
                  </a:moveTo>
                  <a:lnTo>
                    <a:pt x="23" y="56"/>
                  </a:lnTo>
                  <a:lnTo>
                    <a:pt x="20" y="40"/>
                  </a:lnTo>
                  <a:lnTo>
                    <a:pt x="14" y="26"/>
                  </a:lnTo>
                  <a:lnTo>
                    <a:pt x="0" y="9"/>
                  </a:lnTo>
                  <a:lnTo>
                    <a:pt x="0" y="8"/>
                  </a:lnTo>
                  <a:lnTo>
                    <a:pt x="1" y="6"/>
                  </a:lnTo>
                  <a:lnTo>
                    <a:pt x="3" y="4"/>
                  </a:lnTo>
                  <a:lnTo>
                    <a:pt x="7" y="0"/>
                  </a:lnTo>
                  <a:lnTo>
                    <a:pt x="21" y="1"/>
                  </a:lnTo>
                  <a:lnTo>
                    <a:pt x="31" y="6"/>
                  </a:lnTo>
                  <a:lnTo>
                    <a:pt x="38" y="13"/>
                  </a:lnTo>
                  <a:lnTo>
                    <a:pt x="44" y="23"/>
                  </a:lnTo>
                  <a:lnTo>
                    <a:pt x="47" y="34"/>
                  </a:lnTo>
                  <a:lnTo>
                    <a:pt x="48" y="45"/>
                  </a:lnTo>
                  <a:lnTo>
                    <a:pt x="49" y="58"/>
                  </a:lnTo>
                  <a:lnTo>
                    <a:pt x="49" y="70"/>
                  </a:lnTo>
                  <a:lnTo>
                    <a:pt x="47" y="71"/>
                  </a:lnTo>
                  <a:lnTo>
                    <a:pt x="42" y="73"/>
                  </a:lnTo>
                  <a:lnTo>
                    <a:pt x="38" y="73"/>
                  </a:lnTo>
                  <a:lnTo>
                    <a:pt x="31" y="73"/>
                  </a:lnTo>
                  <a:close/>
                </a:path>
              </a:pathLst>
            </a:custGeom>
            <a:solidFill>
              <a:srgbClr val="000000"/>
            </a:solidFill>
            <a:ln w="9525">
              <a:noFill/>
              <a:round/>
              <a:headEnd/>
              <a:tailEnd/>
            </a:ln>
          </p:spPr>
          <p:txBody>
            <a:bodyPr/>
            <a:lstStyle/>
            <a:p>
              <a:endParaRPr lang="en-US">
                <a:solidFill>
                  <a:srgbClr val="000000"/>
                </a:solidFill>
              </a:endParaRPr>
            </a:p>
          </p:txBody>
        </p:sp>
        <p:sp>
          <p:nvSpPr>
            <p:cNvPr id="27675" name="Freeform 27"/>
            <p:cNvSpPr>
              <a:spLocks/>
            </p:cNvSpPr>
            <p:nvPr/>
          </p:nvSpPr>
          <p:spPr bwMode="auto">
            <a:xfrm>
              <a:off x="1441123" y="1080495"/>
              <a:ext cx="100013" cy="77788"/>
            </a:xfrm>
            <a:custGeom>
              <a:avLst/>
              <a:gdLst>
                <a:gd name="T0" fmla="*/ 0 w 226"/>
                <a:gd name="T1" fmla="*/ 0 h 204"/>
                <a:gd name="T2" fmla="*/ 0 w 226"/>
                <a:gd name="T3" fmla="*/ 0 h 204"/>
                <a:gd name="T4" fmla="*/ 0 w 226"/>
                <a:gd name="T5" fmla="*/ 0 h 204"/>
                <a:gd name="T6" fmla="*/ 0 w 226"/>
                <a:gd name="T7" fmla="*/ 0 h 204"/>
                <a:gd name="T8" fmla="*/ 0 w 226"/>
                <a:gd name="T9" fmla="*/ 0 h 204"/>
                <a:gd name="T10" fmla="*/ 0 w 226"/>
                <a:gd name="T11" fmla="*/ 0 h 204"/>
                <a:gd name="T12" fmla="*/ 0 w 226"/>
                <a:gd name="T13" fmla="*/ 0 h 204"/>
                <a:gd name="T14" fmla="*/ 0 w 226"/>
                <a:gd name="T15" fmla="*/ 0 h 204"/>
                <a:gd name="T16" fmla="*/ 0 w 226"/>
                <a:gd name="T17" fmla="*/ 0 h 204"/>
                <a:gd name="T18" fmla="*/ 0 w 226"/>
                <a:gd name="T19" fmla="*/ 0 h 204"/>
                <a:gd name="T20" fmla="*/ 0 w 226"/>
                <a:gd name="T21" fmla="*/ 0 h 204"/>
                <a:gd name="T22" fmla="*/ 0 w 226"/>
                <a:gd name="T23" fmla="*/ 0 h 204"/>
                <a:gd name="T24" fmla="*/ 0 w 226"/>
                <a:gd name="T25" fmla="*/ 0 h 204"/>
                <a:gd name="T26" fmla="*/ 0 w 226"/>
                <a:gd name="T27" fmla="*/ 0 h 204"/>
                <a:gd name="T28" fmla="*/ 0 w 226"/>
                <a:gd name="T29" fmla="*/ 0 h 204"/>
                <a:gd name="T30" fmla="*/ 0 w 226"/>
                <a:gd name="T31" fmla="*/ 0 h 204"/>
                <a:gd name="T32" fmla="*/ 0 w 226"/>
                <a:gd name="T33" fmla="*/ 0 h 204"/>
                <a:gd name="T34" fmla="*/ 0 w 226"/>
                <a:gd name="T35" fmla="*/ 0 h 204"/>
                <a:gd name="T36" fmla="*/ 0 w 226"/>
                <a:gd name="T37" fmla="*/ 0 h 204"/>
                <a:gd name="T38" fmla="*/ 0 w 226"/>
                <a:gd name="T39" fmla="*/ 0 h 204"/>
                <a:gd name="T40" fmla="*/ 0 w 226"/>
                <a:gd name="T41" fmla="*/ 0 h 204"/>
                <a:gd name="T42" fmla="*/ 0 w 226"/>
                <a:gd name="T43" fmla="*/ 0 h 204"/>
                <a:gd name="T44" fmla="*/ 0 w 226"/>
                <a:gd name="T45" fmla="*/ 0 h 204"/>
                <a:gd name="T46" fmla="*/ 0 w 226"/>
                <a:gd name="T47" fmla="*/ 0 h 204"/>
                <a:gd name="T48" fmla="*/ 0 w 226"/>
                <a:gd name="T49" fmla="*/ 0 h 204"/>
                <a:gd name="T50" fmla="*/ 0 w 226"/>
                <a:gd name="T51" fmla="*/ 0 h 204"/>
                <a:gd name="T52" fmla="*/ 0 w 226"/>
                <a:gd name="T53" fmla="*/ 0 h 204"/>
                <a:gd name="T54" fmla="*/ 0 w 226"/>
                <a:gd name="T55" fmla="*/ 0 h 204"/>
                <a:gd name="T56" fmla="*/ 0 w 226"/>
                <a:gd name="T57" fmla="*/ 0 h 204"/>
                <a:gd name="T58" fmla="*/ 0 w 226"/>
                <a:gd name="T59" fmla="*/ 0 h 204"/>
                <a:gd name="T60" fmla="*/ 0 w 226"/>
                <a:gd name="T61" fmla="*/ 0 h 204"/>
                <a:gd name="T62" fmla="*/ 0 w 226"/>
                <a:gd name="T63" fmla="*/ 0 h 204"/>
                <a:gd name="T64" fmla="*/ 0 w 226"/>
                <a:gd name="T65" fmla="*/ 0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204"/>
                <a:gd name="T101" fmla="*/ 226 w 226"/>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204">
                  <a:moveTo>
                    <a:pt x="4" y="204"/>
                  </a:moveTo>
                  <a:lnTo>
                    <a:pt x="3" y="204"/>
                  </a:lnTo>
                  <a:lnTo>
                    <a:pt x="1" y="203"/>
                  </a:lnTo>
                  <a:lnTo>
                    <a:pt x="0" y="203"/>
                  </a:lnTo>
                  <a:lnTo>
                    <a:pt x="0" y="202"/>
                  </a:lnTo>
                  <a:lnTo>
                    <a:pt x="7" y="176"/>
                  </a:lnTo>
                  <a:lnTo>
                    <a:pt x="21" y="144"/>
                  </a:lnTo>
                  <a:lnTo>
                    <a:pt x="41" y="111"/>
                  </a:lnTo>
                  <a:lnTo>
                    <a:pt x="66" y="77"/>
                  </a:lnTo>
                  <a:lnTo>
                    <a:pt x="93" y="47"/>
                  </a:lnTo>
                  <a:lnTo>
                    <a:pt x="123" y="22"/>
                  </a:lnTo>
                  <a:lnTo>
                    <a:pt x="154" y="7"/>
                  </a:lnTo>
                  <a:lnTo>
                    <a:pt x="185" y="0"/>
                  </a:lnTo>
                  <a:lnTo>
                    <a:pt x="195" y="5"/>
                  </a:lnTo>
                  <a:lnTo>
                    <a:pt x="205" y="9"/>
                  </a:lnTo>
                  <a:lnTo>
                    <a:pt x="216" y="14"/>
                  </a:lnTo>
                  <a:lnTo>
                    <a:pt x="226" y="20"/>
                  </a:lnTo>
                  <a:lnTo>
                    <a:pt x="206" y="34"/>
                  </a:lnTo>
                  <a:lnTo>
                    <a:pt x="187" y="48"/>
                  </a:lnTo>
                  <a:lnTo>
                    <a:pt x="168" y="62"/>
                  </a:lnTo>
                  <a:lnTo>
                    <a:pt x="148" y="75"/>
                  </a:lnTo>
                  <a:lnTo>
                    <a:pt x="130" y="90"/>
                  </a:lnTo>
                  <a:lnTo>
                    <a:pt x="110" y="104"/>
                  </a:lnTo>
                  <a:lnTo>
                    <a:pt x="93" y="120"/>
                  </a:lnTo>
                  <a:lnTo>
                    <a:pt x="75" y="135"/>
                  </a:lnTo>
                  <a:lnTo>
                    <a:pt x="72" y="139"/>
                  </a:lnTo>
                  <a:lnTo>
                    <a:pt x="65" y="147"/>
                  </a:lnTo>
                  <a:lnTo>
                    <a:pt x="55" y="157"/>
                  </a:lnTo>
                  <a:lnTo>
                    <a:pt x="44" y="170"/>
                  </a:lnTo>
                  <a:lnTo>
                    <a:pt x="31" y="182"/>
                  </a:lnTo>
                  <a:lnTo>
                    <a:pt x="20" y="194"/>
                  </a:lnTo>
                  <a:lnTo>
                    <a:pt x="10" y="202"/>
                  </a:lnTo>
                  <a:lnTo>
                    <a:pt x="4" y="204"/>
                  </a:lnTo>
                  <a:close/>
                </a:path>
              </a:pathLst>
            </a:custGeom>
            <a:solidFill>
              <a:srgbClr val="FFCCCC"/>
            </a:solidFill>
            <a:ln w="9525">
              <a:noFill/>
              <a:round/>
              <a:headEnd/>
              <a:tailEnd/>
            </a:ln>
          </p:spPr>
          <p:txBody>
            <a:bodyPr/>
            <a:lstStyle/>
            <a:p>
              <a:endParaRPr lang="en-US">
                <a:solidFill>
                  <a:srgbClr val="000000"/>
                </a:solidFill>
              </a:endParaRPr>
            </a:p>
          </p:txBody>
        </p:sp>
      </p:grpSp>
      <p:grpSp>
        <p:nvGrpSpPr>
          <p:cNvPr id="3" name="Group 2"/>
          <p:cNvGrpSpPr/>
          <p:nvPr/>
        </p:nvGrpSpPr>
        <p:grpSpPr>
          <a:xfrm>
            <a:off x="7408536" y="985245"/>
            <a:ext cx="790575" cy="1508125"/>
            <a:chOff x="7408536" y="985245"/>
            <a:chExt cx="790575" cy="1508125"/>
          </a:xfrm>
        </p:grpSpPr>
        <p:sp>
          <p:nvSpPr>
            <p:cNvPr id="27656" name="Rectangle 8"/>
            <p:cNvSpPr>
              <a:spLocks noChangeArrowheads="1"/>
            </p:cNvSpPr>
            <p:nvPr/>
          </p:nvSpPr>
          <p:spPr bwMode="auto">
            <a:xfrm>
              <a:off x="7408536" y="985245"/>
              <a:ext cx="790575" cy="1508125"/>
            </a:xfrm>
            <a:prstGeom prst="rect">
              <a:avLst/>
            </a:prstGeom>
            <a:solidFill>
              <a:srgbClr val="000000"/>
            </a:solidFill>
            <a:ln w="9525">
              <a:solidFill>
                <a:srgbClr val="000000"/>
              </a:solidFill>
              <a:miter lim="800000"/>
              <a:headEnd/>
              <a:tailEnd/>
            </a:ln>
          </p:spPr>
          <p:txBody>
            <a:bodyPr/>
            <a:lstStyle/>
            <a:p>
              <a:endParaRPr lang="en-US">
                <a:solidFill>
                  <a:srgbClr val="000000"/>
                </a:solidFill>
              </a:endParaRPr>
            </a:p>
          </p:txBody>
        </p:sp>
        <p:sp>
          <p:nvSpPr>
            <p:cNvPr id="27676" name="Freeform 28"/>
            <p:cNvSpPr>
              <a:spLocks/>
            </p:cNvSpPr>
            <p:nvPr/>
          </p:nvSpPr>
          <p:spPr bwMode="auto">
            <a:xfrm>
              <a:off x="7783186" y="2017120"/>
              <a:ext cx="144463" cy="390525"/>
            </a:xfrm>
            <a:custGeom>
              <a:avLst/>
              <a:gdLst>
                <a:gd name="T0" fmla="*/ 0 w 330"/>
                <a:gd name="T1" fmla="*/ 0 h 1029"/>
                <a:gd name="T2" fmla="*/ 0 w 330"/>
                <a:gd name="T3" fmla="*/ 0 h 1029"/>
                <a:gd name="T4" fmla="*/ 0 w 330"/>
                <a:gd name="T5" fmla="*/ 0 h 1029"/>
                <a:gd name="T6" fmla="*/ 0 w 330"/>
                <a:gd name="T7" fmla="*/ 0 h 1029"/>
                <a:gd name="T8" fmla="*/ 0 w 330"/>
                <a:gd name="T9" fmla="*/ 0 h 1029"/>
                <a:gd name="T10" fmla="*/ 0 w 330"/>
                <a:gd name="T11" fmla="*/ 0 h 1029"/>
                <a:gd name="T12" fmla="*/ 0 w 330"/>
                <a:gd name="T13" fmla="*/ 0 h 1029"/>
                <a:gd name="T14" fmla="*/ 0 w 330"/>
                <a:gd name="T15" fmla="*/ 0 h 1029"/>
                <a:gd name="T16" fmla="*/ 0 w 330"/>
                <a:gd name="T17" fmla="*/ 0 h 1029"/>
                <a:gd name="T18" fmla="*/ 0 w 330"/>
                <a:gd name="T19" fmla="*/ 0 h 1029"/>
                <a:gd name="T20" fmla="*/ 0 w 330"/>
                <a:gd name="T21" fmla="*/ 0 h 1029"/>
                <a:gd name="T22" fmla="*/ 0 w 330"/>
                <a:gd name="T23" fmla="*/ 0 h 1029"/>
                <a:gd name="T24" fmla="*/ 0 w 330"/>
                <a:gd name="T25" fmla="*/ 0 h 1029"/>
                <a:gd name="T26" fmla="*/ 0 w 330"/>
                <a:gd name="T27" fmla="*/ 0 h 1029"/>
                <a:gd name="T28" fmla="*/ 0 w 330"/>
                <a:gd name="T29" fmla="*/ 0 h 1029"/>
                <a:gd name="T30" fmla="*/ 0 w 330"/>
                <a:gd name="T31" fmla="*/ 0 h 1029"/>
                <a:gd name="T32" fmla="*/ 0 w 330"/>
                <a:gd name="T33" fmla="*/ 0 h 1029"/>
                <a:gd name="T34" fmla="*/ 0 w 330"/>
                <a:gd name="T35" fmla="*/ 0 h 1029"/>
                <a:gd name="T36" fmla="*/ 0 w 330"/>
                <a:gd name="T37" fmla="*/ 0 h 1029"/>
                <a:gd name="T38" fmla="*/ 0 w 330"/>
                <a:gd name="T39" fmla="*/ 0 h 1029"/>
                <a:gd name="T40" fmla="*/ 0 w 330"/>
                <a:gd name="T41" fmla="*/ 0 h 1029"/>
                <a:gd name="T42" fmla="*/ 0 w 330"/>
                <a:gd name="T43" fmla="*/ 0 h 1029"/>
                <a:gd name="T44" fmla="*/ 0 w 330"/>
                <a:gd name="T45" fmla="*/ 0 h 1029"/>
                <a:gd name="T46" fmla="*/ 0 w 330"/>
                <a:gd name="T47" fmla="*/ 0 h 1029"/>
                <a:gd name="T48" fmla="*/ 0 w 330"/>
                <a:gd name="T49" fmla="*/ 0 h 1029"/>
                <a:gd name="T50" fmla="*/ 0 w 330"/>
                <a:gd name="T51" fmla="*/ 0 h 1029"/>
                <a:gd name="T52" fmla="*/ 0 w 330"/>
                <a:gd name="T53" fmla="*/ 0 h 1029"/>
                <a:gd name="T54" fmla="*/ 0 w 330"/>
                <a:gd name="T55" fmla="*/ 0 h 1029"/>
                <a:gd name="T56" fmla="*/ 0 w 330"/>
                <a:gd name="T57" fmla="*/ 0 h 1029"/>
                <a:gd name="T58" fmla="*/ 0 w 330"/>
                <a:gd name="T59" fmla="*/ 0 h 1029"/>
                <a:gd name="T60" fmla="*/ 0 w 330"/>
                <a:gd name="T61" fmla="*/ 0 h 1029"/>
                <a:gd name="T62" fmla="*/ 0 w 330"/>
                <a:gd name="T63" fmla="*/ 0 h 1029"/>
                <a:gd name="T64" fmla="*/ 0 w 330"/>
                <a:gd name="T65" fmla="*/ 0 h 1029"/>
                <a:gd name="T66" fmla="*/ 0 w 330"/>
                <a:gd name="T67" fmla="*/ 0 h 1029"/>
                <a:gd name="T68" fmla="*/ 0 w 330"/>
                <a:gd name="T69" fmla="*/ 0 h 1029"/>
                <a:gd name="T70" fmla="*/ 0 w 330"/>
                <a:gd name="T71" fmla="*/ 0 h 1029"/>
                <a:gd name="T72" fmla="*/ 0 w 330"/>
                <a:gd name="T73" fmla="*/ 0 h 1029"/>
                <a:gd name="T74" fmla="*/ 0 w 330"/>
                <a:gd name="T75" fmla="*/ 0 h 1029"/>
                <a:gd name="T76" fmla="*/ 0 w 330"/>
                <a:gd name="T77" fmla="*/ 0 h 1029"/>
                <a:gd name="T78" fmla="*/ 0 w 330"/>
                <a:gd name="T79" fmla="*/ 0 h 1029"/>
                <a:gd name="T80" fmla="*/ 0 w 330"/>
                <a:gd name="T81" fmla="*/ 0 h 1029"/>
                <a:gd name="T82" fmla="*/ 0 w 330"/>
                <a:gd name="T83" fmla="*/ 0 h 1029"/>
                <a:gd name="T84" fmla="*/ 0 w 330"/>
                <a:gd name="T85" fmla="*/ 0 h 1029"/>
                <a:gd name="T86" fmla="*/ 0 w 330"/>
                <a:gd name="T87" fmla="*/ 0 h 1029"/>
                <a:gd name="T88" fmla="*/ 0 w 330"/>
                <a:gd name="T89" fmla="*/ 0 h 1029"/>
                <a:gd name="T90" fmla="*/ 0 w 330"/>
                <a:gd name="T91" fmla="*/ 0 h 1029"/>
                <a:gd name="T92" fmla="*/ 0 w 330"/>
                <a:gd name="T93" fmla="*/ 0 h 1029"/>
                <a:gd name="T94" fmla="*/ 0 w 330"/>
                <a:gd name="T95" fmla="*/ 0 h 1029"/>
                <a:gd name="T96" fmla="*/ 0 w 330"/>
                <a:gd name="T97" fmla="*/ 0 h 1029"/>
                <a:gd name="T98" fmla="*/ 0 w 330"/>
                <a:gd name="T99" fmla="*/ 0 h 1029"/>
                <a:gd name="T100" fmla="*/ 0 w 330"/>
                <a:gd name="T101" fmla="*/ 0 h 1029"/>
                <a:gd name="T102" fmla="*/ 0 w 330"/>
                <a:gd name="T103" fmla="*/ 0 h 1029"/>
                <a:gd name="T104" fmla="*/ 0 w 330"/>
                <a:gd name="T105" fmla="*/ 0 h 10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0"/>
                <a:gd name="T160" fmla="*/ 0 h 1029"/>
                <a:gd name="T161" fmla="*/ 330 w 330"/>
                <a:gd name="T162" fmla="*/ 1029 h 10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0" h="1029">
                  <a:moveTo>
                    <a:pt x="3" y="1028"/>
                  </a:moveTo>
                  <a:lnTo>
                    <a:pt x="3" y="1026"/>
                  </a:lnTo>
                  <a:lnTo>
                    <a:pt x="1" y="1025"/>
                  </a:lnTo>
                  <a:lnTo>
                    <a:pt x="0" y="1024"/>
                  </a:lnTo>
                  <a:lnTo>
                    <a:pt x="7" y="777"/>
                  </a:lnTo>
                  <a:lnTo>
                    <a:pt x="13" y="529"/>
                  </a:lnTo>
                  <a:lnTo>
                    <a:pt x="17" y="283"/>
                  </a:lnTo>
                  <a:lnTo>
                    <a:pt x="21" y="36"/>
                  </a:lnTo>
                  <a:lnTo>
                    <a:pt x="42" y="35"/>
                  </a:lnTo>
                  <a:lnTo>
                    <a:pt x="62" y="35"/>
                  </a:lnTo>
                  <a:lnTo>
                    <a:pt x="82" y="34"/>
                  </a:lnTo>
                  <a:lnTo>
                    <a:pt x="102" y="32"/>
                  </a:lnTo>
                  <a:lnTo>
                    <a:pt x="120" y="31"/>
                  </a:lnTo>
                  <a:lnTo>
                    <a:pt x="139" y="30"/>
                  </a:lnTo>
                  <a:lnTo>
                    <a:pt x="157" y="29"/>
                  </a:lnTo>
                  <a:lnTo>
                    <a:pt x="175" y="26"/>
                  </a:lnTo>
                  <a:lnTo>
                    <a:pt x="194" y="23"/>
                  </a:lnTo>
                  <a:lnTo>
                    <a:pt x="212" y="21"/>
                  </a:lnTo>
                  <a:lnTo>
                    <a:pt x="232" y="18"/>
                  </a:lnTo>
                  <a:lnTo>
                    <a:pt x="250" y="16"/>
                  </a:lnTo>
                  <a:lnTo>
                    <a:pt x="269" y="12"/>
                  </a:lnTo>
                  <a:lnTo>
                    <a:pt x="289" y="9"/>
                  </a:lnTo>
                  <a:lnTo>
                    <a:pt x="308" y="4"/>
                  </a:lnTo>
                  <a:lnTo>
                    <a:pt x="330" y="0"/>
                  </a:lnTo>
                  <a:lnTo>
                    <a:pt x="327" y="19"/>
                  </a:lnTo>
                  <a:lnTo>
                    <a:pt x="321" y="44"/>
                  </a:lnTo>
                  <a:lnTo>
                    <a:pt x="314" y="71"/>
                  </a:lnTo>
                  <a:lnTo>
                    <a:pt x="307" y="99"/>
                  </a:lnTo>
                  <a:lnTo>
                    <a:pt x="297" y="126"/>
                  </a:lnTo>
                  <a:lnTo>
                    <a:pt x="287" y="151"/>
                  </a:lnTo>
                  <a:lnTo>
                    <a:pt x="276" y="169"/>
                  </a:lnTo>
                  <a:lnTo>
                    <a:pt x="264" y="182"/>
                  </a:lnTo>
                  <a:lnTo>
                    <a:pt x="245" y="264"/>
                  </a:lnTo>
                  <a:lnTo>
                    <a:pt x="228" y="346"/>
                  </a:lnTo>
                  <a:lnTo>
                    <a:pt x="215" y="429"/>
                  </a:lnTo>
                  <a:lnTo>
                    <a:pt x="206" y="512"/>
                  </a:lnTo>
                  <a:lnTo>
                    <a:pt x="199" y="596"/>
                  </a:lnTo>
                  <a:lnTo>
                    <a:pt x="195" y="679"/>
                  </a:lnTo>
                  <a:lnTo>
                    <a:pt x="192" y="762"/>
                  </a:lnTo>
                  <a:lnTo>
                    <a:pt x="189" y="847"/>
                  </a:lnTo>
                  <a:lnTo>
                    <a:pt x="175" y="884"/>
                  </a:lnTo>
                  <a:lnTo>
                    <a:pt x="175" y="930"/>
                  </a:lnTo>
                  <a:lnTo>
                    <a:pt x="175" y="977"/>
                  </a:lnTo>
                  <a:lnTo>
                    <a:pt x="167" y="1018"/>
                  </a:lnTo>
                  <a:lnTo>
                    <a:pt x="148" y="1024"/>
                  </a:lnTo>
                  <a:lnTo>
                    <a:pt x="129" y="1026"/>
                  </a:lnTo>
                  <a:lnTo>
                    <a:pt x="107" y="1028"/>
                  </a:lnTo>
                  <a:lnTo>
                    <a:pt x="85" y="1029"/>
                  </a:lnTo>
                  <a:lnTo>
                    <a:pt x="62" y="1029"/>
                  </a:lnTo>
                  <a:lnTo>
                    <a:pt x="41" y="1029"/>
                  </a:lnTo>
                  <a:lnTo>
                    <a:pt x="21" y="1028"/>
                  </a:lnTo>
                  <a:lnTo>
                    <a:pt x="3" y="1028"/>
                  </a:lnTo>
                  <a:close/>
                </a:path>
              </a:pathLst>
            </a:custGeom>
            <a:solidFill>
              <a:srgbClr val="999966"/>
            </a:solidFill>
            <a:ln w="9525">
              <a:noFill/>
              <a:round/>
              <a:headEnd/>
              <a:tailEnd/>
            </a:ln>
          </p:spPr>
          <p:txBody>
            <a:bodyPr/>
            <a:lstStyle/>
            <a:p>
              <a:endParaRPr lang="en-US">
                <a:solidFill>
                  <a:srgbClr val="000000"/>
                </a:solidFill>
              </a:endParaRPr>
            </a:p>
          </p:txBody>
        </p:sp>
        <p:sp>
          <p:nvSpPr>
            <p:cNvPr id="27677" name="Freeform 29"/>
            <p:cNvSpPr>
              <a:spLocks/>
            </p:cNvSpPr>
            <p:nvPr/>
          </p:nvSpPr>
          <p:spPr bwMode="auto">
            <a:xfrm>
              <a:off x="7648248" y="2009183"/>
              <a:ext cx="131763" cy="398463"/>
            </a:xfrm>
            <a:custGeom>
              <a:avLst/>
              <a:gdLst>
                <a:gd name="T0" fmla="*/ 0 w 300"/>
                <a:gd name="T1" fmla="*/ 0 h 1043"/>
                <a:gd name="T2" fmla="*/ 0 w 300"/>
                <a:gd name="T3" fmla="*/ 0 h 1043"/>
                <a:gd name="T4" fmla="*/ 0 w 300"/>
                <a:gd name="T5" fmla="*/ 0 h 1043"/>
                <a:gd name="T6" fmla="*/ 0 w 300"/>
                <a:gd name="T7" fmla="*/ 0 h 1043"/>
                <a:gd name="T8" fmla="*/ 0 w 300"/>
                <a:gd name="T9" fmla="*/ 0 h 1043"/>
                <a:gd name="T10" fmla="*/ 0 w 300"/>
                <a:gd name="T11" fmla="*/ 0 h 1043"/>
                <a:gd name="T12" fmla="*/ 0 w 300"/>
                <a:gd name="T13" fmla="*/ 0 h 1043"/>
                <a:gd name="T14" fmla="*/ 0 w 300"/>
                <a:gd name="T15" fmla="*/ 0 h 1043"/>
                <a:gd name="T16" fmla="*/ 0 w 300"/>
                <a:gd name="T17" fmla="*/ 0 h 1043"/>
                <a:gd name="T18" fmla="*/ 0 w 300"/>
                <a:gd name="T19" fmla="*/ 0 h 1043"/>
                <a:gd name="T20" fmla="*/ 0 w 300"/>
                <a:gd name="T21" fmla="*/ 0 h 1043"/>
                <a:gd name="T22" fmla="*/ 0 w 300"/>
                <a:gd name="T23" fmla="*/ 0 h 1043"/>
                <a:gd name="T24" fmla="*/ 0 w 300"/>
                <a:gd name="T25" fmla="*/ 0 h 1043"/>
                <a:gd name="T26" fmla="*/ 0 w 300"/>
                <a:gd name="T27" fmla="*/ 0 h 1043"/>
                <a:gd name="T28" fmla="*/ 0 w 300"/>
                <a:gd name="T29" fmla="*/ 0 h 1043"/>
                <a:gd name="T30" fmla="*/ 0 w 300"/>
                <a:gd name="T31" fmla="*/ 0 h 1043"/>
                <a:gd name="T32" fmla="*/ 0 w 300"/>
                <a:gd name="T33" fmla="*/ 0 h 1043"/>
                <a:gd name="T34" fmla="*/ 0 w 300"/>
                <a:gd name="T35" fmla="*/ 0 h 1043"/>
                <a:gd name="T36" fmla="*/ 0 w 300"/>
                <a:gd name="T37" fmla="*/ 0 h 1043"/>
                <a:gd name="T38" fmla="*/ 0 w 300"/>
                <a:gd name="T39" fmla="*/ 0 h 1043"/>
                <a:gd name="T40" fmla="*/ 0 w 300"/>
                <a:gd name="T41" fmla="*/ 0 h 1043"/>
                <a:gd name="T42" fmla="*/ 0 w 300"/>
                <a:gd name="T43" fmla="*/ 0 h 1043"/>
                <a:gd name="T44" fmla="*/ 0 w 300"/>
                <a:gd name="T45" fmla="*/ 0 h 1043"/>
                <a:gd name="T46" fmla="*/ 0 w 300"/>
                <a:gd name="T47" fmla="*/ 0 h 1043"/>
                <a:gd name="T48" fmla="*/ 0 w 300"/>
                <a:gd name="T49" fmla="*/ 0 h 1043"/>
                <a:gd name="T50" fmla="*/ 0 w 300"/>
                <a:gd name="T51" fmla="*/ 0 h 1043"/>
                <a:gd name="T52" fmla="*/ 0 w 300"/>
                <a:gd name="T53" fmla="*/ 0 h 1043"/>
                <a:gd name="T54" fmla="*/ 0 w 300"/>
                <a:gd name="T55" fmla="*/ 0 h 1043"/>
                <a:gd name="T56" fmla="*/ 0 w 300"/>
                <a:gd name="T57" fmla="*/ 0 h 1043"/>
                <a:gd name="T58" fmla="*/ 0 w 300"/>
                <a:gd name="T59" fmla="*/ 0 h 1043"/>
                <a:gd name="T60" fmla="*/ 0 w 300"/>
                <a:gd name="T61" fmla="*/ 0 h 1043"/>
                <a:gd name="T62" fmla="*/ 0 w 300"/>
                <a:gd name="T63" fmla="*/ 0 h 1043"/>
                <a:gd name="T64" fmla="*/ 0 w 300"/>
                <a:gd name="T65" fmla="*/ 0 h 1043"/>
                <a:gd name="T66" fmla="*/ 0 w 300"/>
                <a:gd name="T67" fmla="*/ 0 h 1043"/>
                <a:gd name="T68" fmla="*/ 0 w 300"/>
                <a:gd name="T69" fmla="*/ 0 h 1043"/>
                <a:gd name="T70" fmla="*/ 0 w 300"/>
                <a:gd name="T71" fmla="*/ 0 h 1043"/>
                <a:gd name="T72" fmla="*/ 0 w 300"/>
                <a:gd name="T73" fmla="*/ 0 h 1043"/>
                <a:gd name="T74" fmla="*/ 0 w 300"/>
                <a:gd name="T75" fmla="*/ 0 h 1043"/>
                <a:gd name="T76" fmla="*/ 0 w 300"/>
                <a:gd name="T77" fmla="*/ 0 h 1043"/>
                <a:gd name="T78" fmla="*/ 0 w 300"/>
                <a:gd name="T79" fmla="*/ 0 h 1043"/>
                <a:gd name="T80" fmla="*/ 0 w 300"/>
                <a:gd name="T81" fmla="*/ 0 h 1043"/>
                <a:gd name="T82" fmla="*/ 0 w 300"/>
                <a:gd name="T83" fmla="*/ 0 h 1043"/>
                <a:gd name="T84" fmla="*/ 0 w 300"/>
                <a:gd name="T85" fmla="*/ 0 h 1043"/>
                <a:gd name="T86" fmla="*/ 0 w 300"/>
                <a:gd name="T87" fmla="*/ 0 h 1043"/>
                <a:gd name="T88" fmla="*/ 0 w 300"/>
                <a:gd name="T89" fmla="*/ 0 h 1043"/>
                <a:gd name="T90" fmla="*/ 0 w 300"/>
                <a:gd name="T91" fmla="*/ 0 h 1043"/>
                <a:gd name="T92" fmla="*/ 0 w 300"/>
                <a:gd name="T93" fmla="*/ 0 h 1043"/>
                <a:gd name="T94" fmla="*/ 0 w 300"/>
                <a:gd name="T95" fmla="*/ 0 h 1043"/>
                <a:gd name="T96" fmla="*/ 0 w 300"/>
                <a:gd name="T97" fmla="*/ 0 h 10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0"/>
                <a:gd name="T148" fmla="*/ 0 h 1043"/>
                <a:gd name="T149" fmla="*/ 300 w 300"/>
                <a:gd name="T150" fmla="*/ 1043 h 10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0" h="1043">
                  <a:moveTo>
                    <a:pt x="237" y="1043"/>
                  </a:moveTo>
                  <a:lnTo>
                    <a:pt x="213" y="1040"/>
                  </a:lnTo>
                  <a:lnTo>
                    <a:pt x="187" y="1038"/>
                  </a:lnTo>
                  <a:lnTo>
                    <a:pt x="163" y="1034"/>
                  </a:lnTo>
                  <a:lnTo>
                    <a:pt x="140" y="1030"/>
                  </a:lnTo>
                  <a:lnTo>
                    <a:pt x="116" y="1026"/>
                  </a:lnTo>
                  <a:lnTo>
                    <a:pt x="92" y="1022"/>
                  </a:lnTo>
                  <a:lnTo>
                    <a:pt x="70" y="1018"/>
                  </a:lnTo>
                  <a:lnTo>
                    <a:pt x="47" y="1014"/>
                  </a:lnTo>
                  <a:lnTo>
                    <a:pt x="40" y="887"/>
                  </a:lnTo>
                  <a:lnTo>
                    <a:pt x="31" y="759"/>
                  </a:lnTo>
                  <a:lnTo>
                    <a:pt x="22" y="632"/>
                  </a:lnTo>
                  <a:lnTo>
                    <a:pt x="13" y="504"/>
                  </a:lnTo>
                  <a:lnTo>
                    <a:pt x="6" y="377"/>
                  </a:lnTo>
                  <a:lnTo>
                    <a:pt x="2" y="251"/>
                  </a:lnTo>
                  <a:lnTo>
                    <a:pt x="0" y="125"/>
                  </a:lnTo>
                  <a:lnTo>
                    <a:pt x="3" y="0"/>
                  </a:lnTo>
                  <a:lnTo>
                    <a:pt x="22" y="5"/>
                  </a:lnTo>
                  <a:lnTo>
                    <a:pt x="38" y="10"/>
                  </a:lnTo>
                  <a:lnTo>
                    <a:pt x="57" y="14"/>
                  </a:lnTo>
                  <a:lnTo>
                    <a:pt x="74" y="19"/>
                  </a:lnTo>
                  <a:lnTo>
                    <a:pt x="92" y="24"/>
                  </a:lnTo>
                  <a:lnTo>
                    <a:pt x="111" y="30"/>
                  </a:lnTo>
                  <a:lnTo>
                    <a:pt x="129" y="34"/>
                  </a:lnTo>
                  <a:lnTo>
                    <a:pt x="147" y="37"/>
                  </a:lnTo>
                  <a:lnTo>
                    <a:pt x="164" y="43"/>
                  </a:lnTo>
                  <a:lnTo>
                    <a:pt x="184" y="45"/>
                  </a:lnTo>
                  <a:lnTo>
                    <a:pt x="203" y="49"/>
                  </a:lnTo>
                  <a:lnTo>
                    <a:pt x="221" y="52"/>
                  </a:lnTo>
                  <a:lnTo>
                    <a:pt x="241" y="54"/>
                  </a:lnTo>
                  <a:lnTo>
                    <a:pt x="259" y="56"/>
                  </a:lnTo>
                  <a:lnTo>
                    <a:pt x="279" y="57"/>
                  </a:lnTo>
                  <a:lnTo>
                    <a:pt x="299" y="57"/>
                  </a:lnTo>
                  <a:lnTo>
                    <a:pt x="300" y="173"/>
                  </a:lnTo>
                  <a:lnTo>
                    <a:pt x="298" y="291"/>
                  </a:lnTo>
                  <a:lnTo>
                    <a:pt x="293" y="409"/>
                  </a:lnTo>
                  <a:lnTo>
                    <a:pt x="289" y="528"/>
                  </a:lnTo>
                  <a:lnTo>
                    <a:pt x="289" y="631"/>
                  </a:lnTo>
                  <a:lnTo>
                    <a:pt x="289" y="732"/>
                  </a:lnTo>
                  <a:lnTo>
                    <a:pt x="289" y="835"/>
                  </a:lnTo>
                  <a:lnTo>
                    <a:pt x="290" y="938"/>
                  </a:lnTo>
                  <a:lnTo>
                    <a:pt x="289" y="962"/>
                  </a:lnTo>
                  <a:lnTo>
                    <a:pt x="286" y="994"/>
                  </a:lnTo>
                  <a:lnTo>
                    <a:pt x="282" y="1023"/>
                  </a:lnTo>
                  <a:lnTo>
                    <a:pt x="276" y="1043"/>
                  </a:lnTo>
                  <a:lnTo>
                    <a:pt x="266" y="1043"/>
                  </a:lnTo>
                  <a:lnTo>
                    <a:pt x="256" y="1043"/>
                  </a:lnTo>
                  <a:lnTo>
                    <a:pt x="247" y="1043"/>
                  </a:lnTo>
                  <a:lnTo>
                    <a:pt x="237" y="1043"/>
                  </a:lnTo>
                  <a:close/>
                </a:path>
              </a:pathLst>
            </a:custGeom>
            <a:solidFill>
              <a:srgbClr val="999966"/>
            </a:solidFill>
            <a:ln w="9525">
              <a:noFill/>
              <a:round/>
              <a:headEnd/>
              <a:tailEnd/>
            </a:ln>
          </p:spPr>
          <p:txBody>
            <a:bodyPr/>
            <a:lstStyle/>
            <a:p>
              <a:endParaRPr lang="en-US">
                <a:solidFill>
                  <a:srgbClr val="000000"/>
                </a:solidFill>
              </a:endParaRPr>
            </a:p>
          </p:txBody>
        </p:sp>
        <p:sp>
          <p:nvSpPr>
            <p:cNvPr id="27678" name="Freeform 30"/>
            <p:cNvSpPr>
              <a:spLocks/>
            </p:cNvSpPr>
            <p:nvPr/>
          </p:nvSpPr>
          <p:spPr bwMode="auto">
            <a:xfrm>
              <a:off x="7872086" y="2113958"/>
              <a:ext cx="46038" cy="290513"/>
            </a:xfrm>
            <a:custGeom>
              <a:avLst/>
              <a:gdLst>
                <a:gd name="T0" fmla="*/ 0 w 106"/>
                <a:gd name="T1" fmla="*/ 0 h 763"/>
                <a:gd name="T2" fmla="*/ 0 w 106"/>
                <a:gd name="T3" fmla="*/ 0 h 763"/>
                <a:gd name="T4" fmla="*/ 0 w 106"/>
                <a:gd name="T5" fmla="*/ 0 h 763"/>
                <a:gd name="T6" fmla="*/ 0 w 106"/>
                <a:gd name="T7" fmla="*/ 0 h 763"/>
                <a:gd name="T8" fmla="*/ 0 w 106"/>
                <a:gd name="T9" fmla="*/ 0 h 763"/>
                <a:gd name="T10" fmla="*/ 0 w 106"/>
                <a:gd name="T11" fmla="*/ 0 h 763"/>
                <a:gd name="T12" fmla="*/ 0 w 106"/>
                <a:gd name="T13" fmla="*/ 0 h 763"/>
                <a:gd name="T14" fmla="*/ 0 w 106"/>
                <a:gd name="T15" fmla="*/ 0 h 763"/>
                <a:gd name="T16" fmla="*/ 0 w 106"/>
                <a:gd name="T17" fmla="*/ 0 h 763"/>
                <a:gd name="T18" fmla="*/ 0 w 106"/>
                <a:gd name="T19" fmla="*/ 0 h 763"/>
                <a:gd name="T20" fmla="*/ 0 w 106"/>
                <a:gd name="T21" fmla="*/ 0 h 763"/>
                <a:gd name="T22" fmla="*/ 0 w 106"/>
                <a:gd name="T23" fmla="*/ 0 h 763"/>
                <a:gd name="T24" fmla="*/ 0 w 106"/>
                <a:gd name="T25" fmla="*/ 0 h 763"/>
                <a:gd name="T26" fmla="*/ 0 w 106"/>
                <a:gd name="T27" fmla="*/ 0 h 763"/>
                <a:gd name="T28" fmla="*/ 0 w 106"/>
                <a:gd name="T29" fmla="*/ 0 h 763"/>
                <a:gd name="T30" fmla="*/ 0 w 106"/>
                <a:gd name="T31" fmla="*/ 0 h 763"/>
                <a:gd name="T32" fmla="*/ 0 w 106"/>
                <a:gd name="T33" fmla="*/ 0 h 763"/>
                <a:gd name="T34" fmla="*/ 0 w 106"/>
                <a:gd name="T35" fmla="*/ 0 h 763"/>
                <a:gd name="T36" fmla="*/ 0 w 106"/>
                <a:gd name="T37" fmla="*/ 0 h 763"/>
                <a:gd name="T38" fmla="*/ 0 w 106"/>
                <a:gd name="T39" fmla="*/ 0 h 763"/>
                <a:gd name="T40" fmla="*/ 0 w 106"/>
                <a:gd name="T41" fmla="*/ 0 h 763"/>
                <a:gd name="T42" fmla="*/ 0 w 106"/>
                <a:gd name="T43" fmla="*/ 0 h 763"/>
                <a:gd name="T44" fmla="*/ 0 w 106"/>
                <a:gd name="T45" fmla="*/ 0 h 763"/>
                <a:gd name="T46" fmla="*/ 0 w 106"/>
                <a:gd name="T47" fmla="*/ 0 h 763"/>
                <a:gd name="T48" fmla="*/ 0 w 106"/>
                <a:gd name="T49" fmla="*/ 0 h 763"/>
                <a:gd name="T50" fmla="*/ 0 w 106"/>
                <a:gd name="T51" fmla="*/ 0 h 763"/>
                <a:gd name="T52" fmla="*/ 0 w 106"/>
                <a:gd name="T53" fmla="*/ 0 h 763"/>
                <a:gd name="T54" fmla="*/ 0 w 106"/>
                <a:gd name="T55" fmla="*/ 0 h 763"/>
                <a:gd name="T56" fmla="*/ 0 w 106"/>
                <a:gd name="T57" fmla="*/ 0 h 763"/>
                <a:gd name="T58" fmla="*/ 0 w 106"/>
                <a:gd name="T59" fmla="*/ 0 h 763"/>
                <a:gd name="T60" fmla="*/ 0 w 106"/>
                <a:gd name="T61" fmla="*/ 0 h 763"/>
                <a:gd name="T62" fmla="*/ 0 w 106"/>
                <a:gd name="T63" fmla="*/ 0 h 763"/>
                <a:gd name="T64" fmla="*/ 0 w 106"/>
                <a:gd name="T65" fmla="*/ 0 h 7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63"/>
                <a:gd name="T101" fmla="*/ 106 w 106"/>
                <a:gd name="T102" fmla="*/ 763 h 7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63">
                  <a:moveTo>
                    <a:pt x="0" y="763"/>
                  </a:moveTo>
                  <a:lnTo>
                    <a:pt x="1" y="730"/>
                  </a:lnTo>
                  <a:lnTo>
                    <a:pt x="4" y="695"/>
                  </a:lnTo>
                  <a:lnTo>
                    <a:pt x="5" y="661"/>
                  </a:lnTo>
                  <a:lnTo>
                    <a:pt x="7" y="627"/>
                  </a:lnTo>
                  <a:lnTo>
                    <a:pt x="11" y="619"/>
                  </a:lnTo>
                  <a:lnTo>
                    <a:pt x="14" y="610"/>
                  </a:lnTo>
                  <a:lnTo>
                    <a:pt x="14" y="600"/>
                  </a:lnTo>
                  <a:lnTo>
                    <a:pt x="15" y="592"/>
                  </a:lnTo>
                  <a:lnTo>
                    <a:pt x="18" y="516"/>
                  </a:lnTo>
                  <a:lnTo>
                    <a:pt x="21" y="441"/>
                  </a:lnTo>
                  <a:lnTo>
                    <a:pt x="25" y="367"/>
                  </a:lnTo>
                  <a:lnTo>
                    <a:pt x="32" y="294"/>
                  </a:lnTo>
                  <a:lnTo>
                    <a:pt x="39" y="220"/>
                  </a:lnTo>
                  <a:lnTo>
                    <a:pt x="48" y="147"/>
                  </a:lnTo>
                  <a:lnTo>
                    <a:pt x="59" y="74"/>
                  </a:lnTo>
                  <a:lnTo>
                    <a:pt x="73" y="0"/>
                  </a:lnTo>
                  <a:lnTo>
                    <a:pt x="78" y="178"/>
                  </a:lnTo>
                  <a:lnTo>
                    <a:pt x="86" y="358"/>
                  </a:lnTo>
                  <a:lnTo>
                    <a:pt x="96" y="540"/>
                  </a:lnTo>
                  <a:lnTo>
                    <a:pt x="102" y="721"/>
                  </a:lnTo>
                  <a:lnTo>
                    <a:pt x="100" y="724"/>
                  </a:lnTo>
                  <a:lnTo>
                    <a:pt x="100" y="728"/>
                  </a:lnTo>
                  <a:lnTo>
                    <a:pt x="103" y="735"/>
                  </a:lnTo>
                  <a:lnTo>
                    <a:pt x="106" y="741"/>
                  </a:lnTo>
                  <a:lnTo>
                    <a:pt x="93" y="745"/>
                  </a:lnTo>
                  <a:lnTo>
                    <a:pt x="79" y="749"/>
                  </a:lnTo>
                  <a:lnTo>
                    <a:pt x="66" y="753"/>
                  </a:lnTo>
                  <a:lnTo>
                    <a:pt x="52" y="756"/>
                  </a:lnTo>
                  <a:lnTo>
                    <a:pt x="38" y="757"/>
                  </a:lnTo>
                  <a:lnTo>
                    <a:pt x="25" y="760"/>
                  </a:lnTo>
                  <a:lnTo>
                    <a:pt x="13" y="762"/>
                  </a:lnTo>
                  <a:lnTo>
                    <a:pt x="0" y="763"/>
                  </a:lnTo>
                  <a:close/>
                </a:path>
              </a:pathLst>
            </a:custGeom>
            <a:solidFill>
              <a:srgbClr val="999966"/>
            </a:solidFill>
            <a:ln w="9525">
              <a:noFill/>
              <a:round/>
              <a:headEnd/>
              <a:tailEnd/>
            </a:ln>
          </p:spPr>
          <p:txBody>
            <a:bodyPr/>
            <a:lstStyle/>
            <a:p>
              <a:endParaRPr lang="en-US">
                <a:solidFill>
                  <a:srgbClr val="000000"/>
                </a:solidFill>
              </a:endParaRPr>
            </a:p>
          </p:txBody>
        </p:sp>
        <p:sp>
          <p:nvSpPr>
            <p:cNvPr id="27679" name="Freeform 31"/>
            <p:cNvSpPr>
              <a:spLocks/>
            </p:cNvSpPr>
            <p:nvPr/>
          </p:nvSpPr>
          <p:spPr bwMode="auto">
            <a:xfrm>
              <a:off x="7605386" y="1405933"/>
              <a:ext cx="436563" cy="617538"/>
            </a:xfrm>
            <a:custGeom>
              <a:avLst/>
              <a:gdLst>
                <a:gd name="T0" fmla="*/ 0 w 990"/>
                <a:gd name="T1" fmla="*/ 0 h 1623"/>
                <a:gd name="T2" fmla="*/ 0 w 990"/>
                <a:gd name="T3" fmla="*/ 0 h 1623"/>
                <a:gd name="T4" fmla="*/ 0 w 990"/>
                <a:gd name="T5" fmla="*/ 0 h 1623"/>
                <a:gd name="T6" fmla="*/ 0 w 990"/>
                <a:gd name="T7" fmla="*/ 0 h 1623"/>
                <a:gd name="T8" fmla="*/ 0 w 990"/>
                <a:gd name="T9" fmla="*/ 0 h 1623"/>
                <a:gd name="T10" fmla="*/ 0 w 990"/>
                <a:gd name="T11" fmla="*/ 0 h 1623"/>
                <a:gd name="T12" fmla="*/ 0 w 990"/>
                <a:gd name="T13" fmla="*/ 0 h 1623"/>
                <a:gd name="T14" fmla="*/ 0 w 990"/>
                <a:gd name="T15" fmla="*/ 0 h 1623"/>
                <a:gd name="T16" fmla="*/ 0 w 990"/>
                <a:gd name="T17" fmla="*/ 0 h 1623"/>
                <a:gd name="T18" fmla="*/ 0 w 990"/>
                <a:gd name="T19" fmla="*/ 0 h 1623"/>
                <a:gd name="T20" fmla="*/ 0 w 990"/>
                <a:gd name="T21" fmla="*/ 0 h 1623"/>
                <a:gd name="T22" fmla="*/ 0 w 990"/>
                <a:gd name="T23" fmla="*/ 0 h 1623"/>
                <a:gd name="T24" fmla="*/ 0 w 990"/>
                <a:gd name="T25" fmla="*/ 0 h 1623"/>
                <a:gd name="T26" fmla="*/ 0 w 990"/>
                <a:gd name="T27" fmla="*/ 0 h 1623"/>
                <a:gd name="T28" fmla="*/ 0 w 990"/>
                <a:gd name="T29" fmla="*/ 0 h 1623"/>
                <a:gd name="T30" fmla="*/ 0 w 990"/>
                <a:gd name="T31" fmla="*/ 0 h 1623"/>
                <a:gd name="T32" fmla="*/ 0 w 990"/>
                <a:gd name="T33" fmla="*/ 0 h 1623"/>
                <a:gd name="T34" fmla="*/ 0 w 990"/>
                <a:gd name="T35" fmla="*/ 0 h 1623"/>
                <a:gd name="T36" fmla="*/ 0 w 990"/>
                <a:gd name="T37" fmla="*/ 0 h 1623"/>
                <a:gd name="T38" fmla="*/ 0 w 990"/>
                <a:gd name="T39" fmla="*/ 0 h 1623"/>
                <a:gd name="T40" fmla="*/ 0 w 990"/>
                <a:gd name="T41" fmla="*/ 0 h 1623"/>
                <a:gd name="T42" fmla="*/ 0 w 990"/>
                <a:gd name="T43" fmla="*/ 0 h 1623"/>
                <a:gd name="T44" fmla="*/ 0 w 990"/>
                <a:gd name="T45" fmla="*/ 0 h 1623"/>
                <a:gd name="T46" fmla="*/ 0 w 990"/>
                <a:gd name="T47" fmla="*/ 0 h 1623"/>
                <a:gd name="T48" fmla="*/ 0 w 990"/>
                <a:gd name="T49" fmla="*/ 0 h 1623"/>
                <a:gd name="T50" fmla="*/ 0 w 990"/>
                <a:gd name="T51" fmla="*/ 0 h 1623"/>
                <a:gd name="T52" fmla="*/ 0 w 990"/>
                <a:gd name="T53" fmla="*/ 0 h 1623"/>
                <a:gd name="T54" fmla="*/ 0 w 990"/>
                <a:gd name="T55" fmla="*/ 0 h 1623"/>
                <a:gd name="T56" fmla="*/ 0 w 990"/>
                <a:gd name="T57" fmla="*/ 0 h 1623"/>
                <a:gd name="T58" fmla="*/ 0 w 990"/>
                <a:gd name="T59" fmla="*/ 0 h 1623"/>
                <a:gd name="T60" fmla="*/ 0 w 990"/>
                <a:gd name="T61" fmla="*/ 0 h 1623"/>
                <a:gd name="T62" fmla="*/ 0 w 990"/>
                <a:gd name="T63" fmla="*/ 0 h 1623"/>
                <a:gd name="T64" fmla="*/ 0 w 990"/>
                <a:gd name="T65" fmla="*/ 0 h 1623"/>
                <a:gd name="T66" fmla="*/ 0 w 990"/>
                <a:gd name="T67" fmla="*/ 0 h 1623"/>
                <a:gd name="T68" fmla="*/ 0 w 990"/>
                <a:gd name="T69" fmla="*/ 0 h 1623"/>
                <a:gd name="T70" fmla="*/ 0 w 990"/>
                <a:gd name="T71" fmla="*/ 0 h 1623"/>
                <a:gd name="T72" fmla="*/ 0 w 990"/>
                <a:gd name="T73" fmla="*/ 0 h 1623"/>
                <a:gd name="T74" fmla="*/ 0 w 990"/>
                <a:gd name="T75" fmla="*/ 0 h 1623"/>
                <a:gd name="T76" fmla="*/ 0 w 990"/>
                <a:gd name="T77" fmla="*/ 0 h 1623"/>
                <a:gd name="T78" fmla="*/ 0 w 990"/>
                <a:gd name="T79" fmla="*/ 0 h 1623"/>
                <a:gd name="T80" fmla="*/ 0 w 990"/>
                <a:gd name="T81" fmla="*/ 0 h 1623"/>
                <a:gd name="T82" fmla="*/ 0 w 990"/>
                <a:gd name="T83" fmla="*/ 0 h 1623"/>
                <a:gd name="T84" fmla="*/ 0 w 990"/>
                <a:gd name="T85" fmla="*/ 0 h 1623"/>
                <a:gd name="T86" fmla="*/ 0 w 990"/>
                <a:gd name="T87" fmla="*/ 0 h 1623"/>
                <a:gd name="T88" fmla="*/ 0 w 990"/>
                <a:gd name="T89" fmla="*/ 0 h 1623"/>
                <a:gd name="T90" fmla="*/ 0 w 990"/>
                <a:gd name="T91" fmla="*/ 0 h 1623"/>
                <a:gd name="T92" fmla="*/ 0 w 990"/>
                <a:gd name="T93" fmla="*/ 0 h 1623"/>
                <a:gd name="T94" fmla="*/ 0 w 990"/>
                <a:gd name="T95" fmla="*/ 0 h 1623"/>
                <a:gd name="T96" fmla="*/ 0 w 990"/>
                <a:gd name="T97" fmla="*/ 0 h 1623"/>
                <a:gd name="T98" fmla="*/ 0 w 990"/>
                <a:gd name="T99" fmla="*/ 0 h 1623"/>
                <a:gd name="T100" fmla="*/ 0 w 990"/>
                <a:gd name="T101" fmla="*/ 0 h 1623"/>
                <a:gd name="T102" fmla="*/ 0 w 990"/>
                <a:gd name="T103" fmla="*/ 0 h 1623"/>
                <a:gd name="T104" fmla="*/ 0 w 990"/>
                <a:gd name="T105" fmla="*/ 0 h 1623"/>
                <a:gd name="T106" fmla="*/ 0 w 990"/>
                <a:gd name="T107" fmla="*/ 0 h 1623"/>
                <a:gd name="T108" fmla="*/ 0 w 990"/>
                <a:gd name="T109" fmla="*/ 0 h 1623"/>
                <a:gd name="T110" fmla="*/ 0 w 990"/>
                <a:gd name="T111" fmla="*/ 0 h 1623"/>
                <a:gd name="T112" fmla="*/ 0 w 990"/>
                <a:gd name="T113" fmla="*/ 0 h 16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0"/>
                <a:gd name="T172" fmla="*/ 0 h 1623"/>
                <a:gd name="T173" fmla="*/ 990 w 990"/>
                <a:gd name="T174" fmla="*/ 1623 h 16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0" h="1623">
                  <a:moveTo>
                    <a:pt x="361" y="1623"/>
                  </a:moveTo>
                  <a:lnTo>
                    <a:pt x="339" y="1620"/>
                  </a:lnTo>
                  <a:lnTo>
                    <a:pt x="317" y="1617"/>
                  </a:lnTo>
                  <a:lnTo>
                    <a:pt x="294" y="1613"/>
                  </a:lnTo>
                  <a:lnTo>
                    <a:pt x="270" y="1608"/>
                  </a:lnTo>
                  <a:lnTo>
                    <a:pt x="246" y="1604"/>
                  </a:lnTo>
                  <a:lnTo>
                    <a:pt x="222" y="1599"/>
                  </a:lnTo>
                  <a:lnTo>
                    <a:pt x="198" y="1593"/>
                  </a:lnTo>
                  <a:lnTo>
                    <a:pt x="172" y="1586"/>
                  </a:lnTo>
                  <a:lnTo>
                    <a:pt x="148" y="1580"/>
                  </a:lnTo>
                  <a:lnTo>
                    <a:pt x="124" y="1572"/>
                  </a:lnTo>
                  <a:lnTo>
                    <a:pt x="102" y="1565"/>
                  </a:lnTo>
                  <a:lnTo>
                    <a:pt x="79" y="1556"/>
                  </a:lnTo>
                  <a:lnTo>
                    <a:pt x="58" y="1548"/>
                  </a:lnTo>
                  <a:lnTo>
                    <a:pt x="36" y="1539"/>
                  </a:lnTo>
                  <a:lnTo>
                    <a:pt x="18" y="1530"/>
                  </a:lnTo>
                  <a:lnTo>
                    <a:pt x="0" y="1521"/>
                  </a:lnTo>
                  <a:lnTo>
                    <a:pt x="1" y="1492"/>
                  </a:lnTo>
                  <a:lnTo>
                    <a:pt x="7" y="1466"/>
                  </a:lnTo>
                  <a:lnTo>
                    <a:pt x="12" y="1440"/>
                  </a:lnTo>
                  <a:lnTo>
                    <a:pt x="19" y="1413"/>
                  </a:lnTo>
                  <a:lnTo>
                    <a:pt x="21" y="1413"/>
                  </a:lnTo>
                  <a:lnTo>
                    <a:pt x="22" y="1413"/>
                  </a:lnTo>
                  <a:lnTo>
                    <a:pt x="24" y="1413"/>
                  </a:lnTo>
                  <a:lnTo>
                    <a:pt x="25" y="1427"/>
                  </a:lnTo>
                  <a:lnTo>
                    <a:pt x="28" y="1451"/>
                  </a:lnTo>
                  <a:lnTo>
                    <a:pt x="36" y="1468"/>
                  </a:lnTo>
                  <a:lnTo>
                    <a:pt x="58" y="1464"/>
                  </a:lnTo>
                  <a:lnTo>
                    <a:pt x="56" y="1447"/>
                  </a:lnTo>
                  <a:lnTo>
                    <a:pt x="53" y="1422"/>
                  </a:lnTo>
                  <a:lnTo>
                    <a:pt x="51" y="1392"/>
                  </a:lnTo>
                  <a:lnTo>
                    <a:pt x="48" y="1361"/>
                  </a:lnTo>
                  <a:lnTo>
                    <a:pt x="51" y="1258"/>
                  </a:lnTo>
                  <a:lnTo>
                    <a:pt x="58" y="1156"/>
                  </a:lnTo>
                  <a:lnTo>
                    <a:pt x="68" y="1053"/>
                  </a:lnTo>
                  <a:lnTo>
                    <a:pt x="76" y="953"/>
                  </a:lnTo>
                  <a:lnTo>
                    <a:pt x="77" y="953"/>
                  </a:lnTo>
                  <a:lnTo>
                    <a:pt x="79" y="953"/>
                  </a:lnTo>
                  <a:lnTo>
                    <a:pt x="82" y="953"/>
                  </a:lnTo>
                  <a:lnTo>
                    <a:pt x="83" y="954"/>
                  </a:lnTo>
                  <a:lnTo>
                    <a:pt x="93" y="968"/>
                  </a:lnTo>
                  <a:lnTo>
                    <a:pt x="103" y="977"/>
                  </a:lnTo>
                  <a:lnTo>
                    <a:pt x="116" y="984"/>
                  </a:lnTo>
                  <a:lnTo>
                    <a:pt x="128" y="985"/>
                  </a:lnTo>
                  <a:lnTo>
                    <a:pt x="141" y="982"/>
                  </a:lnTo>
                  <a:lnTo>
                    <a:pt x="154" y="976"/>
                  </a:lnTo>
                  <a:lnTo>
                    <a:pt x="165" y="966"/>
                  </a:lnTo>
                  <a:lnTo>
                    <a:pt x="175" y="950"/>
                  </a:lnTo>
                  <a:lnTo>
                    <a:pt x="164" y="934"/>
                  </a:lnTo>
                  <a:lnTo>
                    <a:pt x="152" y="924"/>
                  </a:lnTo>
                  <a:lnTo>
                    <a:pt x="141" y="915"/>
                  </a:lnTo>
                  <a:lnTo>
                    <a:pt x="131" y="911"/>
                  </a:lnTo>
                  <a:lnTo>
                    <a:pt x="120" y="910"/>
                  </a:lnTo>
                  <a:lnTo>
                    <a:pt x="109" y="914"/>
                  </a:lnTo>
                  <a:lnTo>
                    <a:pt x="96" y="920"/>
                  </a:lnTo>
                  <a:lnTo>
                    <a:pt x="82" y="932"/>
                  </a:lnTo>
                  <a:lnTo>
                    <a:pt x="83" y="907"/>
                  </a:lnTo>
                  <a:lnTo>
                    <a:pt x="87" y="881"/>
                  </a:lnTo>
                  <a:lnTo>
                    <a:pt x="94" y="854"/>
                  </a:lnTo>
                  <a:lnTo>
                    <a:pt x="104" y="826"/>
                  </a:lnTo>
                  <a:lnTo>
                    <a:pt x="117" y="799"/>
                  </a:lnTo>
                  <a:lnTo>
                    <a:pt x="131" y="772"/>
                  </a:lnTo>
                  <a:lnTo>
                    <a:pt x="148" y="743"/>
                  </a:lnTo>
                  <a:lnTo>
                    <a:pt x="167" y="716"/>
                  </a:lnTo>
                  <a:lnTo>
                    <a:pt x="185" y="690"/>
                  </a:lnTo>
                  <a:lnTo>
                    <a:pt x="205" y="662"/>
                  </a:lnTo>
                  <a:lnTo>
                    <a:pt x="225" y="638"/>
                  </a:lnTo>
                  <a:lnTo>
                    <a:pt x="244" y="613"/>
                  </a:lnTo>
                  <a:lnTo>
                    <a:pt x="263" y="590"/>
                  </a:lnTo>
                  <a:lnTo>
                    <a:pt x="281" y="569"/>
                  </a:lnTo>
                  <a:lnTo>
                    <a:pt x="300" y="548"/>
                  </a:lnTo>
                  <a:lnTo>
                    <a:pt x="315" y="530"/>
                  </a:lnTo>
                  <a:lnTo>
                    <a:pt x="336" y="509"/>
                  </a:lnTo>
                  <a:lnTo>
                    <a:pt x="352" y="493"/>
                  </a:lnTo>
                  <a:lnTo>
                    <a:pt x="366" y="480"/>
                  </a:lnTo>
                  <a:lnTo>
                    <a:pt x="378" y="469"/>
                  </a:lnTo>
                  <a:lnTo>
                    <a:pt x="389" y="457"/>
                  </a:lnTo>
                  <a:lnTo>
                    <a:pt x="402" y="443"/>
                  </a:lnTo>
                  <a:lnTo>
                    <a:pt x="419" y="426"/>
                  </a:lnTo>
                  <a:lnTo>
                    <a:pt x="438" y="405"/>
                  </a:lnTo>
                  <a:lnTo>
                    <a:pt x="445" y="385"/>
                  </a:lnTo>
                  <a:lnTo>
                    <a:pt x="447" y="370"/>
                  </a:lnTo>
                  <a:lnTo>
                    <a:pt x="443" y="357"/>
                  </a:lnTo>
                  <a:lnTo>
                    <a:pt x="436" y="345"/>
                  </a:lnTo>
                  <a:lnTo>
                    <a:pt x="427" y="335"/>
                  </a:lnTo>
                  <a:lnTo>
                    <a:pt x="420" y="323"/>
                  </a:lnTo>
                  <a:lnTo>
                    <a:pt x="414" y="313"/>
                  </a:lnTo>
                  <a:lnTo>
                    <a:pt x="414" y="300"/>
                  </a:lnTo>
                  <a:lnTo>
                    <a:pt x="426" y="293"/>
                  </a:lnTo>
                  <a:lnTo>
                    <a:pt x="441" y="285"/>
                  </a:lnTo>
                  <a:lnTo>
                    <a:pt x="460" y="277"/>
                  </a:lnTo>
                  <a:lnTo>
                    <a:pt x="479" y="268"/>
                  </a:lnTo>
                  <a:lnTo>
                    <a:pt x="498" y="259"/>
                  </a:lnTo>
                  <a:lnTo>
                    <a:pt x="515" y="251"/>
                  </a:lnTo>
                  <a:lnTo>
                    <a:pt x="528" y="245"/>
                  </a:lnTo>
                  <a:lnTo>
                    <a:pt x="533" y="240"/>
                  </a:lnTo>
                  <a:lnTo>
                    <a:pt x="530" y="224"/>
                  </a:lnTo>
                  <a:lnTo>
                    <a:pt x="526" y="208"/>
                  </a:lnTo>
                  <a:lnTo>
                    <a:pt x="522" y="194"/>
                  </a:lnTo>
                  <a:lnTo>
                    <a:pt x="518" y="181"/>
                  </a:lnTo>
                  <a:lnTo>
                    <a:pt x="520" y="136"/>
                  </a:lnTo>
                  <a:lnTo>
                    <a:pt x="528" y="97"/>
                  </a:lnTo>
                  <a:lnTo>
                    <a:pt x="542" y="64"/>
                  </a:lnTo>
                  <a:lnTo>
                    <a:pt x="562" y="38"/>
                  </a:lnTo>
                  <a:lnTo>
                    <a:pt x="588" y="19"/>
                  </a:lnTo>
                  <a:lnTo>
                    <a:pt x="621" y="6"/>
                  </a:lnTo>
                  <a:lnTo>
                    <a:pt x="663" y="0"/>
                  </a:lnTo>
                  <a:lnTo>
                    <a:pt x="713" y="0"/>
                  </a:lnTo>
                  <a:lnTo>
                    <a:pt x="726" y="6"/>
                  </a:lnTo>
                  <a:lnTo>
                    <a:pt x="738" y="12"/>
                  </a:lnTo>
                  <a:lnTo>
                    <a:pt x="750" y="17"/>
                  </a:lnTo>
                  <a:lnTo>
                    <a:pt x="761" y="24"/>
                  </a:lnTo>
                  <a:lnTo>
                    <a:pt x="771" y="30"/>
                  </a:lnTo>
                  <a:lnTo>
                    <a:pt x="781" y="39"/>
                  </a:lnTo>
                  <a:lnTo>
                    <a:pt x="792" y="50"/>
                  </a:lnTo>
                  <a:lnTo>
                    <a:pt x="802" y="61"/>
                  </a:lnTo>
                  <a:lnTo>
                    <a:pt x="838" y="132"/>
                  </a:lnTo>
                  <a:lnTo>
                    <a:pt x="864" y="208"/>
                  </a:lnTo>
                  <a:lnTo>
                    <a:pt x="887" y="288"/>
                  </a:lnTo>
                  <a:lnTo>
                    <a:pt x="905" y="371"/>
                  </a:lnTo>
                  <a:lnTo>
                    <a:pt x="920" y="456"/>
                  </a:lnTo>
                  <a:lnTo>
                    <a:pt x="934" y="540"/>
                  </a:lnTo>
                  <a:lnTo>
                    <a:pt x="945" y="622"/>
                  </a:lnTo>
                  <a:lnTo>
                    <a:pt x="959" y="700"/>
                  </a:lnTo>
                  <a:lnTo>
                    <a:pt x="975" y="763"/>
                  </a:lnTo>
                  <a:lnTo>
                    <a:pt x="986" y="825"/>
                  </a:lnTo>
                  <a:lnTo>
                    <a:pt x="990" y="889"/>
                  </a:lnTo>
                  <a:lnTo>
                    <a:pt x="983" y="956"/>
                  </a:lnTo>
                  <a:lnTo>
                    <a:pt x="975" y="986"/>
                  </a:lnTo>
                  <a:lnTo>
                    <a:pt x="963" y="1024"/>
                  </a:lnTo>
                  <a:lnTo>
                    <a:pt x="951" y="1068"/>
                  </a:lnTo>
                  <a:lnTo>
                    <a:pt x="935" y="1115"/>
                  </a:lnTo>
                  <a:lnTo>
                    <a:pt x="918" y="1162"/>
                  </a:lnTo>
                  <a:lnTo>
                    <a:pt x="900" y="1206"/>
                  </a:lnTo>
                  <a:lnTo>
                    <a:pt x="880" y="1243"/>
                  </a:lnTo>
                  <a:lnTo>
                    <a:pt x="860" y="1271"/>
                  </a:lnTo>
                  <a:lnTo>
                    <a:pt x="857" y="1196"/>
                  </a:lnTo>
                  <a:lnTo>
                    <a:pt x="852" y="1122"/>
                  </a:lnTo>
                  <a:lnTo>
                    <a:pt x="843" y="1049"/>
                  </a:lnTo>
                  <a:lnTo>
                    <a:pt x="836" y="977"/>
                  </a:lnTo>
                  <a:lnTo>
                    <a:pt x="829" y="951"/>
                  </a:lnTo>
                  <a:lnTo>
                    <a:pt x="826" y="928"/>
                  </a:lnTo>
                  <a:lnTo>
                    <a:pt x="825" y="906"/>
                  </a:lnTo>
                  <a:lnTo>
                    <a:pt x="826" y="885"/>
                  </a:lnTo>
                  <a:lnTo>
                    <a:pt x="830" y="864"/>
                  </a:lnTo>
                  <a:lnTo>
                    <a:pt x="838" y="843"/>
                  </a:lnTo>
                  <a:lnTo>
                    <a:pt x="849" y="822"/>
                  </a:lnTo>
                  <a:lnTo>
                    <a:pt x="862" y="800"/>
                  </a:lnTo>
                  <a:lnTo>
                    <a:pt x="862" y="798"/>
                  </a:lnTo>
                  <a:lnTo>
                    <a:pt x="862" y="794"/>
                  </a:lnTo>
                  <a:lnTo>
                    <a:pt x="862" y="790"/>
                  </a:lnTo>
                  <a:lnTo>
                    <a:pt x="862" y="786"/>
                  </a:lnTo>
                  <a:lnTo>
                    <a:pt x="860" y="785"/>
                  </a:lnTo>
                  <a:lnTo>
                    <a:pt x="857" y="783"/>
                  </a:lnTo>
                  <a:lnTo>
                    <a:pt x="854" y="783"/>
                  </a:lnTo>
                  <a:lnTo>
                    <a:pt x="847" y="783"/>
                  </a:lnTo>
                  <a:lnTo>
                    <a:pt x="839" y="794"/>
                  </a:lnTo>
                  <a:lnTo>
                    <a:pt x="830" y="804"/>
                  </a:lnTo>
                  <a:lnTo>
                    <a:pt x="825" y="815"/>
                  </a:lnTo>
                  <a:lnTo>
                    <a:pt x="818" y="825"/>
                  </a:lnTo>
                  <a:lnTo>
                    <a:pt x="812" y="835"/>
                  </a:lnTo>
                  <a:lnTo>
                    <a:pt x="808" y="847"/>
                  </a:lnTo>
                  <a:lnTo>
                    <a:pt x="802" y="859"/>
                  </a:lnTo>
                  <a:lnTo>
                    <a:pt x="796" y="872"/>
                  </a:lnTo>
                  <a:lnTo>
                    <a:pt x="785" y="843"/>
                  </a:lnTo>
                  <a:lnTo>
                    <a:pt x="788" y="817"/>
                  </a:lnTo>
                  <a:lnTo>
                    <a:pt x="791" y="793"/>
                  </a:lnTo>
                  <a:lnTo>
                    <a:pt x="784" y="767"/>
                  </a:lnTo>
                  <a:lnTo>
                    <a:pt x="781" y="767"/>
                  </a:lnTo>
                  <a:lnTo>
                    <a:pt x="778" y="767"/>
                  </a:lnTo>
                  <a:lnTo>
                    <a:pt x="774" y="767"/>
                  </a:lnTo>
                  <a:lnTo>
                    <a:pt x="771" y="768"/>
                  </a:lnTo>
                  <a:lnTo>
                    <a:pt x="765" y="790"/>
                  </a:lnTo>
                  <a:lnTo>
                    <a:pt x="762" y="800"/>
                  </a:lnTo>
                  <a:lnTo>
                    <a:pt x="760" y="806"/>
                  </a:lnTo>
                  <a:lnTo>
                    <a:pt x="758" y="807"/>
                  </a:lnTo>
                  <a:lnTo>
                    <a:pt x="747" y="796"/>
                  </a:lnTo>
                  <a:lnTo>
                    <a:pt x="736" y="776"/>
                  </a:lnTo>
                  <a:lnTo>
                    <a:pt x="723" y="748"/>
                  </a:lnTo>
                  <a:lnTo>
                    <a:pt x="710" y="717"/>
                  </a:lnTo>
                  <a:lnTo>
                    <a:pt x="697" y="685"/>
                  </a:lnTo>
                  <a:lnTo>
                    <a:pt x="687" y="655"/>
                  </a:lnTo>
                  <a:lnTo>
                    <a:pt x="678" y="630"/>
                  </a:lnTo>
                  <a:lnTo>
                    <a:pt x="672" y="612"/>
                  </a:lnTo>
                  <a:lnTo>
                    <a:pt x="656" y="581"/>
                  </a:lnTo>
                  <a:lnTo>
                    <a:pt x="639" y="548"/>
                  </a:lnTo>
                  <a:lnTo>
                    <a:pt x="622" y="515"/>
                  </a:lnTo>
                  <a:lnTo>
                    <a:pt x="605" y="482"/>
                  </a:lnTo>
                  <a:lnTo>
                    <a:pt x="588" y="449"/>
                  </a:lnTo>
                  <a:lnTo>
                    <a:pt x="574" y="417"/>
                  </a:lnTo>
                  <a:lnTo>
                    <a:pt x="563" y="384"/>
                  </a:lnTo>
                  <a:lnTo>
                    <a:pt x="554" y="353"/>
                  </a:lnTo>
                  <a:lnTo>
                    <a:pt x="562" y="352"/>
                  </a:lnTo>
                  <a:lnTo>
                    <a:pt x="567" y="350"/>
                  </a:lnTo>
                  <a:lnTo>
                    <a:pt x="574" y="349"/>
                  </a:lnTo>
                  <a:lnTo>
                    <a:pt x="580" y="348"/>
                  </a:lnTo>
                  <a:lnTo>
                    <a:pt x="576" y="336"/>
                  </a:lnTo>
                  <a:lnTo>
                    <a:pt x="564" y="332"/>
                  </a:lnTo>
                  <a:lnTo>
                    <a:pt x="549" y="332"/>
                  </a:lnTo>
                  <a:lnTo>
                    <a:pt x="530" y="336"/>
                  </a:lnTo>
                  <a:lnTo>
                    <a:pt x="512" y="342"/>
                  </a:lnTo>
                  <a:lnTo>
                    <a:pt x="494" y="350"/>
                  </a:lnTo>
                  <a:lnTo>
                    <a:pt x="479" y="357"/>
                  </a:lnTo>
                  <a:lnTo>
                    <a:pt x="471" y="362"/>
                  </a:lnTo>
                  <a:lnTo>
                    <a:pt x="474" y="365"/>
                  </a:lnTo>
                  <a:lnTo>
                    <a:pt x="475" y="367"/>
                  </a:lnTo>
                  <a:lnTo>
                    <a:pt x="478" y="370"/>
                  </a:lnTo>
                  <a:lnTo>
                    <a:pt x="479" y="372"/>
                  </a:lnTo>
                  <a:lnTo>
                    <a:pt x="485" y="371"/>
                  </a:lnTo>
                  <a:lnTo>
                    <a:pt x="491" y="370"/>
                  </a:lnTo>
                  <a:lnTo>
                    <a:pt x="498" y="368"/>
                  </a:lnTo>
                  <a:lnTo>
                    <a:pt x="503" y="367"/>
                  </a:lnTo>
                  <a:lnTo>
                    <a:pt x="511" y="366"/>
                  </a:lnTo>
                  <a:lnTo>
                    <a:pt x="516" y="365"/>
                  </a:lnTo>
                  <a:lnTo>
                    <a:pt x="523" y="363"/>
                  </a:lnTo>
                  <a:lnTo>
                    <a:pt x="529" y="362"/>
                  </a:lnTo>
                  <a:lnTo>
                    <a:pt x="552" y="413"/>
                  </a:lnTo>
                  <a:lnTo>
                    <a:pt x="574" y="465"/>
                  </a:lnTo>
                  <a:lnTo>
                    <a:pt x="597" y="517"/>
                  </a:lnTo>
                  <a:lnTo>
                    <a:pt x="620" y="569"/>
                  </a:lnTo>
                  <a:lnTo>
                    <a:pt x="642" y="622"/>
                  </a:lnTo>
                  <a:lnTo>
                    <a:pt x="665" y="675"/>
                  </a:lnTo>
                  <a:lnTo>
                    <a:pt x="689" y="728"/>
                  </a:lnTo>
                  <a:lnTo>
                    <a:pt x="713" y="781"/>
                  </a:lnTo>
                  <a:lnTo>
                    <a:pt x="727" y="806"/>
                  </a:lnTo>
                  <a:lnTo>
                    <a:pt x="741" y="830"/>
                  </a:lnTo>
                  <a:lnTo>
                    <a:pt x="755" y="855"/>
                  </a:lnTo>
                  <a:lnTo>
                    <a:pt x="768" y="878"/>
                  </a:lnTo>
                  <a:lnTo>
                    <a:pt x="781" y="903"/>
                  </a:lnTo>
                  <a:lnTo>
                    <a:pt x="792" y="929"/>
                  </a:lnTo>
                  <a:lnTo>
                    <a:pt x="802" y="955"/>
                  </a:lnTo>
                  <a:lnTo>
                    <a:pt x="811" y="984"/>
                  </a:lnTo>
                  <a:lnTo>
                    <a:pt x="813" y="1016"/>
                  </a:lnTo>
                  <a:lnTo>
                    <a:pt x="819" y="1074"/>
                  </a:lnTo>
                  <a:lnTo>
                    <a:pt x="825" y="1148"/>
                  </a:lnTo>
                  <a:lnTo>
                    <a:pt x="830" y="1230"/>
                  </a:lnTo>
                  <a:lnTo>
                    <a:pt x="833" y="1310"/>
                  </a:lnTo>
                  <a:lnTo>
                    <a:pt x="835" y="1382"/>
                  </a:lnTo>
                  <a:lnTo>
                    <a:pt x="832" y="1434"/>
                  </a:lnTo>
                  <a:lnTo>
                    <a:pt x="823" y="1459"/>
                  </a:lnTo>
                  <a:lnTo>
                    <a:pt x="819" y="1449"/>
                  </a:lnTo>
                  <a:lnTo>
                    <a:pt x="816" y="1434"/>
                  </a:lnTo>
                  <a:lnTo>
                    <a:pt x="815" y="1418"/>
                  </a:lnTo>
                  <a:lnTo>
                    <a:pt x="813" y="1409"/>
                  </a:lnTo>
                  <a:lnTo>
                    <a:pt x="811" y="1410"/>
                  </a:lnTo>
                  <a:lnTo>
                    <a:pt x="808" y="1410"/>
                  </a:lnTo>
                  <a:lnTo>
                    <a:pt x="805" y="1410"/>
                  </a:lnTo>
                  <a:lnTo>
                    <a:pt x="802" y="1412"/>
                  </a:lnTo>
                  <a:lnTo>
                    <a:pt x="799" y="1431"/>
                  </a:lnTo>
                  <a:lnTo>
                    <a:pt x="799" y="1449"/>
                  </a:lnTo>
                  <a:lnTo>
                    <a:pt x="802" y="1470"/>
                  </a:lnTo>
                  <a:lnTo>
                    <a:pt x="806" y="1492"/>
                  </a:lnTo>
                  <a:lnTo>
                    <a:pt x="821" y="1521"/>
                  </a:lnTo>
                  <a:lnTo>
                    <a:pt x="828" y="1537"/>
                  </a:lnTo>
                  <a:lnTo>
                    <a:pt x="830" y="1543"/>
                  </a:lnTo>
                  <a:lnTo>
                    <a:pt x="830" y="1547"/>
                  </a:lnTo>
                  <a:lnTo>
                    <a:pt x="816" y="1552"/>
                  </a:lnTo>
                  <a:lnTo>
                    <a:pt x="801" y="1556"/>
                  </a:lnTo>
                  <a:lnTo>
                    <a:pt x="787" y="1561"/>
                  </a:lnTo>
                  <a:lnTo>
                    <a:pt x="772" y="1565"/>
                  </a:lnTo>
                  <a:lnTo>
                    <a:pt x="758" y="1570"/>
                  </a:lnTo>
                  <a:lnTo>
                    <a:pt x="744" y="1574"/>
                  </a:lnTo>
                  <a:lnTo>
                    <a:pt x="729" y="1578"/>
                  </a:lnTo>
                  <a:lnTo>
                    <a:pt x="714" y="1583"/>
                  </a:lnTo>
                  <a:lnTo>
                    <a:pt x="700" y="1587"/>
                  </a:lnTo>
                  <a:lnTo>
                    <a:pt x="686" y="1591"/>
                  </a:lnTo>
                  <a:lnTo>
                    <a:pt x="670" y="1595"/>
                  </a:lnTo>
                  <a:lnTo>
                    <a:pt x="656" y="1599"/>
                  </a:lnTo>
                  <a:lnTo>
                    <a:pt x="642" y="1603"/>
                  </a:lnTo>
                  <a:lnTo>
                    <a:pt x="627" y="1607"/>
                  </a:lnTo>
                  <a:lnTo>
                    <a:pt x="612" y="1610"/>
                  </a:lnTo>
                  <a:lnTo>
                    <a:pt x="597" y="1613"/>
                  </a:lnTo>
                  <a:lnTo>
                    <a:pt x="581" y="1615"/>
                  </a:lnTo>
                  <a:lnTo>
                    <a:pt x="566" y="1615"/>
                  </a:lnTo>
                  <a:lnTo>
                    <a:pt x="552" y="1616"/>
                  </a:lnTo>
                  <a:lnTo>
                    <a:pt x="536" y="1616"/>
                  </a:lnTo>
                  <a:lnTo>
                    <a:pt x="520" y="1617"/>
                  </a:lnTo>
                  <a:lnTo>
                    <a:pt x="506" y="1617"/>
                  </a:lnTo>
                  <a:lnTo>
                    <a:pt x="491" y="1617"/>
                  </a:lnTo>
                  <a:lnTo>
                    <a:pt x="477" y="1619"/>
                  </a:lnTo>
                  <a:lnTo>
                    <a:pt x="461" y="1619"/>
                  </a:lnTo>
                  <a:lnTo>
                    <a:pt x="447" y="1620"/>
                  </a:lnTo>
                  <a:lnTo>
                    <a:pt x="433" y="1620"/>
                  </a:lnTo>
                  <a:lnTo>
                    <a:pt x="417" y="1620"/>
                  </a:lnTo>
                  <a:lnTo>
                    <a:pt x="403" y="1621"/>
                  </a:lnTo>
                  <a:lnTo>
                    <a:pt x="389" y="1621"/>
                  </a:lnTo>
                  <a:lnTo>
                    <a:pt x="375" y="1623"/>
                  </a:lnTo>
                  <a:lnTo>
                    <a:pt x="361" y="1623"/>
                  </a:lnTo>
                  <a:close/>
                </a:path>
              </a:pathLst>
            </a:custGeom>
            <a:solidFill>
              <a:srgbClr val="999966"/>
            </a:solidFill>
            <a:ln w="9525">
              <a:noFill/>
              <a:round/>
              <a:headEnd/>
              <a:tailEnd/>
            </a:ln>
          </p:spPr>
          <p:txBody>
            <a:bodyPr/>
            <a:lstStyle/>
            <a:p>
              <a:endParaRPr lang="en-US">
                <a:solidFill>
                  <a:srgbClr val="000000"/>
                </a:solidFill>
              </a:endParaRPr>
            </a:p>
          </p:txBody>
        </p:sp>
        <p:sp>
          <p:nvSpPr>
            <p:cNvPr id="27680" name="Freeform 32"/>
            <p:cNvSpPr>
              <a:spLocks/>
            </p:cNvSpPr>
            <p:nvPr/>
          </p:nvSpPr>
          <p:spPr bwMode="auto">
            <a:xfrm>
              <a:off x="7773661" y="1893295"/>
              <a:ext cx="136525" cy="80963"/>
            </a:xfrm>
            <a:custGeom>
              <a:avLst/>
              <a:gdLst>
                <a:gd name="T0" fmla="*/ 0 w 313"/>
                <a:gd name="T1" fmla="*/ 0 h 213"/>
                <a:gd name="T2" fmla="*/ 0 w 313"/>
                <a:gd name="T3" fmla="*/ 0 h 213"/>
                <a:gd name="T4" fmla="*/ 0 w 313"/>
                <a:gd name="T5" fmla="*/ 0 h 213"/>
                <a:gd name="T6" fmla="*/ 0 w 313"/>
                <a:gd name="T7" fmla="*/ 0 h 213"/>
                <a:gd name="T8" fmla="*/ 0 w 313"/>
                <a:gd name="T9" fmla="*/ 0 h 213"/>
                <a:gd name="T10" fmla="*/ 0 w 313"/>
                <a:gd name="T11" fmla="*/ 0 h 213"/>
                <a:gd name="T12" fmla="*/ 0 w 313"/>
                <a:gd name="T13" fmla="*/ 0 h 213"/>
                <a:gd name="T14" fmla="*/ 0 w 313"/>
                <a:gd name="T15" fmla="*/ 0 h 213"/>
                <a:gd name="T16" fmla="*/ 0 w 313"/>
                <a:gd name="T17" fmla="*/ 0 h 213"/>
                <a:gd name="T18" fmla="*/ 0 w 313"/>
                <a:gd name="T19" fmla="*/ 0 h 213"/>
                <a:gd name="T20" fmla="*/ 0 w 313"/>
                <a:gd name="T21" fmla="*/ 0 h 213"/>
                <a:gd name="T22" fmla="*/ 0 w 313"/>
                <a:gd name="T23" fmla="*/ 0 h 213"/>
                <a:gd name="T24" fmla="*/ 0 w 313"/>
                <a:gd name="T25" fmla="*/ 0 h 213"/>
                <a:gd name="T26" fmla="*/ 0 w 313"/>
                <a:gd name="T27" fmla="*/ 0 h 213"/>
                <a:gd name="T28" fmla="*/ 0 w 313"/>
                <a:gd name="T29" fmla="*/ 0 h 213"/>
                <a:gd name="T30" fmla="*/ 0 w 313"/>
                <a:gd name="T31" fmla="*/ 0 h 213"/>
                <a:gd name="T32" fmla="*/ 0 w 313"/>
                <a:gd name="T33" fmla="*/ 0 h 213"/>
                <a:gd name="T34" fmla="*/ 0 w 313"/>
                <a:gd name="T35" fmla="*/ 0 h 213"/>
                <a:gd name="T36" fmla="*/ 0 w 313"/>
                <a:gd name="T37" fmla="*/ 0 h 213"/>
                <a:gd name="T38" fmla="*/ 0 w 313"/>
                <a:gd name="T39" fmla="*/ 0 h 213"/>
                <a:gd name="T40" fmla="*/ 0 w 313"/>
                <a:gd name="T41" fmla="*/ 0 h 213"/>
                <a:gd name="T42" fmla="*/ 0 w 313"/>
                <a:gd name="T43" fmla="*/ 0 h 213"/>
                <a:gd name="T44" fmla="*/ 0 w 313"/>
                <a:gd name="T45" fmla="*/ 0 h 213"/>
                <a:gd name="T46" fmla="*/ 0 w 313"/>
                <a:gd name="T47" fmla="*/ 0 h 213"/>
                <a:gd name="T48" fmla="*/ 0 w 313"/>
                <a:gd name="T49" fmla="*/ 0 h 213"/>
                <a:gd name="T50" fmla="*/ 0 w 313"/>
                <a:gd name="T51" fmla="*/ 0 h 213"/>
                <a:gd name="T52" fmla="*/ 0 w 313"/>
                <a:gd name="T53" fmla="*/ 0 h 213"/>
                <a:gd name="T54" fmla="*/ 0 w 313"/>
                <a:gd name="T55" fmla="*/ 0 h 213"/>
                <a:gd name="T56" fmla="*/ 0 w 313"/>
                <a:gd name="T57" fmla="*/ 0 h 213"/>
                <a:gd name="T58" fmla="*/ 0 w 313"/>
                <a:gd name="T59" fmla="*/ 0 h 213"/>
                <a:gd name="T60" fmla="*/ 0 w 313"/>
                <a:gd name="T61" fmla="*/ 0 h 213"/>
                <a:gd name="T62" fmla="*/ 0 w 313"/>
                <a:gd name="T63" fmla="*/ 0 h 213"/>
                <a:gd name="T64" fmla="*/ 0 w 313"/>
                <a:gd name="T65" fmla="*/ 0 h 213"/>
                <a:gd name="T66" fmla="*/ 0 w 313"/>
                <a:gd name="T67" fmla="*/ 0 h 213"/>
                <a:gd name="T68" fmla="*/ 0 w 313"/>
                <a:gd name="T69" fmla="*/ 0 h 213"/>
                <a:gd name="T70" fmla="*/ 0 w 313"/>
                <a:gd name="T71" fmla="*/ 0 h 213"/>
                <a:gd name="T72" fmla="*/ 0 w 313"/>
                <a:gd name="T73" fmla="*/ 0 h 213"/>
                <a:gd name="T74" fmla="*/ 0 w 313"/>
                <a:gd name="T75" fmla="*/ 0 h 213"/>
                <a:gd name="T76" fmla="*/ 0 w 313"/>
                <a:gd name="T77" fmla="*/ 0 h 213"/>
                <a:gd name="T78" fmla="*/ 0 w 313"/>
                <a:gd name="T79" fmla="*/ 0 h 213"/>
                <a:gd name="T80" fmla="*/ 0 w 313"/>
                <a:gd name="T81" fmla="*/ 0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
                <a:gd name="T124" fmla="*/ 0 h 213"/>
                <a:gd name="T125" fmla="*/ 313 w 313"/>
                <a:gd name="T126" fmla="*/ 213 h 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 h="213">
                  <a:moveTo>
                    <a:pt x="13" y="213"/>
                  </a:moveTo>
                  <a:lnTo>
                    <a:pt x="10" y="212"/>
                  </a:lnTo>
                  <a:lnTo>
                    <a:pt x="7" y="210"/>
                  </a:lnTo>
                  <a:lnTo>
                    <a:pt x="3" y="209"/>
                  </a:lnTo>
                  <a:lnTo>
                    <a:pt x="0" y="208"/>
                  </a:lnTo>
                  <a:lnTo>
                    <a:pt x="0" y="201"/>
                  </a:lnTo>
                  <a:lnTo>
                    <a:pt x="2" y="197"/>
                  </a:lnTo>
                  <a:lnTo>
                    <a:pt x="3" y="194"/>
                  </a:lnTo>
                  <a:lnTo>
                    <a:pt x="6" y="191"/>
                  </a:lnTo>
                  <a:lnTo>
                    <a:pt x="26" y="187"/>
                  </a:lnTo>
                  <a:lnTo>
                    <a:pt x="47" y="183"/>
                  </a:lnTo>
                  <a:lnTo>
                    <a:pt x="70" y="177"/>
                  </a:lnTo>
                  <a:lnTo>
                    <a:pt x="91" y="169"/>
                  </a:lnTo>
                  <a:lnTo>
                    <a:pt x="112" y="160"/>
                  </a:lnTo>
                  <a:lnTo>
                    <a:pt x="133" y="151"/>
                  </a:lnTo>
                  <a:lnTo>
                    <a:pt x="154" y="139"/>
                  </a:lnTo>
                  <a:lnTo>
                    <a:pt x="176" y="127"/>
                  </a:lnTo>
                  <a:lnTo>
                    <a:pt x="194" y="114"/>
                  </a:lnTo>
                  <a:lnTo>
                    <a:pt x="214" y="100"/>
                  </a:lnTo>
                  <a:lnTo>
                    <a:pt x="231" y="86"/>
                  </a:lnTo>
                  <a:lnTo>
                    <a:pt x="246" y="69"/>
                  </a:lnTo>
                  <a:lnTo>
                    <a:pt x="261" y="53"/>
                  </a:lnTo>
                  <a:lnTo>
                    <a:pt x="273" y="36"/>
                  </a:lnTo>
                  <a:lnTo>
                    <a:pt x="285" y="18"/>
                  </a:lnTo>
                  <a:lnTo>
                    <a:pt x="293" y="0"/>
                  </a:lnTo>
                  <a:lnTo>
                    <a:pt x="312" y="5"/>
                  </a:lnTo>
                  <a:lnTo>
                    <a:pt x="313" y="19"/>
                  </a:lnTo>
                  <a:lnTo>
                    <a:pt x="302" y="39"/>
                  </a:lnTo>
                  <a:lnTo>
                    <a:pt x="283" y="62"/>
                  </a:lnTo>
                  <a:lnTo>
                    <a:pt x="259" y="87"/>
                  </a:lnTo>
                  <a:lnTo>
                    <a:pt x="235" y="109"/>
                  </a:lnTo>
                  <a:lnTo>
                    <a:pt x="214" y="127"/>
                  </a:lnTo>
                  <a:lnTo>
                    <a:pt x="201" y="138"/>
                  </a:lnTo>
                  <a:lnTo>
                    <a:pt x="181" y="149"/>
                  </a:lnTo>
                  <a:lnTo>
                    <a:pt x="159" y="162"/>
                  </a:lnTo>
                  <a:lnTo>
                    <a:pt x="135" y="175"/>
                  </a:lnTo>
                  <a:lnTo>
                    <a:pt x="109" y="187"/>
                  </a:lnTo>
                  <a:lnTo>
                    <a:pt x="84" y="197"/>
                  </a:lnTo>
                  <a:lnTo>
                    <a:pt x="60" y="205"/>
                  </a:lnTo>
                  <a:lnTo>
                    <a:pt x="36" y="210"/>
                  </a:lnTo>
                  <a:lnTo>
                    <a:pt x="13" y="213"/>
                  </a:lnTo>
                  <a:close/>
                </a:path>
              </a:pathLst>
            </a:custGeom>
            <a:solidFill>
              <a:srgbClr val="000000"/>
            </a:solidFill>
            <a:ln w="9525">
              <a:noFill/>
              <a:round/>
              <a:headEnd/>
              <a:tailEnd/>
            </a:ln>
          </p:spPr>
          <p:txBody>
            <a:bodyPr/>
            <a:lstStyle/>
            <a:p>
              <a:endParaRPr lang="en-US">
                <a:solidFill>
                  <a:srgbClr val="000000"/>
                </a:solidFill>
              </a:endParaRPr>
            </a:p>
          </p:txBody>
        </p:sp>
        <p:sp>
          <p:nvSpPr>
            <p:cNvPr id="27681" name="Freeform 33"/>
            <p:cNvSpPr>
              <a:spLocks/>
            </p:cNvSpPr>
            <p:nvPr/>
          </p:nvSpPr>
          <p:spPr bwMode="auto">
            <a:xfrm>
              <a:off x="7646661" y="1882183"/>
              <a:ext cx="41275" cy="33338"/>
            </a:xfrm>
            <a:custGeom>
              <a:avLst/>
              <a:gdLst>
                <a:gd name="T0" fmla="*/ 0 w 93"/>
                <a:gd name="T1" fmla="*/ 0 h 86"/>
                <a:gd name="T2" fmla="*/ 0 w 93"/>
                <a:gd name="T3" fmla="*/ 0 h 86"/>
                <a:gd name="T4" fmla="*/ 0 w 93"/>
                <a:gd name="T5" fmla="*/ 0 h 86"/>
                <a:gd name="T6" fmla="*/ 0 w 93"/>
                <a:gd name="T7" fmla="*/ 0 h 86"/>
                <a:gd name="T8" fmla="*/ 0 w 93"/>
                <a:gd name="T9" fmla="*/ 0 h 86"/>
                <a:gd name="T10" fmla="*/ 0 w 93"/>
                <a:gd name="T11" fmla="*/ 0 h 86"/>
                <a:gd name="T12" fmla="*/ 0 w 93"/>
                <a:gd name="T13" fmla="*/ 0 h 86"/>
                <a:gd name="T14" fmla="*/ 0 w 93"/>
                <a:gd name="T15" fmla="*/ 0 h 86"/>
                <a:gd name="T16" fmla="*/ 0 w 93"/>
                <a:gd name="T17" fmla="*/ 0 h 86"/>
                <a:gd name="T18" fmla="*/ 0 w 93"/>
                <a:gd name="T19" fmla="*/ 0 h 86"/>
                <a:gd name="T20" fmla="*/ 0 w 93"/>
                <a:gd name="T21" fmla="*/ 0 h 86"/>
                <a:gd name="T22" fmla="*/ 0 w 93"/>
                <a:gd name="T23" fmla="*/ 0 h 86"/>
                <a:gd name="T24" fmla="*/ 0 w 93"/>
                <a:gd name="T25" fmla="*/ 0 h 86"/>
                <a:gd name="T26" fmla="*/ 0 w 93"/>
                <a:gd name="T27" fmla="*/ 0 h 86"/>
                <a:gd name="T28" fmla="*/ 0 w 93"/>
                <a:gd name="T29" fmla="*/ 0 h 86"/>
                <a:gd name="T30" fmla="*/ 0 w 93"/>
                <a:gd name="T31" fmla="*/ 0 h 86"/>
                <a:gd name="T32" fmla="*/ 0 w 93"/>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86"/>
                <a:gd name="T53" fmla="*/ 93 w 93"/>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86">
                  <a:moveTo>
                    <a:pt x="35" y="86"/>
                  </a:moveTo>
                  <a:lnTo>
                    <a:pt x="13" y="74"/>
                  </a:lnTo>
                  <a:lnTo>
                    <a:pt x="1" y="59"/>
                  </a:lnTo>
                  <a:lnTo>
                    <a:pt x="0" y="40"/>
                  </a:lnTo>
                  <a:lnTo>
                    <a:pt x="6" y="22"/>
                  </a:lnTo>
                  <a:lnTo>
                    <a:pt x="18" y="9"/>
                  </a:lnTo>
                  <a:lnTo>
                    <a:pt x="37" y="0"/>
                  </a:lnTo>
                  <a:lnTo>
                    <a:pt x="61" y="1"/>
                  </a:lnTo>
                  <a:lnTo>
                    <a:pt x="86" y="13"/>
                  </a:lnTo>
                  <a:lnTo>
                    <a:pt x="92" y="27"/>
                  </a:lnTo>
                  <a:lnTo>
                    <a:pt x="93" y="40"/>
                  </a:lnTo>
                  <a:lnTo>
                    <a:pt x="91" y="52"/>
                  </a:lnTo>
                  <a:lnTo>
                    <a:pt x="84" y="61"/>
                  </a:lnTo>
                  <a:lnTo>
                    <a:pt x="74" y="70"/>
                  </a:lnTo>
                  <a:lnTo>
                    <a:pt x="62" y="77"/>
                  </a:lnTo>
                  <a:lnTo>
                    <a:pt x="50" y="82"/>
                  </a:lnTo>
                  <a:lnTo>
                    <a:pt x="35" y="86"/>
                  </a:lnTo>
                  <a:close/>
                </a:path>
              </a:pathLst>
            </a:custGeom>
            <a:solidFill>
              <a:srgbClr val="000000"/>
            </a:solidFill>
            <a:ln w="9525">
              <a:noFill/>
              <a:round/>
              <a:headEnd/>
              <a:tailEnd/>
            </a:ln>
          </p:spPr>
          <p:txBody>
            <a:bodyPr/>
            <a:lstStyle/>
            <a:p>
              <a:endParaRPr lang="en-US">
                <a:solidFill>
                  <a:srgbClr val="000000"/>
                </a:solidFill>
              </a:endParaRPr>
            </a:p>
          </p:txBody>
        </p:sp>
        <p:sp>
          <p:nvSpPr>
            <p:cNvPr id="27682" name="Freeform 34"/>
            <p:cNvSpPr>
              <a:spLocks/>
            </p:cNvSpPr>
            <p:nvPr/>
          </p:nvSpPr>
          <p:spPr bwMode="auto">
            <a:xfrm>
              <a:off x="7660948" y="1891708"/>
              <a:ext cx="14288" cy="12700"/>
            </a:xfrm>
            <a:custGeom>
              <a:avLst/>
              <a:gdLst>
                <a:gd name="T0" fmla="*/ 0 w 36"/>
                <a:gd name="T1" fmla="*/ 0 h 35"/>
                <a:gd name="T2" fmla="*/ 0 w 36"/>
                <a:gd name="T3" fmla="*/ 0 h 35"/>
                <a:gd name="T4" fmla="*/ 0 w 36"/>
                <a:gd name="T5" fmla="*/ 0 h 35"/>
                <a:gd name="T6" fmla="*/ 0 w 36"/>
                <a:gd name="T7" fmla="*/ 0 h 35"/>
                <a:gd name="T8" fmla="*/ 0 w 36"/>
                <a:gd name="T9" fmla="*/ 0 h 35"/>
                <a:gd name="T10" fmla="*/ 0 w 36"/>
                <a:gd name="T11" fmla="*/ 0 h 35"/>
                <a:gd name="T12" fmla="*/ 0 w 36"/>
                <a:gd name="T13" fmla="*/ 0 h 35"/>
                <a:gd name="T14" fmla="*/ 0 w 36"/>
                <a:gd name="T15" fmla="*/ 0 h 35"/>
                <a:gd name="T16" fmla="*/ 0 w 36"/>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5"/>
                <a:gd name="T29" fmla="*/ 36 w 3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5">
                  <a:moveTo>
                    <a:pt x="0" y="35"/>
                  </a:moveTo>
                  <a:lnTo>
                    <a:pt x="0" y="17"/>
                  </a:lnTo>
                  <a:lnTo>
                    <a:pt x="4" y="6"/>
                  </a:lnTo>
                  <a:lnTo>
                    <a:pt x="16" y="2"/>
                  </a:lnTo>
                  <a:lnTo>
                    <a:pt x="36" y="0"/>
                  </a:lnTo>
                  <a:lnTo>
                    <a:pt x="33" y="13"/>
                  </a:lnTo>
                  <a:lnTo>
                    <a:pt x="27" y="23"/>
                  </a:lnTo>
                  <a:lnTo>
                    <a:pt x="16" y="32"/>
                  </a:lnTo>
                  <a:lnTo>
                    <a:pt x="0" y="35"/>
                  </a:lnTo>
                  <a:close/>
                </a:path>
              </a:pathLst>
            </a:custGeom>
            <a:solidFill>
              <a:srgbClr val="999966"/>
            </a:solidFill>
            <a:ln w="9525">
              <a:noFill/>
              <a:round/>
              <a:headEnd/>
              <a:tailEnd/>
            </a:ln>
          </p:spPr>
          <p:txBody>
            <a:bodyPr/>
            <a:lstStyle/>
            <a:p>
              <a:endParaRPr lang="en-US">
                <a:solidFill>
                  <a:srgbClr val="000000"/>
                </a:solidFill>
              </a:endParaRPr>
            </a:p>
          </p:txBody>
        </p:sp>
        <p:sp>
          <p:nvSpPr>
            <p:cNvPr id="27683" name="Freeform 35"/>
            <p:cNvSpPr>
              <a:spLocks/>
            </p:cNvSpPr>
            <p:nvPr/>
          </p:nvSpPr>
          <p:spPr bwMode="auto">
            <a:xfrm>
              <a:off x="7756198" y="1839320"/>
              <a:ext cx="171450" cy="41275"/>
            </a:xfrm>
            <a:custGeom>
              <a:avLst/>
              <a:gdLst>
                <a:gd name="T0" fmla="*/ 0 w 390"/>
                <a:gd name="T1" fmla="*/ 0 h 107"/>
                <a:gd name="T2" fmla="*/ 0 w 390"/>
                <a:gd name="T3" fmla="*/ 0 h 107"/>
                <a:gd name="T4" fmla="*/ 0 w 390"/>
                <a:gd name="T5" fmla="*/ 0 h 107"/>
                <a:gd name="T6" fmla="*/ 0 w 390"/>
                <a:gd name="T7" fmla="*/ 0 h 107"/>
                <a:gd name="T8" fmla="*/ 0 w 390"/>
                <a:gd name="T9" fmla="*/ 0 h 107"/>
                <a:gd name="T10" fmla="*/ 0 w 390"/>
                <a:gd name="T11" fmla="*/ 0 h 107"/>
                <a:gd name="T12" fmla="*/ 0 w 390"/>
                <a:gd name="T13" fmla="*/ 0 h 107"/>
                <a:gd name="T14" fmla="*/ 0 w 390"/>
                <a:gd name="T15" fmla="*/ 0 h 107"/>
                <a:gd name="T16" fmla="*/ 0 w 390"/>
                <a:gd name="T17" fmla="*/ 0 h 107"/>
                <a:gd name="T18" fmla="*/ 0 w 390"/>
                <a:gd name="T19" fmla="*/ 0 h 107"/>
                <a:gd name="T20" fmla="*/ 0 w 390"/>
                <a:gd name="T21" fmla="*/ 0 h 107"/>
                <a:gd name="T22" fmla="*/ 0 w 390"/>
                <a:gd name="T23" fmla="*/ 0 h 107"/>
                <a:gd name="T24" fmla="*/ 0 w 390"/>
                <a:gd name="T25" fmla="*/ 0 h 107"/>
                <a:gd name="T26" fmla="*/ 0 w 390"/>
                <a:gd name="T27" fmla="*/ 0 h 107"/>
                <a:gd name="T28" fmla="*/ 0 w 390"/>
                <a:gd name="T29" fmla="*/ 0 h 107"/>
                <a:gd name="T30" fmla="*/ 0 w 390"/>
                <a:gd name="T31" fmla="*/ 0 h 107"/>
                <a:gd name="T32" fmla="*/ 0 w 390"/>
                <a:gd name="T33" fmla="*/ 0 h 107"/>
                <a:gd name="T34" fmla="*/ 0 w 390"/>
                <a:gd name="T35" fmla="*/ 0 h 107"/>
                <a:gd name="T36" fmla="*/ 0 w 390"/>
                <a:gd name="T37" fmla="*/ 0 h 107"/>
                <a:gd name="T38" fmla="*/ 0 w 390"/>
                <a:gd name="T39" fmla="*/ 0 h 107"/>
                <a:gd name="T40" fmla="*/ 0 w 390"/>
                <a:gd name="T41" fmla="*/ 0 h 107"/>
                <a:gd name="T42" fmla="*/ 0 w 390"/>
                <a:gd name="T43" fmla="*/ 0 h 107"/>
                <a:gd name="T44" fmla="*/ 0 w 390"/>
                <a:gd name="T45" fmla="*/ 0 h 107"/>
                <a:gd name="T46" fmla="*/ 0 w 390"/>
                <a:gd name="T47" fmla="*/ 0 h 107"/>
                <a:gd name="T48" fmla="*/ 0 w 390"/>
                <a:gd name="T49" fmla="*/ 0 h 107"/>
                <a:gd name="T50" fmla="*/ 0 w 390"/>
                <a:gd name="T51" fmla="*/ 0 h 107"/>
                <a:gd name="T52" fmla="*/ 0 w 390"/>
                <a:gd name="T53" fmla="*/ 0 h 107"/>
                <a:gd name="T54" fmla="*/ 0 w 390"/>
                <a:gd name="T55" fmla="*/ 0 h 107"/>
                <a:gd name="T56" fmla="*/ 0 w 390"/>
                <a:gd name="T57" fmla="*/ 0 h 107"/>
                <a:gd name="T58" fmla="*/ 0 w 390"/>
                <a:gd name="T59" fmla="*/ 0 h 107"/>
                <a:gd name="T60" fmla="*/ 0 w 390"/>
                <a:gd name="T61" fmla="*/ 0 h 107"/>
                <a:gd name="T62" fmla="*/ 0 w 390"/>
                <a:gd name="T63" fmla="*/ 0 h 107"/>
                <a:gd name="T64" fmla="*/ 0 w 390"/>
                <a:gd name="T65" fmla="*/ 0 h 107"/>
                <a:gd name="T66" fmla="*/ 0 w 390"/>
                <a:gd name="T67" fmla="*/ 0 h 107"/>
                <a:gd name="T68" fmla="*/ 0 w 390"/>
                <a:gd name="T69" fmla="*/ 0 h 107"/>
                <a:gd name="T70" fmla="*/ 0 w 390"/>
                <a:gd name="T71" fmla="*/ 0 h 107"/>
                <a:gd name="T72" fmla="*/ 0 w 390"/>
                <a:gd name="T73" fmla="*/ 0 h 107"/>
                <a:gd name="T74" fmla="*/ 0 w 390"/>
                <a:gd name="T75" fmla="*/ 0 h 107"/>
                <a:gd name="T76" fmla="*/ 0 w 390"/>
                <a:gd name="T77" fmla="*/ 0 h 107"/>
                <a:gd name="T78" fmla="*/ 0 w 390"/>
                <a:gd name="T79" fmla="*/ 0 h 107"/>
                <a:gd name="T80" fmla="*/ 0 w 390"/>
                <a:gd name="T81" fmla="*/ 0 h 107"/>
                <a:gd name="T82" fmla="*/ 0 w 390"/>
                <a:gd name="T83" fmla="*/ 0 h 107"/>
                <a:gd name="T84" fmla="*/ 0 w 390"/>
                <a:gd name="T85" fmla="*/ 0 h 107"/>
                <a:gd name="T86" fmla="*/ 0 w 390"/>
                <a:gd name="T87" fmla="*/ 0 h 107"/>
                <a:gd name="T88" fmla="*/ 0 w 390"/>
                <a:gd name="T89" fmla="*/ 0 h 107"/>
                <a:gd name="T90" fmla="*/ 0 w 390"/>
                <a:gd name="T91" fmla="*/ 0 h 107"/>
                <a:gd name="T92" fmla="*/ 0 w 390"/>
                <a:gd name="T93" fmla="*/ 0 h 107"/>
                <a:gd name="T94" fmla="*/ 0 w 390"/>
                <a:gd name="T95" fmla="*/ 0 h 107"/>
                <a:gd name="T96" fmla="*/ 0 w 390"/>
                <a:gd name="T97" fmla="*/ 0 h 107"/>
                <a:gd name="T98" fmla="*/ 0 w 390"/>
                <a:gd name="T99" fmla="*/ 0 h 107"/>
                <a:gd name="T100" fmla="*/ 0 w 390"/>
                <a:gd name="T101" fmla="*/ 0 h 107"/>
                <a:gd name="T102" fmla="*/ 0 w 390"/>
                <a:gd name="T103" fmla="*/ 0 h 107"/>
                <a:gd name="T104" fmla="*/ 0 w 390"/>
                <a:gd name="T105" fmla="*/ 0 h 1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0"/>
                <a:gd name="T160" fmla="*/ 0 h 107"/>
                <a:gd name="T161" fmla="*/ 390 w 390"/>
                <a:gd name="T162" fmla="*/ 107 h 1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0" h="107">
                  <a:moveTo>
                    <a:pt x="216" y="107"/>
                  </a:moveTo>
                  <a:lnTo>
                    <a:pt x="191" y="106"/>
                  </a:lnTo>
                  <a:lnTo>
                    <a:pt x="165" y="105"/>
                  </a:lnTo>
                  <a:lnTo>
                    <a:pt x="140" y="103"/>
                  </a:lnTo>
                  <a:lnTo>
                    <a:pt x="116" y="101"/>
                  </a:lnTo>
                  <a:lnTo>
                    <a:pt x="90" y="99"/>
                  </a:lnTo>
                  <a:lnTo>
                    <a:pt x="66" y="98"/>
                  </a:lnTo>
                  <a:lnTo>
                    <a:pt x="44" y="97"/>
                  </a:lnTo>
                  <a:lnTo>
                    <a:pt x="20" y="95"/>
                  </a:lnTo>
                  <a:lnTo>
                    <a:pt x="4" y="79"/>
                  </a:lnTo>
                  <a:lnTo>
                    <a:pt x="0" y="59"/>
                  </a:lnTo>
                  <a:lnTo>
                    <a:pt x="1" y="40"/>
                  </a:lnTo>
                  <a:lnTo>
                    <a:pt x="5" y="21"/>
                  </a:lnTo>
                  <a:lnTo>
                    <a:pt x="8" y="20"/>
                  </a:lnTo>
                  <a:lnTo>
                    <a:pt x="10" y="19"/>
                  </a:lnTo>
                  <a:lnTo>
                    <a:pt x="12" y="19"/>
                  </a:lnTo>
                  <a:lnTo>
                    <a:pt x="15" y="17"/>
                  </a:lnTo>
                  <a:lnTo>
                    <a:pt x="37" y="21"/>
                  </a:lnTo>
                  <a:lnTo>
                    <a:pt x="59" y="24"/>
                  </a:lnTo>
                  <a:lnTo>
                    <a:pt x="80" y="27"/>
                  </a:lnTo>
                  <a:lnTo>
                    <a:pt x="102" y="29"/>
                  </a:lnTo>
                  <a:lnTo>
                    <a:pt x="121" y="32"/>
                  </a:lnTo>
                  <a:lnTo>
                    <a:pt x="143" y="32"/>
                  </a:lnTo>
                  <a:lnTo>
                    <a:pt x="164" y="33"/>
                  </a:lnTo>
                  <a:lnTo>
                    <a:pt x="184" y="33"/>
                  </a:lnTo>
                  <a:lnTo>
                    <a:pt x="205" y="33"/>
                  </a:lnTo>
                  <a:lnTo>
                    <a:pt x="226" y="32"/>
                  </a:lnTo>
                  <a:lnTo>
                    <a:pt x="246" y="29"/>
                  </a:lnTo>
                  <a:lnTo>
                    <a:pt x="267" y="27"/>
                  </a:lnTo>
                  <a:lnTo>
                    <a:pt x="288" y="24"/>
                  </a:lnTo>
                  <a:lnTo>
                    <a:pt x="311" y="20"/>
                  </a:lnTo>
                  <a:lnTo>
                    <a:pt x="332" y="15"/>
                  </a:lnTo>
                  <a:lnTo>
                    <a:pt x="355" y="10"/>
                  </a:lnTo>
                  <a:lnTo>
                    <a:pt x="356" y="7"/>
                  </a:lnTo>
                  <a:lnTo>
                    <a:pt x="356" y="6"/>
                  </a:lnTo>
                  <a:lnTo>
                    <a:pt x="356" y="3"/>
                  </a:lnTo>
                  <a:lnTo>
                    <a:pt x="358" y="2"/>
                  </a:lnTo>
                  <a:lnTo>
                    <a:pt x="372" y="0"/>
                  </a:lnTo>
                  <a:lnTo>
                    <a:pt x="380" y="4"/>
                  </a:lnTo>
                  <a:lnTo>
                    <a:pt x="386" y="15"/>
                  </a:lnTo>
                  <a:lnTo>
                    <a:pt x="389" y="29"/>
                  </a:lnTo>
                  <a:lnTo>
                    <a:pt x="390" y="45"/>
                  </a:lnTo>
                  <a:lnTo>
                    <a:pt x="390" y="62"/>
                  </a:lnTo>
                  <a:lnTo>
                    <a:pt x="390" y="76"/>
                  </a:lnTo>
                  <a:lnTo>
                    <a:pt x="390" y="89"/>
                  </a:lnTo>
                  <a:lnTo>
                    <a:pt x="368" y="93"/>
                  </a:lnTo>
                  <a:lnTo>
                    <a:pt x="346" y="97"/>
                  </a:lnTo>
                  <a:lnTo>
                    <a:pt x="324" y="99"/>
                  </a:lnTo>
                  <a:lnTo>
                    <a:pt x="301" y="102"/>
                  </a:lnTo>
                  <a:lnTo>
                    <a:pt x="280" y="105"/>
                  </a:lnTo>
                  <a:lnTo>
                    <a:pt x="259" y="106"/>
                  </a:lnTo>
                  <a:lnTo>
                    <a:pt x="238" y="106"/>
                  </a:lnTo>
                  <a:lnTo>
                    <a:pt x="216" y="107"/>
                  </a:lnTo>
                  <a:close/>
                </a:path>
              </a:pathLst>
            </a:custGeom>
            <a:solidFill>
              <a:srgbClr val="000000"/>
            </a:solidFill>
            <a:ln w="9525">
              <a:noFill/>
              <a:round/>
              <a:headEnd/>
              <a:tailEnd/>
            </a:ln>
          </p:spPr>
          <p:txBody>
            <a:bodyPr/>
            <a:lstStyle/>
            <a:p>
              <a:endParaRPr lang="en-US">
                <a:solidFill>
                  <a:srgbClr val="000000"/>
                </a:solidFill>
              </a:endParaRPr>
            </a:p>
          </p:txBody>
        </p:sp>
        <p:sp>
          <p:nvSpPr>
            <p:cNvPr id="27684" name="Freeform 36"/>
            <p:cNvSpPr>
              <a:spLocks/>
            </p:cNvSpPr>
            <p:nvPr/>
          </p:nvSpPr>
          <p:spPr bwMode="auto">
            <a:xfrm>
              <a:off x="7767311" y="1853608"/>
              <a:ext cx="147638" cy="17463"/>
            </a:xfrm>
            <a:custGeom>
              <a:avLst/>
              <a:gdLst>
                <a:gd name="T0" fmla="*/ 0 w 334"/>
                <a:gd name="T1" fmla="*/ 0 h 46"/>
                <a:gd name="T2" fmla="*/ 0 w 334"/>
                <a:gd name="T3" fmla="*/ 0 h 46"/>
                <a:gd name="T4" fmla="*/ 0 w 334"/>
                <a:gd name="T5" fmla="*/ 0 h 46"/>
                <a:gd name="T6" fmla="*/ 0 w 334"/>
                <a:gd name="T7" fmla="*/ 0 h 46"/>
                <a:gd name="T8" fmla="*/ 0 w 334"/>
                <a:gd name="T9" fmla="*/ 0 h 46"/>
                <a:gd name="T10" fmla="*/ 0 w 334"/>
                <a:gd name="T11" fmla="*/ 0 h 46"/>
                <a:gd name="T12" fmla="*/ 0 w 334"/>
                <a:gd name="T13" fmla="*/ 0 h 46"/>
                <a:gd name="T14" fmla="*/ 0 w 334"/>
                <a:gd name="T15" fmla="*/ 0 h 46"/>
                <a:gd name="T16" fmla="*/ 0 w 334"/>
                <a:gd name="T17" fmla="*/ 0 h 46"/>
                <a:gd name="T18" fmla="*/ 0 w 334"/>
                <a:gd name="T19" fmla="*/ 0 h 46"/>
                <a:gd name="T20" fmla="*/ 0 w 334"/>
                <a:gd name="T21" fmla="*/ 0 h 46"/>
                <a:gd name="T22" fmla="*/ 0 w 334"/>
                <a:gd name="T23" fmla="*/ 0 h 46"/>
                <a:gd name="T24" fmla="*/ 0 w 334"/>
                <a:gd name="T25" fmla="*/ 0 h 46"/>
                <a:gd name="T26" fmla="*/ 0 w 334"/>
                <a:gd name="T27" fmla="*/ 0 h 46"/>
                <a:gd name="T28" fmla="*/ 0 w 334"/>
                <a:gd name="T29" fmla="*/ 0 h 46"/>
                <a:gd name="T30" fmla="*/ 0 w 334"/>
                <a:gd name="T31" fmla="*/ 0 h 46"/>
                <a:gd name="T32" fmla="*/ 0 w 334"/>
                <a:gd name="T33" fmla="*/ 0 h 46"/>
                <a:gd name="T34" fmla="*/ 0 w 334"/>
                <a:gd name="T35" fmla="*/ 0 h 46"/>
                <a:gd name="T36" fmla="*/ 0 w 334"/>
                <a:gd name="T37" fmla="*/ 0 h 46"/>
                <a:gd name="T38" fmla="*/ 0 w 334"/>
                <a:gd name="T39" fmla="*/ 0 h 46"/>
                <a:gd name="T40" fmla="*/ 0 w 334"/>
                <a:gd name="T41" fmla="*/ 0 h 46"/>
                <a:gd name="T42" fmla="*/ 0 w 334"/>
                <a:gd name="T43" fmla="*/ 0 h 46"/>
                <a:gd name="T44" fmla="*/ 0 w 334"/>
                <a:gd name="T45" fmla="*/ 0 h 46"/>
                <a:gd name="T46" fmla="*/ 0 w 334"/>
                <a:gd name="T47" fmla="*/ 0 h 46"/>
                <a:gd name="T48" fmla="*/ 0 w 334"/>
                <a:gd name="T49" fmla="*/ 0 h 46"/>
                <a:gd name="T50" fmla="*/ 0 w 334"/>
                <a:gd name="T51" fmla="*/ 0 h 46"/>
                <a:gd name="T52" fmla="*/ 0 w 334"/>
                <a:gd name="T53" fmla="*/ 0 h 46"/>
                <a:gd name="T54" fmla="*/ 0 w 334"/>
                <a:gd name="T55" fmla="*/ 0 h 46"/>
                <a:gd name="T56" fmla="*/ 0 w 334"/>
                <a:gd name="T57" fmla="*/ 0 h 46"/>
                <a:gd name="T58" fmla="*/ 0 w 334"/>
                <a:gd name="T59" fmla="*/ 0 h 46"/>
                <a:gd name="T60" fmla="*/ 0 w 334"/>
                <a:gd name="T61" fmla="*/ 0 h 46"/>
                <a:gd name="T62" fmla="*/ 0 w 334"/>
                <a:gd name="T63" fmla="*/ 0 h 46"/>
                <a:gd name="T64" fmla="*/ 0 w 334"/>
                <a:gd name="T65" fmla="*/ 0 h 46"/>
                <a:gd name="T66" fmla="*/ 0 w 334"/>
                <a:gd name="T67" fmla="*/ 0 h 46"/>
                <a:gd name="T68" fmla="*/ 0 w 334"/>
                <a:gd name="T69" fmla="*/ 0 h 46"/>
                <a:gd name="T70" fmla="*/ 0 w 334"/>
                <a:gd name="T71" fmla="*/ 0 h 46"/>
                <a:gd name="T72" fmla="*/ 0 w 334"/>
                <a:gd name="T73" fmla="*/ 0 h 46"/>
                <a:gd name="T74" fmla="*/ 0 w 334"/>
                <a:gd name="T75" fmla="*/ 0 h 46"/>
                <a:gd name="T76" fmla="*/ 0 w 334"/>
                <a:gd name="T77" fmla="*/ 0 h 46"/>
                <a:gd name="T78" fmla="*/ 0 w 334"/>
                <a:gd name="T79" fmla="*/ 0 h 46"/>
                <a:gd name="T80" fmla="*/ 0 w 334"/>
                <a:gd name="T81" fmla="*/ 0 h 46"/>
                <a:gd name="T82" fmla="*/ 0 w 334"/>
                <a:gd name="T83" fmla="*/ 0 h 46"/>
                <a:gd name="T84" fmla="*/ 0 w 334"/>
                <a:gd name="T85" fmla="*/ 0 h 46"/>
                <a:gd name="T86" fmla="*/ 0 w 334"/>
                <a:gd name="T87" fmla="*/ 0 h 46"/>
                <a:gd name="T88" fmla="*/ 0 w 334"/>
                <a:gd name="T89" fmla="*/ 0 h 46"/>
                <a:gd name="T90" fmla="*/ 0 w 334"/>
                <a:gd name="T91" fmla="*/ 0 h 46"/>
                <a:gd name="T92" fmla="*/ 0 w 334"/>
                <a:gd name="T93" fmla="*/ 0 h 46"/>
                <a:gd name="T94" fmla="*/ 0 w 334"/>
                <a:gd name="T95" fmla="*/ 0 h 46"/>
                <a:gd name="T96" fmla="*/ 0 w 334"/>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
                <a:gd name="T148" fmla="*/ 0 h 46"/>
                <a:gd name="T149" fmla="*/ 334 w 334"/>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 h="46">
                  <a:moveTo>
                    <a:pt x="178" y="46"/>
                  </a:moveTo>
                  <a:lnTo>
                    <a:pt x="151" y="45"/>
                  </a:lnTo>
                  <a:lnTo>
                    <a:pt x="126" y="44"/>
                  </a:lnTo>
                  <a:lnTo>
                    <a:pt x="102" y="41"/>
                  </a:lnTo>
                  <a:lnTo>
                    <a:pt x="79" y="40"/>
                  </a:lnTo>
                  <a:lnTo>
                    <a:pt x="57" y="39"/>
                  </a:lnTo>
                  <a:lnTo>
                    <a:pt x="37" y="36"/>
                  </a:lnTo>
                  <a:lnTo>
                    <a:pt x="18" y="35"/>
                  </a:lnTo>
                  <a:lnTo>
                    <a:pt x="0" y="33"/>
                  </a:lnTo>
                  <a:lnTo>
                    <a:pt x="1" y="27"/>
                  </a:lnTo>
                  <a:lnTo>
                    <a:pt x="1" y="22"/>
                  </a:lnTo>
                  <a:lnTo>
                    <a:pt x="1" y="15"/>
                  </a:lnTo>
                  <a:lnTo>
                    <a:pt x="3" y="10"/>
                  </a:lnTo>
                  <a:lnTo>
                    <a:pt x="17" y="10"/>
                  </a:lnTo>
                  <a:lnTo>
                    <a:pt x="31" y="10"/>
                  </a:lnTo>
                  <a:lnTo>
                    <a:pt x="45" y="10"/>
                  </a:lnTo>
                  <a:lnTo>
                    <a:pt x="59" y="11"/>
                  </a:lnTo>
                  <a:lnTo>
                    <a:pt x="74" y="11"/>
                  </a:lnTo>
                  <a:lnTo>
                    <a:pt x="89" y="13"/>
                  </a:lnTo>
                  <a:lnTo>
                    <a:pt x="103" y="14"/>
                  </a:lnTo>
                  <a:lnTo>
                    <a:pt x="119" y="15"/>
                  </a:lnTo>
                  <a:lnTo>
                    <a:pt x="133" y="17"/>
                  </a:lnTo>
                  <a:lnTo>
                    <a:pt x="149" y="18"/>
                  </a:lnTo>
                  <a:lnTo>
                    <a:pt x="164" y="19"/>
                  </a:lnTo>
                  <a:lnTo>
                    <a:pt x="180" y="19"/>
                  </a:lnTo>
                  <a:lnTo>
                    <a:pt x="195" y="19"/>
                  </a:lnTo>
                  <a:lnTo>
                    <a:pt x="211" y="19"/>
                  </a:lnTo>
                  <a:lnTo>
                    <a:pt x="226" y="19"/>
                  </a:lnTo>
                  <a:lnTo>
                    <a:pt x="242" y="18"/>
                  </a:lnTo>
                  <a:lnTo>
                    <a:pt x="253" y="15"/>
                  </a:lnTo>
                  <a:lnTo>
                    <a:pt x="265" y="13"/>
                  </a:lnTo>
                  <a:lnTo>
                    <a:pt x="276" y="10"/>
                  </a:lnTo>
                  <a:lnTo>
                    <a:pt x="289" y="9"/>
                  </a:lnTo>
                  <a:lnTo>
                    <a:pt x="300" y="6"/>
                  </a:lnTo>
                  <a:lnTo>
                    <a:pt x="311" y="4"/>
                  </a:lnTo>
                  <a:lnTo>
                    <a:pt x="323" y="2"/>
                  </a:lnTo>
                  <a:lnTo>
                    <a:pt x="334" y="0"/>
                  </a:lnTo>
                  <a:lnTo>
                    <a:pt x="333" y="11"/>
                  </a:lnTo>
                  <a:lnTo>
                    <a:pt x="331" y="19"/>
                  </a:lnTo>
                  <a:lnTo>
                    <a:pt x="330" y="26"/>
                  </a:lnTo>
                  <a:lnTo>
                    <a:pt x="328" y="32"/>
                  </a:lnTo>
                  <a:lnTo>
                    <a:pt x="309" y="36"/>
                  </a:lnTo>
                  <a:lnTo>
                    <a:pt x="290" y="39"/>
                  </a:lnTo>
                  <a:lnTo>
                    <a:pt x="270" y="41"/>
                  </a:lnTo>
                  <a:lnTo>
                    <a:pt x="252" y="43"/>
                  </a:lnTo>
                  <a:lnTo>
                    <a:pt x="234" y="44"/>
                  </a:lnTo>
                  <a:lnTo>
                    <a:pt x="215" y="45"/>
                  </a:lnTo>
                  <a:lnTo>
                    <a:pt x="197" y="46"/>
                  </a:lnTo>
                  <a:lnTo>
                    <a:pt x="178" y="46"/>
                  </a:lnTo>
                  <a:close/>
                </a:path>
              </a:pathLst>
            </a:custGeom>
            <a:solidFill>
              <a:srgbClr val="999966"/>
            </a:solidFill>
            <a:ln w="9525">
              <a:noFill/>
              <a:round/>
              <a:headEnd/>
              <a:tailEnd/>
            </a:ln>
          </p:spPr>
          <p:txBody>
            <a:bodyPr/>
            <a:lstStyle/>
            <a:p>
              <a:endParaRPr lang="en-US">
                <a:solidFill>
                  <a:srgbClr val="000000"/>
                </a:solidFill>
              </a:endParaRPr>
            </a:p>
          </p:txBody>
        </p:sp>
        <p:sp>
          <p:nvSpPr>
            <p:cNvPr id="27685" name="Freeform 37"/>
            <p:cNvSpPr>
              <a:spLocks/>
            </p:cNvSpPr>
            <p:nvPr/>
          </p:nvSpPr>
          <p:spPr bwMode="auto">
            <a:xfrm>
              <a:off x="7641898" y="1813920"/>
              <a:ext cx="39688" cy="30163"/>
            </a:xfrm>
            <a:custGeom>
              <a:avLst/>
              <a:gdLst>
                <a:gd name="T0" fmla="*/ 0 w 88"/>
                <a:gd name="T1" fmla="*/ 0 h 77"/>
                <a:gd name="T2" fmla="*/ 0 w 88"/>
                <a:gd name="T3" fmla="*/ 0 h 77"/>
                <a:gd name="T4" fmla="*/ 0 w 88"/>
                <a:gd name="T5" fmla="*/ 0 h 77"/>
                <a:gd name="T6" fmla="*/ 0 w 88"/>
                <a:gd name="T7" fmla="*/ 0 h 77"/>
                <a:gd name="T8" fmla="*/ 0 w 88"/>
                <a:gd name="T9" fmla="*/ 0 h 77"/>
                <a:gd name="T10" fmla="*/ 0 w 88"/>
                <a:gd name="T11" fmla="*/ 0 h 77"/>
                <a:gd name="T12" fmla="*/ 0 w 88"/>
                <a:gd name="T13" fmla="*/ 0 h 77"/>
                <a:gd name="T14" fmla="*/ 0 w 88"/>
                <a:gd name="T15" fmla="*/ 0 h 77"/>
                <a:gd name="T16" fmla="*/ 0 w 88"/>
                <a:gd name="T17" fmla="*/ 0 h 77"/>
                <a:gd name="T18" fmla="*/ 0 w 88"/>
                <a:gd name="T19" fmla="*/ 0 h 77"/>
                <a:gd name="T20" fmla="*/ 0 w 88"/>
                <a:gd name="T21" fmla="*/ 0 h 77"/>
                <a:gd name="T22" fmla="*/ 0 w 88"/>
                <a:gd name="T23" fmla="*/ 0 h 77"/>
                <a:gd name="T24" fmla="*/ 0 w 88"/>
                <a:gd name="T25" fmla="*/ 0 h 77"/>
                <a:gd name="T26" fmla="*/ 0 w 88"/>
                <a:gd name="T27" fmla="*/ 0 h 77"/>
                <a:gd name="T28" fmla="*/ 0 w 88"/>
                <a:gd name="T29" fmla="*/ 0 h 77"/>
                <a:gd name="T30" fmla="*/ 0 w 88"/>
                <a:gd name="T31" fmla="*/ 0 h 77"/>
                <a:gd name="T32" fmla="*/ 0 w 88"/>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77"/>
                <a:gd name="T53" fmla="*/ 88 w 88"/>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77">
                  <a:moveTo>
                    <a:pt x="33" y="77"/>
                  </a:moveTo>
                  <a:lnTo>
                    <a:pt x="11" y="65"/>
                  </a:lnTo>
                  <a:lnTo>
                    <a:pt x="1" y="49"/>
                  </a:lnTo>
                  <a:lnTo>
                    <a:pt x="0" y="32"/>
                  </a:lnTo>
                  <a:lnTo>
                    <a:pt x="7" y="17"/>
                  </a:lnTo>
                  <a:lnTo>
                    <a:pt x="20" y="5"/>
                  </a:lnTo>
                  <a:lnTo>
                    <a:pt x="38" y="0"/>
                  </a:lnTo>
                  <a:lnTo>
                    <a:pt x="58" y="1"/>
                  </a:lnTo>
                  <a:lnTo>
                    <a:pt x="81" y="13"/>
                  </a:lnTo>
                  <a:lnTo>
                    <a:pt x="86" y="25"/>
                  </a:lnTo>
                  <a:lnTo>
                    <a:pt x="88" y="36"/>
                  </a:lnTo>
                  <a:lnTo>
                    <a:pt x="85" y="47"/>
                  </a:lnTo>
                  <a:lnTo>
                    <a:pt x="79" y="56"/>
                  </a:lnTo>
                  <a:lnTo>
                    <a:pt x="71" y="65"/>
                  </a:lnTo>
                  <a:lnTo>
                    <a:pt x="59" y="71"/>
                  </a:lnTo>
                  <a:lnTo>
                    <a:pt x="47" y="75"/>
                  </a:lnTo>
                  <a:lnTo>
                    <a:pt x="33" y="77"/>
                  </a:lnTo>
                  <a:close/>
                </a:path>
              </a:pathLst>
            </a:custGeom>
            <a:solidFill>
              <a:srgbClr val="000000"/>
            </a:solidFill>
            <a:ln w="9525">
              <a:noFill/>
              <a:round/>
              <a:headEnd/>
              <a:tailEnd/>
            </a:ln>
          </p:spPr>
          <p:txBody>
            <a:bodyPr/>
            <a:lstStyle/>
            <a:p>
              <a:endParaRPr lang="en-US">
                <a:solidFill>
                  <a:srgbClr val="000000"/>
                </a:solidFill>
              </a:endParaRPr>
            </a:p>
          </p:txBody>
        </p:sp>
        <p:sp>
          <p:nvSpPr>
            <p:cNvPr id="27686" name="Freeform 38"/>
            <p:cNvSpPr>
              <a:spLocks/>
            </p:cNvSpPr>
            <p:nvPr/>
          </p:nvSpPr>
          <p:spPr bwMode="auto">
            <a:xfrm>
              <a:off x="7656186" y="1823445"/>
              <a:ext cx="17463" cy="11113"/>
            </a:xfrm>
            <a:custGeom>
              <a:avLst/>
              <a:gdLst>
                <a:gd name="T0" fmla="*/ 0 w 38"/>
                <a:gd name="T1" fmla="*/ 0 h 27"/>
                <a:gd name="T2" fmla="*/ 0 w 38"/>
                <a:gd name="T3" fmla="*/ 0 h 27"/>
                <a:gd name="T4" fmla="*/ 0 w 38"/>
                <a:gd name="T5" fmla="*/ 0 h 27"/>
                <a:gd name="T6" fmla="*/ 0 w 38"/>
                <a:gd name="T7" fmla="*/ 0 h 27"/>
                <a:gd name="T8" fmla="*/ 0 w 38"/>
                <a:gd name="T9" fmla="*/ 0 h 27"/>
                <a:gd name="T10" fmla="*/ 0 w 38"/>
                <a:gd name="T11" fmla="*/ 0 h 27"/>
                <a:gd name="T12" fmla="*/ 0 w 38"/>
                <a:gd name="T13" fmla="*/ 0 h 27"/>
                <a:gd name="T14" fmla="*/ 0 w 38"/>
                <a:gd name="T15" fmla="*/ 0 h 27"/>
                <a:gd name="T16" fmla="*/ 0 w 38"/>
                <a:gd name="T17" fmla="*/ 0 h 27"/>
                <a:gd name="T18" fmla="*/ 0 w 38"/>
                <a:gd name="T19" fmla="*/ 0 h 27"/>
                <a:gd name="T20" fmla="*/ 0 w 38"/>
                <a:gd name="T21" fmla="*/ 0 h 27"/>
                <a:gd name="T22" fmla="*/ 0 w 38"/>
                <a:gd name="T23" fmla="*/ 0 h 27"/>
                <a:gd name="T24" fmla="*/ 0 w 3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7"/>
                <a:gd name="T41" fmla="*/ 38 w 3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7">
                  <a:moveTo>
                    <a:pt x="0" y="27"/>
                  </a:moveTo>
                  <a:lnTo>
                    <a:pt x="2" y="10"/>
                  </a:lnTo>
                  <a:lnTo>
                    <a:pt x="7" y="3"/>
                  </a:lnTo>
                  <a:lnTo>
                    <a:pt x="19" y="1"/>
                  </a:lnTo>
                  <a:lnTo>
                    <a:pt x="36" y="0"/>
                  </a:lnTo>
                  <a:lnTo>
                    <a:pt x="36" y="1"/>
                  </a:lnTo>
                  <a:lnTo>
                    <a:pt x="37" y="2"/>
                  </a:lnTo>
                  <a:lnTo>
                    <a:pt x="37" y="3"/>
                  </a:lnTo>
                  <a:lnTo>
                    <a:pt x="38" y="5"/>
                  </a:lnTo>
                  <a:lnTo>
                    <a:pt x="30" y="14"/>
                  </a:lnTo>
                  <a:lnTo>
                    <a:pt x="23" y="20"/>
                  </a:lnTo>
                  <a:lnTo>
                    <a:pt x="13" y="24"/>
                  </a:lnTo>
                  <a:lnTo>
                    <a:pt x="0" y="27"/>
                  </a:lnTo>
                  <a:close/>
                </a:path>
              </a:pathLst>
            </a:custGeom>
            <a:solidFill>
              <a:srgbClr val="999966"/>
            </a:solidFill>
            <a:ln w="9525">
              <a:noFill/>
              <a:round/>
              <a:headEnd/>
              <a:tailEnd/>
            </a:ln>
          </p:spPr>
          <p:txBody>
            <a:bodyPr/>
            <a:lstStyle/>
            <a:p>
              <a:endParaRPr lang="en-US">
                <a:solidFill>
                  <a:srgbClr val="000000"/>
                </a:solidFill>
              </a:endParaRPr>
            </a:p>
          </p:txBody>
        </p:sp>
        <p:sp>
          <p:nvSpPr>
            <p:cNvPr id="27687" name="Freeform 39"/>
            <p:cNvSpPr>
              <a:spLocks/>
            </p:cNvSpPr>
            <p:nvPr/>
          </p:nvSpPr>
          <p:spPr bwMode="auto">
            <a:xfrm>
              <a:off x="7653011" y="1763120"/>
              <a:ext cx="15875" cy="9525"/>
            </a:xfrm>
            <a:custGeom>
              <a:avLst/>
              <a:gdLst>
                <a:gd name="T0" fmla="*/ 0 w 38"/>
                <a:gd name="T1" fmla="*/ 0 h 22"/>
                <a:gd name="T2" fmla="*/ 0 w 38"/>
                <a:gd name="T3" fmla="*/ 0 h 22"/>
                <a:gd name="T4" fmla="*/ 0 w 38"/>
                <a:gd name="T5" fmla="*/ 0 h 22"/>
                <a:gd name="T6" fmla="*/ 0 w 38"/>
                <a:gd name="T7" fmla="*/ 0 h 22"/>
                <a:gd name="T8" fmla="*/ 0 w 38"/>
                <a:gd name="T9" fmla="*/ 0 h 22"/>
                <a:gd name="T10" fmla="*/ 0 w 38"/>
                <a:gd name="T11" fmla="*/ 0 h 22"/>
                <a:gd name="T12" fmla="*/ 0 w 38"/>
                <a:gd name="T13" fmla="*/ 0 h 22"/>
                <a:gd name="T14" fmla="*/ 0 w 38"/>
                <a:gd name="T15" fmla="*/ 0 h 22"/>
                <a:gd name="T16" fmla="*/ 0 w 38"/>
                <a:gd name="T17" fmla="*/ 0 h 22"/>
                <a:gd name="T18" fmla="*/ 0 w 38"/>
                <a:gd name="T19" fmla="*/ 0 h 22"/>
                <a:gd name="T20" fmla="*/ 0 w 38"/>
                <a:gd name="T21" fmla="*/ 0 h 22"/>
                <a:gd name="T22" fmla="*/ 0 w 38"/>
                <a:gd name="T23" fmla="*/ 0 h 22"/>
                <a:gd name="T24" fmla="*/ 0 w 38"/>
                <a:gd name="T25" fmla="*/ 0 h 22"/>
                <a:gd name="T26" fmla="*/ 0 w 38"/>
                <a:gd name="T27" fmla="*/ 0 h 22"/>
                <a:gd name="T28" fmla="*/ 0 w 38"/>
                <a:gd name="T29" fmla="*/ 0 h 22"/>
                <a:gd name="T30" fmla="*/ 0 w 38"/>
                <a:gd name="T31" fmla="*/ 0 h 22"/>
                <a:gd name="T32" fmla="*/ 0 w 38"/>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2"/>
                <a:gd name="T53" fmla="*/ 38 w 3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2">
                  <a:moveTo>
                    <a:pt x="13" y="22"/>
                  </a:moveTo>
                  <a:lnTo>
                    <a:pt x="4" y="18"/>
                  </a:lnTo>
                  <a:lnTo>
                    <a:pt x="0" y="14"/>
                  </a:lnTo>
                  <a:lnTo>
                    <a:pt x="2" y="10"/>
                  </a:lnTo>
                  <a:lnTo>
                    <a:pt x="6" y="6"/>
                  </a:lnTo>
                  <a:lnTo>
                    <a:pt x="13" y="4"/>
                  </a:lnTo>
                  <a:lnTo>
                    <a:pt x="21" y="1"/>
                  </a:lnTo>
                  <a:lnTo>
                    <a:pt x="30" y="0"/>
                  </a:lnTo>
                  <a:lnTo>
                    <a:pt x="38" y="0"/>
                  </a:lnTo>
                  <a:lnTo>
                    <a:pt x="38" y="2"/>
                  </a:lnTo>
                  <a:lnTo>
                    <a:pt x="38" y="5"/>
                  </a:lnTo>
                  <a:lnTo>
                    <a:pt x="38" y="8"/>
                  </a:lnTo>
                  <a:lnTo>
                    <a:pt x="38" y="10"/>
                  </a:lnTo>
                  <a:lnTo>
                    <a:pt x="33" y="14"/>
                  </a:lnTo>
                  <a:lnTo>
                    <a:pt x="26" y="18"/>
                  </a:lnTo>
                  <a:lnTo>
                    <a:pt x="20" y="19"/>
                  </a:lnTo>
                  <a:lnTo>
                    <a:pt x="13" y="22"/>
                  </a:lnTo>
                  <a:close/>
                </a:path>
              </a:pathLst>
            </a:custGeom>
            <a:solidFill>
              <a:srgbClr val="999966"/>
            </a:solidFill>
            <a:ln w="9525">
              <a:noFill/>
              <a:round/>
              <a:headEnd/>
              <a:tailEnd/>
            </a:ln>
          </p:spPr>
          <p:txBody>
            <a:bodyPr/>
            <a:lstStyle/>
            <a:p>
              <a:endParaRPr lang="en-US">
                <a:solidFill>
                  <a:srgbClr val="000000"/>
                </a:solidFill>
              </a:endParaRPr>
            </a:p>
          </p:txBody>
        </p:sp>
        <p:sp>
          <p:nvSpPr>
            <p:cNvPr id="27688" name="Freeform 40"/>
            <p:cNvSpPr>
              <a:spLocks/>
            </p:cNvSpPr>
            <p:nvPr/>
          </p:nvSpPr>
          <p:spPr bwMode="auto">
            <a:xfrm>
              <a:off x="7653011" y="1421808"/>
              <a:ext cx="182563" cy="273050"/>
            </a:xfrm>
            <a:custGeom>
              <a:avLst/>
              <a:gdLst>
                <a:gd name="T0" fmla="*/ 0 w 418"/>
                <a:gd name="T1" fmla="*/ 0 h 715"/>
                <a:gd name="T2" fmla="*/ 0 w 418"/>
                <a:gd name="T3" fmla="*/ 0 h 715"/>
                <a:gd name="T4" fmla="*/ 0 w 418"/>
                <a:gd name="T5" fmla="*/ 0 h 715"/>
                <a:gd name="T6" fmla="*/ 0 w 418"/>
                <a:gd name="T7" fmla="*/ 0 h 715"/>
                <a:gd name="T8" fmla="*/ 0 w 418"/>
                <a:gd name="T9" fmla="*/ 0 h 715"/>
                <a:gd name="T10" fmla="*/ 0 w 418"/>
                <a:gd name="T11" fmla="*/ 0 h 715"/>
                <a:gd name="T12" fmla="*/ 0 w 418"/>
                <a:gd name="T13" fmla="*/ 0 h 715"/>
                <a:gd name="T14" fmla="*/ 0 w 418"/>
                <a:gd name="T15" fmla="*/ 0 h 715"/>
                <a:gd name="T16" fmla="*/ 0 w 418"/>
                <a:gd name="T17" fmla="*/ 0 h 715"/>
                <a:gd name="T18" fmla="*/ 0 w 418"/>
                <a:gd name="T19" fmla="*/ 0 h 715"/>
                <a:gd name="T20" fmla="*/ 0 w 418"/>
                <a:gd name="T21" fmla="*/ 0 h 715"/>
                <a:gd name="T22" fmla="*/ 0 w 418"/>
                <a:gd name="T23" fmla="*/ 0 h 715"/>
                <a:gd name="T24" fmla="*/ 0 w 418"/>
                <a:gd name="T25" fmla="*/ 0 h 715"/>
                <a:gd name="T26" fmla="*/ 0 w 418"/>
                <a:gd name="T27" fmla="*/ 0 h 715"/>
                <a:gd name="T28" fmla="*/ 0 w 418"/>
                <a:gd name="T29" fmla="*/ 0 h 715"/>
                <a:gd name="T30" fmla="*/ 0 w 418"/>
                <a:gd name="T31" fmla="*/ 0 h 715"/>
                <a:gd name="T32" fmla="*/ 0 w 418"/>
                <a:gd name="T33" fmla="*/ 0 h 715"/>
                <a:gd name="T34" fmla="*/ 0 w 418"/>
                <a:gd name="T35" fmla="*/ 0 h 715"/>
                <a:gd name="T36" fmla="*/ 0 w 418"/>
                <a:gd name="T37" fmla="*/ 0 h 715"/>
                <a:gd name="T38" fmla="*/ 0 w 418"/>
                <a:gd name="T39" fmla="*/ 0 h 715"/>
                <a:gd name="T40" fmla="*/ 0 w 418"/>
                <a:gd name="T41" fmla="*/ 0 h 715"/>
                <a:gd name="T42" fmla="*/ 0 w 418"/>
                <a:gd name="T43" fmla="*/ 0 h 715"/>
                <a:gd name="T44" fmla="*/ 0 w 418"/>
                <a:gd name="T45" fmla="*/ 0 h 715"/>
                <a:gd name="T46" fmla="*/ 0 w 418"/>
                <a:gd name="T47" fmla="*/ 0 h 715"/>
                <a:gd name="T48" fmla="*/ 0 w 418"/>
                <a:gd name="T49" fmla="*/ 0 h 715"/>
                <a:gd name="T50" fmla="*/ 0 w 418"/>
                <a:gd name="T51" fmla="*/ 0 h 715"/>
                <a:gd name="T52" fmla="*/ 0 w 418"/>
                <a:gd name="T53" fmla="*/ 0 h 715"/>
                <a:gd name="T54" fmla="*/ 0 w 418"/>
                <a:gd name="T55" fmla="*/ 0 h 715"/>
                <a:gd name="T56" fmla="*/ 0 w 418"/>
                <a:gd name="T57" fmla="*/ 0 h 715"/>
                <a:gd name="T58" fmla="*/ 0 w 418"/>
                <a:gd name="T59" fmla="*/ 0 h 715"/>
                <a:gd name="T60" fmla="*/ 0 w 418"/>
                <a:gd name="T61" fmla="*/ 0 h 715"/>
                <a:gd name="T62" fmla="*/ 0 w 418"/>
                <a:gd name="T63" fmla="*/ 0 h 715"/>
                <a:gd name="T64" fmla="*/ 0 w 418"/>
                <a:gd name="T65" fmla="*/ 0 h 715"/>
                <a:gd name="T66" fmla="*/ 0 w 418"/>
                <a:gd name="T67" fmla="*/ 0 h 715"/>
                <a:gd name="T68" fmla="*/ 0 w 418"/>
                <a:gd name="T69" fmla="*/ 0 h 715"/>
                <a:gd name="T70" fmla="*/ 0 w 418"/>
                <a:gd name="T71" fmla="*/ 0 h 7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8"/>
                <a:gd name="T109" fmla="*/ 0 h 715"/>
                <a:gd name="T110" fmla="*/ 418 w 418"/>
                <a:gd name="T111" fmla="*/ 715 h 7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8" h="715">
                  <a:moveTo>
                    <a:pt x="0" y="715"/>
                  </a:moveTo>
                  <a:lnTo>
                    <a:pt x="3" y="698"/>
                  </a:lnTo>
                  <a:lnTo>
                    <a:pt x="6" y="680"/>
                  </a:lnTo>
                  <a:lnTo>
                    <a:pt x="9" y="659"/>
                  </a:lnTo>
                  <a:lnTo>
                    <a:pt x="13" y="640"/>
                  </a:lnTo>
                  <a:lnTo>
                    <a:pt x="19" y="620"/>
                  </a:lnTo>
                  <a:lnTo>
                    <a:pt x="24" y="602"/>
                  </a:lnTo>
                  <a:lnTo>
                    <a:pt x="33" y="586"/>
                  </a:lnTo>
                  <a:lnTo>
                    <a:pt x="44" y="575"/>
                  </a:lnTo>
                  <a:lnTo>
                    <a:pt x="45" y="568"/>
                  </a:lnTo>
                  <a:lnTo>
                    <a:pt x="47" y="562"/>
                  </a:lnTo>
                  <a:lnTo>
                    <a:pt x="47" y="555"/>
                  </a:lnTo>
                  <a:lnTo>
                    <a:pt x="48" y="549"/>
                  </a:lnTo>
                  <a:lnTo>
                    <a:pt x="57" y="532"/>
                  </a:lnTo>
                  <a:lnTo>
                    <a:pt x="70" y="507"/>
                  </a:lnTo>
                  <a:lnTo>
                    <a:pt x="87" y="474"/>
                  </a:lnTo>
                  <a:lnTo>
                    <a:pt x="108" y="438"/>
                  </a:lnTo>
                  <a:lnTo>
                    <a:pt x="130" y="396"/>
                  </a:lnTo>
                  <a:lnTo>
                    <a:pt x="156" y="351"/>
                  </a:lnTo>
                  <a:lnTo>
                    <a:pt x="184" y="304"/>
                  </a:lnTo>
                  <a:lnTo>
                    <a:pt x="212" y="256"/>
                  </a:lnTo>
                  <a:lnTo>
                    <a:pt x="242" y="209"/>
                  </a:lnTo>
                  <a:lnTo>
                    <a:pt x="271" y="165"/>
                  </a:lnTo>
                  <a:lnTo>
                    <a:pt x="300" y="122"/>
                  </a:lnTo>
                  <a:lnTo>
                    <a:pt x="327" y="84"/>
                  </a:lnTo>
                  <a:lnTo>
                    <a:pt x="354" y="52"/>
                  </a:lnTo>
                  <a:lnTo>
                    <a:pt x="378" y="26"/>
                  </a:lnTo>
                  <a:lnTo>
                    <a:pt x="399" y="9"/>
                  </a:lnTo>
                  <a:lnTo>
                    <a:pt x="418" y="0"/>
                  </a:lnTo>
                  <a:lnTo>
                    <a:pt x="402" y="36"/>
                  </a:lnTo>
                  <a:lnTo>
                    <a:pt x="392" y="67"/>
                  </a:lnTo>
                  <a:lnTo>
                    <a:pt x="387" y="101"/>
                  </a:lnTo>
                  <a:lnTo>
                    <a:pt x="387" y="143"/>
                  </a:lnTo>
                  <a:lnTo>
                    <a:pt x="391" y="160"/>
                  </a:lnTo>
                  <a:lnTo>
                    <a:pt x="392" y="170"/>
                  </a:lnTo>
                  <a:lnTo>
                    <a:pt x="394" y="176"/>
                  </a:lnTo>
                  <a:lnTo>
                    <a:pt x="394" y="183"/>
                  </a:lnTo>
                  <a:lnTo>
                    <a:pt x="377" y="191"/>
                  </a:lnTo>
                  <a:lnTo>
                    <a:pt x="360" y="197"/>
                  </a:lnTo>
                  <a:lnTo>
                    <a:pt x="344" y="205"/>
                  </a:lnTo>
                  <a:lnTo>
                    <a:pt x="327" y="213"/>
                  </a:lnTo>
                  <a:lnTo>
                    <a:pt x="312" y="222"/>
                  </a:lnTo>
                  <a:lnTo>
                    <a:pt x="296" y="231"/>
                  </a:lnTo>
                  <a:lnTo>
                    <a:pt x="282" y="242"/>
                  </a:lnTo>
                  <a:lnTo>
                    <a:pt x="269" y="255"/>
                  </a:lnTo>
                  <a:lnTo>
                    <a:pt x="272" y="266"/>
                  </a:lnTo>
                  <a:lnTo>
                    <a:pt x="279" y="275"/>
                  </a:lnTo>
                  <a:lnTo>
                    <a:pt x="285" y="283"/>
                  </a:lnTo>
                  <a:lnTo>
                    <a:pt x="293" y="292"/>
                  </a:lnTo>
                  <a:lnTo>
                    <a:pt x="300" y="301"/>
                  </a:lnTo>
                  <a:lnTo>
                    <a:pt x="306" y="312"/>
                  </a:lnTo>
                  <a:lnTo>
                    <a:pt x="309" y="325"/>
                  </a:lnTo>
                  <a:lnTo>
                    <a:pt x="310" y="340"/>
                  </a:lnTo>
                  <a:lnTo>
                    <a:pt x="292" y="363"/>
                  </a:lnTo>
                  <a:lnTo>
                    <a:pt x="272" y="385"/>
                  </a:lnTo>
                  <a:lnTo>
                    <a:pt x="252" y="407"/>
                  </a:lnTo>
                  <a:lnTo>
                    <a:pt x="231" y="429"/>
                  </a:lnTo>
                  <a:lnTo>
                    <a:pt x="208" y="451"/>
                  </a:lnTo>
                  <a:lnTo>
                    <a:pt x="187" y="474"/>
                  </a:lnTo>
                  <a:lnTo>
                    <a:pt x="164" y="497"/>
                  </a:lnTo>
                  <a:lnTo>
                    <a:pt x="143" y="519"/>
                  </a:lnTo>
                  <a:lnTo>
                    <a:pt x="120" y="542"/>
                  </a:lnTo>
                  <a:lnTo>
                    <a:pt x="101" y="565"/>
                  </a:lnTo>
                  <a:lnTo>
                    <a:pt x="81" y="589"/>
                  </a:lnTo>
                  <a:lnTo>
                    <a:pt x="62" y="614"/>
                  </a:lnTo>
                  <a:lnTo>
                    <a:pt x="45" y="638"/>
                  </a:lnTo>
                  <a:lnTo>
                    <a:pt x="30" y="663"/>
                  </a:lnTo>
                  <a:lnTo>
                    <a:pt x="17" y="688"/>
                  </a:lnTo>
                  <a:lnTo>
                    <a:pt x="6" y="714"/>
                  </a:lnTo>
                  <a:lnTo>
                    <a:pt x="4" y="715"/>
                  </a:lnTo>
                  <a:lnTo>
                    <a:pt x="3" y="715"/>
                  </a:lnTo>
                  <a:lnTo>
                    <a:pt x="2" y="715"/>
                  </a:lnTo>
                  <a:lnTo>
                    <a:pt x="0" y="715"/>
                  </a:lnTo>
                  <a:close/>
                </a:path>
              </a:pathLst>
            </a:custGeom>
            <a:solidFill>
              <a:srgbClr val="999966"/>
            </a:solidFill>
            <a:ln w="9525">
              <a:noFill/>
              <a:round/>
              <a:headEnd/>
              <a:tailEnd/>
            </a:ln>
          </p:spPr>
          <p:txBody>
            <a:bodyPr/>
            <a:lstStyle/>
            <a:p>
              <a:endParaRPr lang="en-US">
                <a:solidFill>
                  <a:srgbClr val="000000"/>
                </a:solidFill>
              </a:endParaRPr>
            </a:p>
          </p:txBody>
        </p:sp>
        <p:sp>
          <p:nvSpPr>
            <p:cNvPr id="27689" name="Freeform 41"/>
            <p:cNvSpPr>
              <a:spLocks/>
            </p:cNvSpPr>
            <p:nvPr/>
          </p:nvSpPr>
          <p:spPr bwMode="auto">
            <a:xfrm>
              <a:off x="7648248" y="1655170"/>
              <a:ext cx="1588" cy="3175"/>
            </a:xfrm>
            <a:custGeom>
              <a:avLst/>
              <a:gdLst>
                <a:gd name="T0" fmla="*/ 0 w 4"/>
                <a:gd name="T1" fmla="*/ 0 h 10"/>
                <a:gd name="T2" fmla="*/ 0 w 4"/>
                <a:gd name="T3" fmla="*/ 0 h 10"/>
                <a:gd name="T4" fmla="*/ 0 w 4"/>
                <a:gd name="T5" fmla="*/ 0 h 10"/>
                <a:gd name="T6" fmla="*/ 0 w 4"/>
                <a:gd name="T7" fmla="*/ 0 h 10"/>
                <a:gd name="T8" fmla="*/ 0 w 4"/>
                <a:gd name="T9" fmla="*/ 0 h 10"/>
                <a:gd name="T10" fmla="*/ 0 w 4"/>
                <a:gd name="T11" fmla="*/ 0 h 10"/>
                <a:gd name="T12" fmla="*/ 0 w 4"/>
                <a:gd name="T13" fmla="*/ 0 h 10"/>
                <a:gd name="T14" fmla="*/ 0 w 4"/>
                <a:gd name="T15" fmla="*/ 0 h 10"/>
                <a:gd name="T16" fmla="*/ 0 w 4"/>
                <a:gd name="T17" fmla="*/ 0 h 10"/>
                <a:gd name="T18" fmla="*/ 0 w 4"/>
                <a:gd name="T19" fmla="*/ 0 h 10"/>
                <a:gd name="T20" fmla="*/ 0 w 4"/>
                <a:gd name="T21" fmla="*/ 0 h 10"/>
                <a:gd name="T22" fmla="*/ 0 w 4"/>
                <a:gd name="T23" fmla="*/ 0 h 10"/>
                <a:gd name="T24" fmla="*/ 0 w 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0"/>
                <a:gd name="T41" fmla="*/ 4 w 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0">
                  <a:moveTo>
                    <a:pt x="0" y="10"/>
                  </a:moveTo>
                  <a:lnTo>
                    <a:pt x="0" y="7"/>
                  </a:lnTo>
                  <a:lnTo>
                    <a:pt x="0" y="5"/>
                  </a:lnTo>
                  <a:lnTo>
                    <a:pt x="0" y="2"/>
                  </a:lnTo>
                  <a:lnTo>
                    <a:pt x="1" y="0"/>
                  </a:lnTo>
                  <a:lnTo>
                    <a:pt x="3" y="1"/>
                  </a:lnTo>
                  <a:lnTo>
                    <a:pt x="4" y="2"/>
                  </a:lnTo>
                  <a:lnTo>
                    <a:pt x="4" y="5"/>
                  </a:lnTo>
                  <a:lnTo>
                    <a:pt x="4" y="9"/>
                  </a:lnTo>
                  <a:lnTo>
                    <a:pt x="3" y="9"/>
                  </a:lnTo>
                  <a:lnTo>
                    <a:pt x="1" y="9"/>
                  </a:lnTo>
                  <a:lnTo>
                    <a:pt x="0" y="10"/>
                  </a:lnTo>
                  <a:close/>
                </a:path>
              </a:pathLst>
            </a:custGeom>
            <a:solidFill>
              <a:srgbClr val="FFFFFF"/>
            </a:solidFill>
            <a:ln w="9525">
              <a:noFill/>
              <a:round/>
              <a:headEnd/>
              <a:tailEnd/>
            </a:ln>
          </p:spPr>
          <p:txBody>
            <a:bodyPr/>
            <a:lstStyle/>
            <a:p>
              <a:endParaRPr lang="en-US">
                <a:solidFill>
                  <a:srgbClr val="000000"/>
                </a:solidFill>
              </a:endParaRPr>
            </a:p>
          </p:txBody>
        </p:sp>
        <p:sp>
          <p:nvSpPr>
            <p:cNvPr id="27690" name="Freeform 42"/>
            <p:cNvSpPr>
              <a:spLocks/>
            </p:cNvSpPr>
            <p:nvPr/>
          </p:nvSpPr>
          <p:spPr bwMode="auto">
            <a:xfrm>
              <a:off x="7645073" y="1532933"/>
              <a:ext cx="22225" cy="120650"/>
            </a:xfrm>
            <a:custGeom>
              <a:avLst/>
              <a:gdLst>
                <a:gd name="T0" fmla="*/ 0 w 51"/>
                <a:gd name="T1" fmla="*/ 0 h 316"/>
                <a:gd name="T2" fmla="*/ 0 w 51"/>
                <a:gd name="T3" fmla="*/ 0 h 316"/>
                <a:gd name="T4" fmla="*/ 0 w 51"/>
                <a:gd name="T5" fmla="*/ 0 h 316"/>
                <a:gd name="T6" fmla="*/ 0 w 51"/>
                <a:gd name="T7" fmla="*/ 0 h 316"/>
                <a:gd name="T8" fmla="*/ 0 w 51"/>
                <a:gd name="T9" fmla="*/ 0 h 316"/>
                <a:gd name="T10" fmla="*/ 0 w 51"/>
                <a:gd name="T11" fmla="*/ 0 h 316"/>
                <a:gd name="T12" fmla="*/ 0 w 51"/>
                <a:gd name="T13" fmla="*/ 0 h 316"/>
                <a:gd name="T14" fmla="*/ 0 w 51"/>
                <a:gd name="T15" fmla="*/ 0 h 316"/>
                <a:gd name="T16" fmla="*/ 0 w 51"/>
                <a:gd name="T17" fmla="*/ 0 h 316"/>
                <a:gd name="T18" fmla="*/ 0 w 51"/>
                <a:gd name="T19" fmla="*/ 0 h 316"/>
                <a:gd name="T20" fmla="*/ 0 w 51"/>
                <a:gd name="T21" fmla="*/ 0 h 316"/>
                <a:gd name="T22" fmla="*/ 0 w 51"/>
                <a:gd name="T23" fmla="*/ 0 h 316"/>
                <a:gd name="T24" fmla="*/ 0 w 51"/>
                <a:gd name="T25" fmla="*/ 0 h 316"/>
                <a:gd name="T26" fmla="*/ 0 w 51"/>
                <a:gd name="T27" fmla="*/ 0 h 316"/>
                <a:gd name="T28" fmla="*/ 0 w 51"/>
                <a:gd name="T29" fmla="*/ 0 h 316"/>
                <a:gd name="T30" fmla="*/ 0 w 51"/>
                <a:gd name="T31" fmla="*/ 0 h 316"/>
                <a:gd name="T32" fmla="*/ 0 w 51"/>
                <a:gd name="T33" fmla="*/ 0 h 316"/>
                <a:gd name="T34" fmla="*/ 0 w 51"/>
                <a:gd name="T35" fmla="*/ 0 h 316"/>
                <a:gd name="T36" fmla="*/ 0 w 51"/>
                <a:gd name="T37" fmla="*/ 0 h 316"/>
                <a:gd name="T38" fmla="*/ 0 w 51"/>
                <a:gd name="T39" fmla="*/ 0 h 316"/>
                <a:gd name="T40" fmla="*/ 0 w 51"/>
                <a:gd name="T41" fmla="*/ 0 h 3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16"/>
                <a:gd name="T65" fmla="*/ 51 w 51"/>
                <a:gd name="T66" fmla="*/ 316 h 3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16">
                  <a:moveTo>
                    <a:pt x="14" y="316"/>
                  </a:moveTo>
                  <a:lnTo>
                    <a:pt x="13" y="316"/>
                  </a:lnTo>
                  <a:lnTo>
                    <a:pt x="12" y="315"/>
                  </a:lnTo>
                  <a:lnTo>
                    <a:pt x="10" y="315"/>
                  </a:lnTo>
                  <a:lnTo>
                    <a:pt x="9" y="314"/>
                  </a:lnTo>
                  <a:lnTo>
                    <a:pt x="6" y="276"/>
                  </a:lnTo>
                  <a:lnTo>
                    <a:pt x="3" y="236"/>
                  </a:lnTo>
                  <a:lnTo>
                    <a:pt x="0" y="194"/>
                  </a:lnTo>
                  <a:lnTo>
                    <a:pt x="0" y="151"/>
                  </a:lnTo>
                  <a:lnTo>
                    <a:pt x="3" y="110"/>
                  </a:lnTo>
                  <a:lnTo>
                    <a:pt x="12" y="71"/>
                  </a:lnTo>
                  <a:lnTo>
                    <a:pt x="24" y="33"/>
                  </a:lnTo>
                  <a:lnTo>
                    <a:pt x="45" y="0"/>
                  </a:lnTo>
                  <a:lnTo>
                    <a:pt x="47" y="0"/>
                  </a:lnTo>
                  <a:lnTo>
                    <a:pt x="48" y="0"/>
                  </a:lnTo>
                  <a:lnTo>
                    <a:pt x="50" y="0"/>
                  </a:lnTo>
                  <a:lnTo>
                    <a:pt x="51" y="0"/>
                  </a:lnTo>
                  <a:lnTo>
                    <a:pt x="36" y="80"/>
                  </a:lnTo>
                  <a:lnTo>
                    <a:pt x="31" y="158"/>
                  </a:lnTo>
                  <a:lnTo>
                    <a:pt x="29" y="237"/>
                  </a:lnTo>
                  <a:lnTo>
                    <a:pt x="14" y="316"/>
                  </a:lnTo>
                  <a:close/>
                </a:path>
              </a:pathLst>
            </a:custGeom>
            <a:solidFill>
              <a:srgbClr val="999966"/>
            </a:solidFill>
            <a:ln w="9525">
              <a:noFill/>
              <a:round/>
              <a:headEnd/>
              <a:tailEnd/>
            </a:ln>
          </p:spPr>
          <p:txBody>
            <a:bodyPr/>
            <a:lstStyle/>
            <a:p>
              <a:endParaRPr lang="en-US">
                <a:solidFill>
                  <a:srgbClr val="000000"/>
                </a:solidFill>
              </a:endParaRPr>
            </a:p>
          </p:txBody>
        </p:sp>
        <p:sp>
          <p:nvSpPr>
            <p:cNvPr id="27691" name="Freeform 43"/>
            <p:cNvSpPr>
              <a:spLocks/>
            </p:cNvSpPr>
            <p:nvPr/>
          </p:nvSpPr>
          <p:spPr bwMode="auto">
            <a:xfrm>
              <a:off x="7670473" y="1469433"/>
              <a:ext cx="68263" cy="144463"/>
            </a:xfrm>
            <a:custGeom>
              <a:avLst/>
              <a:gdLst>
                <a:gd name="T0" fmla="*/ 0 w 158"/>
                <a:gd name="T1" fmla="*/ 0 h 378"/>
                <a:gd name="T2" fmla="*/ 0 w 158"/>
                <a:gd name="T3" fmla="*/ 0 h 378"/>
                <a:gd name="T4" fmla="*/ 0 w 158"/>
                <a:gd name="T5" fmla="*/ 0 h 378"/>
                <a:gd name="T6" fmla="*/ 0 w 158"/>
                <a:gd name="T7" fmla="*/ 0 h 378"/>
                <a:gd name="T8" fmla="*/ 0 w 158"/>
                <a:gd name="T9" fmla="*/ 0 h 378"/>
                <a:gd name="T10" fmla="*/ 0 w 158"/>
                <a:gd name="T11" fmla="*/ 0 h 378"/>
                <a:gd name="T12" fmla="*/ 0 w 158"/>
                <a:gd name="T13" fmla="*/ 0 h 378"/>
                <a:gd name="T14" fmla="*/ 0 w 158"/>
                <a:gd name="T15" fmla="*/ 0 h 378"/>
                <a:gd name="T16" fmla="*/ 0 w 158"/>
                <a:gd name="T17" fmla="*/ 0 h 378"/>
                <a:gd name="T18" fmla="*/ 0 w 158"/>
                <a:gd name="T19" fmla="*/ 0 h 378"/>
                <a:gd name="T20" fmla="*/ 0 w 158"/>
                <a:gd name="T21" fmla="*/ 0 h 378"/>
                <a:gd name="T22" fmla="*/ 0 w 158"/>
                <a:gd name="T23" fmla="*/ 0 h 378"/>
                <a:gd name="T24" fmla="*/ 0 w 158"/>
                <a:gd name="T25" fmla="*/ 0 h 378"/>
                <a:gd name="T26" fmla="*/ 0 w 158"/>
                <a:gd name="T27" fmla="*/ 0 h 378"/>
                <a:gd name="T28" fmla="*/ 0 w 158"/>
                <a:gd name="T29" fmla="*/ 0 h 378"/>
                <a:gd name="T30" fmla="*/ 0 w 158"/>
                <a:gd name="T31" fmla="*/ 0 h 378"/>
                <a:gd name="T32" fmla="*/ 0 w 158"/>
                <a:gd name="T33" fmla="*/ 0 h 378"/>
                <a:gd name="T34" fmla="*/ 0 w 158"/>
                <a:gd name="T35" fmla="*/ 0 h 378"/>
                <a:gd name="T36" fmla="*/ 0 w 158"/>
                <a:gd name="T37" fmla="*/ 0 h 378"/>
                <a:gd name="T38" fmla="*/ 0 w 158"/>
                <a:gd name="T39" fmla="*/ 0 h 378"/>
                <a:gd name="T40" fmla="*/ 0 w 158"/>
                <a:gd name="T41" fmla="*/ 0 h 378"/>
                <a:gd name="T42" fmla="*/ 0 w 158"/>
                <a:gd name="T43" fmla="*/ 0 h 378"/>
                <a:gd name="T44" fmla="*/ 0 w 158"/>
                <a:gd name="T45" fmla="*/ 0 h 378"/>
                <a:gd name="T46" fmla="*/ 0 w 158"/>
                <a:gd name="T47" fmla="*/ 0 h 378"/>
                <a:gd name="T48" fmla="*/ 0 w 158"/>
                <a:gd name="T49" fmla="*/ 0 h 378"/>
                <a:gd name="T50" fmla="*/ 0 w 158"/>
                <a:gd name="T51" fmla="*/ 0 h 378"/>
                <a:gd name="T52" fmla="*/ 0 w 158"/>
                <a:gd name="T53" fmla="*/ 0 h 378"/>
                <a:gd name="T54" fmla="*/ 0 w 158"/>
                <a:gd name="T55" fmla="*/ 0 h 378"/>
                <a:gd name="T56" fmla="*/ 0 w 158"/>
                <a:gd name="T57" fmla="*/ 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
                <a:gd name="T88" fmla="*/ 0 h 378"/>
                <a:gd name="T89" fmla="*/ 158 w 158"/>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 h="378">
                  <a:moveTo>
                    <a:pt x="0" y="378"/>
                  </a:moveTo>
                  <a:lnTo>
                    <a:pt x="1" y="326"/>
                  </a:lnTo>
                  <a:lnTo>
                    <a:pt x="4" y="274"/>
                  </a:lnTo>
                  <a:lnTo>
                    <a:pt x="10" y="223"/>
                  </a:lnTo>
                  <a:lnTo>
                    <a:pt x="20" y="175"/>
                  </a:lnTo>
                  <a:lnTo>
                    <a:pt x="35" y="128"/>
                  </a:lnTo>
                  <a:lnTo>
                    <a:pt x="56" y="84"/>
                  </a:lnTo>
                  <a:lnTo>
                    <a:pt x="83" y="41"/>
                  </a:lnTo>
                  <a:lnTo>
                    <a:pt x="119" y="0"/>
                  </a:lnTo>
                  <a:lnTo>
                    <a:pt x="129" y="0"/>
                  </a:lnTo>
                  <a:lnTo>
                    <a:pt x="139" y="0"/>
                  </a:lnTo>
                  <a:lnTo>
                    <a:pt x="148" y="0"/>
                  </a:lnTo>
                  <a:lnTo>
                    <a:pt x="158" y="0"/>
                  </a:lnTo>
                  <a:lnTo>
                    <a:pt x="156" y="30"/>
                  </a:lnTo>
                  <a:lnTo>
                    <a:pt x="148" y="60"/>
                  </a:lnTo>
                  <a:lnTo>
                    <a:pt x="141" y="92"/>
                  </a:lnTo>
                  <a:lnTo>
                    <a:pt x="139" y="121"/>
                  </a:lnTo>
                  <a:lnTo>
                    <a:pt x="141" y="124"/>
                  </a:lnTo>
                  <a:lnTo>
                    <a:pt x="143" y="125"/>
                  </a:lnTo>
                  <a:lnTo>
                    <a:pt x="146" y="125"/>
                  </a:lnTo>
                  <a:lnTo>
                    <a:pt x="151" y="127"/>
                  </a:lnTo>
                  <a:lnTo>
                    <a:pt x="141" y="145"/>
                  </a:lnTo>
                  <a:lnTo>
                    <a:pt x="122" y="177"/>
                  </a:lnTo>
                  <a:lnTo>
                    <a:pt x="97" y="218"/>
                  </a:lnTo>
                  <a:lnTo>
                    <a:pt x="71" y="262"/>
                  </a:lnTo>
                  <a:lnTo>
                    <a:pt x="45" y="305"/>
                  </a:lnTo>
                  <a:lnTo>
                    <a:pt x="22" y="343"/>
                  </a:lnTo>
                  <a:lnTo>
                    <a:pt x="5" y="369"/>
                  </a:lnTo>
                  <a:lnTo>
                    <a:pt x="0" y="378"/>
                  </a:lnTo>
                  <a:close/>
                </a:path>
              </a:pathLst>
            </a:custGeom>
            <a:solidFill>
              <a:srgbClr val="666633"/>
            </a:solidFill>
            <a:ln w="9525">
              <a:noFill/>
              <a:round/>
              <a:headEnd/>
              <a:tailEnd/>
            </a:ln>
          </p:spPr>
          <p:txBody>
            <a:bodyPr/>
            <a:lstStyle/>
            <a:p>
              <a:endParaRPr lang="en-US">
                <a:solidFill>
                  <a:srgbClr val="000000"/>
                </a:solidFill>
              </a:endParaRPr>
            </a:p>
          </p:txBody>
        </p:sp>
        <p:sp>
          <p:nvSpPr>
            <p:cNvPr id="27692" name="Freeform 44"/>
            <p:cNvSpPr>
              <a:spLocks/>
            </p:cNvSpPr>
            <p:nvPr/>
          </p:nvSpPr>
          <p:spPr bwMode="auto">
            <a:xfrm>
              <a:off x="7679998" y="1464670"/>
              <a:ext cx="31750" cy="33338"/>
            </a:xfrm>
            <a:custGeom>
              <a:avLst/>
              <a:gdLst>
                <a:gd name="T0" fmla="*/ 0 w 71"/>
                <a:gd name="T1" fmla="*/ 0 h 89"/>
                <a:gd name="T2" fmla="*/ 0 w 71"/>
                <a:gd name="T3" fmla="*/ 0 h 89"/>
                <a:gd name="T4" fmla="*/ 0 w 71"/>
                <a:gd name="T5" fmla="*/ 0 h 89"/>
                <a:gd name="T6" fmla="*/ 0 w 71"/>
                <a:gd name="T7" fmla="*/ 0 h 89"/>
                <a:gd name="T8" fmla="*/ 0 w 71"/>
                <a:gd name="T9" fmla="*/ 0 h 89"/>
                <a:gd name="T10" fmla="*/ 0 w 71"/>
                <a:gd name="T11" fmla="*/ 0 h 89"/>
                <a:gd name="T12" fmla="*/ 0 w 71"/>
                <a:gd name="T13" fmla="*/ 0 h 89"/>
                <a:gd name="T14" fmla="*/ 0 w 71"/>
                <a:gd name="T15" fmla="*/ 0 h 89"/>
                <a:gd name="T16" fmla="*/ 0 w 71"/>
                <a:gd name="T17" fmla="*/ 0 h 89"/>
                <a:gd name="T18" fmla="*/ 0 w 71"/>
                <a:gd name="T19" fmla="*/ 0 h 89"/>
                <a:gd name="T20" fmla="*/ 0 w 71"/>
                <a:gd name="T21" fmla="*/ 0 h 89"/>
                <a:gd name="T22" fmla="*/ 0 w 71"/>
                <a:gd name="T23" fmla="*/ 0 h 89"/>
                <a:gd name="T24" fmla="*/ 0 w 71"/>
                <a:gd name="T25" fmla="*/ 0 h 89"/>
                <a:gd name="T26" fmla="*/ 0 w 71"/>
                <a:gd name="T27" fmla="*/ 0 h 89"/>
                <a:gd name="T28" fmla="*/ 0 w 71"/>
                <a:gd name="T29" fmla="*/ 0 h 89"/>
                <a:gd name="T30" fmla="*/ 0 w 71"/>
                <a:gd name="T31" fmla="*/ 0 h 89"/>
                <a:gd name="T32" fmla="*/ 0 w 7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9"/>
                <a:gd name="T53" fmla="*/ 71 w 7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9">
                  <a:moveTo>
                    <a:pt x="0" y="89"/>
                  </a:moveTo>
                  <a:lnTo>
                    <a:pt x="3" y="79"/>
                  </a:lnTo>
                  <a:lnTo>
                    <a:pt x="9" y="65"/>
                  </a:lnTo>
                  <a:lnTo>
                    <a:pt x="17" y="51"/>
                  </a:lnTo>
                  <a:lnTo>
                    <a:pt x="27" y="36"/>
                  </a:lnTo>
                  <a:lnTo>
                    <a:pt x="40" y="21"/>
                  </a:lnTo>
                  <a:lnTo>
                    <a:pt x="51" y="10"/>
                  </a:lnTo>
                  <a:lnTo>
                    <a:pt x="63" y="2"/>
                  </a:lnTo>
                  <a:lnTo>
                    <a:pt x="71" y="0"/>
                  </a:lnTo>
                  <a:lnTo>
                    <a:pt x="67" y="7"/>
                  </a:lnTo>
                  <a:lnTo>
                    <a:pt x="58" y="17"/>
                  </a:lnTo>
                  <a:lnTo>
                    <a:pt x="47" y="32"/>
                  </a:lnTo>
                  <a:lnTo>
                    <a:pt x="36" y="47"/>
                  </a:lnTo>
                  <a:lnTo>
                    <a:pt x="25" y="63"/>
                  </a:lnTo>
                  <a:lnTo>
                    <a:pt x="13" y="76"/>
                  </a:lnTo>
                  <a:lnTo>
                    <a:pt x="5" y="85"/>
                  </a:lnTo>
                  <a:lnTo>
                    <a:pt x="0" y="89"/>
                  </a:lnTo>
                  <a:close/>
                </a:path>
              </a:pathLst>
            </a:custGeom>
            <a:solidFill>
              <a:srgbClr val="FFFFCC"/>
            </a:solidFill>
            <a:ln w="9525">
              <a:noFill/>
              <a:round/>
              <a:headEnd/>
              <a:tailEnd/>
            </a:ln>
          </p:spPr>
          <p:txBody>
            <a:bodyPr/>
            <a:lstStyle/>
            <a:p>
              <a:endParaRPr lang="en-US">
                <a:solidFill>
                  <a:srgbClr val="000000"/>
                </a:solidFill>
              </a:endParaRPr>
            </a:p>
          </p:txBody>
        </p:sp>
        <p:sp>
          <p:nvSpPr>
            <p:cNvPr id="27693" name="Freeform 45"/>
            <p:cNvSpPr>
              <a:spLocks/>
            </p:cNvSpPr>
            <p:nvPr/>
          </p:nvSpPr>
          <p:spPr bwMode="auto">
            <a:xfrm>
              <a:off x="7751436" y="1458320"/>
              <a:ext cx="15875" cy="34925"/>
            </a:xfrm>
            <a:custGeom>
              <a:avLst/>
              <a:gdLst>
                <a:gd name="T0" fmla="*/ 0 w 37"/>
                <a:gd name="T1" fmla="*/ 0 h 91"/>
                <a:gd name="T2" fmla="*/ 0 w 37"/>
                <a:gd name="T3" fmla="*/ 0 h 91"/>
                <a:gd name="T4" fmla="*/ 0 w 37"/>
                <a:gd name="T5" fmla="*/ 0 h 91"/>
                <a:gd name="T6" fmla="*/ 0 w 37"/>
                <a:gd name="T7" fmla="*/ 0 h 91"/>
                <a:gd name="T8" fmla="*/ 0 w 37"/>
                <a:gd name="T9" fmla="*/ 0 h 91"/>
                <a:gd name="T10" fmla="*/ 0 w 37"/>
                <a:gd name="T11" fmla="*/ 0 h 91"/>
                <a:gd name="T12" fmla="*/ 0 w 37"/>
                <a:gd name="T13" fmla="*/ 0 h 91"/>
                <a:gd name="T14" fmla="*/ 0 w 37"/>
                <a:gd name="T15" fmla="*/ 0 h 91"/>
                <a:gd name="T16" fmla="*/ 0 w 37"/>
                <a:gd name="T17" fmla="*/ 0 h 91"/>
                <a:gd name="T18" fmla="*/ 0 w 37"/>
                <a:gd name="T19" fmla="*/ 0 h 91"/>
                <a:gd name="T20" fmla="*/ 0 w 37"/>
                <a:gd name="T21" fmla="*/ 0 h 91"/>
                <a:gd name="T22" fmla="*/ 0 w 37"/>
                <a:gd name="T23" fmla="*/ 0 h 91"/>
                <a:gd name="T24" fmla="*/ 0 w 37"/>
                <a:gd name="T25" fmla="*/ 0 h 91"/>
                <a:gd name="T26" fmla="*/ 0 w 37"/>
                <a:gd name="T27" fmla="*/ 0 h 91"/>
                <a:gd name="T28" fmla="*/ 0 w 37"/>
                <a:gd name="T29" fmla="*/ 0 h 91"/>
                <a:gd name="T30" fmla="*/ 0 w 37"/>
                <a:gd name="T31" fmla="*/ 0 h 91"/>
                <a:gd name="T32" fmla="*/ 0 w 37"/>
                <a:gd name="T33" fmla="*/ 0 h 91"/>
                <a:gd name="T34" fmla="*/ 0 w 37"/>
                <a:gd name="T35" fmla="*/ 0 h 91"/>
                <a:gd name="T36" fmla="*/ 0 w 37"/>
                <a:gd name="T37" fmla="*/ 0 h 91"/>
                <a:gd name="T38" fmla="*/ 0 w 37"/>
                <a:gd name="T39" fmla="*/ 0 h 91"/>
                <a:gd name="T40" fmla="*/ 0 w 37"/>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1"/>
                <a:gd name="T65" fmla="*/ 37 w 37"/>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1">
                  <a:moveTo>
                    <a:pt x="6" y="91"/>
                  </a:moveTo>
                  <a:lnTo>
                    <a:pt x="4" y="91"/>
                  </a:lnTo>
                  <a:lnTo>
                    <a:pt x="3" y="91"/>
                  </a:lnTo>
                  <a:lnTo>
                    <a:pt x="2" y="91"/>
                  </a:lnTo>
                  <a:lnTo>
                    <a:pt x="0" y="91"/>
                  </a:lnTo>
                  <a:lnTo>
                    <a:pt x="2" y="70"/>
                  </a:lnTo>
                  <a:lnTo>
                    <a:pt x="3" y="51"/>
                  </a:lnTo>
                  <a:lnTo>
                    <a:pt x="3" y="31"/>
                  </a:lnTo>
                  <a:lnTo>
                    <a:pt x="4" y="10"/>
                  </a:lnTo>
                  <a:lnTo>
                    <a:pt x="10" y="6"/>
                  </a:lnTo>
                  <a:lnTo>
                    <a:pt x="13" y="4"/>
                  </a:lnTo>
                  <a:lnTo>
                    <a:pt x="17" y="1"/>
                  </a:lnTo>
                  <a:lnTo>
                    <a:pt x="24" y="0"/>
                  </a:lnTo>
                  <a:lnTo>
                    <a:pt x="31" y="10"/>
                  </a:lnTo>
                  <a:lnTo>
                    <a:pt x="36" y="22"/>
                  </a:lnTo>
                  <a:lnTo>
                    <a:pt x="37" y="34"/>
                  </a:lnTo>
                  <a:lnTo>
                    <a:pt x="36" y="45"/>
                  </a:lnTo>
                  <a:lnTo>
                    <a:pt x="31" y="57"/>
                  </a:lnTo>
                  <a:lnTo>
                    <a:pt x="26" y="69"/>
                  </a:lnTo>
                  <a:lnTo>
                    <a:pt x="17" y="80"/>
                  </a:lnTo>
                  <a:lnTo>
                    <a:pt x="6" y="91"/>
                  </a:lnTo>
                  <a:close/>
                </a:path>
              </a:pathLst>
            </a:custGeom>
            <a:solidFill>
              <a:srgbClr val="FFFFCC"/>
            </a:solidFill>
            <a:ln w="9525">
              <a:noFill/>
              <a:round/>
              <a:headEnd/>
              <a:tailEnd/>
            </a:ln>
          </p:spPr>
          <p:txBody>
            <a:bodyPr/>
            <a:lstStyle/>
            <a:p>
              <a:endParaRPr lang="en-US">
                <a:solidFill>
                  <a:srgbClr val="000000"/>
                </a:solidFill>
              </a:endParaRPr>
            </a:p>
          </p:txBody>
        </p:sp>
        <p:sp>
          <p:nvSpPr>
            <p:cNvPr id="27694" name="Freeform 46"/>
            <p:cNvSpPr>
              <a:spLocks/>
            </p:cNvSpPr>
            <p:nvPr/>
          </p:nvSpPr>
          <p:spPr bwMode="auto">
            <a:xfrm>
              <a:off x="7770486" y="1423395"/>
              <a:ext cx="44450" cy="38100"/>
            </a:xfrm>
            <a:custGeom>
              <a:avLst/>
              <a:gdLst>
                <a:gd name="T0" fmla="*/ 0 w 99"/>
                <a:gd name="T1" fmla="*/ 0 h 99"/>
                <a:gd name="T2" fmla="*/ 0 w 99"/>
                <a:gd name="T3" fmla="*/ 0 h 99"/>
                <a:gd name="T4" fmla="*/ 0 w 99"/>
                <a:gd name="T5" fmla="*/ 0 h 99"/>
                <a:gd name="T6" fmla="*/ 0 w 99"/>
                <a:gd name="T7" fmla="*/ 0 h 99"/>
                <a:gd name="T8" fmla="*/ 0 w 99"/>
                <a:gd name="T9" fmla="*/ 0 h 99"/>
                <a:gd name="T10" fmla="*/ 0 w 99"/>
                <a:gd name="T11" fmla="*/ 0 h 99"/>
                <a:gd name="T12" fmla="*/ 0 w 99"/>
                <a:gd name="T13" fmla="*/ 0 h 99"/>
                <a:gd name="T14" fmla="*/ 0 w 99"/>
                <a:gd name="T15" fmla="*/ 0 h 99"/>
                <a:gd name="T16" fmla="*/ 0 w 99"/>
                <a:gd name="T17" fmla="*/ 0 h 99"/>
                <a:gd name="T18" fmla="*/ 0 w 99"/>
                <a:gd name="T19" fmla="*/ 0 h 99"/>
                <a:gd name="T20" fmla="*/ 0 w 99"/>
                <a:gd name="T21" fmla="*/ 0 h 99"/>
                <a:gd name="T22" fmla="*/ 0 w 99"/>
                <a:gd name="T23" fmla="*/ 0 h 99"/>
                <a:gd name="T24" fmla="*/ 0 w 99"/>
                <a:gd name="T25" fmla="*/ 0 h 99"/>
                <a:gd name="T26" fmla="*/ 0 w 99"/>
                <a:gd name="T27" fmla="*/ 0 h 99"/>
                <a:gd name="T28" fmla="*/ 0 w 99"/>
                <a:gd name="T29" fmla="*/ 0 h 99"/>
                <a:gd name="T30" fmla="*/ 0 w 99"/>
                <a:gd name="T31" fmla="*/ 0 h 99"/>
                <a:gd name="T32" fmla="*/ 0 w 99"/>
                <a:gd name="T33" fmla="*/ 0 h 99"/>
                <a:gd name="T34" fmla="*/ 0 w 99"/>
                <a:gd name="T35" fmla="*/ 0 h 99"/>
                <a:gd name="T36" fmla="*/ 0 w 99"/>
                <a:gd name="T37" fmla="*/ 0 h 99"/>
                <a:gd name="T38" fmla="*/ 0 w 99"/>
                <a:gd name="T39" fmla="*/ 0 h 99"/>
                <a:gd name="T40" fmla="*/ 0 w 99"/>
                <a:gd name="T41" fmla="*/ 0 h 99"/>
                <a:gd name="T42" fmla="*/ 0 w 99"/>
                <a:gd name="T43" fmla="*/ 0 h 99"/>
                <a:gd name="T44" fmla="*/ 0 w 99"/>
                <a:gd name="T45" fmla="*/ 0 h 99"/>
                <a:gd name="T46" fmla="*/ 0 w 99"/>
                <a:gd name="T47" fmla="*/ 0 h 99"/>
                <a:gd name="T48" fmla="*/ 0 w 99"/>
                <a:gd name="T49" fmla="*/ 0 h 99"/>
                <a:gd name="T50" fmla="*/ 0 w 99"/>
                <a:gd name="T51" fmla="*/ 0 h 99"/>
                <a:gd name="T52" fmla="*/ 0 w 99"/>
                <a:gd name="T53" fmla="*/ 0 h 99"/>
                <a:gd name="T54" fmla="*/ 0 w 99"/>
                <a:gd name="T55" fmla="*/ 0 h 99"/>
                <a:gd name="T56" fmla="*/ 0 w 99"/>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99"/>
                <a:gd name="T89" fmla="*/ 99 w 99"/>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99">
                  <a:moveTo>
                    <a:pt x="14" y="99"/>
                  </a:moveTo>
                  <a:lnTo>
                    <a:pt x="4" y="83"/>
                  </a:lnTo>
                  <a:lnTo>
                    <a:pt x="0" y="72"/>
                  </a:lnTo>
                  <a:lnTo>
                    <a:pt x="0" y="63"/>
                  </a:lnTo>
                  <a:lnTo>
                    <a:pt x="4" y="55"/>
                  </a:lnTo>
                  <a:lnTo>
                    <a:pt x="8" y="47"/>
                  </a:lnTo>
                  <a:lnTo>
                    <a:pt x="15" y="38"/>
                  </a:lnTo>
                  <a:lnTo>
                    <a:pt x="22" y="26"/>
                  </a:lnTo>
                  <a:lnTo>
                    <a:pt x="28" y="11"/>
                  </a:lnTo>
                  <a:lnTo>
                    <a:pt x="36" y="9"/>
                  </a:lnTo>
                  <a:lnTo>
                    <a:pt x="45" y="7"/>
                  </a:lnTo>
                  <a:lnTo>
                    <a:pt x="53" y="5"/>
                  </a:lnTo>
                  <a:lnTo>
                    <a:pt x="62" y="3"/>
                  </a:lnTo>
                  <a:lnTo>
                    <a:pt x="70" y="1"/>
                  </a:lnTo>
                  <a:lnTo>
                    <a:pt x="80" y="0"/>
                  </a:lnTo>
                  <a:lnTo>
                    <a:pt x="89" y="0"/>
                  </a:lnTo>
                  <a:lnTo>
                    <a:pt x="99" y="0"/>
                  </a:lnTo>
                  <a:lnTo>
                    <a:pt x="96" y="4"/>
                  </a:lnTo>
                  <a:lnTo>
                    <a:pt x="93" y="9"/>
                  </a:lnTo>
                  <a:lnTo>
                    <a:pt x="87" y="16"/>
                  </a:lnTo>
                  <a:lnTo>
                    <a:pt x="82" y="24"/>
                  </a:lnTo>
                  <a:lnTo>
                    <a:pt x="72" y="35"/>
                  </a:lnTo>
                  <a:lnTo>
                    <a:pt x="59" y="51"/>
                  </a:lnTo>
                  <a:lnTo>
                    <a:pt x="42" y="72"/>
                  </a:lnTo>
                  <a:lnTo>
                    <a:pt x="21" y="99"/>
                  </a:lnTo>
                  <a:lnTo>
                    <a:pt x="19" y="99"/>
                  </a:lnTo>
                  <a:lnTo>
                    <a:pt x="18" y="99"/>
                  </a:lnTo>
                  <a:lnTo>
                    <a:pt x="15" y="99"/>
                  </a:lnTo>
                  <a:lnTo>
                    <a:pt x="14" y="99"/>
                  </a:lnTo>
                  <a:close/>
                </a:path>
              </a:pathLst>
            </a:custGeom>
            <a:solidFill>
              <a:srgbClr val="FFFFCC"/>
            </a:solidFill>
            <a:ln w="9525">
              <a:noFill/>
              <a:round/>
              <a:headEnd/>
              <a:tailEnd/>
            </a:ln>
          </p:spPr>
          <p:txBody>
            <a:bodyPr/>
            <a:lstStyle/>
            <a:p>
              <a:endParaRPr lang="en-US">
                <a:solidFill>
                  <a:srgbClr val="000000"/>
                </a:solidFill>
              </a:endParaRPr>
            </a:p>
          </p:txBody>
        </p:sp>
        <p:sp>
          <p:nvSpPr>
            <p:cNvPr id="27695" name="Freeform 47"/>
            <p:cNvSpPr>
              <a:spLocks/>
            </p:cNvSpPr>
            <p:nvPr/>
          </p:nvSpPr>
          <p:spPr bwMode="auto">
            <a:xfrm>
              <a:off x="7724448" y="1417045"/>
              <a:ext cx="44450" cy="42863"/>
            </a:xfrm>
            <a:custGeom>
              <a:avLst/>
              <a:gdLst>
                <a:gd name="T0" fmla="*/ 0 w 102"/>
                <a:gd name="T1" fmla="*/ 0 h 113"/>
                <a:gd name="T2" fmla="*/ 0 w 102"/>
                <a:gd name="T3" fmla="*/ 0 h 113"/>
                <a:gd name="T4" fmla="*/ 0 w 102"/>
                <a:gd name="T5" fmla="*/ 0 h 113"/>
                <a:gd name="T6" fmla="*/ 0 w 102"/>
                <a:gd name="T7" fmla="*/ 0 h 113"/>
                <a:gd name="T8" fmla="*/ 0 w 102"/>
                <a:gd name="T9" fmla="*/ 0 h 113"/>
                <a:gd name="T10" fmla="*/ 0 w 102"/>
                <a:gd name="T11" fmla="*/ 0 h 113"/>
                <a:gd name="T12" fmla="*/ 0 w 102"/>
                <a:gd name="T13" fmla="*/ 0 h 113"/>
                <a:gd name="T14" fmla="*/ 0 w 102"/>
                <a:gd name="T15" fmla="*/ 0 h 113"/>
                <a:gd name="T16" fmla="*/ 0 w 102"/>
                <a:gd name="T17" fmla="*/ 0 h 113"/>
                <a:gd name="T18" fmla="*/ 0 w 102"/>
                <a:gd name="T19" fmla="*/ 0 h 113"/>
                <a:gd name="T20" fmla="*/ 0 w 102"/>
                <a:gd name="T21" fmla="*/ 0 h 113"/>
                <a:gd name="T22" fmla="*/ 0 w 102"/>
                <a:gd name="T23" fmla="*/ 0 h 113"/>
                <a:gd name="T24" fmla="*/ 0 w 102"/>
                <a:gd name="T25" fmla="*/ 0 h 113"/>
                <a:gd name="T26" fmla="*/ 0 w 102"/>
                <a:gd name="T27" fmla="*/ 0 h 113"/>
                <a:gd name="T28" fmla="*/ 0 w 102"/>
                <a:gd name="T29" fmla="*/ 0 h 113"/>
                <a:gd name="T30" fmla="*/ 0 w 102"/>
                <a:gd name="T31" fmla="*/ 0 h 113"/>
                <a:gd name="T32" fmla="*/ 0 w 102"/>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13"/>
                <a:gd name="T53" fmla="*/ 102 w 10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13">
                  <a:moveTo>
                    <a:pt x="19" y="113"/>
                  </a:moveTo>
                  <a:lnTo>
                    <a:pt x="5" y="103"/>
                  </a:lnTo>
                  <a:lnTo>
                    <a:pt x="0" y="86"/>
                  </a:lnTo>
                  <a:lnTo>
                    <a:pt x="6" y="64"/>
                  </a:lnTo>
                  <a:lnTo>
                    <a:pt x="19" y="42"/>
                  </a:lnTo>
                  <a:lnTo>
                    <a:pt x="37" y="22"/>
                  </a:lnTo>
                  <a:lnTo>
                    <a:pt x="58" y="7"/>
                  </a:lnTo>
                  <a:lnTo>
                    <a:pt x="81" y="0"/>
                  </a:lnTo>
                  <a:lnTo>
                    <a:pt x="102" y="3"/>
                  </a:lnTo>
                  <a:lnTo>
                    <a:pt x="102" y="21"/>
                  </a:lnTo>
                  <a:lnTo>
                    <a:pt x="99" y="39"/>
                  </a:lnTo>
                  <a:lnTo>
                    <a:pt x="92" y="56"/>
                  </a:lnTo>
                  <a:lnTo>
                    <a:pt x="82" y="72"/>
                  </a:lnTo>
                  <a:lnTo>
                    <a:pt x="70" y="86"/>
                  </a:lnTo>
                  <a:lnTo>
                    <a:pt x="56" y="98"/>
                  </a:lnTo>
                  <a:lnTo>
                    <a:pt x="39" y="107"/>
                  </a:lnTo>
                  <a:lnTo>
                    <a:pt x="19" y="113"/>
                  </a:lnTo>
                  <a:close/>
                </a:path>
              </a:pathLst>
            </a:custGeom>
            <a:solidFill>
              <a:srgbClr val="666633"/>
            </a:solidFill>
            <a:ln w="9525">
              <a:noFill/>
              <a:round/>
              <a:headEnd/>
              <a:tailEnd/>
            </a:ln>
          </p:spPr>
          <p:txBody>
            <a:bodyPr/>
            <a:lstStyle/>
            <a:p>
              <a:endParaRPr lang="en-US">
                <a:solidFill>
                  <a:srgbClr val="000000"/>
                </a:solidFill>
              </a:endParaRPr>
            </a:p>
          </p:txBody>
        </p:sp>
        <p:sp>
          <p:nvSpPr>
            <p:cNvPr id="27696" name="Freeform 48"/>
            <p:cNvSpPr>
              <a:spLocks/>
            </p:cNvSpPr>
            <p:nvPr/>
          </p:nvSpPr>
          <p:spPr bwMode="auto">
            <a:xfrm>
              <a:off x="7583161" y="1136058"/>
              <a:ext cx="309563" cy="282575"/>
            </a:xfrm>
            <a:custGeom>
              <a:avLst/>
              <a:gdLst>
                <a:gd name="T0" fmla="*/ 0 w 705"/>
                <a:gd name="T1" fmla="*/ 0 h 739"/>
                <a:gd name="T2" fmla="*/ 0 w 705"/>
                <a:gd name="T3" fmla="*/ 0 h 739"/>
                <a:gd name="T4" fmla="*/ 0 w 705"/>
                <a:gd name="T5" fmla="*/ 0 h 739"/>
                <a:gd name="T6" fmla="*/ 0 w 705"/>
                <a:gd name="T7" fmla="*/ 0 h 739"/>
                <a:gd name="T8" fmla="*/ 0 w 705"/>
                <a:gd name="T9" fmla="*/ 0 h 739"/>
                <a:gd name="T10" fmla="*/ 0 w 705"/>
                <a:gd name="T11" fmla="*/ 0 h 739"/>
                <a:gd name="T12" fmla="*/ 0 w 705"/>
                <a:gd name="T13" fmla="*/ 0 h 739"/>
                <a:gd name="T14" fmla="*/ 0 w 705"/>
                <a:gd name="T15" fmla="*/ 0 h 739"/>
                <a:gd name="T16" fmla="*/ 0 w 705"/>
                <a:gd name="T17" fmla="*/ 0 h 739"/>
                <a:gd name="T18" fmla="*/ 0 w 705"/>
                <a:gd name="T19" fmla="*/ 0 h 739"/>
                <a:gd name="T20" fmla="*/ 0 w 705"/>
                <a:gd name="T21" fmla="*/ 0 h 739"/>
                <a:gd name="T22" fmla="*/ 0 w 705"/>
                <a:gd name="T23" fmla="*/ 0 h 739"/>
                <a:gd name="T24" fmla="*/ 0 w 705"/>
                <a:gd name="T25" fmla="*/ 0 h 739"/>
                <a:gd name="T26" fmla="*/ 0 w 705"/>
                <a:gd name="T27" fmla="*/ 0 h 739"/>
                <a:gd name="T28" fmla="*/ 0 w 705"/>
                <a:gd name="T29" fmla="*/ 0 h 739"/>
                <a:gd name="T30" fmla="*/ 0 w 705"/>
                <a:gd name="T31" fmla="*/ 0 h 739"/>
                <a:gd name="T32" fmla="*/ 0 w 705"/>
                <a:gd name="T33" fmla="*/ 0 h 739"/>
                <a:gd name="T34" fmla="*/ 0 w 705"/>
                <a:gd name="T35" fmla="*/ 0 h 739"/>
                <a:gd name="T36" fmla="*/ 0 w 705"/>
                <a:gd name="T37" fmla="*/ 0 h 739"/>
                <a:gd name="T38" fmla="*/ 0 w 705"/>
                <a:gd name="T39" fmla="*/ 0 h 739"/>
                <a:gd name="T40" fmla="*/ 0 w 705"/>
                <a:gd name="T41" fmla="*/ 0 h 739"/>
                <a:gd name="T42" fmla="*/ 0 w 705"/>
                <a:gd name="T43" fmla="*/ 0 h 739"/>
                <a:gd name="T44" fmla="*/ 0 w 705"/>
                <a:gd name="T45" fmla="*/ 0 h 739"/>
                <a:gd name="T46" fmla="*/ 0 w 705"/>
                <a:gd name="T47" fmla="*/ 0 h 739"/>
                <a:gd name="T48" fmla="*/ 0 w 705"/>
                <a:gd name="T49" fmla="*/ 0 h 739"/>
                <a:gd name="T50" fmla="*/ 0 w 705"/>
                <a:gd name="T51" fmla="*/ 0 h 739"/>
                <a:gd name="T52" fmla="*/ 0 w 705"/>
                <a:gd name="T53" fmla="*/ 0 h 739"/>
                <a:gd name="T54" fmla="*/ 0 w 705"/>
                <a:gd name="T55" fmla="*/ 0 h 739"/>
                <a:gd name="T56" fmla="*/ 0 w 705"/>
                <a:gd name="T57" fmla="*/ 0 h 739"/>
                <a:gd name="T58" fmla="*/ 0 w 705"/>
                <a:gd name="T59" fmla="*/ 0 h 739"/>
                <a:gd name="T60" fmla="*/ 0 w 705"/>
                <a:gd name="T61" fmla="*/ 0 h 739"/>
                <a:gd name="T62" fmla="*/ 0 w 705"/>
                <a:gd name="T63" fmla="*/ 0 h 739"/>
                <a:gd name="T64" fmla="*/ 0 w 705"/>
                <a:gd name="T65" fmla="*/ 0 h 739"/>
                <a:gd name="T66" fmla="*/ 0 w 705"/>
                <a:gd name="T67" fmla="*/ 0 h 739"/>
                <a:gd name="T68" fmla="*/ 0 w 705"/>
                <a:gd name="T69" fmla="*/ 0 h 739"/>
                <a:gd name="T70" fmla="*/ 0 w 705"/>
                <a:gd name="T71" fmla="*/ 0 h 739"/>
                <a:gd name="T72" fmla="*/ 0 w 705"/>
                <a:gd name="T73" fmla="*/ 0 h 739"/>
                <a:gd name="T74" fmla="*/ 0 w 705"/>
                <a:gd name="T75" fmla="*/ 0 h 739"/>
                <a:gd name="T76" fmla="*/ 0 w 705"/>
                <a:gd name="T77" fmla="*/ 0 h 739"/>
                <a:gd name="T78" fmla="*/ 0 w 705"/>
                <a:gd name="T79" fmla="*/ 0 h 739"/>
                <a:gd name="T80" fmla="*/ 0 w 705"/>
                <a:gd name="T81" fmla="*/ 0 h 739"/>
                <a:gd name="T82" fmla="*/ 0 w 705"/>
                <a:gd name="T83" fmla="*/ 0 h 739"/>
                <a:gd name="T84" fmla="*/ 0 w 705"/>
                <a:gd name="T85" fmla="*/ 0 h 739"/>
                <a:gd name="T86" fmla="*/ 0 w 705"/>
                <a:gd name="T87" fmla="*/ 0 h 739"/>
                <a:gd name="T88" fmla="*/ 0 w 705"/>
                <a:gd name="T89" fmla="*/ 0 h 739"/>
                <a:gd name="T90" fmla="*/ 0 w 705"/>
                <a:gd name="T91" fmla="*/ 0 h 739"/>
                <a:gd name="T92" fmla="*/ 0 w 705"/>
                <a:gd name="T93" fmla="*/ 0 h 739"/>
                <a:gd name="T94" fmla="*/ 0 w 705"/>
                <a:gd name="T95" fmla="*/ 0 h 739"/>
                <a:gd name="T96" fmla="*/ 0 w 705"/>
                <a:gd name="T97" fmla="*/ 0 h 739"/>
                <a:gd name="T98" fmla="*/ 0 w 705"/>
                <a:gd name="T99" fmla="*/ 0 h 739"/>
                <a:gd name="T100" fmla="*/ 0 w 705"/>
                <a:gd name="T101" fmla="*/ 0 h 739"/>
                <a:gd name="T102" fmla="*/ 0 w 705"/>
                <a:gd name="T103" fmla="*/ 0 h 739"/>
                <a:gd name="T104" fmla="*/ 0 w 705"/>
                <a:gd name="T105" fmla="*/ 0 h 739"/>
                <a:gd name="T106" fmla="*/ 0 w 705"/>
                <a:gd name="T107" fmla="*/ 0 h 739"/>
                <a:gd name="T108" fmla="*/ 0 w 705"/>
                <a:gd name="T109" fmla="*/ 0 h 739"/>
                <a:gd name="T110" fmla="*/ 0 w 705"/>
                <a:gd name="T111" fmla="*/ 0 h 739"/>
                <a:gd name="T112" fmla="*/ 0 w 705"/>
                <a:gd name="T113" fmla="*/ 0 h 7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5"/>
                <a:gd name="T172" fmla="*/ 0 h 739"/>
                <a:gd name="T173" fmla="*/ 705 w 705"/>
                <a:gd name="T174" fmla="*/ 739 h 7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5" h="739">
                  <a:moveTo>
                    <a:pt x="455" y="739"/>
                  </a:moveTo>
                  <a:lnTo>
                    <a:pt x="450" y="732"/>
                  </a:lnTo>
                  <a:lnTo>
                    <a:pt x="445" y="727"/>
                  </a:lnTo>
                  <a:lnTo>
                    <a:pt x="439" y="723"/>
                  </a:lnTo>
                  <a:lnTo>
                    <a:pt x="433" y="719"/>
                  </a:lnTo>
                  <a:lnTo>
                    <a:pt x="429" y="717"/>
                  </a:lnTo>
                  <a:lnTo>
                    <a:pt x="423" y="714"/>
                  </a:lnTo>
                  <a:lnTo>
                    <a:pt x="418" y="713"/>
                  </a:lnTo>
                  <a:lnTo>
                    <a:pt x="412" y="710"/>
                  </a:lnTo>
                  <a:lnTo>
                    <a:pt x="408" y="693"/>
                  </a:lnTo>
                  <a:lnTo>
                    <a:pt x="401" y="673"/>
                  </a:lnTo>
                  <a:lnTo>
                    <a:pt x="395" y="653"/>
                  </a:lnTo>
                  <a:lnTo>
                    <a:pt x="392" y="643"/>
                  </a:lnTo>
                  <a:lnTo>
                    <a:pt x="402" y="637"/>
                  </a:lnTo>
                  <a:lnTo>
                    <a:pt x="412" y="631"/>
                  </a:lnTo>
                  <a:lnTo>
                    <a:pt x="418" y="623"/>
                  </a:lnTo>
                  <a:lnTo>
                    <a:pt x="419" y="613"/>
                  </a:lnTo>
                  <a:lnTo>
                    <a:pt x="416" y="613"/>
                  </a:lnTo>
                  <a:lnTo>
                    <a:pt x="414" y="613"/>
                  </a:lnTo>
                  <a:lnTo>
                    <a:pt x="412" y="613"/>
                  </a:lnTo>
                  <a:lnTo>
                    <a:pt x="409" y="613"/>
                  </a:lnTo>
                  <a:lnTo>
                    <a:pt x="395" y="619"/>
                  </a:lnTo>
                  <a:lnTo>
                    <a:pt x="380" y="626"/>
                  </a:lnTo>
                  <a:lnTo>
                    <a:pt x="360" y="634"/>
                  </a:lnTo>
                  <a:lnTo>
                    <a:pt x="339" y="640"/>
                  </a:lnTo>
                  <a:lnTo>
                    <a:pt x="316" y="645"/>
                  </a:lnTo>
                  <a:lnTo>
                    <a:pt x="292" y="650"/>
                  </a:lnTo>
                  <a:lnTo>
                    <a:pt x="268" y="654"/>
                  </a:lnTo>
                  <a:lnTo>
                    <a:pt x="245" y="657"/>
                  </a:lnTo>
                  <a:lnTo>
                    <a:pt x="221" y="658"/>
                  </a:lnTo>
                  <a:lnTo>
                    <a:pt x="200" y="657"/>
                  </a:lnTo>
                  <a:lnTo>
                    <a:pt x="179" y="654"/>
                  </a:lnTo>
                  <a:lnTo>
                    <a:pt x="162" y="649"/>
                  </a:lnTo>
                  <a:lnTo>
                    <a:pt x="146" y="641"/>
                  </a:lnTo>
                  <a:lnTo>
                    <a:pt x="133" y="631"/>
                  </a:lnTo>
                  <a:lnTo>
                    <a:pt x="126" y="617"/>
                  </a:lnTo>
                  <a:lnTo>
                    <a:pt x="122" y="600"/>
                  </a:lnTo>
                  <a:lnTo>
                    <a:pt x="132" y="565"/>
                  </a:lnTo>
                  <a:lnTo>
                    <a:pt x="133" y="546"/>
                  </a:lnTo>
                  <a:lnTo>
                    <a:pt x="122" y="533"/>
                  </a:lnTo>
                  <a:lnTo>
                    <a:pt x="101" y="511"/>
                  </a:lnTo>
                  <a:lnTo>
                    <a:pt x="102" y="507"/>
                  </a:lnTo>
                  <a:lnTo>
                    <a:pt x="102" y="503"/>
                  </a:lnTo>
                  <a:lnTo>
                    <a:pt x="104" y="500"/>
                  </a:lnTo>
                  <a:lnTo>
                    <a:pt x="104" y="496"/>
                  </a:lnTo>
                  <a:lnTo>
                    <a:pt x="122" y="494"/>
                  </a:lnTo>
                  <a:lnTo>
                    <a:pt x="139" y="492"/>
                  </a:lnTo>
                  <a:lnTo>
                    <a:pt x="153" y="489"/>
                  </a:lnTo>
                  <a:lnTo>
                    <a:pt x="166" y="485"/>
                  </a:lnTo>
                  <a:lnTo>
                    <a:pt x="179" y="481"/>
                  </a:lnTo>
                  <a:lnTo>
                    <a:pt x="193" y="477"/>
                  </a:lnTo>
                  <a:lnTo>
                    <a:pt x="207" y="473"/>
                  </a:lnTo>
                  <a:lnTo>
                    <a:pt x="222" y="470"/>
                  </a:lnTo>
                  <a:lnTo>
                    <a:pt x="225" y="472"/>
                  </a:lnTo>
                  <a:lnTo>
                    <a:pt x="228" y="476"/>
                  </a:lnTo>
                  <a:lnTo>
                    <a:pt x="231" y="479"/>
                  </a:lnTo>
                  <a:lnTo>
                    <a:pt x="234" y="483"/>
                  </a:lnTo>
                  <a:lnTo>
                    <a:pt x="237" y="481"/>
                  </a:lnTo>
                  <a:lnTo>
                    <a:pt x="239" y="481"/>
                  </a:lnTo>
                  <a:lnTo>
                    <a:pt x="242" y="481"/>
                  </a:lnTo>
                  <a:lnTo>
                    <a:pt x="245" y="480"/>
                  </a:lnTo>
                  <a:lnTo>
                    <a:pt x="247" y="477"/>
                  </a:lnTo>
                  <a:lnTo>
                    <a:pt x="248" y="473"/>
                  </a:lnTo>
                  <a:lnTo>
                    <a:pt x="248" y="471"/>
                  </a:lnTo>
                  <a:lnTo>
                    <a:pt x="249" y="467"/>
                  </a:lnTo>
                  <a:lnTo>
                    <a:pt x="242" y="458"/>
                  </a:lnTo>
                  <a:lnTo>
                    <a:pt x="237" y="450"/>
                  </a:lnTo>
                  <a:lnTo>
                    <a:pt x="231" y="444"/>
                  </a:lnTo>
                  <a:lnTo>
                    <a:pt x="227" y="438"/>
                  </a:lnTo>
                  <a:lnTo>
                    <a:pt x="220" y="433"/>
                  </a:lnTo>
                  <a:lnTo>
                    <a:pt x="214" y="431"/>
                  </a:lnTo>
                  <a:lnTo>
                    <a:pt x="207" y="428"/>
                  </a:lnTo>
                  <a:lnTo>
                    <a:pt x="198" y="427"/>
                  </a:lnTo>
                  <a:lnTo>
                    <a:pt x="196" y="429"/>
                  </a:lnTo>
                  <a:lnTo>
                    <a:pt x="194" y="431"/>
                  </a:lnTo>
                  <a:lnTo>
                    <a:pt x="193" y="434"/>
                  </a:lnTo>
                  <a:lnTo>
                    <a:pt x="191" y="440"/>
                  </a:lnTo>
                  <a:lnTo>
                    <a:pt x="194" y="442"/>
                  </a:lnTo>
                  <a:lnTo>
                    <a:pt x="196" y="444"/>
                  </a:lnTo>
                  <a:lnTo>
                    <a:pt x="198" y="446"/>
                  </a:lnTo>
                  <a:lnTo>
                    <a:pt x="201" y="449"/>
                  </a:lnTo>
                  <a:lnTo>
                    <a:pt x="194" y="459"/>
                  </a:lnTo>
                  <a:lnTo>
                    <a:pt x="183" y="467"/>
                  </a:lnTo>
                  <a:lnTo>
                    <a:pt x="167" y="471"/>
                  </a:lnTo>
                  <a:lnTo>
                    <a:pt x="150" y="472"/>
                  </a:lnTo>
                  <a:lnTo>
                    <a:pt x="132" y="472"/>
                  </a:lnTo>
                  <a:lnTo>
                    <a:pt x="115" y="470"/>
                  </a:lnTo>
                  <a:lnTo>
                    <a:pt x="99" y="466"/>
                  </a:lnTo>
                  <a:lnTo>
                    <a:pt x="89" y="462"/>
                  </a:lnTo>
                  <a:lnTo>
                    <a:pt x="91" y="444"/>
                  </a:lnTo>
                  <a:lnTo>
                    <a:pt x="97" y="428"/>
                  </a:lnTo>
                  <a:lnTo>
                    <a:pt x="101" y="414"/>
                  </a:lnTo>
                  <a:lnTo>
                    <a:pt x="104" y="402"/>
                  </a:lnTo>
                  <a:lnTo>
                    <a:pt x="104" y="392"/>
                  </a:lnTo>
                  <a:lnTo>
                    <a:pt x="97" y="385"/>
                  </a:lnTo>
                  <a:lnTo>
                    <a:pt x="81" y="379"/>
                  </a:lnTo>
                  <a:lnTo>
                    <a:pt x="54" y="376"/>
                  </a:lnTo>
                  <a:lnTo>
                    <a:pt x="38" y="371"/>
                  </a:lnTo>
                  <a:lnTo>
                    <a:pt x="24" y="363"/>
                  </a:lnTo>
                  <a:lnTo>
                    <a:pt x="13" y="354"/>
                  </a:lnTo>
                  <a:lnTo>
                    <a:pt x="5" y="345"/>
                  </a:lnTo>
                  <a:lnTo>
                    <a:pt x="0" y="334"/>
                  </a:lnTo>
                  <a:lnTo>
                    <a:pt x="2" y="325"/>
                  </a:lnTo>
                  <a:lnTo>
                    <a:pt x="9" y="315"/>
                  </a:lnTo>
                  <a:lnTo>
                    <a:pt x="24" y="307"/>
                  </a:lnTo>
                  <a:lnTo>
                    <a:pt x="63" y="298"/>
                  </a:lnTo>
                  <a:lnTo>
                    <a:pt x="91" y="290"/>
                  </a:lnTo>
                  <a:lnTo>
                    <a:pt x="111" y="280"/>
                  </a:lnTo>
                  <a:lnTo>
                    <a:pt x="125" y="267"/>
                  </a:lnTo>
                  <a:lnTo>
                    <a:pt x="132" y="251"/>
                  </a:lnTo>
                  <a:lnTo>
                    <a:pt x="135" y="230"/>
                  </a:lnTo>
                  <a:lnTo>
                    <a:pt x="136" y="203"/>
                  </a:lnTo>
                  <a:lnTo>
                    <a:pt x="136" y="168"/>
                  </a:lnTo>
                  <a:lnTo>
                    <a:pt x="140" y="151"/>
                  </a:lnTo>
                  <a:lnTo>
                    <a:pt x="146" y="127"/>
                  </a:lnTo>
                  <a:lnTo>
                    <a:pt x="155" y="100"/>
                  </a:lnTo>
                  <a:lnTo>
                    <a:pt x="166" y="72"/>
                  </a:lnTo>
                  <a:lnTo>
                    <a:pt x="177" y="44"/>
                  </a:lnTo>
                  <a:lnTo>
                    <a:pt x="191" y="21"/>
                  </a:lnTo>
                  <a:lnTo>
                    <a:pt x="205" y="5"/>
                  </a:lnTo>
                  <a:lnTo>
                    <a:pt x="220" y="0"/>
                  </a:lnTo>
                  <a:lnTo>
                    <a:pt x="238" y="16"/>
                  </a:lnTo>
                  <a:lnTo>
                    <a:pt x="255" y="30"/>
                  </a:lnTo>
                  <a:lnTo>
                    <a:pt x="273" y="44"/>
                  </a:lnTo>
                  <a:lnTo>
                    <a:pt x="293" y="55"/>
                  </a:lnTo>
                  <a:lnTo>
                    <a:pt x="313" y="65"/>
                  </a:lnTo>
                  <a:lnTo>
                    <a:pt x="336" y="72"/>
                  </a:lnTo>
                  <a:lnTo>
                    <a:pt x="361" y="75"/>
                  </a:lnTo>
                  <a:lnTo>
                    <a:pt x="389" y="75"/>
                  </a:lnTo>
                  <a:lnTo>
                    <a:pt x="398" y="90"/>
                  </a:lnTo>
                  <a:lnTo>
                    <a:pt x="406" y="104"/>
                  </a:lnTo>
                  <a:lnTo>
                    <a:pt x="415" y="118"/>
                  </a:lnTo>
                  <a:lnTo>
                    <a:pt x="423" y="131"/>
                  </a:lnTo>
                  <a:lnTo>
                    <a:pt x="433" y="146"/>
                  </a:lnTo>
                  <a:lnTo>
                    <a:pt x="443" y="159"/>
                  </a:lnTo>
                  <a:lnTo>
                    <a:pt x="456" y="172"/>
                  </a:lnTo>
                  <a:lnTo>
                    <a:pt x="470" y="185"/>
                  </a:lnTo>
                  <a:lnTo>
                    <a:pt x="467" y="204"/>
                  </a:lnTo>
                  <a:lnTo>
                    <a:pt x="460" y="228"/>
                  </a:lnTo>
                  <a:lnTo>
                    <a:pt x="452" y="251"/>
                  </a:lnTo>
                  <a:lnTo>
                    <a:pt x="445" y="274"/>
                  </a:lnTo>
                  <a:lnTo>
                    <a:pt x="443" y="295"/>
                  </a:lnTo>
                  <a:lnTo>
                    <a:pt x="450" y="312"/>
                  </a:lnTo>
                  <a:lnTo>
                    <a:pt x="467" y="323"/>
                  </a:lnTo>
                  <a:lnTo>
                    <a:pt x="500" y="324"/>
                  </a:lnTo>
                  <a:lnTo>
                    <a:pt x="508" y="321"/>
                  </a:lnTo>
                  <a:lnTo>
                    <a:pt x="517" y="317"/>
                  </a:lnTo>
                  <a:lnTo>
                    <a:pt x="525" y="312"/>
                  </a:lnTo>
                  <a:lnTo>
                    <a:pt x="532" y="307"/>
                  </a:lnTo>
                  <a:lnTo>
                    <a:pt x="540" y="302"/>
                  </a:lnTo>
                  <a:lnTo>
                    <a:pt x="545" y="295"/>
                  </a:lnTo>
                  <a:lnTo>
                    <a:pt x="549" y="287"/>
                  </a:lnTo>
                  <a:lnTo>
                    <a:pt x="551" y="278"/>
                  </a:lnTo>
                  <a:lnTo>
                    <a:pt x="552" y="278"/>
                  </a:lnTo>
                  <a:lnTo>
                    <a:pt x="554" y="277"/>
                  </a:lnTo>
                  <a:lnTo>
                    <a:pt x="555" y="277"/>
                  </a:lnTo>
                  <a:lnTo>
                    <a:pt x="556" y="277"/>
                  </a:lnTo>
                  <a:lnTo>
                    <a:pt x="562" y="264"/>
                  </a:lnTo>
                  <a:lnTo>
                    <a:pt x="572" y="250"/>
                  </a:lnTo>
                  <a:lnTo>
                    <a:pt x="582" y="237"/>
                  </a:lnTo>
                  <a:lnTo>
                    <a:pt x="595" y="225"/>
                  </a:lnTo>
                  <a:lnTo>
                    <a:pt x="610" y="216"/>
                  </a:lnTo>
                  <a:lnTo>
                    <a:pt x="626" y="211"/>
                  </a:lnTo>
                  <a:lnTo>
                    <a:pt x="641" y="209"/>
                  </a:lnTo>
                  <a:lnTo>
                    <a:pt x="658" y="215"/>
                  </a:lnTo>
                  <a:lnTo>
                    <a:pt x="677" y="242"/>
                  </a:lnTo>
                  <a:lnTo>
                    <a:pt x="690" y="272"/>
                  </a:lnTo>
                  <a:lnTo>
                    <a:pt x="698" y="303"/>
                  </a:lnTo>
                  <a:lnTo>
                    <a:pt x="699" y="334"/>
                  </a:lnTo>
                  <a:lnTo>
                    <a:pt x="691" y="363"/>
                  </a:lnTo>
                  <a:lnTo>
                    <a:pt x="675" y="388"/>
                  </a:lnTo>
                  <a:lnTo>
                    <a:pt x="650" y="406"/>
                  </a:lnTo>
                  <a:lnTo>
                    <a:pt x="612" y="416"/>
                  </a:lnTo>
                  <a:lnTo>
                    <a:pt x="602" y="416"/>
                  </a:lnTo>
                  <a:lnTo>
                    <a:pt x="593" y="416"/>
                  </a:lnTo>
                  <a:lnTo>
                    <a:pt x="585" y="415"/>
                  </a:lnTo>
                  <a:lnTo>
                    <a:pt x="578" y="415"/>
                  </a:lnTo>
                  <a:lnTo>
                    <a:pt x="571" y="414"/>
                  </a:lnTo>
                  <a:lnTo>
                    <a:pt x="565" y="412"/>
                  </a:lnTo>
                  <a:lnTo>
                    <a:pt x="558" y="410"/>
                  </a:lnTo>
                  <a:lnTo>
                    <a:pt x="552" y="407"/>
                  </a:lnTo>
                  <a:lnTo>
                    <a:pt x="554" y="394"/>
                  </a:lnTo>
                  <a:lnTo>
                    <a:pt x="552" y="388"/>
                  </a:lnTo>
                  <a:lnTo>
                    <a:pt x="548" y="385"/>
                  </a:lnTo>
                  <a:lnTo>
                    <a:pt x="540" y="385"/>
                  </a:lnTo>
                  <a:lnTo>
                    <a:pt x="535" y="393"/>
                  </a:lnTo>
                  <a:lnTo>
                    <a:pt x="532" y="398"/>
                  </a:lnTo>
                  <a:lnTo>
                    <a:pt x="530" y="405"/>
                  </a:lnTo>
                  <a:lnTo>
                    <a:pt x="530" y="415"/>
                  </a:lnTo>
                  <a:lnTo>
                    <a:pt x="538" y="420"/>
                  </a:lnTo>
                  <a:lnTo>
                    <a:pt x="545" y="424"/>
                  </a:lnTo>
                  <a:lnTo>
                    <a:pt x="554" y="427"/>
                  </a:lnTo>
                  <a:lnTo>
                    <a:pt x="561" y="429"/>
                  </a:lnTo>
                  <a:lnTo>
                    <a:pt x="566" y="432"/>
                  </a:lnTo>
                  <a:lnTo>
                    <a:pt x="569" y="437"/>
                  </a:lnTo>
                  <a:lnTo>
                    <a:pt x="569" y="444"/>
                  </a:lnTo>
                  <a:lnTo>
                    <a:pt x="565" y="455"/>
                  </a:lnTo>
                  <a:lnTo>
                    <a:pt x="562" y="483"/>
                  </a:lnTo>
                  <a:lnTo>
                    <a:pt x="562" y="513"/>
                  </a:lnTo>
                  <a:lnTo>
                    <a:pt x="568" y="541"/>
                  </a:lnTo>
                  <a:lnTo>
                    <a:pt x="578" y="566"/>
                  </a:lnTo>
                  <a:lnTo>
                    <a:pt x="593" y="584"/>
                  </a:lnTo>
                  <a:lnTo>
                    <a:pt x="616" y="594"/>
                  </a:lnTo>
                  <a:lnTo>
                    <a:pt x="646" y="592"/>
                  </a:lnTo>
                  <a:lnTo>
                    <a:pt x="681" y="576"/>
                  </a:lnTo>
                  <a:lnTo>
                    <a:pt x="682" y="576"/>
                  </a:lnTo>
                  <a:lnTo>
                    <a:pt x="684" y="576"/>
                  </a:lnTo>
                  <a:lnTo>
                    <a:pt x="685" y="576"/>
                  </a:lnTo>
                  <a:lnTo>
                    <a:pt x="687" y="576"/>
                  </a:lnTo>
                  <a:lnTo>
                    <a:pt x="691" y="596"/>
                  </a:lnTo>
                  <a:lnTo>
                    <a:pt x="698" y="627"/>
                  </a:lnTo>
                  <a:lnTo>
                    <a:pt x="702" y="661"/>
                  </a:lnTo>
                  <a:lnTo>
                    <a:pt x="705" y="684"/>
                  </a:lnTo>
                  <a:lnTo>
                    <a:pt x="690" y="687"/>
                  </a:lnTo>
                  <a:lnTo>
                    <a:pt x="673" y="691"/>
                  </a:lnTo>
                  <a:lnTo>
                    <a:pt x="657" y="693"/>
                  </a:lnTo>
                  <a:lnTo>
                    <a:pt x="641" y="697"/>
                  </a:lnTo>
                  <a:lnTo>
                    <a:pt x="626" y="701"/>
                  </a:lnTo>
                  <a:lnTo>
                    <a:pt x="610" y="704"/>
                  </a:lnTo>
                  <a:lnTo>
                    <a:pt x="595" y="708"/>
                  </a:lnTo>
                  <a:lnTo>
                    <a:pt x="579" y="712"/>
                  </a:lnTo>
                  <a:lnTo>
                    <a:pt x="564" y="715"/>
                  </a:lnTo>
                  <a:lnTo>
                    <a:pt x="548" y="719"/>
                  </a:lnTo>
                  <a:lnTo>
                    <a:pt x="532" y="722"/>
                  </a:lnTo>
                  <a:lnTo>
                    <a:pt x="517" y="726"/>
                  </a:lnTo>
                  <a:lnTo>
                    <a:pt x="501" y="730"/>
                  </a:lnTo>
                  <a:lnTo>
                    <a:pt x="486" y="732"/>
                  </a:lnTo>
                  <a:lnTo>
                    <a:pt x="470" y="736"/>
                  </a:lnTo>
                  <a:lnTo>
                    <a:pt x="455" y="739"/>
                  </a:lnTo>
                  <a:close/>
                </a:path>
              </a:pathLst>
            </a:custGeom>
            <a:solidFill>
              <a:srgbClr val="FFCC99"/>
            </a:solidFill>
            <a:ln w="9525">
              <a:noFill/>
              <a:round/>
              <a:headEnd/>
              <a:tailEnd/>
            </a:ln>
          </p:spPr>
          <p:txBody>
            <a:bodyPr/>
            <a:lstStyle/>
            <a:p>
              <a:endParaRPr lang="en-US">
                <a:solidFill>
                  <a:srgbClr val="000000"/>
                </a:solidFill>
              </a:endParaRPr>
            </a:p>
          </p:txBody>
        </p:sp>
        <p:sp>
          <p:nvSpPr>
            <p:cNvPr id="27697" name="Freeform 49"/>
            <p:cNvSpPr>
              <a:spLocks/>
            </p:cNvSpPr>
            <p:nvPr/>
          </p:nvSpPr>
          <p:spPr bwMode="auto">
            <a:xfrm>
              <a:off x="7614911" y="1064620"/>
              <a:ext cx="387350" cy="307975"/>
            </a:xfrm>
            <a:custGeom>
              <a:avLst/>
              <a:gdLst>
                <a:gd name="T0" fmla="*/ 0 w 882"/>
                <a:gd name="T1" fmla="*/ 0 h 808"/>
                <a:gd name="T2" fmla="*/ 0 w 882"/>
                <a:gd name="T3" fmla="*/ 0 h 808"/>
                <a:gd name="T4" fmla="*/ 0 w 882"/>
                <a:gd name="T5" fmla="*/ 0 h 808"/>
                <a:gd name="T6" fmla="*/ 0 w 882"/>
                <a:gd name="T7" fmla="*/ 0 h 808"/>
                <a:gd name="T8" fmla="*/ 0 w 882"/>
                <a:gd name="T9" fmla="*/ 0 h 808"/>
                <a:gd name="T10" fmla="*/ 0 w 882"/>
                <a:gd name="T11" fmla="*/ 0 h 808"/>
                <a:gd name="T12" fmla="*/ 0 w 882"/>
                <a:gd name="T13" fmla="*/ 0 h 808"/>
                <a:gd name="T14" fmla="*/ 0 w 882"/>
                <a:gd name="T15" fmla="*/ 0 h 808"/>
                <a:gd name="T16" fmla="*/ 0 w 882"/>
                <a:gd name="T17" fmla="*/ 0 h 808"/>
                <a:gd name="T18" fmla="*/ 0 w 882"/>
                <a:gd name="T19" fmla="*/ 0 h 808"/>
                <a:gd name="T20" fmla="*/ 0 w 882"/>
                <a:gd name="T21" fmla="*/ 0 h 808"/>
                <a:gd name="T22" fmla="*/ 0 w 882"/>
                <a:gd name="T23" fmla="*/ 0 h 808"/>
                <a:gd name="T24" fmla="*/ 0 w 882"/>
                <a:gd name="T25" fmla="*/ 0 h 808"/>
                <a:gd name="T26" fmla="*/ 0 w 882"/>
                <a:gd name="T27" fmla="*/ 0 h 808"/>
                <a:gd name="T28" fmla="*/ 0 w 882"/>
                <a:gd name="T29" fmla="*/ 0 h 808"/>
                <a:gd name="T30" fmla="*/ 0 w 882"/>
                <a:gd name="T31" fmla="*/ 0 h 808"/>
                <a:gd name="T32" fmla="*/ 0 w 882"/>
                <a:gd name="T33" fmla="*/ 0 h 808"/>
                <a:gd name="T34" fmla="*/ 0 w 882"/>
                <a:gd name="T35" fmla="*/ 0 h 808"/>
                <a:gd name="T36" fmla="*/ 0 w 882"/>
                <a:gd name="T37" fmla="*/ 0 h 808"/>
                <a:gd name="T38" fmla="*/ 0 w 882"/>
                <a:gd name="T39" fmla="*/ 0 h 808"/>
                <a:gd name="T40" fmla="*/ 0 w 882"/>
                <a:gd name="T41" fmla="*/ 0 h 808"/>
                <a:gd name="T42" fmla="*/ 0 w 882"/>
                <a:gd name="T43" fmla="*/ 0 h 808"/>
                <a:gd name="T44" fmla="*/ 0 w 882"/>
                <a:gd name="T45" fmla="*/ 0 h 808"/>
                <a:gd name="T46" fmla="*/ 0 w 882"/>
                <a:gd name="T47" fmla="*/ 0 h 808"/>
                <a:gd name="T48" fmla="*/ 0 w 882"/>
                <a:gd name="T49" fmla="*/ 0 h 808"/>
                <a:gd name="T50" fmla="*/ 0 w 882"/>
                <a:gd name="T51" fmla="*/ 0 h 808"/>
                <a:gd name="T52" fmla="*/ 0 w 882"/>
                <a:gd name="T53" fmla="*/ 0 h 808"/>
                <a:gd name="T54" fmla="*/ 0 w 882"/>
                <a:gd name="T55" fmla="*/ 0 h 808"/>
                <a:gd name="T56" fmla="*/ 0 w 882"/>
                <a:gd name="T57" fmla="*/ 0 h 808"/>
                <a:gd name="T58" fmla="*/ 0 w 882"/>
                <a:gd name="T59" fmla="*/ 0 h 808"/>
                <a:gd name="T60" fmla="*/ 0 w 882"/>
                <a:gd name="T61" fmla="*/ 0 h 808"/>
                <a:gd name="T62" fmla="*/ 0 w 882"/>
                <a:gd name="T63" fmla="*/ 0 h 808"/>
                <a:gd name="T64" fmla="*/ 0 w 882"/>
                <a:gd name="T65" fmla="*/ 0 h 808"/>
                <a:gd name="T66" fmla="*/ 0 w 882"/>
                <a:gd name="T67" fmla="*/ 0 h 808"/>
                <a:gd name="T68" fmla="*/ 0 w 882"/>
                <a:gd name="T69" fmla="*/ 0 h 808"/>
                <a:gd name="T70" fmla="*/ 0 w 882"/>
                <a:gd name="T71" fmla="*/ 0 h 808"/>
                <a:gd name="T72" fmla="*/ 0 w 882"/>
                <a:gd name="T73" fmla="*/ 0 h 808"/>
                <a:gd name="T74" fmla="*/ 0 w 882"/>
                <a:gd name="T75" fmla="*/ 0 h 808"/>
                <a:gd name="T76" fmla="*/ 0 w 882"/>
                <a:gd name="T77" fmla="*/ 0 h 808"/>
                <a:gd name="T78" fmla="*/ 0 w 882"/>
                <a:gd name="T79" fmla="*/ 0 h 808"/>
                <a:gd name="T80" fmla="*/ 0 w 882"/>
                <a:gd name="T81" fmla="*/ 0 h 808"/>
                <a:gd name="T82" fmla="*/ 0 w 882"/>
                <a:gd name="T83" fmla="*/ 0 h 808"/>
                <a:gd name="T84" fmla="*/ 0 w 882"/>
                <a:gd name="T85" fmla="*/ 0 h 808"/>
                <a:gd name="T86" fmla="*/ 0 w 882"/>
                <a:gd name="T87" fmla="*/ 0 h 808"/>
                <a:gd name="T88" fmla="*/ 0 w 882"/>
                <a:gd name="T89" fmla="*/ 0 h 808"/>
                <a:gd name="T90" fmla="*/ 0 w 882"/>
                <a:gd name="T91" fmla="*/ 0 h 808"/>
                <a:gd name="T92" fmla="*/ 0 w 882"/>
                <a:gd name="T93" fmla="*/ 0 h 808"/>
                <a:gd name="T94" fmla="*/ 0 w 882"/>
                <a:gd name="T95" fmla="*/ 0 h 808"/>
                <a:gd name="T96" fmla="*/ 0 w 882"/>
                <a:gd name="T97" fmla="*/ 0 h 808"/>
                <a:gd name="T98" fmla="*/ 0 w 882"/>
                <a:gd name="T99" fmla="*/ 0 h 808"/>
                <a:gd name="T100" fmla="*/ 0 w 882"/>
                <a:gd name="T101" fmla="*/ 0 h 808"/>
                <a:gd name="T102" fmla="*/ 0 w 882"/>
                <a:gd name="T103" fmla="*/ 0 h 808"/>
                <a:gd name="T104" fmla="*/ 0 w 882"/>
                <a:gd name="T105" fmla="*/ 0 h 808"/>
                <a:gd name="T106" fmla="*/ 0 w 882"/>
                <a:gd name="T107" fmla="*/ 0 h 808"/>
                <a:gd name="T108" fmla="*/ 0 w 882"/>
                <a:gd name="T109" fmla="*/ 0 h 8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82"/>
                <a:gd name="T166" fmla="*/ 0 h 808"/>
                <a:gd name="T167" fmla="*/ 882 w 882"/>
                <a:gd name="T168" fmla="*/ 808 h 8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82" h="808">
                  <a:moveTo>
                    <a:pt x="675" y="808"/>
                  </a:moveTo>
                  <a:lnTo>
                    <a:pt x="662" y="800"/>
                  </a:lnTo>
                  <a:lnTo>
                    <a:pt x="654" y="791"/>
                  </a:lnTo>
                  <a:lnTo>
                    <a:pt x="648" y="781"/>
                  </a:lnTo>
                  <a:lnTo>
                    <a:pt x="645" y="770"/>
                  </a:lnTo>
                  <a:lnTo>
                    <a:pt x="634" y="754"/>
                  </a:lnTo>
                  <a:lnTo>
                    <a:pt x="623" y="744"/>
                  </a:lnTo>
                  <a:lnTo>
                    <a:pt x="611" y="742"/>
                  </a:lnTo>
                  <a:lnTo>
                    <a:pt x="600" y="744"/>
                  </a:lnTo>
                  <a:lnTo>
                    <a:pt x="589" y="750"/>
                  </a:lnTo>
                  <a:lnTo>
                    <a:pt x="576" y="755"/>
                  </a:lnTo>
                  <a:lnTo>
                    <a:pt x="562" y="760"/>
                  </a:lnTo>
                  <a:lnTo>
                    <a:pt x="545" y="763"/>
                  </a:lnTo>
                  <a:lnTo>
                    <a:pt x="532" y="747"/>
                  </a:lnTo>
                  <a:lnTo>
                    <a:pt x="522" y="730"/>
                  </a:lnTo>
                  <a:lnTo>
                    <a:pt x="516" y="712"/>
                  </a:lnTo>
                  <a:lnTo>
                    <a:pt x="514" y="692"/>
                  </a:lnTo>
                  <a:lnTo>
                    <a:pt x="514" y="674"/>
                  </a:lnTo>
                  <a:lnTo>
                    <a:pt x="519" y="657"/>
                  </a:lnTo>
                  <a:lnTo>
                    <a:pt x="528" y="642"/>
                  </a:lnTo>
                  <a:lnTo>
                    <a:pt x="542" y="627"/>
                  </a:lnTo>
                  <a:lnTo>
                    <a:pt x="565" y="621"/>
                  </a:lnTo>
                  <a:lnTo>
                    <a:pt x="586" y="613"/>
                  </a:lnTo>
                  <a:lnTo>
                    <a:pt x="603" y="604"/>
                  </a:lnTo>
                  <a:lnTo>
                    <a:pt x="617" y="594"/>
                  </a:lnTo>
                  <a:lnTo>
                    <a:pt x="630" y="582"/>
                  </a:lnTo>
                  <a:lnTo>
                    <a:pt x="640" y="566"/>
                  </a:lnTo>
                  <a:lnTo>
                    <a:pt x="647" y="548"/>
                  </a:lnTo>
                  <a:lnTo>
                    <a:pt x="654" y="526"/>
                  </a:lnTo>
                  <a:lnTo>
                    <a:pt x="647" y="471"/>
                  </a:lnTo>
                  <a:lnTo>
                    <a:pt x="631" y="428"/>
                  </a:lnTo>
                  <a:lnTo>
                    <a:pt x="608" y="398"/>
                  </a:lnTo>
                  <a:lnTo>
                    <a:pt x="583" y="382"/>
                  </a:lnTo>
                  <a:lnTo>
                    <a:pt x="552" y="380"/>
                  </a:lnTo>
                  <a:lnTo>
                    <a:pt x="519" y="393"/>
                  </a:lnTo>
                  <a:lnTo>
                    <a:pt x="485" y="423"/>
                  </a:lnTo>
                  <a:lnTo>
                    <a:pt x="451" y="471"/>
                  </a:lnTo>
                  <a:lnTo>
                    <a:pt x="444" y="475"/>
                  </a:lnTo>
                  <a:lnTo>
                    <a:pt x="434" y="480"/>
                  </a:lnTo>
                  <a:lnTo>
                    <a:pt x="424" y="487"/>
                  </a:lnTo>
                  <a:lnTo>
                    <a:pt x="415" y="492"/>
                  </a:lnTo>
                  <a:lnTo>
                    <a:pt x="406" y="493"/>
                  </a:lnTo>
                  <a:lnTo>
                    <a:pt x="400" y="489"/>
                  </a:lnTo>
                  <a:lnTo>
                    <a:pt x="399" y="480"/>
                  </a:lnTo>
                  <a:lnTo>
                    <a:pt x="403" y="462"/>
                  </a:lnTo>
                  <a:lnTo>
                    <a:pt x="417" y="435"/>
                  </a:lnTo>
                  <a:lnTo>
                    <a:pt x="424" y="411"/>
                  </a:lnTo>
                  <a:lnTo>
                    <a:pt x="426" y="393"/>
                  </a:lnTo>
                  <a:lnTo>
                    <a:pt x="422" y="376"/>
                  </a:lnTo>
                  <a:lnTo>
                    <a:pt x="413" y="361"/>
                  </a:lnTo>
                  <a:lnTo>
                    <a:pt x="402" y="346"/>
                  </a:lnTo>
                  <a:lnTo>
                    <a:pt x="388" y="329"/>
                  </a:lnTo>
                  <a:lnTo>
                    <a:pt x="371" y="310"/>
                  </a:lnTo>
                  <a:lnTo>
                    <a:pt x="364" y="297"/>
                  </a:lnTo>
                  <a:lnTo>
                    <a:pt x="357" y="283"/>
                  </a:lnTo>
                  <a:lnTo>
                    <a:pt x="348" y="268"/>
                  </a:lnTo>
                  <a:lnTo>
                    <a:pt x="340" y="254"/>
                  </a:lnTo>
                  <a:lnTo>
                    <a:pt x="330" y="244"/>
                  </a:lnTo>
                  <a:lnTo>
                    <a:pt x="320" y="237"/>
                  </a:lnTo>
                  <a:lnTo>
                    <a:pt x="306" y="237"/>
                  </a:lnTo>
                  <a:lnTo>
                    <a:pt x="291" y="242"/>
                  </a:lnTo>
                  <a:lnTo>
                    <a:pt x="265" y="238"/>
                  </a:lnTo>
                  <a:lnTo>
                    <a:pt x="239" y="229"/>
                  </a:lnTo>
                  <a:lnTo>
                    <a:pt x="214" y="218"/>
                  </a:lnTo>
                  <a:lnTo>
                    <a:pt x="191" y="203"/>
                  </a:lnTo>
                  <a:lnTo>
                    <a:pt x="171" y="185"/>
                  </a:lnTo>
                  <a:lnTo>
                    <a:pt x="156" y="166"/>
                  </a:lnTo>
                  <a:lnTo>
                    <a:pt x="146" y="145"/>
                  </a:lnTo>
                  <a:lnTo>
                    <a:pt x="141" y="123"/>
                  </a:lnTo>
                  <a:lnTo>
                    <a:pt x="123" y="119"/>
                  </a:lnTo>
                  <a:lnTo>
                    <a:pt x="116" y="128"/>
                  </a:lnTo>
                  <a:lnTo>
                    <a:pt x="116" y="143"/>
                  </a:lnTo>
                  <a:lnTo>
                    <a:pt x="122" y="160"/>
                  </a:lnTo>
                  <a:lnTo>
                    <a:pt x="119" y="166"/>
                  </a:lnTo>
                  <a:lnTo>
                    <a:pt x="114" y="173"/>
                  </a:lnTo>
                  <a:lnTo>
                    <a:pt x="107" y="184"/>
                  </a:lnTo>
                  <a:lnTo>
                    <a:pt x="100" y="195"/>
                  </a:lnTo>
                  <a:lnTo>
                    <a:pt x="92" y="209"/>
                  </a:lnTo>
                  <a:lnTo>
                    <a:pt x="85" y="219"/>
                  </a:lnTo>
                  <a:lnTo>
                    <a:pt x="78" y="227"/>
                  </a:lnTo>
                  <a:lnTo>
                    <a:pt x="73" y="232"/>
                  </a:lnTo>
                  <a:lnTo>
                    <a:pt x="56" y="214"/>
                  </a:lnTo>
                  <a:lnTo>
                    <a:pt x="41" y="199"/>
                  </a:lnTo>
                  <a:lnTo>
                    <a:pt x="27" y="186"/>
                  </a:lnTo>
                  <a:lnTo>
                    <a:pt x="15" y="172"/>
                  </a:lnTo>
                  <a:lnTo>
                    <a:pt x="7" y="158"/>
                  </a:lnTo>
                  <a:lnTo>
                    <a:pt x="1" y="141"/>
                  </a:lnTo>
                  <a:lnTo>
                    <a:pt x="0" y="120"/>
                  </a:lnTo>
                  <a:lnTo>
                    <a:pt x="4" y="94"/>
                  </a:lnTo>
                  <a:lnTo>
                    <a:pt x="17" y="75"/>
                  </a:lnTo>
                  <a:lnTo>
                    <a:pt x="34" y="60"/>
                  </a:lnTo>
                  <a:lnTo>
                    <a:pt x="52" y="52"/>
                  </a:lnTo>
                  <a:lnTo>
                    <a:pt x="75" y="47"/>
                  </a:lnTo>
                  <a:lnTo>
                    <a:pt x="98" y="46"/>
                  </a:lnTo>
                  <a:lnTo>
                    <a:pt x="122" y="46"/>
                  </a:lnTo>
                  <a:lnTo>
                    <a:pt x="147" y="46"/>
                  </a:lnTo>
                  <a:lnTo>
                    <a:pt x="171" y="47"/>
                  </a:lnTo>
                  <a:lnTo>
                    <a:pt x="191" y="45"/>
                  </a:lnTo>
                  <a:lnTo>
                    <a:pt x="209" y="41"/>
                  </a:lnTo>
                  <a:lnTo>
                    <a:pt x="226" y="35"/>
                  </a:lnTo>
                  <a:lnTo>
                    <a:pt x="243" y="30"/>
                  </a:lnTo>
                  <a:lnTo>
                    <a:pt x="260" y="24"/>
                  </a:lnTo>
                  <a:lnTo>
                    <a:pt x="276" y="17"/>
                  </a:lnTo>
                  <a:lnTo>
                    <a:pt x="291" y="12"/>
                  </a:lnTo>
                  <a:lnTo>
                    <a:pt x="308" y="7"/>
                  </a:lnTo>
                  <a:lnTo>
                    <a:pt x="324" y="3"/>
                  </a:lnTo>
                  <a:lnTo>
                    <a:pt x="340" y="0"/>
                  </a:lnTo>
                  <a:lnTo>
                    <a:pt x="357" y="0"/>
                  </a:lnTo>
                  <a:lnTo>
                    <a:pt x="372" y="2"/>
                  </a:lnTo>
                  <a:lnTo>
                    <a:pt x="390" y="6"/>
                  </a:lnTo>
                  <a:lnTo>
                    <a:pt x="407" y="13"/>
                  </a:lnTo>
                  <a:lnTo>
                    <a:pt x="426" y="25"/>
                  </a:lnTo>
                  <a:lnTo>
                    <a:pt x="446" y="39"/>
                  </a:lnTo>
                  <a:lnTo>
                    <a:pt x="463" y="43"/>
                  </a:lnTo>
                  <a:lnTo>
                    <a:pt x="480" y="45"/>
                  </a:lnTo>
                  <a:lnTo>
                    <a:pt x="498" y="45"/>
                  </a:lnTo>
                  <a:lnTo>
                    <a:pt x="515" y="45"/>
                  </a:lnTo>
                  <a:lnTo>
                    <a:pt x="533" y="43"/>
                  </a:lnTo>
                  <a:lnTo>
                    <a:pt x="552" y="43"/>
                  </a:lnTo>
                  <a:lnTo>
                    <a:pt x="570" y="45"/>
                  </a:lnTo>
                  <a:lnTo>
                    <a:pt x="589" y="47"/>
                  </a:lnTo>
                  <a:lnTo>
                    <a:pt x="630" y="65"/>
                  </a:lnTo>
                  <a:lnTo>
                    <a:pt x="669" y="85"/>
                  </a:lnTo>
                  <a:lnTo>
                    <a:pt x="706" y="104"/>
                  </a:lnTo>
                  <a:lnTo>
                    <a:pt x="739" y="127"/>
                  </a:lnTo>
                  <a:lnTo>
                    <a:pt x="770" y="149"/>
                  </a:lnTo>
                  <a:lnTo>
                    <a:pt x="797" y="173"/>
                  </a:lnTo>
                  <a:lnTo>
                    <a:pt x="821" y="199"/>
                  </a:lnTo>
                  <a:lnTo>
                    <a:pt x="841" y="227"/>
                  </a:lnTo>
                  <a:lnTo>
                    <a:pt x="856" y="255"/>
                  </a:lnTo>
                  <a:lnTo>
                    <a:pt x="869" y="287"/>
                  </a:lnTo>
                  <a:lnTo>
                    <a:pt x="877" y="320"/>
                  </a:lnTo>
                  <a:lnTo>
                    <a:pt x="882" y="355"/>
                  </a:lnTo>
                  <a:lnTo>
                    <a:pt x="880" y="392"/>
                  </a:lnTo>
                  <a:lnTo>
                    <a:pt x="875" y="432"/>
                  </a:lnTo>
                  <a:lnTo>
                    <a:pt x="865" y="474"/>
                  </a:lnTo>
                  <a:lnTo>
                    <a:pt x="849" y="518"/>
                  </a:lnTo>
                  <a:lnTo>
                    <a:pt x="831" y="547"/>
                  </a:lnTo>
                  <a:lnTo>
                    <a:pt x="815" y="570"/>
                  </a:lnTo>
                  <a:lnTo>
                    <a:pt x="804" y="590"/>
                  </a:lnTo>
                  <a:lnTo>
                    <a:pt x="794" y="608"/>
                  </a:lnTo>
                  <a:lnTo>
                    <a:pt x="788" y="627"/>
                  </a:lnTo>
                  <a:lnTo>
                    <a:pt x="788" y="648"/>
                  </a:lnTo>
                  <a:lnTo>
                    <a:pt x="791" y="674"/>
                  </a:lnTo>
                  <a:lnTo>
                    <a:pt x="800" y="705"/>
                  </a:lnTo>
                  <a:lnTo>
                    <a:pt x="801" y="726"/>
                  </a:lnTo>
                  <a:lnTo>
                    <a:pt x="802" y="750"/>
                  </a:lnTo>
                  <a:lnTo>
                    <a:pt x="798" y="772"/>
                  </a:lnTo>
                  <a:lnTo>
                    <a:pt x="787" y="794"/>
                  </a:lnTo>
                  <a:lnTo>
                    <a:pt x="775" y="796"/>
                  </a:lnTo>
                  <a:lnTo>
                    <a:pt x="768" y="798"/>
                  </a:lnTo>
                  <a:lnTo>
                    <a:pt x="763" y="799"/>
                  </a:lnTo>
                  <a:lnTo>
                    <a:pt x="757" y="800"/>
                  </a:lnTo>
                  <a:lnTo>
                    <a:pt x="753" y="800"/>
                  </a:lnTo>
                  <a:lnTo>
                    <a:pt x="746" y="799"/>
                  </a:lnTo>
                  <a:lnTo>
                    <a:pt x="737" y="796"/>
                  </a:lnTo>
                  <a:lnTo>
                    <a:pt x="726" y="793"/>
                  </a:lnTo>
                  <a:lnTo>
                    <a:pt x="719" y="795"/>
                  </a:lnTo>
                  <a:lnTo>
                    <a:pt x="713" y="798"/>
                  </a:lnTo>
                  <a:lnTo>
                    <a:pt x="706" y="800"/>
                  </a:lnTo>
                  <a:lnTo>
                    <a:pt x="700" y="802"/>
                  </a:lnTo>
                  <a:lnTo>
                    <a:pt x="693" y="804"/>
                  </a:lnTo>
                  <a:lnTo>
                    <a:pt x="688" y="807"/>
                  </a:lnTo>
                  <a:lnTo>
                    <a:pt x="681" y="808"/>
                  </a:lnTo>
                  <a:lnTo>
                    <a:pt x="675" y="808"/>
                  </a:lnTo>
                  <a:close/>
                </a:path>
              </a:pathLst>
            </a:custGeom>
            <a:solidFill>
              <a:srgbClr val="969696"/>
            </a:solidFill>
            <a:ln w="9525">
              <a:noFill/>
              <a:round/>
              <a:headEnd/>
              <a:tailEnd/>
            </a:ln>
          </p:spPr>
          <p:txBody>
            <a:bodyPr/>
            <a:lstStyle/>
            <a:p>
              <a:endParaRPr lang="en-US">
                <a:solidFill>
                  <a:srgbClr val="000000"/>
                </a:solidFill>
              </a:endParaRPr>
            </a:p>
          </p:txBody>
        </p:sp>
        <p:sp>
          <p:nvSpPr>
            <p:cNvPr id="27698" name="Freeform 50"/>
            <p:cNvSpPr>
              <a:spLocks/>
            </p:cNvSpPr>
            <p:nvPr/>
          </p:nvSpPr>
          <p:spPr bwMode="auto">
            <a:xfrm>
              <a:off x="7827636" y="1234483"/>
              <a:ext cx="50800" cy="33338"/>
            </a:xfrm>
            <a:custGeom>
              <a:avLst/>
              <a:gdLst>
                <a:gd name="T0" fmla="*/ 0 w 117"/>
                <a:gd name="T1" fmla="*/ 0 h 86"/>
                <a:gd name="T2" fmla="*/ 0 w 117"/>
                <a:gd name="T3" fmla="*/ 0 h 86"/>
                <a:gd name="T4" fmla="*/ 0 w 117"/>
                <a:gd name="T5" fmla="*/ 0 h 86"/>
                <a:gd name="T6" fmla="*/ 0 w 117"/>
                <a:gd name="T7" fmla="*/ 0 h 86"/>
                <a:gd name="T8" fmla="*/ 0 w 117"/>
                <a:gd name="T9" fmla="*/ 0 h 86"/>
                <a:gd name="T10" fmla="*/ 0 w 117"/>
                <a:gd name="T11" fmla="*/ 0 h 86"/>
                <a:gd name="T12" fmla="*/ 0 w 117"/>
                <a:gd name="T13" fmla="*/ 0 h 86"/>
                <a:gd name="T14" fmla="*/ 0 w 117"/>
                <a:gd name="T15" fmla="*/ 0 h 86"/>
                <a:gd name="T16" fmla="*/ 0 w 117"/>
                <a:gd name="T17" fmla="*/ 0 h 86"/>
                <a:gd name="T18" fmla="*/ 0 w 117"/>
                <a:gd name="T19" fmla="*/ 0 h 86"/>
                <a:gd name="T20" fmla="*/ 0 w 117"/>
                <a:gd name="T21" fmla="*/ 0 h 86"/>
                <a:gd name="T22" fmla="*/ 0 w 117"/>
                <a:gd name="T23" fmla="*/ 0 h 86"/>
                <a:gd name="T24" fmla="*/ 0 w 117"/>
                <a:gd name="T25" fmla="*/ 0 h 86"/>
                <a:gd name="T26" fmla="*/ 0 w 117"/>
                <a:gd name="T27" fmla="*/ 0 h 86"/>
                <a:gd name="T28" fmla="*/ 0 w 117"/>
                <a:gd name="T29" fmla="*/ 0 h 86"/>
                <a:gd name="T30" fmla="*/ 0 w 117"/>
                <a:gd name="T31" fmla="*/ 0 h 86"/>
                <a:gd name="T32" fmla="*/ 0 w 117"/>
                <a:gd name="T33" fmla="*/ 0 h 86"/>
                <a:gd name="T34" fmla="*/ 0 w 117"/>
                <a:gd name="T35" fmla="*/ 0 h 86"/>
                <a:gd name="T36" fmla="*/ 0 w 117"/>
                <a:gd name="T37" fmla="*/ 0 h 86"/>
                <a:gd name="T38" fmla="*/ 0 w 117"/>
                <a:gd name="T39" fmla="*/ 0 h 86"/>
                <a:gd name="T40" fmla="*/ 0 w 117"/>
                <a:gd name="T41" fmla="*/ 0 h 86"/>
                <a:gd name="T42" fmla="*/ 0 w 117"/>
                <a:gd name="T43" fmla="*/ 0 h 86"/>
                <a:gd name="T44" fmla="*/ 0 w 117"/>
                <a:gd name="T45" fmla="*/ 0 h 86"/>
                <a:gd name="T46" fmla="*/ 0 w 117"/>
                <a:gd name="T47" fmla="*/ 0 h 86"/>
                <a:gd name="T48" fmla="*/ 0 w 117"/>
                <a:gd name="T49" fmla="*/ 0 h 86"/>
                <a:gd name="T50" fmla="*/ 0 w 117"/>
                <a:gd name="T51" fmla="*/ 0 h 86"/>
                <a:gd name="T52" fmla="*/ 0 w 117"/>
                <a:gd name="T53" fmla="*/ 0 h 86"/>
                <a:gd name="T54" fmla="*/ 0 w 117"/>
                <a:gd name="T55" fmla="*/ 0 h 86"/>
                <a:gd name="T56" fmla="*/ 0 w 117"/>
                <a:gd name="T57" fmla="*/ 0 h 86"/>
                <a:gd name="T58" fmla="*/ 0 w 117"/>
                <a:gd name="T59" fmla="*/ 0 h 86"/>
                <a:gd name="T60" fmla="*/ 0 w 117"/>
                <a:gd name="T61" fmla="*/ 0 h 86"/>
                <a:gd name="T62" fmla="*/ 0 w 117"/>
                <a:gd name="T63" fmla="*/ 0 h 86"/>
                <a:gd name="T64" fmla="*/ 0 w 117"/>
                <a:gd name="T65" fmla="*/ 0 h 86"/>
                <a:gd name="T66" fmla="*/ 0 w 117"/>
                <a:gd name="T67" fmla="*/ 0 h 86"/>
                <a:gd name="T68" fmla="*/ 0 w 117"/>
                <a:gd name="T69" fmla="*/ 0 h 86"/>
                <a:gd name="T70" fmla="*/ 0 w 117"/>
                <a:gd name="T71" fmla="*/ 0 h 86"/>
                <a:gd name="T72" fmla="*/ 0 w 117"/>
                <a:gd name="T73" fmla="*/ 0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86"/>
                <a:gd name="T113" fmla="*/ 117 w 117"/>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86">
                  <a:moveTo>
                    <a:pt x="4" y="86"/>
                  </a:moveTo>
                  <a:lnTo>
                    <a:pt x="0" y="69"/>
                  </a:lnTo>
                  <a:lnTo>
                    <a:pt x="7" y="51"/>
                  </a:lnTo>
                  <a:lnTo>
                    <a:pt x="23" y="31"/>
                  </a:lnTo>
                  <a:lnTo>
                    <a:pt x="44" y="15"/>
                  </a:lnTo>
                  <a:lnTo>
                    <a:pt x="66" y="4"/>
                  </a:lnTo>
                  <a:lnTo>
                    <a:pt x="86" y="0"/>
                  </a:lnTo>
                  <a:lnTo>
                    <a:pt x="102" y="6"/>
                  </a:lnTo>
                  <a:lnTo>
                    <a:pt x="107" y="26"/>
                  </a:lnTo>
                  <a:lnTo>
                    <a:pt x="98" y="28"/>
                  </a:lnTo>
                  <a:lnTo>
                    <a:pt x="90" y="26"/>
                  </a:lnTo>
                  <a:lnTo>
                    <a:pt x="83" y="23"/>
                  </a:lnTo>
                  <a:lnTo>
                    <a:pt x="74" y="25"/>
                  </a:lnTo>
                  <a:lnTo>
                    <a:pt x="74" y="26"/>
                  </a:lnTo>
                  <a:lnTo>
                    <a:pt x="74" y="27"/>
                  </a:lnTo>
                  <a:lnTo>
                    <a:pt x="74" y="28"/>
                  </a:lnTo>
                  <a:lnTo>
                    <a:pt x="74" y="30"/>
                  </a:lnTo>
                  <a:lnTo>
                    <a:pt x="82" y="36"/>
                  </a:lnTo>
                  <a:lnTo>
                    <a:pt x="90" y="41"/>
                  </a:lnTo>
                  <a:lnTo>
                    <a:pt x="100" y="47"/>
                  </a:lnTo>
                  <a:lnTo>
                    <a:pt x="113" y="51"/>
                  </a:lnTo>
                  <a:lnTo>
                    <a:pt x="115" y="54"/>
                  </a:lnTo>
                  <a:lnTo>
                    <a:pt x="116" y="56"/>
                  </a:lnTo>
                  <a:lnTo>
                    <a:pt x="117" y="58"/>
                  </a:lnTo>
                  <a:lnTo>
                    <a:pt x="117" y="62"/>
                  </a:lnTo>
                  <a:lnTo>
                    <a:pt x="106" y="68"/>
                  </a:lnTo>
                  <a:lnTo>
                    <a:pt x="96" y="68"/>
                  </a:lnTo>
                  <a:lnTo>
                    <a:pt x="88" y="65"/>
                  </a:lnTo>
                  <a:lnTo>
                    <a:pt x="79" y="61"/>
                  </a:lnTo>
                  <a:lnTo>
                    <a:pt x="71" y="56"/>
                  </a:lnTo>
                  <a:lnTo>
                    <a:pt x="64" y="52"/>
                  </a:lnTo>
                  <a:lnTo>
                    <a:pt x="55" y="48"/>
                  </a:lnTo>
                  <a:lnTo>
                    <a:pt x="45" y="47"/>
                  </a:lnTo>
                  <a:lnTo>
                    <a:pt x="37" y="58"/>
                  </a:lnTo>
                  <a:lnTo>
                    <a:pt x="28" y="71"/>
                  </a:lnTo>
                  <a:lnTo>
                    <a:pt x="18" y="81"/>
                  </a:lnTo>
                  <a:lnTo>
                    <a:pt x="4" y="86"/>
                  </a:lnTo>
                  <a:close/>
                </a:path>
              </a:pathLst>
            </a:custGeom>
            <a:solidFill>
              <a:srgbClr val="000000"/>
            </a:solidFill>
            <a:ln w="9525">
              <a:noFill/>
              <a:round/>
              <a:headEnd/>
              <a:tailEnd/>
            </a:ln>
          </p:spPr>
          <p:txBody>
            <a:bodyPr/>
            <a:lstStyle/>
            <a:p>
              <a:endParaRPr lang="en-US">
                <a:solidFill>
                  <a:srgbClr val="000000"/>
                </a:solidFill>
              </a:endParaRPr>
            </a:p>
          </p:txBody>
        </p:sp>
        <p:sp>
          <p:nvSpPr>
            <p:cNvPr id="27699" name="Freeform 51"/>
            <p:cNvSpPr>
              <a:spLocks/>
            </p:cNvSpPr>
            <p:nvPr/>
          </p:nvSpPr>
          <p:spPr bwMode="auto">
            <a:xfrm>
              <a:off x="7657773" y="1201145"/>
              <a:ext cx="71438" cy="55563"/>
            </a:xfrm>
            <a:custGeom>
              <a:avLst/>
              <a:gdLst>
                <a:gd name="T0" fmla="*/ 0 w 162"/>
                <a:gd name="T1" fmla="*/ 0 h 145"/>
                <a:gd name="T2" fmla="*/ 0 w 162"/>
                <a:gd name="T3" fmla="*/ 0 h 145"/>
                <a:gd name="T4" fmla="*/ 0 w 162"/>
                <a:gd name="T5" fmla="*/ 0 h 145"/>
                <a:gd name="T6" fmla="*/ 0 w 162"/>
                <a:gd name="T7" fmla="*/ 0 h 145"/>
                <a:gd name="T8" fmla="*/ 0 w 162"/>
                <a:gd name="T9" fmla="*/ 0 h 145"/>
                <a:gd name="T10" fmla="*/ 0 w 162"/>
                <a:gd name="T11" fmla="*/ 0 h 145"/>
                <a:gd name="T12" fmla="*/ 0 w 162"/>
                <a:gd name="T13" fmla="*/ 0 h 145"/>
                <a:gd name="T14" fmla="*/ 0 w 162"/>
                <a:gd name="T15" fmla="*/ 0 h 145"/>
                <a:gd name="T16" fmla="*/ 0 w 162"/>
                <a:gd name="T17" fmla="*/ 0 h 145"/>
                <a:gd name="T18" fmla="*/ 0 w 162"/>
                <a:gd name="T19" fmla="*/ 0 h 145"/>
                <a:gd name="T20" fmla="*/ 0 w 162"/>
                <a:gd name="T21" fmla="*/ 0 h 145"/>
                <a:gd name="T22" fmla="*/ 0 w 162"/>
                <a:gd name="T23" fmla="*/ 0 h 145"/>
                <a:gd name="T24" fmla="*/ 0 w 162"/>
                <a:gd name="T25" fmla="*/ 0 h 145"/>
                <a:gd name="T26" fmla="*/ 0 w 162"/>
                <a:gd name="T27" fmla="*/ 0 h 145"/>
                <a:gd name="T28" fmla="*/ 0 w 162"/>
                <a:gd name="T29" fmla="*/ 0 h 145"/>
                <a:gd name="T30" fmla="*/ 0 w 162"/>
                <a:gd name="T31" fmla="*/ 0 h 145"/>
                <a:gd name="T32" fmla="*/ 0 w 162"/>
                <a:gd name="T33" fmla="*/ 0 h 145"/>
                <a:gd name="T34" fmla="*/ 0 w 162"/>
                <a:gd name="T35" fmla="*/ 0 h 145"/>
                <a:gd name="T36" fmla="*/ 0 w 162"/>
                <a:gd name="T37" fmla="*/ 0 h 145"/>
                <a:gd name="T38" fmla="*/ 0 w 162"/>
                <a:gd name="T39" fmla="*/ 0 h 145"/>
                <a:gd name="T40" fmla="*/ 0 w 162"/>
                <a:gd name="T41" fmla="*/ 0 h 145"/>
                <a:gd name="T42" fmla="*/ 0 w 162"/>
                <a:gd name="T43" fmla="*/ 0 h 145"/>
                <a:gd name="T44" fmla="*/ 0 w 162"/>
                <a:gd name="T45" fmla="*/ 0 h 145"/>
                <a:gd name="T46" fmla="*/ 0 w 162"/>
                <a:gd name="T47" fmla="*/ 0 h 145"/>
                <a:gd name="T48" fmla="*/ 0 w 162"/>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45"/>
                <a:gd name="T77" fmla="*/ 162 w 162"/>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45">
                  <a:moveTo>
                    <a:pt x="79" y="145"/>
                  </a:moveTo>
                  <a:lnTo>
                    <a:pt x="73" y="144"/>
                  </a:lnTo>
                  <a:lnTo>
                    <a:pt x="66" y="143"/>
                  </a:lnTo>
                  <a:lnTo>
                    <a:pt x="60" y="141"/>
                  </a:lnTo>
                  <a:lnTo>
                    <a:pt x="55" y="141"/>
                  </a:lnTo>
                  <a:lnTo>
                    <a:pt x="55" y="140"/>
                  </a:lnTo>
                  <a:lnTo>
                    <a:pt x="55" y="139"/>
                  </a:lnTo>
                  <a:lnTo>
                    <a:pt x="55" y="138"/>
                  </a:lnTo>
                  <a:lnTo>
                    <a:pt x="55" y="136"/>
                  </a:lnTo>
                  <a:lnTo>
                    <a:pt x="18" y="115"/>
                  </a:lnTo>
                  <a:lnTo>
                    <a:pt x="1" y="88"/>
                  </a:lnTo>
                  <a:lnTo>
                    <a:pt x="0" y="60"/>
                  </a:lnTo>
                  <a:lnTo>
                    <a:pt x="14" y="32"/>
                  </a:lnTo>
                  <a:lnTo>
                    <a:pt x="36" y="11"/>
                  </a:lnTo>
                  <a:lnTo>
                    <a:pt x="67" y="0"/>
                  </a:lnTo>
                  <a:lnTo>
                    <a:pt x="101" y="1"/>
                  </a:lnTo>
                  <a:lnTo>
                    <a:pt x="137" y="21"/>
                  </a:lnTo>
                  <a:lnTo>
                    <a:pt x="152" y="47"/>
                  </a:lnTo>
                  <a:lnTo>
                    <a:pt x="161" y="70"/>
                  </a:lnTo>
                  <a:lnTo>
                    <a:pt x="162" y="89"/>
                  </a:lnTo>
                  <a:lnTo>
                    <a:pt x="158" y="105"/>
                  </a:lnTo>
                  <a:lnTo>
                    <a:pt x="148" y="119"/>
                  </a:lnTo>
                  <a:lnTo>
                    <a:pt x="131" y="130"/>
                  </a:lnTo>
                  <a:lnTo>
                    <a:pt x="108" y="139"/>
                  </a:lnTo>
                  <a:lnTo>
                    <a:pt x="79" y="145"/>
                  </a:lnTo>
                  <a:close/>
                </a:path>
              </a:pathLst>
            </a:custGeom>
            <a:solidFill>
              <a:srgbClr val="000000"/>
            </a:solidFill>
            <a:ln w="9525">
              <a:noFill/>
              <a:round/>
              <a:headEnd/>
              <a:tailEnd/>
            </a:ln>
          </p:spPr>
          <p:txBody>
            <a:bodyPr/>
            <a:lstStyle/>
            <a:p>
              <a:endParaRPr lang="en-US">
                <a:solidFill>
                  <a:srgbClr val="000000"/>
                </a:solidFill>
              </a:endParaRPr>
            </a:p>
          </p:txBody>
        </p:sp>
        <p:sp>
          <p:nvSpPr>
            <p:cNvPr id="27700" name="Freeform 52"/>
            <p:cNvSpPr>
              <a:spLocks/>
            </p:cNvSpPr>
            <p:nvPr/>
          </p:nvSpPr>
          <p:spPr bwMode="auto">
            <a:xfrm>
              <a:off x="7686348" y="1210670"/>
              <a:ext cx="31750" cy="36513"/>
            </a:xfrm>
            <a:custGeom>
              <a:avLst/>
              <a:gdLst>
                <a:gd name="T0" fmla="*/ 0 w 72"/>
                <a:gd name="T1" fmla="*/ 0 h 98"/>
                <a:gd name="T2" fmla="*/ 0 w 72"/>
                <a:gd name="T3" fmla="*/ 0 h 98"/>
                <a:gd name="T4" fmla="*/ 0 w 72"/>
                <a:gd name="T5" fmla="*/ 0 h 98"/>
                <a:gd name="T6" fmla="*/ 0 w 72"/>
                <a:gd name="T7" fmla="*/ 0 h 98"/>
                <a:gd name="T8" fmla="*/ 0 w 72"/>
                <a:gd name="T9" fmla="*/ 0 h 98"/>
                <a:gd name="T10" fmla="*/ 0 w 72"/>
                <a:gd name="T11" fmla="*/ 0 h 98"/>
                <a:gd name="T12" fmla="*/ 0 w 72"/>
                <a:gd name="T13" fmla="*/ 0 h 98"/>
                <a:gd name="T14" fmla="*/ 0 w 72"/>
                <a:gd name="T15" fmla="*/ 0 h 98"/>
                <a:gd name="T16" fmla="*/ 0 w 72"/>
                <a:gd name="T17" fmla="*/ 0 h 98"/>
                <a:gd name="T18" fmla="*/ 0 w 72"/>
                <a:gd name="T19" fmla="*/ 0 h 98"/>
                <a:gd name="T20" fmla="*/ 0 w 72"/>
                <a:gd name="T21" fmla="*/ 0 h 98"/>
                <a:gd name="T22" fmla="*/ 0 w 72"/>
                <a:gd name="T23" fmla="*/ 0 h 98"/>
                <a:gd name="T24" fmla="*/ 0 w 72"/>
                <a:gd name="T25" fmla="*/ 0 h 98"/>
                <a:gd name="T26" fmla="*/ 0 w 72"/>
                <a:gd name="T27" fmla="*/ 0 h 98"/>
                <a:gd name="T28" fmla="*/ 0 w 72"/>
                <a:gd name="T29" fmla="*/ 0 h 98"/>
                <a:gd name="T30" fmla="*/ 0 w 72"/>
                <a:gd name="T31" fmla="*/ 0 h 98"/>
                <a:gd name="T32" fmla="*/ 0 w 72"/>
                <a:gd name="T33" fmla="*/ 0 h 98"/>
                <a:gd name="T34" fmla="*/ 0 w 72"/>
                <a:gd name="T35" fmla="*/ 0 h 98"/>
                <a:gd name="T36" fmla="*/ 0 w 72"/>
                <a:gd name="T37" fmla="*/ 0 h 98"/>
                <a:gd name="T38" fmla="*/ 0 w 72"/>
                <a:gd name="T39" fmla="*/ 0 h 98"/>
                <a:gd name="T40" fmla="*/ 0 w 72"/>
                <a:gd name="T41" fmla="*/ 0 h 98"/>
                <a:gd name="T42" fmla="*/ 0 w 72"/>
                <a:gd name="T43" fmla="*/ 0 h 98"/>
                <a:gd name="T44" fmla="*/ 0 w 72"/>
                <a:gd name="T45" fmla="*/ 0 h 98"/>
                <a:gd name="T46" fmla="*/ 0 w 72"/>
                <a:gd name="T47" fmla="*/ 0 h 98"/>
                <a:gd name="T48" fmla="*/ 0 w 72"/>
                <a:gd name="T49" fmla="*/ 0 h 98"/>
                <a:gd name="T50" fmla="*/ 0 w 72"/>
                <a:gd name="T51" fmla="*/ 0 h 98"/>
                <a:gd name="T52" fmla="*/ 0 w 72"/>
                <a:gd name="T53" fmla="*/ 0 h 98"/>
                <a:gd name="T54" fmla="*/ 0 w 72"/>
                <a:gd name="T55" fmla="*/ 0 h 98"/>
                <a:gd name="T56" fmla="*/ 0 w 72"/>
                <a:gd name="T57" fmla="*/ 0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98"/>
                <a:gd name="T89" fmla="*/ 72 w 7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98">
                  <a:moveTo>
                    <a:pt x="10" y="98"/>
                  </a:moveTo>
                  <a:lnTo>
                    <a:pt x="9" y="98"/>
                  </a:lnTo>
                  <a:lnTo>
                    <a:pt x="6" y="96"/>
                  </a:lnTo>
                  <a:lnTo>
                    <a:pt x="4" y="96"/>
                  </a:lnTo>
                  <a:lnTo>
                    <a:pt x="2" y="95"/>
                  </a:lnTo>
                  <a:lnTo>
                    <a:pt x="0" y="94"/>
                  </a:lnTo>
                  <a:lnTo>
                    <a:pt x="0" y="92"/>
                  </a:lnTo>
                  <a:lnTo>
                    <a:pt x="0" y="91"/>
                  </a:lnTo>
                  <a:lnTo>
                    <a:pt x="0" y="90"/>
                  </a:lnTo>
                  <a:lnTo>
                    <a:pt x="19" y="79"/>
                  </a:lnTo>
                  <a:lnTo>
                    <a:pt x="29" y="63"/>
                  </a:lnTo>
                  <a:lnTo>
                    <a:pt x="33" y="42"/>
                  </a:lnTo>
                  <a:lnTo>
                    <a:pt x="34" y="25"/>
                  </a:lnTo>
                  <a:lnTo>
                    <a:pt x="24" y="17"/>
                  </a:lnTo>
                  <a:lnTo>
                    <a:pt x="16" y="13"/>
                  </a:lnTo>
                  <a:lnTo>
                    <a:pt x="9" y="9"/>
                  </a:lnTo>
                  <a:lnTo>
                    <a:pt x="0" y="7"/>
                  </a:lnTo>
                  <a:lnTo>
                    <a:pt x="2" y="5"/>
                  </a:lnTo>
                  <a:lnTo>
                    <a:pt x="2" y="4"/>
                  </a:lnTo>
                  <a:lnTo>
                    <a:pt x="2" y="3"/>
                  </a:lnTo>
                  <a:lnTo>
                    <a:pt x="3" y="1"/>
                  </a:lnTo>
                  <a:lnTo>
                    <a:pt x="29" y="0"/>
                  </a:lnTo>
                  <a:lnTo>
                    <a:pt x="50" y="9"/>
                  </a:lnTo>
                  <a:lnTo>
                    <a:pt x="64" y="25"/>
                  </a:lnTo>
                  <a:lnTo>
                    <a:pt x="72" y="43"/>
                  </a:lnTo>
                  <a:lnTo>
                    <a:pt x="71" y="63"/>
                  </a:lnTo>
                  <a:lnTo>
                    <a:pt x="61" y="81"/>
                  </a:lnTo>
                  <a:lnTo>
                    <a:pt x="41" y="92"/>
                  </a:lnTo>
                  <a:lnTo>
                    <a:pt x="10" y="98"/>
                  </a:lnTo>
                  <a:close/>
                </a:path>
              </a:pathLst>
            </a:custGeom>
            <a:solidFill>
              <a:srgbClr val="FFFFFF"/>
            </a:solidFill>
            <a:ln w="9525">
              <a:noFill/>
              <a:round/>
              <a:headEnd/>
              <a:tailEnd/>
            </a:ln>
          </p:spPr>
          <p:txBody>
            <a:bodyPr/>
            <a:lstStyle/>
            <a:p>
              <a:endParaRPr lang="en-US">
                <a:solidFill>
                  <a:srgbClr val="000000"/>
                </a:solidFill>
              </a:endParaRPr>
            </a:p>
          </p:txBody>
        </p:sp>
        <p:sp>
          <p:nvSpPr>
            <p:cNvPr id="27701" name="Freeform 53"/>
            <p:cNvSpPr>
              <a:spLocks/>
            </p:cNvSpPr>
            <p:nvPr/>
          </p:nvSpPr>
          <p:spPr bwMode="auto">
            <a:xfrm>
              <a:off x="7681586" y="1221783"/>
              <a:ext cx="6350" cy="9525"/>
            </a:xfrm>
            <a:custGeom>
              <a:avLst/>
              <a:gdLst>
                <a:gd name="T0" fmla="*/ 0 w 17"/>
                <a:gd name="T1" fmla="*/ 0 h 24"/>
                <a:gd name="T2" fmla="*/ 0 w 17"/>
                <a:gd name="T3" fmla="*/ 0 h 24"/>
                <a:gd name="T4" fmla="*/ 0 w 17"/>
                <a:gd name="T5" fmla="*/ 0 h 24"/>
                <a:gd name="T6" fmla="*/ 0 w 17"/>
                <a:gd name="T7" fmla="*/ 0 h 24"/>
                <a:gd name="T8" fmla="*/ 0 w 17"/>
                <a:gd name="T9" fmla="*/ 0 h 24"/>
                <a:gd name="T10" fmla="*/ 0 w 17"/>
                <a:gd name="T11" fmla="*/ 0 h 24"/>
                <a:gd name="T12" fmla="*/ 0 w 17"/>
                <a:gd name="T13" fmla="*/ 0 h 24"/>
                <a:gd name="T14" fmla="*/ 0 w 17"/>
                <a:gd name="T15" fmla="*/ 0 h 24"/>
                <a:gd name="T16" fmla="*/ 0 w 17"/>
                <a:gd name="T17" fmla="*/ 0 h 24"/>
                <a:gd name="T18" fmla="*/ 0 w 17"/>
                <a:gd name="T19" fmla="*/ 0 h 24"/>
                <a:gd name="T20" fmla="*/ 0 w 17"/>
                <a:gd name="T21" fmla="*/ 0 h 24"/>
                <a:gd name="T22" fmla="*/ 0 w 17"/>
                <a:gd name="T23" fmla="*/ 0 h 24"/>
                <a:gd name="T24" fmla="*/ 0 w 17"/>
                <a:gd name="T25" fmla="*/ 0 h 24"/>
                <a:gd name="T26" fmla="*/ 0 w 17"/>
                <a:gd name="T27" fmla="*/ 0 h 24"/>
                <a:gd name="T28" fmla="*/ 0 w 17"/>
                <a:gd name="T29" fmla="*/ 0 h 24"/>
                <a:gd name="T30" fmla="*/ 0 w 17"/>
                <a:gd name="T31" fmla="*/ 0 h 24"/>
                <a:gd name="T32" fmla="*/ 0 w 17"/>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4"/>
                <a:gd name="T53" fmla="*/ 17 w 1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4">
                  <a:moveTo>
                    <a:pt x="7" y="24"/>
                  </a:moveTo>
                  <a:lnTo>
                    <a:pt x="2" y="17"/>
                  </a:lnTo>
                  <a:lnTo>
                    <a:pt x="0" y="11"/>
                  </a:lnTo>
                  <a:lnTo>
                    <a:pt x="0" y="6"/>
                  </a:lnTo>
                  <a:lnTo>
                    <a:pt x="2" y="0"/>
                  </a:lnTo>
                  <a:lnTo>
                    <a:pt x="6" y="0"/>
                  </a:lnTo>
                  <a:lnTo>
                    <a:pt x="9" y="0"/>
                  </a:lnTo>
                  <a:lnTo>
                    <a:pt x="12" y="0"/>
                  </a:lnTo>
                  <a:lnTo>
                    <a:pt x="16" y="2"/>
                  </a:lnTo>
                  <a:lnTo>
                    <a:pt x="16" y="5"/>
                  </a:lnTo>
                  <a:lnTo>
                    <a:pt x="16" y="9"/>
                  </a:lnTo>
                  <a:lnTo>
                    <a:pt x="16" y="13"/>
                  </a:lnTo>
                  <a:lnTo>
                    <a:pt x="17" y="17"/>
                  </a:lnTo>
                  <a:lnTo>
                    <a:pt x="13" y="21"/>
                  </a:lnTo>
                  <a:lnTo>
                    <a:pt x="10" y="23"/>
                  </a:lnTo>
                  <a:lnTo>
                    <a:pt x="9" y="24"/>
                  </a:lnTo>
                  <a:lnTo>
                    <a:pt x="7" y="24"/>
                  </a:lnTo>
                  <a:close/>
                </a:path>
              </a:pathLst>
            </a:custGeom>
            <a:solidFill>
              <a:srgbClr val="FFFFFF"/>
            </a:solidFill>
            <a:ln w="9525">
              <a:noFill/>
              <a:round/>
              <a:headEnd/>
              <a:tailEnd/>
            </a:ln>
          </p:spPr>
          <p:txBody>
            <a:bodyPr/>
            <a:lstStyle/>
            <a:p>
              <a:endParaRPr lang="en-US">
                <a:solidFill>
                  <a:srgbClr val="000000"/>
                </a:solidFill>
              </a:endParaRPr>
            </a:p>
          </p:txBody>
        </p:sp>
        <p:sp>
          <p:nvSpPr>
            <p:cNvPr id="27702" name="Freeform 54"/>
            <p:cNvSpPr>
              <a:spLocks/>
            </p:cNvSpPr>
            <p:nvPr/>
          </p:nvSpPr>
          <p:spPr bwMode="auto">
            <a:xfrm>
              <a:off x="7665711" y="1169395"/>
              <a:ext cx="79375" cy="20638"/>
            </a:xfrm>
            <a:custGeom>
              <a:avLst/>
              <a:gdLst>
                <a:gd name="T0" fmla="*/ 0 w 183"/>
                <a:gd name="T1" fmla="*/ 0 h 51"/>
                <a:gd name="T2" fmla="*/ 0 w 183"/>
                <a:gd name="T3" fmla="*/ 0 h 51"/>
                <a:gd name="T4" fmla="*/ 0 w 183"/>
                <a:gd name="T5" fmla="*/ 0 h 51"/>
                <a:gd name="T6" fmla="*/ 0 w 183"/>
                <a:gd name="T7" fmla="*/ 0 h 51"/>
                <a:gd name="T8" fmla="*/ 0 w 183"/>
                <a:gd name="T9" fmla="*/ 0 h 51"/>
                <a:gd name="T10" fmla="*/ 0 w 183"/>
                <a:gd name="T11" fmla="*/ 0 h 51"/>
                <a:gd name="T12" fmla="*/ 0 w 183"/>
                <a:gd name="T13" fmla="*/ 0 h 51"/>
                <a:gd name="T14" fmla="*/ 0 w 183"/>
                <a:gd name="T15" fmla="*/ 0 h 51"/>
                <a:gd name="T16" fmla="*/ 0 w 183"/>
                <a:gd name="T17" fmla="*/ 0 h 51"/>
                <a:gd name="T18" fmla="*/ 0 w 183"/>
                <a:gd name="T19" fmla="*/ 0 h 51"/>
                <a:gd name="T20" fmla="*/ 0 w 183"/>
                <a:gd name="T21" fmla="*/ 0 h 51"/>
                <a:gd name="T22" fmla="*/ 0 w 183"/>
                <a:gd name="T23" fmla="*/ 0 h 51"/>
                <a:gd name="T24" fmla="*/ 0 w 183"/>
                <a:gd name="T25" fmla="*/ 0 h 51"/>
                <a:gd name="T26" fmla="*/ 0 w 183"/>
                <a:gd name="T27" fmla="*/ 0 h 51"/>
                <a:gd name="T28" fmla="*/ 0 w 183"/>
                <a:gd name="T29" fmla="*/ 0 h 51"/>
                <a:gd name="T30" fmla="*/ 0 w 183"/>
                <a:gd name="T31" fmla="*/ 0 h 51"/>
                <a:gd name="T32" fmla="*/ 0 w 183"/>
                <a:gd name="T33" fmla="*/ 0 h 51"/>
                <a:gd name="T34" fmla="*/ 0 w 183"/>
                <a:gd name="T35" fmla="*/ 0 h 51"/>
                <a:gd name="T36" fmla="*/ 0 w 183"/>
                <a:gd name="T37" fmla="*/ 0 h 51"/>
                <a:gd name="T38" fmla="*/ 0 w 183"/>
                <a:gd name="T39" fmla="*/ 0 h 51"/>
                <a:gd name="T40" fmla="*/ 0 w 183"/>
                <a:gd name="T41" fmla="*/ 0 h 51"/>
                <a:gd name="T42" fmla="*/ 0 w 183"/>
                <a:gd name="T43" fmla="*/ 0 h 51"/>
                <a:gd name="T44" fmla="*/ 0 w 183"/>
                <a:gd name="T45" fmla="*/ 0 h 51"/>
                <a:gd name="T46" fmla="*/ 0 w 183"/>
                <a:gd name="T47" fmla="*/ 0 h 51"/>
                <a:gd name="T48" fmla="*/ 0 w 183"/>
                <a:gd name="T49" fmla="*/ 0 h 51"/>
                <a:gd name="T50" fmla="*/ 0 w 183"/>
                <a:gd name="T51" fmla="*/ 0 h 51"/>
                <a:gd name="T52" fmla="*/ 0 w 183"/>
                <a:gd name="T53" fmla="*/ 0 h 51"/>
                <a:gd name="T54" fmla="*/ 0 w 183"/>
                <a:gd name="T55" fmla="*/ 0 h 51"/>
                <a:gd name="T56" fmla="*/ 0 w 183"/>
                <a:gd name="T57" fmla="*/ 0 h 51"/>
                <a:gd name="T58" fmla="*/ 0 w 183"/>
                <a:gd name="T59" fmla="*/ 0 h 51"/>
                <a:gd name="T60" fmla="*/ 0 w 183"/>
                <a:gd name="T61" fmla="*/ 0 h 51"/>
                <a:gd name="T62" fmla="*/ 0 w 183"/>
                <a:gd name="T63" fmla="*/ 0 h 51"/>
                <a:gd name="T64" fmla="*/ 0 w 183"/>
                <a:gd name="T65" fmla="*/ 0 h 51"/>
                <a:gd name="T66" fmla="*/ 0 w 183"/>
                <a:gd name="T67" fmla="*/ 0 h 51"/>
                <a:gd name="T68" fmla="*/ 0 w 183"/>
                <a:gd name="T69" fmla="*/ 0 h 51"/>
                <a:gd name="T70" fmla="*/ 0 w 183"/>
                <a:gd name="T71" fmla="*/ 0 h 51"/>
                <a:gd name="T72" fmla="*/ 0 w 183"/>
                <a:gd name="T73" fmla="*/ 0 h 51"/>
                <a:gd name="T74" fmla="*/ 0 w 183"/>
                <a:gd name="T75" fmla="*/ 0 h 51"/>
                <a:gd name="T76" fmla="*/ 0 w 183"/>
                <a:gd name="T77" fmla="*/ 0 h 51"/>
                <a:gd name="T78" fmla="*/ 0 w 183"/>
                <a:gd name="T79" fmla="*/ 0 h 51"/>
                <a:gd name="T80" fmla="*/ 0 w 183"/>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3"/>
                <a:gd name="T124" fmla="*/ 0 h 51"/>
                <a:gd name="T125" fmla="*/ 183 w 183"/>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3" h="51">
                  <a:moveTo>
                    <a:pt x="159" y="51"/>
                  </a:moveTo>
                  <a:lnTo>
                    <a:pt x="149" y="50"/>
                  </a:lnTo>
                  <a:lnTo>
                    <a:pt x="138" y="47"/>
                  </a:lnTo>
                  <a:lnTo>
                    <a:pt x="126" y="43"/>
                  </a:lnTo>
                  <a:lnTo>
                    <a:pt x="115" y="41"/>
                  </a:lnTo>
                  <a:lnTo>
                    <a:pt x="105" y="37"/>
                  </a:lnTo>
                  <a:lnTo>
                    <a:pt x="94" y="34"/>
                  </a:lnTo>
                  <a:lnTo>
                    <a:pt x="85" y="33"/>
                  </a:lnTo>
                  <a:lnTo>
                    <a:pt x="78" y="32"/>
                  </a:lnTo>
                  <a:lnTo>
                    <a:pt x="67" y="38"/>
                  </a:lnTo>
                  <a:lnTo>
                    <a:pt x="60" y="42"/>
                  </a:lnTo>
                  <a:lnTo>
                    <a:pt x="53" y="43"/>
                  </a:lnTo>
                  <a:lnTo>
                    <a:pt x="49" y="43"/>
                  </a:lnTo>
                  <a:lnTo>
                    <a:pt x="46" y="42"/>
                  </a:lnTo>
                  <a:lnTo>
                    <a:pt x="42" y="41"/>
                  </a:lnTo>
                  <a:lnTo>
                    <a:pt x="37" y="39"/>
                  </a:lnTo>
                  <a:lnTo>
                    <a:pt x="32" y="38"/>
                  </a:lnTo>
                  <a:lnTo>
                    <a:pt x="22" y="43"/>
                  </a:lnTo>
                  <a:lnTo>
                    <a:pt x="12" y="43"/>
                  </a:lnTo>
                  <a:lnTo>
                    <a:pt x="3" y="37"/>
                  </a:lnTo>
                  <a:lnTo>
                    <a:pt x="0" y="29"/>
                  </a:lnTo>
                  <a:lnTo>
                    <a:pt x="2" y="20"/>
                  </a:lnTo>
                  <a:lnTo>
                    <a:pt x="10" y="11"/>
                  </a:lnTo>
                  <a:lnTo>
                    <a:pt x="27" y="4"/>
                  </a:lnTo>
                  <a:lnTo>
                    <a:pt x="56" y="2"/>
                  </a:lnTo>
                  <a:lnTo>
                    <a:pt x="61" y="6"/>
                  </a:lnTo>
                  <a:lnTo>
                    <a:pt x="66" y="7"/>
                  </a:lnTo>
                  <a:lnTo>
                    <a:pt x="73" y="4"/>
                  </a:lnTo>
                  <a:lnTo>
                    <a:pt x="80" y="0"/>
                  </a:lnTo>
                  <a:lnTo>
                    <a:pt x="90" y="2"/>
                  </a:lnTo>
                  <a:lnTo>
                    <a:pt x="102" y="4"/>
                  </a:lnTo>
                  <a:lnTo>
                    <a:pt x="119" y="10"/>
                  </a:lnTo>
                  <a:lnTo>
                    <a:pt x="138" y="16"/>
                  </a:lnTo>
                  <a:lnTo>
                    <a:pt x="155" y="23"/>
                  </a:lnTo>
                  <a:lnTo>
                    <a:pt x="169" y="30"/>
                  </a:lnTo>
                  <a:lnTo>
                    <a:pt x="179" y="37"/>
                  </a:lnTo>
                  <a:lnTo>
                    <a:pt x="183" y="43"/>
                  </a:lnTo>
                  <a:lnTo>
                    <a:pt x="176" y="47"/>
                  </a:lnTo>
                  <a:lnTo>
                    <a:pt x="170" y="49"/>
                  </a:lnTo>
                  <a:lnTo>
                    <a:pt x="165" y="50"/>
                  </a:lnTo>
                  <a:lnTo>
                    <a:pt x="159" y="51"/>
                  </a:lnTo>
                  <a:close/>
                </a:path>
              </a:pathLst>
            </a:custGeom>
            <a:solidFill>
              <a:srgbClr val="000000"/>
            </a:solidFill>
            <a:ln w="9525">
              <a:noFill/>
              <a:round/>
              <a:headEnd/>
              <a:tailEnd/>
            </a:ln>
          </p:spPr>
          <p:txBody>
            <a:bodyPr/>
            <a:lstStyle/>
            <a:p>
              <a:endParaRPr lang="en-US">
                <a:solidFill>
                  <a:srgbClr val="000000"/>
                </a:solidFill>
              </a:endParaRPr>
            </a:p>
          </p:txBody>
        </p:sp>
      </p:grpSp>
      <p:sp>
        <p:nvSpPr>
          <p:cNvPr id="27706" name="Text Box 58"/>
          <p:cNvSpPr txBox="1">
            <a:spLocks noChangeArrowheads="1"/>
          </p:cNvSpPr>
          <p:nvPr/>
        </p:nvSpPr>
        <p:spPr bwMode="auto">
          <a:xfrm>
            <a:off x="7187873" y="397870"/>
            <a:ext cx="1265238" cy="549275"/>
          </a:xfrm>
          <a:prstGeom prst="rect">
            <a:avLst/>
          </a:prstGeom>
          <a:noFill/>
          <a:ln w="9525">
            <a:noFill/>
            <a:miter lim="800000"/>
            <a:headEnd/>
            <a:tailEnd/>
          </a:ln>
        </p:spPr>
        <p:txBody>
          <a:bodyPr/>
          <a:lstStyle/>
          <a:p>
            <a:r>
              <a:rPr lang="en-US" b="0" dirty="0" err="1">
                <a:solidFill>
                  <a:srgbClr val="000000"/>
                </a:solidFill>
              </a:rPr>
              <a:t>m</a:t>
            </a:r>
            <a:r>
              <a:rPr lang="en-US" b="0" baseline="-25000" dirty="0" err="1">
                <a:solidFill>
                  <a:srgbClr val="000000"/>
                </a:solidFill>
              </a:rPr>
              <a:t>2</a:t>
            </a:r>
            <a:endParaRPr lang="en-US" dirty="0">
              <a:solidFill>
                <a:srgbClr val="000000"/>
              </a:solidFill>
            </a:endParaRPr>
          </a:p>
        </p:txBody>
      </p:sp>
      <p:sp>
        <p:nvSpPr>
          <p:cNvPr id="27707" name="Text Box 59"/>
          <p:cNvSpPr txBox="1">
            <a:spLocks noChangeArrowheads="1"/>
          </p:cNvSpPr>
          <p:nvPr/>
        </p:nvSpPr>
        <p:spPr bwMode="auto">
          <a:xfrm>
            <a:off x="783898" y="347070"/>
            <a:ext cx="1265238" cy="549275"/>
          </a:xfrm>
          <a:prstGeom prst="rect">
            <a:avLst/>
          </a:prstGeom>
          <a:noFill/>
          <a:ln w="9525">
            <a:noFill/>
            <a:miter lim="800000"/>
            <a:headEnd/>
            <a:tailEnd/>
          </a:ln>
        </p:spPr>
        <p:txBody>
          <a:bodyPr/>
          <a:lstStyle/>
          <a:p>
            <a:r>
              <a:rPr lang="en-US" b="0" dirty="0" err="1">
                <a:solidFill>
                  <a:srgbClr val="000000"/>
                </a:solidFill>
              </a:rPr>
              <a:t>m</a:t>
            </a:r>
            <a:r>
              <a:rPr lang="en-US" b="0" baseline="-25000" dirty="0" err="1">
                <a:solidFill>
                  <a:srgbClr val="000000"/>
                </a:solidFill>
              </a:rPr>
              <a:t>1</a:t>
            </a:r>
            <a:endParaRPr lang="en-US" dirty="0">
              <a:solidFill>
                <a:srgbClr val="000000"/>
              </a:solidFill>
            </a:endParaRPr>
          </a:p>
        </p:txBody>
      </p:sp>
      <p:grpSp>
        <p:nvGrpSpPr>
          <p:cNvPr id="4" name="Group 3"/>
          <p:cNvGrpSpPr/>
          <p:nvPr/>
        </p:nvGrpSpPr>
        <p:grpSpPr>
          <a:xfrm>
            <a:off x="1396673" y="2629895"/>
            <a:ext cx="6327775" cy="685800"/>
            <a:chOff x="1396673" y="2629895"/>
            <a:chExt cx="6327775" cy="685800"/>
          </a:xfrm>
        </p:grpSpPr>
        <p:sp>
          <p:nvSpPr>
            <p:cNvPr id="27703" name="Line 55"/>
            <p:cNvSpPr>
              <a:spLocks noChangeShapeType="1"/>
            </p:cNvSpPr>
            <p:nvPr/>
          </p:nvSpPr>
          <p:spPr bwMode="auto">
            <a:xfrm>
              <a:off x="1396673" y="2629895"/>
              <a:ext cx="0" cy="68580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04" name="Line 56"/>
            <p:cNvSpPr>
              <a:spLocks noChangeShapeType="1"/>
            </p:cNvSpPr>
            <p:nvPr/>
          </p:nvSpPr>
          <p:spPr bwMode="auto">
            <a:xfrm>
              <a:off x="7724448" y="2629895"/>
              <a:ext cx="0" cy="685800"/>
            </a:xfrm>
            <a:prstGeom prst="line">
              <a:avLst/>
            </a:prstGeom>
            <a:noFill/>
            <a:ln w="22225">
              <a:solidFill>
                <a:srgbClr val="000000"/>
              </a:solidFill>
              <a:round/>
              <a:headEnd/>
              <a:tailEnd/>
            </a:ln>
          </p:spPr>
          <p:txBody>
            <a:bodyPr/>
            <a:lstStyle/>
            <a:p>
              <a:endParaRPr lang="en-US">
                <a:solidFill>
                  <a:srgbClr val="000000"/>
                </a:solidFill>
              </a:endParaRPr>
            </a:p>
          </p:txBody>
        </p:sp>
        <p:sp>
          <p:nvSpPr>
            <p:cNvPr id="27705" name="Line 57"/>
            <p:cNvSpPr>
              <a:spLocks noChangeShapeType="1"/>
            </p:cNvSpPr>
            <p:nvPr/>
          </p:nvSpPr>
          <p:spPr bwMode="auto">
            <a:xfrm>
              <a:off x="1396673" y="3190283"/>
              <a:ext cx="6327775" cy="0"/>
            </a:xfrm>
            <a:prstGeom prst="line">
              <a:avLst/>
            </a:prstGeom>
            <a:noFill/>
            <a:ln w="22225">
              <a:solidFill>
                <a:srgbClr val="000000"/>
              </a:solidFill>
              <a:round/>
              <a:headEnd type="triangle" w="lg" len="lg"/>
              <a:tailEnd type="triangle" w="lg" len="lg"/>
            </a:ln>
          </p:spPr>
          <p:txBody>
            <a:bodyPr/>
            <a:lstStyle/>
            <a:p>
              <a:endParaRPr lang="en-US">
                <a:solidFill>
                  <a:srgbClr val="000000"/>
                </a:solidFill>
              </a:endParaRPr>
            </a:p>
          </p:txBody>
        </p:sp>
        <p:sp>
          <p:nvSpPr>
            <p:cNvPr id="27708" name="Text Box 60"/>
            <p:cNvSpPr txBox="1">
              <a:spLocks noChangeArrowheads="1"/>
            </p:cNvSpPr>
            <p:nvPr/>
          </p:nvSpPr>
          <p:spPr bwMode="auto">
            <a:xfrm>
              <a:off x="4000173" y="2674345"/>
              <a:ext cx="1266825" cy="549275"/>
            </a:xfrm>
            <a:prstGeom prst="rect">
              <a:avLst/>
            </a:prstGeom>
            <a:noFill/>
            <a:ln w="9525">
              <a:noFill/>
              <a:miter lim="800000"/>
              <a:headEnd/>
              <a:tailEnd/>
            </a:ln>
          </p:spPr>
          <p:txBody>
            <a:bodyPr/>
            <a:lstStyle/>
            <a:p>
              <a:r>
                <a:rPr lang="en-US" b="0">
                  <a:solidFill>
                    <a:srgbClr val="000000"/>
                  </a:solidFill>
                </a:rPr>
                <a:t>r</a:t>
              </a:r>
              <a:endParaRPr lang="en-US">
                <a:solidFill>
                  <a:srgbClr val="000000"/>
                </a:solidFill>
              </a:endParaRPr>
            </a:p>
          </p:txBody>
        </p:sp>
      </p:grpSp>
      <p:graphicFrame>
        <p:nvGraphicFramePr>
          <p:cNvPr id="383038" name="Object 62"/>
          <p:cNvGraphicFramePr>
            <a:graphicFrameLocks noChangeAspect="1"/>
          </p:cNvGraphicFramePr>
          <p:nvPr>
            <p:extLst>
              <p:ext uri="{D42A27DB-BD31-4B8C-83A1-F6EECF244321}">
                <p14:modId xmlns:p14="http://schemas.microsoft.com/office/powerpoint/2010/main" val="2979902507"/>
              </p:ext>
            </p:extLst>
          </p:nvPr>
        </p:nvGraphicFramePr>
        <p:xfrm>
          <a:off x="1547813" y="4969448"/>
          <a:ext cx="4416425" cy="952500"/>
        </p:xfrm>
        <a:graphic>
          <a:graphicData uri="http://schemas.openxmlformats.org/presentationml/2006/ole">
            <mc:AlternateContent xmlns:mc="http://schemas.openxmlformats.org/markup-compatibility/2006">
              <mc:Choice xmlns:v="urn:schemas-microsoft-com:vml" Requires="v">
                <p:oleObj spid="_x0000_s22638" name="Equation" r:id="rId3" imgW="4419360" imgH="952200" progId="Equation.3">
                  <p:embed/>
                </p:oleObj>
              </mc:Choice>
              <mc:Fallback>
                <p:oleObj name="Equation" r:id="rId3" imgW="4419360" imgH="952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969448"/>
                        <a:ext cx="441642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3041" name="Object 65"/>
          <p:cNvGraphicFramePr>
            <a:graphicFrameLocks noChangeAspect="1"/>
          </p:cNvGraphicFramePr>
          <p:nvPr>
            <p:extLst>
              <p:ext uri="{D42A27DB-BD31-4B8C-83A1-F6EECF244321}">
                <p14:modId xmlns:p14="http://schemas.microsoft.com/office/powerpoint/2010/main" val="2045261899"/>
              </p:ext>
            </p:extLst>
          </p:nvPr>
        </p:nvGraphicFramePr>
        <p:xfrm>
          <a:off x="1166813" y="3694733"/>
          <a:ext cx="2043112" cy="838200"/>
        </p:xfrm>
        <a:graphic>
          <a:graphicData uri="http://schemas.openxmlformats.org/presentationml/2006/ole">
            <mc:AlternateContent xmlns:mc="http://schemas.openxmlformats.org/markup-compatibility/2006">
              <mc:Choice xmlns:v="urn:schemas-microsoft-com:vml" Requires="v">
                <p:oleObj spid="_x0000_s22639" name="Equation" r:id="rId5" imgW="2044440" imgH="838080" progId="Equation.3">
                  <p:embed/>
                </p:oleObj>
              </mc:Choice>
              <mc:Fallback>
                <p:oleObj name="Equation" r:id="rId5" imgW="204444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6813" y="3694733"/>
                        <a:ext cx="20431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6794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707"/>
                                        </p:tgtEl>
                                        <p:attrNameLst>
                                          <p:attrName>style.visibility</p:attrName>
                                        </p:attrNameLst>
                                      </p:cBhvr>
                                      <p:to>
                                        <p:strVal val="visible"/>
                                      </p:to>
                                    </p:set>
                                    <p:animEffect transition="in" filter="wipe(down)">
                                      <p:cBhvr>
                                        <p:cTn id="7" dur="580">
                                          <p:stCondLst>
                                            <p:cond delay="0"/>
                                          </p:stCondLst>
                                        </p:cTn>
                                        <p:tgtEl>
                                          <p:spTgt spid="27707"/>
                                        </p:tgtEl>
                                      </p:cBhvr>
                                    </p:animEffect>
                                    <p:anim calcmode="lin" valueType="num">
                                      <p:cBhvr>
                                        <p:cTn id="8" dur="1822" tmFilter="0,0; 0.14,0.36; 0.43,0.73; 0.71,0.91; 1.0,1.0">
                                          <p:stCondLst>
                                            <p:cond delay="0"/>
                                          </p:stCondLst>
                                        </p:cTn>
                                        <p:tgtEl>
                                          <p:spTgt spid="277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7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7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7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70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707"/>
                                        </p:tgtEl>
                                      </p:cBhvr>
                                      <p:to x="100000" y="60000"/>
                                    </p:animScale>
                                    <p:animScale>
                                      <p:cBhvr>
                                        <p:cTn id="14" dur="166" decel="50000">
                                          <p:stCondLst>
                                            <p:cond delay="676"/>
                                          </p:stCondLst>
                                        </p:cTn>
                                        <p:tgtEl>
                                          <p:spTgt spid="27707"/>
                                        </p:tgtEl>
                                      </p:cBhvr>
                                      <p:to x="100000" y="100000"/>
                                    </p:animScale>
                                    <p:animScale>
                                      <p:cBhvr>
                                        <p:cTn id="15" dur="26">
                                          <p:stCondLst>
                                            <p:cond delay="1312"/>
                                          </p:stCondLst>
                                        </p:cTn>
                                        <p:tgtEl>
                                          <p:spTgt spid="27707"/>
                                        </p:tgtEl>
                                      </p:cBhvr>
                                      <p:to x="100000" y="80000"/>
                                    </p:animScale>
                                    <p:animScale>
                                      <p:cBhvr>
                                        <p:cTn id="16" dur="166" decel="50000">
                                          <p:stCondLst>
                                            <p:cond delay="1338"/>
                                          </p:stCondLst>
                                        </p:cTn>
                                        <p:tgtEl>
                                          <p:spTgt spid="27707"/>
                                        </p:tgtEl>
                                      </p:cBhvr>
                                      <p:to x="100000" y="100000"/>
                                    </p:animScale>
                                    <p:animScale>
                                      <p:cBhvr>
                                        <p:cTn id="17" dur="26">
                                          <p:stCondLst>
                                            <p:cond delay="1642"/>
                                          </p:stCondLst>
                                        </p:cTn>
                                        <p:tgtEl>
                                          <p:spTgt spid="27707"/>
                                        </p:tgtEl>
                                      </p:cBhvr>
                                      <p:to x="100000" y="90000"/>
                                    </p:animScale>
                                    <p:animScale>
                                      <p:cBhvr>
                                        <p:cTn id="18" dur="166" decel="50000">
                                          <p:stCondLst>
                                            <p:cond delay="1668"/>
                                          </p:stCondLst>
                                        </p:cTn>
                                        <p:tgtEl>
                                          <p:spTgt spid="27707"/>
                                        </p:tgtEl>
                                      </p:cBhvr>
                                      <p:to x="100000" y="100000"/>
                                    </p:animScale>
                                    <p:animScale>
                                      <p:cBhvr>
                                        <p:cTn id="19" dur="26">
                                          <p:stCondLst>
                                            <p:cond delay="1808"/>
                                          </p:stCondLst>
                                        </p:cTn>
                                        <p:tgtEl>
                                          <p:spTgt spid="27707"/>
                                        </p:tgtEl>
                                      </p:cBhvr>
                                      <p:to x="100000" y="95000"/>
                                    </p:animScale>
                                    <p:animScale>
                                      <p:cBhvr>
                                        <p:cTn id="20" dur="166" decel="50000">
                                          <p:stCondLst>
                                            <p:cond delay="1834"/>
                                          </p:stCondLst>
                                        </p:cTn>
                                        <p:tgtEl>
                                          <p:spTgt spid="2770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706"/>
                                        </p:tgtEl>
                                        <p:attrNameLst>
                                          <p:attrName>style.visibility</p:attrName>
                                        </p:attrNameLst>
                                      </p:cBhvr>
                                      <p:to>
                                        <p:strVal val="visible"/>
                                      </p:to>
                                    </p:set>
                                    <p:animEffect transition="in" filter="wipe(down)">
                                      <p:cBhvr>
                                        <p:cTn id="25" dur="580">
                                          <p:stCondLst>
                                            <p:cond delay="0"/>
                                          </p:stCondLst>
                                        </p:cTn>
                                        <p:tgtEl>
                                          <p:spTgt spid="27706"/>
                                        </p:tgtEl>
                                      </p:cBhvr>
                                    </p:animEffect>
                                    <p:anim calcmode="lin" valueType="num">
                                      <p:cBhvr>
                                        <p:cTn id="26" dur="1822" tmFilter="0,0; 0.14,0.36; 0.43,0.73; 0.71,0.91; 1.0,1.0">
                                          <p:stCondLst>
                                            <p:cond delay="0"/>
                                          </p:stCondLst>
                                        </p:cTn>
                                        <p:tgtEl>
                                          <p:spTgt spid="277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7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7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7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706"/>
                                        </p:tgtEl>
                                        <p:attrNameLst>
                                          <p:attrName>ppt_y</p:attrName>
                                        </p:attrNameLst>
                                      </p:cBhvr>
                                      <p:tavLst>
                                        <p:tav tm="0" fmla="#ppt_y-sin(pi*$)/81">
                                          <p:val>
                                            <p:fltVal val="0"/>
                                          </p:val>
                                        </p:tav>
                                        <p:tav tm="100000">
                                          <p:val>
                                            <p:fltVal val="1"/>
                                          </p:val>
                                        </p:tav>
                                      </p:tavLst>
                                    </p:anim>
                                    <p:animScale>
                                      <p:cBhvr>
                                        <p:cTn id="31" dur="26">
                                          <p:stCondLst>
                                            <p:cond delay="650"/>
                                          </p:stCondLst>
                                        </p:cTn>
                                        <p:tgtEl>
                                          <p:spTgt spid="27706"/>
                                        </p:tgtEl>
                                      </p:cBhvr>
                                      <p:to x="100000" y="60000"/>
                                    </p:animScale>
                                    <p:animScale>
                                      <p:cBhvr>
                                        <p:cTn id="32" dur="166" decel="50000">
                                          <p:stCondLst>
                                            <p:cond delay="676"/>
                                          </p:stCondLst>
                                        </p:cTn>
                                        <p:tgtEl>
                                          <p:spTgt spid="27706"/>
                                        </p:tgtEl>
                                      </p:cBhvr>
                                      <p:to x="100000" y="100000"/>
                                    </p:animScale>
                                    <p:animScale>
                                      <p:cBhvr>
                                        <p:cTn id="33" dur="26">
                                          <p:stCondLst>
                                            <p:cond delay="1312"/>
                                          </p:stCondLst>
                                        </p:cTn>
                                        <p:tgtEl>
                                          <p:spTgt spid="27706"/>
                                        </p:tgtEl>
                                      </p:cBhvr>
                                      <p:to x="100000" y="80000"/>
                                    </p:animScale>
                                    <p:animScale>
                                      <p:cBhvr>
                                        <p:cTn id="34" dur="166" decel="50000">
                                          <p:stCondLst>
                                            <p:cond delay="1338"/>
                                          </p:stCondLst>
                                        </p:cTn>
                                        <p:tgtEl>
                                          <p:spTgt spid="27706"/>
                                        </p:tgtEl>
                                      </p:cBhvr>
                                      <p:to x="100000" y="100000"/>
                                    </p:animScale>
                                    <p:animScale>
                                      <p:cBhvr>
                                        <p:cTn id="35" dur="26">
                                          <p:stCondLst>
                                            <p:cond delay="1642"/>
                                          </p:stCondLst>
                                        </p:cTn>
                                        <p:tgtEl>
                                          <p:spTgt spid="27706"/>
                                        </p:tgtEl>
                                      </p:cBhvr>
                                      <p:to x="100000" y="90000"/>
                                    </p:animScale>
                                    <p:animScale>
                                      <p:cBhvr>
                                        <p:cTn id="36" dur="166" decel="50000">
                                          <p:stCondLst>
                                            <p:cond delay="1668"/>
                                          </p:stCondLst>
                                        </p:cTn>
                                        <p:tgtEl>
                                          <p:spTgt spid="27706"/>
                                        </p:tgtEl>
                                      </p:cBhvr>
                                      <p:to x="100000" y="100000"/>
                                    </p:animScale>
                                    <p:animScale>
                                      <p:cBhvr>
                                        <p:cTn id="37" dur="26">
                                          <p:stCondLst>
                                            <p:cond delay="1808"/>
                                          </p:stCondLst>
                                        </p:cTn>
                                        <p:tgtEl>
                                          <p:spTgt spid="27706"/>
                                        </p:tgtEl>
                                      </p:cBhvr>
                                      <p:to x="100000" y="95000"/>
                                    </p:animScale>
                                    <p:animScale>
                                      <p:cBhvr>
                                        <p:cTn id="38" dur="166" decel="50000">
                                          <p:stCondLst>
                                            <p:cond delay="1834"/>
                                          </p:stCondLst>
                                        </p:cTn>
                                        <p:tgtEl>
                                          <p:spTgt spid="2770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anim calcmode="lin" valueType="num">
                                      <p:cBhvr>
                                        <p:cTn id="44" dur="2000" fill="hold"/>
                                        <p:tgtEl>
                                          <p:spTgt spid="4"/>
                                        </p:tgtEl>
                                        <p:attrNameLst>
                                          <p:attrName>ppt_w</p:attrName>
                                        </p:attrNameLst>
                                      </p:cBhvr>
                                      <p:tavLst>
                                        <p:tav tm="0" fmla="#ppt_w*sin(2.5*pi*$)">
                                          <p:val>
                                            <p:fltVal val="0"/>
                                          </p:val>
                                        </p:tav>
                                        <p:tav tm="100000">
                                          <p:val>
                                            <p:fltVal val="1"/>
                                          </p:val>
                                        </p:tav>
                                      </p:tavLst>
                                    </p:anim>
                                    <p:anim calcmode="lin" valueType="num">
                                      <p:cBhvr>
                                        <p:cTn id="4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nodeType="clickEffect">
                                  <p:stCondLst>
                                    <p:cond delay="0"/>
                                  </p:stCondLst>
                                  <p:childTnLst>
                                    <p:set>
                                      <p:cBhvr>
                                        <p:cTn id="49" dur="1" fill="hold">
                                          <p:stCondLst>
                                            <p:cond delay="0"/>
                                          </p:stCondLst>
                                        </p:cTn>
                                        <p:tgtEl>
                                          <p:spTgt spid="383041"/>
                                        </p:tgtEl>
                                        <p:attrNameLst>
                                          <p:attrName>style.visibility</p:attrName>
                                        </p:attrNameLst>
                                      </p:cBhvr>
                                      <p:to>
                                        <p:strVal val="visible"/>
                                      </p:to>
                                    </p:set>
                                    <p:animEffect transition="in" filter="fade">
                                      <p:cBhvr>
                                        <p:cTn id="50" dur="2000"/>
                                        <p:tgtEl>
                                          <p:spTgt spid="383041"/>
                                        </p:tgtEl>
                                      </p:cBhvr>
                                    </p:animEffect>
                                    <p:anim calcmode="lin" valueType="num">
                                      <p:cBhvr>
                                        <p:cTn id="51" dur="2000" fill="hold"/>
                                        <p:tgtEl>
                                          <p:spTgt spid="383041"/>
                                        </p:tgtEl>
                                        <p:attrNameLst>
                                          <p:attrName>style.rotation</p:attrName>
                                        </p:attrNameLst>
                                      </p:cBhvr>
                                      <p:tavLst>
                                        <p:tav tm="0">
                                          <p:val>
                                            <p:fltVal val="720"/>
                                          </p:val>
                                        </p:tav>
                                        <p:tav tm="100000">
                                          <p:val>
                                            <p:fltVal val="0"/>
                                          </p:val>
                                        </p:tav>
                                      </p:tavLst>
                                    </p:anim>
                                    <p:anim calcmode="lin" valueType="num">
                                      <p:cBhvr>
                                        <p:cTn id="52" dur="2000" fill="hold"/>
                                        <p:tgtEl>
                                          <p:spTgt spid="383041"/>
                                        </p:tgtEl>
                                        <p:attrNameLst>
                                          <p:attrName>ppt_h</p:attrName>
                                        </p:attrNameLst>
                                      </p:cBhvr>
                                      <p:tavLst>
                                        <p:tav tm="0">
                                          <p:val>
                                            <p:fltVal val="0"/>
                                          </p:val>
                                        </p:tav>
                                        <p:tav tm="100000">
                                          <p:val>
                                            <p:strVal val="#ppt_h"/>
                                          </p:val>
                                        </p:tav>
                                      </p:tavLst>
                                    </p:anim>
                                    <p:anim calcmode="lin" valueType="num">
                                      <p:cBhvr>
                                        <p:cTn id="53" dur="2000" fill="hold"/>
                                        <p:tgtEl>
                                          <p:spTgt spid="383041"/>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83038"/>
                                        </p:tgtEl>
                                        <p:attrNameLst>
                                          <p:attrName>style.visibility</p:attrName>
                                        </p:attrNameLst>
                                      </p:cBhvr>
                                      <p:to>
                                        <p:strVal val="visible"/>
                                      </p:to>
                                    </p:set>
                                    <p:animEffect transition="in" filter="fade">
                                      <p:cBhvr>
                                        <p:cTn id="58" dur="1000"/>
                                        <p:tgtEl>
                                          <p:spTgt spid="383038"/>
                                        </p:tgtEl>
                                      </p:cBhvr>
                                    </p:animEffect>
                                    <p:anim calcmode="lin" valueType="num">
                                      <p:cBhvr>
                                        <p:cTn id="59" dur="1000" fill="hold"/>
                                        <p:tgtEl>
                                          <p:spTgt spid="383038"/>
                                        </p:tgtEl>
                                        <p:attrNameLst>
                                          <p:attrName>ppt_x</p:attrName>
                                        </p:attrNameLst>
                                      </p:cBhvr>
                                      <p:tavLst>
                                        <p:tav tm="0">
                                          <p:val>
                                            <p:strVal val="#ppt_x"/>
                                          </p:val>
                                        </p:tav>
                                        <p:tav tm="100000">
                                          <p:val>
                                            <p:strVal val="#ppt_x"/>
                                          </p:val>
                                        </p:tav>
                                      </p:tavLst>
                                    </p:anim>
                                    <p:anim calcmode="lin" valueType="num">
                                      <p:cBhvr>
                                        <p:cTn id="60" dur="1000" fill="hold"/>
                                        <p:tgtEl>
                                          <p:spTgt spid="38303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382978"/>
                                        </p:tgtEl>
                                        <p:attrNameLst>
                                          <p:attrName>style.visibility</p:attrName>
                                        </p:attrNameLst>
                                      </p:cBhvr>
                                      <p:to>
                                        <p:strVal val="visible"/>
                                      </p:to>
                                    </p:set>
                                    <p:anim calcmode="lin" valueType="num">
                                      <p:cBhvr>
                                        <p:cTn id="65" dur="1000" fill="hold"/>
                                        <p:tgtEl>
                                          <p:spTgt spid="382978"/>
                                        </p:tgtEl>
                                        <p:attrNameLst>
                                          <p:attrName>ppt_x</p:attrName>
                                        </p:attrNameLst>
                                      </p:cBhvr>
                                      <p:tavLst>
                                        <p:tav tm="0">
                                          <p:val>
                                            <p:strVal val="#ppt_x-.2"/>
                                          </p:val>
                                        </p:tav>
                                        <p:tav tm="100000">
                                          <p:val>
                                            <p:strVal val="#ppt_x"/>
                                          </p:val>
                                        </p:tav>
                                      </p:tavLst>
                                    </p:anim>
                                    <p:anim calcmode="lin" valueType="num">
                                      <p:cBhvr>
                                        <p:cTn id="66" dur="1000" fill="hold"/>
                                        <p:tgtEl>
                                          <p:spTgt spid="382978"/>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82978"/>
                                        </p:tgtEl>
                                      </p:cBhvr>
                                    </p:animEffect>
                                  </p:childTnLst>
                                </p:cTn>
                              </p:par>
                            </p:childTnLst>
                          </p:cTn>
                        </p:par>
                        <p:par>
                          <p:cTn id="68" fill="hold">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383043"/>
                                        </p:tgtEl>
                                        <p:attrNameLst>
                                          <p:attrName>style.visibility</p:attrName>
                                        </p:attrNameLst>
                                      </p:cBhvr>
                                      <p:to>
                                        <p:strVal val="visible"/>
                                      </p:to>
                                    </p:set>
                                    <p:animEffect transition="in" filter="dissolve">
                                      <p:cBhvr>
                                        <p:cTn id="71" dur="500"/>
                                        <p:tgtEl>
                                          <p:spTgt spid="38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43" grpId="0" animBg="1"/>
      <p:bldP spid="382978" grpId="0"/>
      <p:bldP spid="27706" grpId="0"/>
      <p:bldP spid="2770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
          <p:cNvSpPr>
            <a:spLocks noChangeArrowheads="1"/>
          </p:cNvSpPr>
          <p:nvPr/>
        </p:nvSpPr>
        <p:spPr bwMode="auto">
          <a:xfrm>
            <a:off x="662483" y="463391"/>
            <a:ext cx="3493200" cy="954107"/>
          </a:xfrm>
          <a:prstGeom prst="rect">
            <a:avLst/>
          </a:prstGeom>
          <a:noFill/>
          <a:ln w="9525" algn="ctr">
            <a:noFill/>
            <a:miter lim="800000"/>
            <a:headEnd/>
            <a:tailEnd/>
          </a:ln>
        </p:spPr>
        <p:txBody>
          <a:bodyPr wrap="none" anchor="ctr">
            <a:spAutoFit/>
          </a:bodyPr>
          <a:lstStyle/>
          <a:p>
            <a:pPr algn="l"/>
            <a:r>
              <a:rPr lang="en-US" b="0" dirty="0" smtClean="0">
                <a:solidFill>
                  <a:srgbClr val="FFFFFF"/>
                </a:solidFill>
              </a:rPr>
              <a:t>line // to Earth’s axis </a:t>
            </a:r>
          </a:p>
          <a:p>
            <a:pPr algn="l"/>
            <a:r>
              <a:rPr lang="en-US" b="0" dirty="0" smtClean="0">
                <a:solidFill>
                  <a:srgbClr val="FFFFFF"/>
                </a:solidFill>
              </a:rPr>
              <a:t>of revolution</a:t>
            </a:r>
            <a:endParaRPr lang="en-US" b="0" dirty="0">
              <a:solidFill>
                <a:srgbClr val="FFFFFF"/>
              </a:solidFill>
            </a:endParaRPr>
          </a:p>
        </p:txBody>
      </p:sp>
      <p:sp>
        <p:nvSpPr>
          <p:cNvPr id="6" name="Oval 5"/>
          <p:cNvSpPr/>
          <p:nvPr/>
        </p:nvSpPr>
        <p:spPr bwMode="auto">
          <a:xfrm>
            <a:off x="3025453" y="1466878"/>
            <a:ext cx="3090042" cy="3090042"/>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cxnSp>
        <p:nvCxnSpPr>
          <p:cNvPr id="10" name="Straight Connector 9"/>
          <p:cNvCxnSpPr/>
          <p:nvPr/>
        </p:nvCxnSpPr>
        <p:spPr bwMode="auto">
          <a:xfrm flipH="1">
            <a:off x="3684744" y="4444621"/>
            <a:ext cx="255121" cy="601031"/>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p:cNvCxnSpPr>
            <a:endCxn id="6" idx="0"/>
          </p:cNvCxnSpPr>
          <p:nvPr/>
        </p:nvCxnSpPr>
        <p:spPr bwMode="auto">
          <a:xfrm flipH="1">
            <a:off x="4570474" y="899311"/>
            <a:ext cx="1" cy="567567"/>
          </a:xfrm>
          <a:prstGeom prst="line">
            <a:avLst/>
          </a:prstGeom>
          <a:noFill/>
          <a:ln w="41275" cap="flat" cmpd="sng" algn="ctr">
            <a:solidFill>
              <a:schemeClr val="bg1"/>
            </a:solidFill>
            <a:prstDash val="sysDash"/>
            <a:round/>
            <a:headEnd type="none" w="med" len="med"/>
            <a:tailEnd type="none" w="med" len="med"/>
          </a:ln>
          <a:effectLst/>
        </p:spPr>
      </p:cxnSp>
      <p:cxnSp>
        <p:nvCxnSpPr>
          <p:cNvPr id="21" name="Straight Connector 20"/>
          <p:cNvCxnSpPr/>
          <p:nvPr/>
        </p:nvCxnSpPr>
        <p:spPr bwMode="auto">
          <a:xfrm flipH="1">
            <a:off x="4570474" y="4541145"/>
            <a:ext cx="1" cy="567567"/>
          </a:xfrm>
          <a:prstGeom prst="line">
            <a:avLst/>
          </a:prstGeom>
          <a:noFill/>
          <a:ln w="41275" cap="flat" cmpd="sng" algn="ctr">
            <a:solidFill>
              <a:schemeClr val="bg1"/>
            </a:solidFill>
            <a:prstDash val="sysDash"/>
            <a:round/>
            <a:headEnd type="none" w="med" len="med"/>
            <a:tailEnd type="none" w="med" len="med"/>
          </a:ln>
          <a:effectLst/>
        </p:spPr>
      </p:cxnSp>
      <p:grpSp>
        <p:nvGrpSpPr>
          <p:cNvPr id="56" name="Group 55"/>
          <p:cNvGrpSpPr/>
          <p:nvPr/>
        </p:nvGrpSpPr>
        <p:grpSpPr>
          <a:xfrm>
            <a:off x="5075525" y="962383"/>
            <a:ext cx="624632" cy="630621"/>
            <a:chOff x="5075525" y="629883"/>
            <a:chExt cx="624632" cy="630621"/>
          </a:xfrm>
        </p:grpSpPr>
        <p:sp>
          <p:nvSpPr>
            <p:cNvPr id="55" name="Rectangle 6"/>
            <p:cNvSpPr>
              <a:spLocks noChangeArrowheads="1"/>
            </p:cNvSpPr>
            <p:nvPr/>
          </p:nvSpPr>
          <p:spPr bwMode="auto">
            <a:xfrm rot="1337813">
              <a:off x="5075525" y="688082"/>
              <a:ext cx="444352" cy="523220"/>
            </a:xfrm>
            <a:prstGeom prst="rect">
              <a:avLst/>
            </a:prstGeom>
            <a:noFill/>
            <a:ln w="9525" algn="ctr">
              <a:noFill/>
              <a:miter lim="800000"/>
              <a:headEnd/>
              <a:tailEnd/>
            </a:ln>
          </p:spPr>
          <p:txBody>
            <a:bodyPr wrap="none" anchor="ctr">
              <a:spAutoFit/>
            </a:bodyPr>
            <a:lstStyle/>
            <a:p>
              <a:pPr algn="l"/>
              <a:r>
                <a:rPr lang="en-US" b="0" dirty="0" smtClean="0">
                  <a:solidFill>
                    <a:srgbClr val="FFFFFF"/>
                  </a:solidFill>
                </a:rPr>
                <a:t>N</a:t>
              </a:r>
              <a:endParaRPr lang="en-US" b="0" dirty="0">
                <a:solidFill>
                  <a:srgbClr val="FFFFFF"/>
                </a:solidFill>
              </a:endParaRPr>
            </a:p>
          </p:txBody>
        </p:sp>
        <p:grpSp>
          <p:nvGrpSpPr>
            <p:cNvPr id="54" name="Group 53"/>
            <p:cNvGrpSpPr/>
            <p:nvPr/>
          </p:nvGrpSpPr>
          <p:grpSpPr>
            <a:xfrm>
              <a:off x="5164596" y="629883"/>
              <a:ext cx="535561" cy="630621"/>
              <a:chOff x="5164596" y="629883"/>
              <a:chExt cx="535561" cy="630621"/>
            </a:xfrm>
          </p:grpSpPr>
          <p:cxnSp>
            <p:nvCxnSpPr>
              <p:cNvPr id="41" name="Straight Connector 40"/>
              <p:cNvCxnSpPr/>
              <p:nvPr/>
            </p:nvCxnSpPr>
            <p:spPr bwMode="auto">
              <a:xfrm flipH="1">
                <a:off x="5164596" y="629883"/>
                <a:ext cx="267682" cy="630621"/>
              </a:xfrm>
              <a:prstGeom prst="line">
                <a:avLst/>
              </a:prstGeom>
              <a:noFill/>
              <a:ln w="28575" cap="flat" cmpd="sng" algn="ctr">
                <a:solidFill>
                  <a:schemeClr val="bg1"/>
                </a:solidFill>
                <a:prstDash val="solid"/>
                <a:round/>
                <a:headEnd type="none" w="med" len="med"/>
                <a:tailEnd type="none" w="med" len="med"/>
              </a:ln>
              <a:effectLst/>
            </p:spPr>
          </p:cxnSp>
          <p:sp>
            <p:nvSpPr>
              <p:cNvPr id="53" name="Isosceles Triangle 52"/>
              <p:cNvSpPr/>
              <p:nvPr/>
            </p:nvSpPr>
            <p:spPr bwMode="auto">
              <a:xfrm rot="6837649">
                <a:off x="5471557" y="603003"/>
                <a:ext cx="148856" cy="308344"/>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srgbClr val="FFFFFF"/>
                  </a:solidFill>
                  <a:latin typeface="Arial" charset="0"/>
                </a:endParaRPr>
              </a:p>
            </p:txBody>
          </p:sp>
        </p:grpSp>
      </p:grpSp>
      <p:sp>
        <p:nvSpPr>
          <p:cNvPr id="63" name="Rectangle 6"/>
          <p:cNvSpPr>
            <a:spLocks noChangeArrowheads="1"/>
          </p:cNvSpPr>
          <p:nvPr/>
        </p:nvSpPr>
        <p:spPr bwMode="auto">
          <a:xfrm>
            <a:off x="3746877" y="4683217"/>
            <a:ext cx="877163" cy="523220"/>
          </a:xfrm>
          <a:prstGeom prst="rect">
            <a:avLst/>
          </a:prstGeom>
          <a:noFill/>
          <a:ln w="9525" algn="ctr">
            <a:noFill/>
            <a:miter lim="800000"/>
            <a:headEnd/>
            <a:tailEnd/>
          </a:ln>
        </p:spPr>
        <p:txBody>
          <a:bodyPr wrap="none" anchor="ctr">
            <a:spAutoFit/>
          </a:bodyPr>
          <a:lstStyle/>
          <a:p>
            <a:pPr algn="l"/>
            <a:r>
              <a:rPr lang="en-US" dirty="0" err="1" smtClean="0">
                <a:solidFill>
                  <a:srgbClr val="FFFFFF"/>
                </a:solidFill>
                <a:latin typeface="Arial Narrow" panose="020B0606020202030204" pitchFamily="34" charset="0"/>
              </a:rPr>
              <a:t>23.5</a:t>
            </a:r>
            <a:r>
              <a:rPr lang="en-US" baseline="30000" dirty="0" err="1" smtClean="0">
                <a:solidFill>
                  <a:srgbClr val="FFFFFF"/>
                </a:solidFill>
                <a:latin typeface="Arial Narrow" panose="020B0606020202030204" pitchFamily="34" charset="0"/>
              </a:rPr>
              <a:t>o</a:t>
            </a:r>
            <a:endParaRPr lang="en-US" baseline="30000" dirty="0">
              <a:solidFill>
                <a:srgbClr val="FFFFFF"/>
              </a:solidFill>
              <a:latin typeface="Arial Narrow" panose="020B0606020202030204" pitchFamily="34" charset="0"/>
            </a:endParaRPr>
          </a:p>
        </p:txBody>
      </p:sp>
      <p:cxnSp>
        <p:nvCxnSpPr>
          <p:cNvPr id="65" name="Straight Connector 64"/>
          <p:cNvCxnSpPr/>
          <p:nvPr/>
        </p:nvCxnSpPr>
        <p:spPr bwMode="auto">
          <a:xfrm flipV="1">
            <a:off x="2823565" y="1221220"/>
            <a:ext cx="1762083" cy="1"/>
          </a:xfrm>
          <a:prstGeom prst="line">
            <a:avLst/>
          </a:prstGeom>
          <a:noFill/>
          <a:ln w="28575" cap="flat" cmpd="sng" algn="ctr">
            <a:solidFill>
              <a:schemeClr val="bg1"/>
            </a:solidFill>
            <a:prstDash val="solid"/>
            <a:round/>
            <a:headEnd type="none" w="med" len="med"/>
            <a:tailEnd type="triangle" w="lg" len="lg"/>
          </a:ln>
          <a:effectLst/>
        </p:spPr>
      </p:cxnSp>
      <p:sp>
        <p:nvSpPr>
          <p:cNvPr id="4" name="Rectangle 6"/>
          <p:cNvSpPr>
            <a:spLocks noChangeArrowheads="1"/>
          </p:cNvSpPr>
          <p:nvPr/>
        </p:nvSpPr>
        <p:spPr bwMode="auto">
          <a:xfrm>
            <a:off x="2453415" y="5144854"/>
            <a:ext cx="4216218" cy="1569660"/>
          </a:xfrm>
          <a:prstGeom prst="rect">
            <a:avLst/>
          </a:prstGeom>
          <a:noFill/>
          <a:ln w="9525" algn="ctr">
            <a:noFill/>
            <a:miter lim="800000"/>
            <a:headEnd/>
            <a:tailEnd/>
          </a:ln>
        </p:spPr>
        <p:txBody>
          <a:bodyPr wrap="none" anchor="ctr">
            <a:spAutoFit/>
          </a:bodyPr>
          <a:lstStyle/>
          <a:p>
            <a:r>
              <a:rPr lang="en-US" sz="3200" b="0" dirty="0" smtClean="0">
                <a:solidFill>
                  <a:srgbClr val="FF0000"/>
                </a:solidFill>
              </a:rPr>
              <a:t>On or about March 21</a:t>
            </a:r>
          </a:p>
          <a:p>
            <a:r>
              <a:rPr lang="en-US" sz="3200" b="0" dirty="0" smtClean="0">
                <a:solidFill>
                  <a:srgbClr val="FF0000"/>
                </a:solidFill>
              </a:rPr>
              <a:t>NH: vernal equinox</a:t>
            </a:r>
          </a:p>
          <a:p>
            <a:r>
              <a:rPr lang="en-US" sz="3200" b="0" dirty="0" err="1" smtClean="0">
                <a:solidFill>
                  <a:srgbClr val="FF0000"/>
                </a:solidFill>
              </a:rPr>
              <a:t>SH</a:t>
            </a:r>
            <a:r>
              <a:rPr lang="en-US" sz="3200" b="0" dirty="0" smtClean="0">
                <a:solidFill>
                  <a:srgbClr val="FF0000"/>
                </a:solidFill>
              </a:rPr>
              <a:t>: autumnal equinox</a:t>
            </a:r>
            <a:endParaRPr lang="en-US" sz="3200" b="0" dirty="0">
              <a:solidFill>
                <a:srgbClr val="FF0000"/>
              </a:solidFill>
            </a:endParaRPr>
          </a:p>
        </p:txBody>
      </p:sp>
      <p:grpSp>
        <p:nvGrpSpPr>
          <p:cNvPr id="89" name="Group 88"/>
          <p:cNvGrpSpPr/>
          <p:nvPr/>
        </p:nvGrpSpPr>
        <p:grpSpPr>
          <a:xfrm>
            <a:off x="3183963" y="2365513"/>
            <a:ext cx="2840441" cy="1205695"/>
            <a:chOff x="3183963" y="2033013"/>
            <a:chExt cx="2840441" cy="1205695"/>
          </a:xfrm>
        </p:grpSpPr>
        <p:cxnSp>
          <p:nvCxnSpPr>
            <p:cNvPr id="17" name="Straight Connector 16"/>
            <p:cNvCxnSpPr/>
            <p:nvPr/>
          </p:nvCxnSpPr>
          <p:spPr bwMode="auto">
            <a:xfrm>
              <a:off x="3183963" y="2033013"/>
              <a:ext cx="2840441" cy="1205695"/>
            </a:xfrm>
            <a:prstGeom prst="line">
              <a:avLst/>
            </a:prstGeom>
            <a:noFill/>
            <a:ln w="28575" cap="flat" cmpd="sng" algn="ctr">
              <a:solidFill>
                <a:schemeClr val="bg1"/>
              </a:solidFill>
              <a:prstDash val="solid"/>
              <a:round/>
              <a:headEnd type="none" w="med" len="med"/>
              <a:tailEnd type="none" w="med" len="med"/>
            </a:ln>
            <a:effectLst/>
          </p:spPr>
        </p:cxnSp>
        <p:sp>
          <p:nvSpPr>
            <p:cNvPr id="48" name="Rectangle 6"/>
            <p:cNvSpPr>
              <a:spLocks noChangeArrowheads="1"/>
            </p:cNvSpPr>
            <p:nvPr/>
          </p:nvSpPr>
          <p:spPr bwMode="auto">
            <a:xfrm rot="1337813">
              <a:off x="3947300" y="2145691"/>
              <a:ext cx="1406154" cy="523220"/>
            </a:xfrm>
            <a:prstGeom prst="rect">
              <a:avLst/>
            </a:prstGeom>
            <a:noFill/>
            <a:ln w="9525" algn="ctr">
              <a:noFill/>
              <a:miter lim="800000"/>
              <a:headEnd/>
              <a:tailEnd/>
            </a:ln>
          </p:spPr>
          <p:txBody>
            <a:bodyPr wrap="none" anchor="ctr">
              <a:spAutoFit/>
            </a:bodyPr>
            <a:lstStyle/>
            <a:p>
              <a:pPr algn="l"/>
              <a:r>
                <a:rPr lang="en-US" b="0" dirty="0" smtClean="0">
                  <a:solidFill>
                    <a:srgbClr val="FFFFFF"/>
                  </a:solidFill>
                </a:rPr>
                <a:t>equator</a:t>
              </a:r>
              <a:endParaRPr lang="en-US" b="0" dirty="0">
                <a:solidFill>
                  <a:srgbClr val="FFFFFF"/>
                </a:solidFill>
              </a:endParaRPr>
            </a:p>
          </p:txBody>
        </p:sp>
      </p:grpSp>
      <p:sp>
        <p:nvSpPr>
          <p:cNvPr id="46" name="Oval 45"/>
          <p:cNvSpPr/>
          <p:nvPr/>
        </p:nvSpPr>
        <p:spPr bwMode="auto">
          <a:xfrm>
            <a:off x="3037328" y="1466878"/>
            <a:ext cx="3090042" cy="309004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 name="Rectangle 1"/>
          <p:cNvSpPr/>
          <p:nvPr/>
        </p:nvSpPr>
        <p:spPr bwMode="auto">
          <a:xfrm>
            <a:off x="-95003" y="0"/>
            <a:ext cx="9250878" cy="6982691"/>
          </a:xfrm>
          <a:prstGeom prst="rect">
            <a:avLst/>
          </a:prstGeom>
          <a:solidFill>
            <a:srgbClr val="FFFF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57" name="Oval 56"/>
          <p:cNvSpPr/>
          <p:nvPr/>
        </p:nvSpPr>
        <p:spPr bwMode="auto">
          <a:xfrm>
            <a:off x="3025452" y="1466878"/>
            <a:ext cx="3090042" cy="3090042"/>
          </a:xfrm>
          <a:prstGeom prst="ellipse">
            <a:avLst/>
          </a:prstGeom>
          <a:solidFill>
            <a:srgbClr val="FFFF0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3" name="Right Arrow 2"/>
          <p:cNvSpPr/>
          <p:nvPr/>
        </p:nvSpPr>
        <p:spPr bwMode="auto">
          <a:xfrm flipH="1">
            <a:off x="653143" y="2244436"/>
            <a:ext cx="1971304" cy="1508167"/>
          </a:xfrm>
          <a:prstGeom prst="rightArrow">
            <a:avLst/>
          </a:prstGeom>
          <a:solidFill>
            <a:srgbClr val="777777"/>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52439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3000"/>
                                        <p:tgtEl>
                                          <p:spTgt spid="2"/>
                                        </p:tgtEl>
                                      </p:cBhvr>
                                    </p:animEffect>
                                    <p:set>
                                      <p:cBhvr>
                                        <p:cTn id="15" dur="1" fill="hold">
                                          <p:stCondLst>
                                            <p:cond delay="2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0"/>
                                        <p:tgtEl>
                                          <p:spTgt spid="46"/>
                                        </p:tgtEl>
                                      </p:cBhvr>
                                    </p:animEffect>
                                    <p:set>
                                      <p:cBhvr>
                                        <p:cTn id="20" dur="1" fill="hold">
                                          <p:stCondLst>
                                            <p:cond delay="4999"/>
                                          </p:stCondLst>
                                        </p:cTn>
                                        <p:tgtEl>
                                          <p:spTgt spid="46"/>
                                        </p:tgtEl>
                                        <p:attrNameLst>
                                          <p:attrName>style.visibility</p:attrName>
                                        </p:attrNameLst>
                                      </p:cBhvr>
                                      <p:to>
                                        <p:strVal val="hidden"/>
                                      </p:to>
                                    </p:se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3000"/>
                                        <p:tgtEl>
                                          <p:spTgt spid="3"/>
                                        </p:tgtEl>
                                      </p:cBhvr>
                                    </p:animEffect>
                                    <p:anim calcmode="lin" valueType="num">
                                      <p:cBhvr>
                                        <p:cTn id="30" dur="3000" fill="hold"/>
                                        <p:tgtEl>
                                          <p:spTgt spid="3"/>
                                        </p:tgtEl>
                                        <p:attrNameLst>
                                          <p:attrName>ppt_w</p:attrName>
                                        </p:attrNameLst>
                                      </p:cBhvr>
                                      <p:tavLst>
                                        <p:tav tm="0" fmla="#ppt_w*sin(2.5*pi*$)">
                                          <p:val>
                                            <p:fltVal val="0"/>
                                          </p:val>
                                        </p:tav>
                                        <p:tav tm="100000">
                                          <p:val>
                                            <p:fltVal val="1"/>
                                          </p:val>
                                        </p:tav>
                                      </p:tavLst>
                                    </p:anim>
                                    <p:anim calcmode="lin" valueType="num">
                                      <p:cBhvr>
                                        <p:cTn id="31"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2" grpId="0" animBg="1"/>
      <p:bldP spid="2" grpId="1" animBg="1"/>
      <p:bldP spid="57"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5"/>
          <p:cNvSpPr>
            <a:spLocks noChangeArrowheads="1"/>
          </p:cNvSpPr>
          <p:nvPr/>
        </p:nvSpPr>
        <p:spPr bwMode="auto">
          <a:xfrm>
            <a:off x="5948363" y="5191775"/>
            <a:ext cx="1773237" cy="119380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84022" name="Rectangle 22"/>
          <p:cNvSpPr>
            <a:spLocks noChangeArrowheads="1"/>
          </p:cNvSpPr>
          <p:nvPr/>
        </p:nvSpPr>
        <p:spPr bwMode="auto">
          <a:xfrm>
            <a:off x="6022975" y="5277500"/>
            <a:ext cx="1625600" cy="1046163"/>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84014" name="Rectangle 14"/>
          <p:cNvSpPr>
            <a:spLocks noChangeArrowheads="1"/>
          </p:cNvSpPr>
          <p:nvPr/>
        </p:nvSpPr>
        <p:spPr bwMode="auto">
          <a:xfrm>
            <a:off x="7069138" y="2832738"/>
            <a:ext cx="1276350" cy="593725"/>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4002" name="Rectangle 2"/>
          <p:cNvSpPr>
            <a:spLocks noChangeArrowheads="1"/>
          </p:cNvSpPr>
          <p:nvPr/>
        </p:nvSpPr>
        <p:spPr bwMode="auto">
          <a:xfrm>
            <a:off x="6635750" y="2880363"/>
            <a:ext cx="1820863" cy="519112"/>
          </a:xfrm>
          <a:prstGeom prst="rect">
            <a:avLst/>
          </a:prstGeom>
          <a:noFill/>
          <a:ln w="9525" algn="ctr">
            <a:noFill/>
            <a:miter lim="800000"/>
            <a:headEnd/>
            <a:tailEnd/>
          </a:ln>
        </p:spPr>
        <p:txBody>
          <a:bodyPr anchor="ctr">
            <a:spAutoFit/>
          </a:bodyPr>
          <a:lstStyle/>
          <a:p>
            <a:pPr algn="l"/>
            <a:r>
              <a:rPr lang="en-US" b="0">
                <a:solidFill>
                  <a:srgbClr val="000000"/>
                </a:solidFill>
              </a:rPr>
              <a:t>=   333 N </a:t>
            </a:r>
          </a:p>
        </p:txBody>
      </p:sp>
      <p:sp>
        <p:nvSpPr>
          <p:cNvPr id="28681" name="Rectangle 6"/>
          <p:cNvSpPr>
            <a:spLocks noChangeArrowheads="1"/>
          </p:cNvSpPr>
          <p:nvPr/>
        </p:nvSpPr>
        <p:spPr bwMode="auto">
          <a:xfrm>
            <a:off x="474663" y="219075"/>
            <a:ext cx="5659437" cy="1373188"/>
          </a:xfrm>
          <a:prstGeom prst="rect">
            <a:avLst/>
          </a:prstGeom>
          <a:noFill/>
          <a:ln w="9525" algn="ctr">
            <a:noFill/>
            <a:miter lim="800000"/>
            <a:headEnd/>
            <a:tailEnd/>
          </a:ln>
        </p:spPr>
        <p:txBody>
          <a:bodyPr wrap="none" anchor="ctr">
            <a:spAutoFit/>
          </a:bodyPr>
          <a:lstStyle/>
          <a:p>
            <a:pPr algn="l"/>
            <a:r>
              <a:rPr lang="en-US" b="0" dirty="0">
                <a:solidFill>
                  <a:srgbClr val="FF0000"/>
                </a:solidFill>
              </a:rPr>
              <a:t>Earth has mass 5.97 x 10</a:t>
            </a:r>
            <a:r>
              <a:rPr lang="en-US" b="0" baseline="30000" dirty="0">
                <a:solidFill>
                  <a:srgbClr val="FF0000"/>
                </a:solidFill>
              </a:rPr>
              <a:t>24</a:t>
            </a:r>
            <a:r>
              <a:rPr lang="en-US" b="0" dirty="0">
                <a:solidFill>
                  <a:srgbClr val="FF0000"/>
                </a:solidFill>
              </a:rPr>
              <a:t> kg and</a:t>
            </a:r>
          </a:p>
          <a:p>
            <a:pPr algn="l"/>
            <a:r>
              <a:rPr lang="en-US" b="0" dirty="0">
                <a:solidFill>
                  <a:srgbClr val="FF0000"/>
                </a:solidFill>
              </a:rPr>
              <a:t>radius 6.38 x 10</a:t>
            </a:r>
            <a:r>
              <a:rPr lang="en-US" b="0" baseline="30000" dirty="0">
                <a:solidFill>
                  <a:srgbClr val="FF0000"/>
                </a:solidFill>
              </a:rPr>
              <a:t>6</a:t>
            </a:r>
            <a:r>
              <a:rPr lang="en-US" b="0" dirty="0">
                <a:solidFill>
                  <a:srgbClr val="FF0000"/>
                </a:solidFill>
              </a:rPr>
              <a:t> m. Find force of</a:t>
            </a:r>
          </a:p>
          <a:p>
            <a:pPr algn="l"/>
            <a:r>
              <a:rPr lang="en-US" b="0" dirty="0">
                <a:solidFill>
                  <a:srgbClr val="FF0000"/>
                </a:solidFill>
              </a:rPr>
              <a:t>gravity on 34.0 kg rock. </a:t>
            </a:r>
          </a:p>
        </p:txBody>
      </p:sp>
      <p:grpSp>
        <p:nvGrpSpPr>
          <p:cNvPr id="28682" name="Group 7"/>
          <p:cNvGrpSpPr>
            <a:grpSpLocks/>
          </p:cNvGrpSpPr>
          <p:nvPr/>
        </p:nvGrpSpPr>
        <p:grpSpPr bwMode="auto">
          <a:xfrm>
            <a:off x="6454775" y="204788"/>
            <a:ext cx="2219325" cy="2044700"/>
            <a:chOff x="7740" y="792"/>
            <a:chExt cx="2340" cy="2160"/>
          </a:xfrm>
        </p:grpSpPr>
        <p:sp>
          <p:nvSpPr>
            <p:cNvPr id="28688" name="Oval 8"/>
            <p:cNvSpPr>
              <a:spLocks noChangeArrowheads="1"/>
            </p:cNvSpPr>
            <p:nvPr/>
          </p:nvSpPr>
          <p:spPr bwMode="auto">
            <a:xfrm>
              <a:off x="7740" y="792"/>
              <a:ext cx="2160" cy="2160"/>
            </a:xfrm>
            <a:prstGeom prst="ellipse">
              <a:avLst/>
            </a:prstGeom>
            <a:noFill/>
            <a:ln w="38100">
              <a:solidFill>
                <a:srgbClr val="000000"/>
              </a:solidFill>
              <a:round/>
              <a:headEnd/>
              <a:tailEnd/>
            </a:ln>
          </p:spPr>
          <p:txBody>
            <a:bodyPr/>
            <a:lstStyle/>
            <a:p>
              <a:endParaRPr lang="en-US">
                <a:solidFill>
                  <a:srgbClr val="000000"/>
                </a:solidFill>
              </a:endParaRPr>
            </a:p>
          </p:txBody>
        </p:sp>
        <p:sp>
          <p:nvSpPr>
            <p:cNvPr id="28689" name="Rectangle 9"/>
            <p:cNvSpPr>
              <a:spLocks noChangeArrowheads="1"/>
            </p:cNvSpPr>
            <p:nvPr/>
          </p:nvSpPr>
          <p:spPr bwMode="auto">
            <a:xfrm>
              <a:off x="9900" y="1692"/>
              <a:ext cx="180" cy="180"/>
            </a:xfrm>
            <a:prstGeom prst="rect">
              <a:avLst/>
            </a:prstGeom>
            <a:solidFill>
              <a:srgbClr val="000000"/>
            </a:solidFill>
            <a:ln w="9525">
              <a:solidFill>
                <a:srgbClr val="000000"/>
              </a:solidFill>
              <a:miter lim="800000"/>
              <a:headEnd/>
              <a:tailEnd/>
            </a:ln>
          </p:spPr>
          <p:txBody>
            <a:bodyPr/>
            <a:lstStyle/>
            <a:p>
              <a:endParaRPr lang="en-US">
                <a:solidFill>
                  <a:srgbClr val="000000"/>
                </a:solidFill>
              </a:endParaRPr>
            </a:p>
          </p:txBody>
        </p:sp>
      </p:grpSp>
      <p:graphicFrame>
        <p:nvGraphicFramePr>
          <p:cNvPr id="384010" name="Object 10"/>
          <p:cNvGraphicFramePr>
            <a:graphicFrameLocks noChangeAspect="1"/>
          </p:cNvGraphicFramePr>
          <p:nvPr>
            <p:extLst>
              <p:ext uri="{D42A27DB-BD31-4B8C-83A1-F6EECF244321}">
                <p14:modId xmlns:p14="http://schemas.microsoft.com/office/powerpoint/2010/main" val="2641028481"/>
              </p:ext>
            </p:extLst>
          </p:nvPr>
        </p:nvGraphicFramePr>
        <p:xfrm>
          <a:off x="922338" y="1771588"/>
          <a:ext cx="2044700" cy="838200"/>
        </p:xfrm>
        <a:graphic>
          <a:graphicData uri="http://schemas.openxmlformats.org/presentationml/2006/ole">
            <mc:AlternateContent xmlns:mc="http://schemas.openxmlformats.org/markup-compatibility/2006">
              <mc:Choice xmlns:v="urn:schemas-microsoft-com:vml" Requires="v">
                <p:oleObj spid="_x0000_s25764" name="Equation" r:id="rId3" imgW="2044440" imgH="838080" progId="Equation.3">
                  <p:embed/>
                </p:oleObj>
              </mc:Choice>
              <mc:Fallback>
                <p:oleObj name="Equation" r:id="rId3" imgW="204444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1771588"/>
                        <a:ext cx="2044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12" name="Object 12"/>
          <p:cNvGraphicFramePr>
            <a:graphicFrameLocks noChangeAspect="1"/>
          </p:cNvGraphicFramePr>
          <p:nvPr>
            <p:extLst>
              <p:ext uri="{D42A27DB-BD31-4B8C-83A1-F6EECF244321}">
                <p14:modId xmlns:p14="http://schemas.microsoft.com/office/powerpoint/2010/main" val="3741215962"/>
              </p:ext>
            </p:extLst>
          </p:nvPr>
        </p:nvGraphicFramePr>
        <p:xfrm>
          <a:off x="1319213" y="2686688"/>
          <a:ext cx="5119687" cy="952500"/>
        </p:xfrm>
        <a:graphic>
          <a:graphicData uri="http://schemas.openxmlformats.org/presentationml/2006/ole">
            <mc:AlternateContent xmlns:mc="http://schemas.openxmlformats.org/markup-compatibility/2006">
              <mc:Choice xmlns:v="urn:schemas-microsoft-com:vml" Requires="v">
                <p:oleObj spid="_x0000_s25765" name="Equation" r:id="rId5" imgW="5117760" imgH="952200" progId="Equation.3">
                  <p:embed/>
                </p:oleObj>
              </mc:Choice>
              <mc:Fallback>
                <p:oleObj name="Equation" r:id="rId5" imgW="5117760" imgH="95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213" y="2686688"/>
                        <a:ext cx="5119687"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15" name="Rectangle 15"/>
          <p:cNvSpPr>
            <a:spLocks noChangeArrowheads="1"/>
          </p:cNvSpPr>
          <p:nvPr/>
        </p:nvSpPr>
        <p:spPr bwMode="auto">
          <a:xfrm>
            <a:off x="446088" y="3832488"/>
            <a:ext cx="6256337" cy="519112"/>
          </a:xfrm>
          <a:prstGeom prst="rect">
            <a:avLst/>
          </a:prstGeom>
          <a:noFill/>
          <a:ln w="9525" algn="ctr">
            <a:noFill/>
            <a:miter lim="800000"/>
            <a:headEnd/>
            <a:tailEnd/>
          </a:ln>
        </p:spPr>
        <p:txBody>
          <a:bodyPr wrap="none" anchor="ctr">
            <a:spAutoFit/>
          </a:bodyPr>
          <a:lstStyle/>
          <a:p>
            <a:pPr algn="l"/>
            <a:r>
              <a:rPr lang="en-US" b="0">
                <a:solidFill>
                  <a:srgbClr val="000000"/>
                </a:solidFill>
              </a:rPr>
              <a:t>This is the object’s weight, just like…</a:t>
            </a:r>
          </a:p>
        </p:txBody>
      </p:sp>
      <p:sp>
        <p:nvSpPr>
          <p:cNvPr id="384016" name="Rectangle 16"/>
          <p:cNvSpPr>
            <a:spLocks noChangeArrowheads="1"/>
          </p:cNvSpPr>
          <p:nvPr/>
        </p:nvSpPr>
        <p:spPr bwMode="auto">
          <a:xfrm>
            <a:off x="1244600" y="4415100"/>
            <a:ext cx="1574800" cy="519113"/>
          </a:xfrm>
          <a:prstGeom prst="rect">
            <a:avLst/>
          </a:prstGeom>
          <a:noFill/>
          <a:ln w="9525" algn="ctr">
            <a:noFill/>
            <a:miter lim="800000"/>
            <a:headEnd/>
            <a:tailEnd/>
          </a:ln>
        </p:spPr>
        <p:txBody>
          <a:bodyPr wrap="none" anchor="ctr">
            <a:spAutoFit/>
          </a:bodyPr>
          <a:lstStyle/>
          <a:p>
            <a:pPr algn="l"/>
            <a:r>
              <a:rPr lang="en-US" b="0" dirty="0" err="1">
                <a:solidFill>
                  <a:srgbClr val="000000"/>
                </a:solidFill>
              </a:rPr>
              <a:t>F</a:t>
            </a:r>
            <a:r>
              <a:rPr lang="en-US" b="0" baseline="-25000" dirty="0" err="1">
                <a:solidFill>
                  <a:srgbClr val="000000"/>
                </a:solidFill>
              </a:rPr>
              <a:t>w</a:t>
            </a:r>
            <a:r>
              <a:rPr lang="en-US" b="0" dirty="0">
                <a:solidFill>
                  <a:srgbClr val="000000"/>
                </a:solidFill>
              </a:rPr>
              <a:t> = m g</a:t>
            </a:r>
          </a:p>
        </p:txBody>
      </p:sp>
      <p:sp>
        <p:nvSpPr>
          <p:cNvPr id="384017" name="Rectangle 17"/>
          <p:cNvSpPr>
            <a:spLocks noChangeArrowheads="1"/>
          </p:cNvSpPr>
          <p:nvPr/>
        </p:nvSpPr>
        <p:spPr bwMode="auto">
          <a:xfrm>
            <a:off x="2862263" y="4407163"/>
            <a:ext cx="3594100"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  34.0 kg (9.81 m/</a:t>
            </a:r>
            <a:r>
              <a:rPr lang="en-US" b="0" dirty="0" err="1">
                <a:solidFill>
                  <a:srgbClr val="000000"/>
                </a:solidFill>
              </a:rPr>
              <a:t>s</a:t>
            </a:r>
            <a:r>
              <a:rPr lang="en-US" b="0" baseline="30000" dirty="0" err="1">
                <a:solidFill>
                  <a:srgbClr val="000000"/>
                </a:solidFill>
              </a:rPr>
              <a:t>2</a:t>
            </a:r>
            <a:r>
              <a:rPr lang="en-US" b="0" dirty="0">
                <a:solidFill>
                  <a:srgbClr val="000000"/>
                </a:solidFill>
              </a:rPr>
              <a:t>)</a:t>
            </a:r>
          </a:p>
        </p:txBody>
      </p:sp>
      <p:sp>
        <p:nvSpPr>
          <p:cNvPr id="384018" name="Rectangle 18"/>
          <p:cNvSpPr>
            <a:spLocks noChangeArrowheads="1"/>
          </p:cNvSpPr>
          <p:nvPr/>
        </p:nvSpPr>
        <p:spPr bwMode="auto">
          <a:xfrm>
            <a:off x="6553200" y="4419863"/>
            <a:ext cx="1736725" cy="519112"/>
          </a:xfrm>
          <a:prstGeom prst="rect">
            <a:avLst/>
          </a:prstGeom>
          <a:noFill/>
          <a:ln w="9525" algn="ctr">
            <a:noFill/>
            <a:miter lim="800000"/>
            <a:headEnd/>
            <a:tailEnd/>
          </a:ln>
        </p:spPr>
        <p:txBody>
          <a:bodyPr wrap="none" anchor="ctr">
            <a:spAutoFit/>
          </a:bodyPr>
          <a:lstStyle/>
          <a:p>
            <a:pPr algn="l"/>
            <a:r>
              <a:rPr lang="en-US" b="0" dirty="0">
                <a:solidFill>
                  <a:srgbClr val="000000"/>
                </a:solidFill>
              </a:rPr>
              <a:t>=   333 N </a:t>
            </a:r>
          </a:p>
        </p:txBody>
      </p:sp>
      <p:sp>
        <p:nvSpPr>
          <p:cNvPr id="384019" name="Rectangle 19"/>
          <p:cNvSpPr>
            <a:spLocks noChangeArrowheads="1"/>
          </p:cNvSpPr>
          <p:nvPr/>
        </p:nvSpPr>
        <p:spPr bwMode="auto">
          <a:xfrm>
            <a:off x="1190625" y="5290200"/>
            <a:ext cx="4181475" cy="946150"/>
          </a:xfrm>
          <a:prstGeom prst="rect">
            <a:avLst/>
          </a:prstGeom>
          <a:noFill/>
          <a:ln w="9525" algn="ctr">
            <a:noFill/>
            <a:miter lim="800000"/>
            <a:headEnd/>
            <a:tailEnd/>
          </a:ln>
        </p:spPr>
        <p:txBody>
          <a:bodyPr wrap="none" anchor="ctr">
            <a:spAutoFit/>
          </a:bodyPr>
          <a:lstStyle/>
          <a:p>
            <a:r>
              <a:rPr lang="en-US" b="0">
                <a:solidFill>
                  <a:srgbClr val="FF0000"/>
                </a:solidFill>
              </a:rPr>
              <a:t>For any object of mass m</a:t>
            </a:r>
          </a:p>
          <a:p>
            <a:r>
              <a:rPr lang="en-US" b="0">
                <a:solidFill>
                  <a:srgbClr val="FF0000"/>
                </a:solidFill>
              </a:rPr>
              <a:t>and mean radius r: </a:t>
            </a:r>
          </a:p>
        </p:txBody>
      </p:sp>
      <p:graphicFrame>
        <p:nvGraphicFramePr>
          <p:cNvPr id="384020" name="Object 20"/>
          <p:cNvGraphicFramePr>
            <a:graphicFrameLocks noChangeAspect="1"/>
          </p:cNvGraphicFramePr>
          <p:nvPr>
            <p:extLst>
              <p:ext uri="{D42A27DB-BD31-4B8C-83A1-F6EECF244321}">
                <p14:modId xmlns:p14="http://schemas.microsoft.com/office/powerpoint/2010/main" val="925880968"/>
              </p:ext>
            </p:extLst>
          </p:nvPr>
        </p:nvGraphicFramePr>
        <p:xfrm>
          <a:off x="6189772" y="5366618"/>
          <a:ext cx="1506537" cy="838200"/>
        </p:xfrm>
        <a:graphic>
          <a:graphicData uri="http://schemas.openxmlformats.org/presentationml/2006/ole">
            <mc:AlternateContent xmlns:mc="http://schemas.openxmlformats.org/markup-compatibility/2006">
              <mc:Choice xmlns:v="urn:schemas-microsoft-com:vml" Requires="v">
                <p:oleObj spid="_x0000_s25766" name="Equation" r:id="rId7" imgW="1511280" imgH="838080" progId="Equation.3">
                  <p:embed/>
                </p:oleObj>
              </mc:Choice>
              <mc:Fallback>
                <p:oleObj name="Equation" r:id="rId7" imgW="1511280" imgH="838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9772" y="5366618"/>
                        <a:ext cx="150653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6"/>
          <p:cNvSpPr>
            <a:spLocks noChangeArrowheads="1"/>
          </p:cNvSpPr>
          <p:nvPr/>
        </p:nvSpPr>
        <p:spPr bwMode="auto">
          <a:xfrm>
            <a:off x="2998964" y="1927657"/>
            <a:ext cx="1093569"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 </a:t>
            </a:r>
            <a:r>
              <a:rPr lang="en-US" b="0" dirty="0">
                <a:solidFill>
                  <a:srgbClr val="000000"/>
                </a:solidFill>
              </a:rPr>
              <a:t>m g</a:t>
            </a:r>
          </a:p>
        </p:txBody>
      </p:sp>
      <p:sp>
        <p:nvSpPr>
          <p:cNvPr id="19" name="Rectangle 16"/>
          <p:cNvSpPr>
            <a:spLocks noChangeArrowheads="1"/>
          </p:cNvSpPr>
          <p:nvPr/>
        </p:nvSpPr>
        <p:spPr bwMode="auto">
          <a:xfrm>
            <a:off x="2998916" y="1927657"/>
            <a:ext cx="1173719" cy="523220"/>
          </a:xfrm>
          <a:prstGeom prst="rect">
            <a:avLst/>
          </a:prstGeom>
          <a:noFill/>
          <a:ln w="9525" algn="ctr">
            <a:noFill/>
            <a:miter lim="800000"/>
            <a:headEnd/>
            <a:tailEnd/>
          </a:ln>
        </p:spPr>
        <p:txBody>
          <a:bodyPr wrap="none" anchor="ctr">
            <a:spAutoFit/>
          </a:bodyPr>
          <a:lstStyle/>
          <a:p>
            <a:pPr algn="l"/>
            <a:r>
              <a:rPr lang="en-US" b="0" dirty="0" smtClean="0">
                <a:solidFill>
                  <a:srgbClr val="000000"/>
                </a:solidFill>
              </a:rPr>
              <a:t>= m</a:t>
            </a:r>
            <a:r>
              <a:rPr lang="en-US" b="0" baseline="-25000" dirty="0" smtClean="0">
                <a:solidFill>
                  <a:srgbClr val="000000"/>
                </a:solidFill>
              </a:rPr>
              <a:t>r</a:t>
            </a:r>
            <a:r>
              <a:rPr lang="en-US" b="0" dirty="0" smtClean="0">
                <a:solidFill>
                  <a:srgbClr val="000000"/>
                </a:solidFill>
              </a:rPr>
              <a:t> </a:t>
            </a:r>
            <a:r>
              <a:rPr lang="en-US" b="0" dirty="0">
                <a:solidFill>
                  <a:srgbClr val="000000"/>
                </a:solidFill>
              </a:rPr>
              <a:t>g</a:t>
            </a:r>
          </a:p>
        </p:txBody>
      </p:sp>
      <p:sp>
        <p:nvSpPr>
          <p:cNvPr id="20" name="Line 43"/>
          <p:cNvSpPr>
            <a:spLocks noChangeShapeType="1"/>
          </p:cNvSpPr>
          <p:nvPr/>
        </p:nvSpPr>
        <p:spPr bwMode="auto">
          <a:xfrm>
            <a:off x="3463408" y="2061878"/>
            <a:ext cx="276225" cy="349250"/>
          </a:xfrm>
          <a:prstGeom prst="line">
            <a:avLst/>
          </a:prstGeom>
          <a:noFill/>
          <a:ln w="28575">
            <a:solidFill>
              <a:srgbClr val="3333FF"/>
            </a:solidFill>
            <a:round/>
            <a:headEnd/>
            <a:tailEnd/>
          </a:ln>
        </p:spPr>
        <p:txBody>
          <a:bodyPr wrap="none" anchor="ctr"/>
          <a:lstStyle/>
          <a:p>
            <a:endParaRPr lang="en-US">
              <a:solidFill>
                <a:srgbClr val="000000"/>
              </a:solidFill>
            </a:endParaRPr>
          </a:p>
        </p:txBody>
      </p:sp>
      <p:grpSp>
        <p:nvGrpSpPr>
          <p:cNvPr id="3" name="Group 2"/>
          <p:cNvGrpSpPr/>
          <p:nvPr/>
        </p:nvGrpSpPr>
        <p:grpSpPr>
          <a:xfrm>
            <a:off x="2247043" y="1906211"/>
            <a:ext cx="338554" cy="369332"/>
            <a:chOff x="305650" y="2164107"/>
            <a:chExt cx="338554" cy="369332"/>
          </a:xfrm>
        </p:grpSpPr>
        <p:sp>
          <p:nvSpPr>
            <p:cNvPr id="2" name="Rectangle 1"/>
            <p:cNvSpPr/>
            <p:nvPr/>
          </p:nvSpPr>
          <p:spPr bwMode="auto">
            <a:xfrm>
              <a:off x="385698" y="2266500"/>
              <a:ext cx="160344" cy="1646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2" name="Rectangle 6"/>
            <p:cNvSpPr>
              <a:spLocks noChangeArrowheads="1"/>
            </p:cNvSpPr>
            <p:nvPr/>
          </p:nvSpPr>
          <p:spPr bwMode="auto">
            <a:xfrm>
              <a:off x="305650" y="2164107"/>
              <a:ext cx="338554" cy="369332"/>
            </a:xfrm>
            <a:prstGeom prst="rect">
              <a:avLst/>
            </a:prstGeom>
            <a:noFill/>
            <a:ln w="9525" algn="ctr">
              <a:noFill/>
              <a:miter lim="800000"/>
              <a:headEnd/>
              <a:tailEnd/>
            </a:ln>
          </p:spPr>
          <p:txBody>
            <a:bodyPr wrap="none" anchor="ctr">
              <a:spAutoFit/>
            </a:bodyPr>
            <a:lstStyle/>
            <a:p>
              <a:pPr algn="l"/>
              <a:r>
                <a:rPr lang="en-US" sz="1800" b="0" dirty="0" smtClean="0">
                  <a:solidFill>
                    <a:srgbClr val="000000"/>
                  </a:solidFill>
                </a:rPr>
                <a:t>E</a:t>
              </a:r>
              <a:endParaRPr lang="en-US" sz="1800" b="0" dirty="0">
                <a:solidFill>
                  <a:srgbClr val="000000"/>
                </a:solidFill>
              </a:endParaRPr>
            </a:p>
          </p:txBody>
        </p:sp>
      </p:grpSp>
      <p:grpSp>
        <p:nvGrpSpPr>
          <p:cNvPr id="25" name="Group 24"/>
          <p:cNvGrpSpPr/>
          <p:nvPr/>
        </p:nvGrpSpPr>
        <p:grpSpPr>
          <a:xfrm>
            <a:off x="2706488" y="1914838"/>
            <a:ext cx="261610" cy="369332"/>
            <a:chOff x="305650" y="2164107"/>
            <a:chExt cx="261610" cy="369332"/>
          </a:xfrm>
        </p:grpSpPr>
        <p:sp>
          <p:nvSpPr>
            <p:cNvPr id="26" name="Rectangle 25"/>
            <p:cNvSpPr/>
            <p:nvPr/>
          </p:nvSpPr>
          <p:spPr bwMode="auto">
            <a:xfrm>
              <a:off x="385698" y="2266500"/>
              <a:ext cx="160344" cy="1646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7" name="Rectangle 6"/>
            <p:cNvSpPr>
              <a:spLocks noChangeArrowheads="1"/>
            </p:cNvSpPr>
            <p:nvPr/>
          </p:nvSpPr>
          <p:spPr bwMode="auto">
            <a:xfrm>
              <a:off x="305650" y="2164107"/>
              <a:ext cx="261610" cy="369332"/>
            </a:xfrm>
            <a:prstGeom prst="rect">
              <a:avLst/>
            </a:prstGeom>
            <a:noFill/>
            <a:ln w="9525" algn="ctr">
              <a:noFill/>
              <a:miter lim="800000"/>
              <a:headEnd/>
              <a:tailEnd/>
            </a:ln>
          </p:spPr>
          <p:txBody>
            <a:bodyPr wrap="none" anchor="ctr">
              <a:spAutoFit/>
            </a:bodyPr>
            <a:lstStyle/>
            <a:p>
              <a:pPr algn="l"/>
              <a:r>
                <a:rPr lang="en-US" sz="1800" b="0" dirty="0" smtClean="0">
                  <a:solidFill>
                    <a:srgbClr val="000000"/>
                  </a:solidFill>
                </a:rPr>
                <a:t>r</a:t>
              </a:r>
              <a:endParaRPr lang="en-US" sz="1800" b="0" dirty="0">
                <a:solidFill>
                  <a:srgbClr val="000000"/>
                </a:solidFill>
              </a:endParaRPr>
            </a:p>
          </p:txBody>
        </p:sp>
      </p:grpSp>
      <p:sp>
        <p:nvSpPr>
          <p:cNvPr id="21" name="Line 44"/>
          <p:cNvSpPr>
            <a:spLocks noChangeShapeType="1"/>
          </p:cNvSpPr>
          <p:nvPr/>
        </p:nvSpPr>
        <p:spPr bwMode="auto">
          <a:xfrm>
            <a:off x="2531842" y="1795252"/>
            <a:ext cx="276225" cy="349250"/>
          </a:xfrm>
          <a:prstGeom prst="line">
            <a:avLst/>
          </a:prstGeom>
          <a:noFill/>
          <a:ln w="28575">
            <a:solidFill>
              <a:srgbClr val="3333FF"/>
            </a:solidFill>
            <a:round/>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1805738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84010"/>
                                        </p:tgtEl>
                                        <p:attrNameLst>
                                          <p:attrName>style.visibility</p:attrName>
                                        </p:attrNameLst>
                                      </p:cBhvr>
                                      <p:to>
                                        <p:strVal val="visible"/>
                                      </p:to>
                                    </p:set>
                                    <p:animEffect transition="in" filter="fade">
                                      <p:cBhvr>
                                        <p:cTn id="7" dur="2000"/>
                                        <p:tgtEl>
                                          <p:spTgt spid="384010"/>
                                        </p:tgtEl>
                                      </p:cBhvr>
                                    </p:animEffect>
                                    <p:anim calcmode="lin" valueType="num">
                                      <p:cBhvr>
                                        <p:cTn id="8" dur="2000" fill="hold"/>
                                        <p:tgtEl>
                                          <p:spTgt spid="384010"/>
                                        </p:tgtEl>
                                        <p:attrNameLst>
                                          <p:attrName>style.rotation</p:attrName>
                                        </p:attrNameLst>
                                      </p:cBhvr>
                                      <p:tavLst>
                                        <p:tav tm="0">
                                          <p:val>
                                            <p:fltVal val="720"/>
                                          </p:val>
                                        </p:tav>
                                        <p:tav tm="100000">
                                          <p:val>
                                            <p:fltVal val="0"/>
                                          </p:val>
                                        </p:tav>
                                      </p:tavLst>
                                    </p:anim>
                                    <p:anim calcmode="lin" valueType="num">
                                      <p:cBhvr>
                                        <p:cTn id="9" dur="2000" fill="hold"/>
                                        <p:tgtEl>
                                          <p:spTgt spid="384010"/>
                                        </p:tgtEl>
                                        <p:attrNameLst>
                                          <p:attrName>ppt_h</p:attrName>
                                        </p:attrNameLst>
                                      </p:cBhvr>
                                      <p:tavLst>
                                        <p:tav tm="0">
                                          <p:val>
                                            <p:fltVal val="0"/>
                                          </p:val>
                                        </p:tav>
                                        <p:tav tm="100000">
                                          <p:val>
                                            <p:strVal val="#ppt_h"/>
                                          </p:val>
                                        </p:tav>
                                      </p:tavLst>
                                    </p:anim>
                                    <p:anim calcmode="lin" valueType="num">
                                      <p:cBhvr>
                                        <p:cTn id="10" dur="2000" fill="hold"/>
                                        <p:tgtEl>
                                          <p:spTgt spid="3840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80">
                                          <p:stCondLst>
                                            <p:cond delay="0"/>
                                          </p:stCondLst>
                                        </p:cTn>
                                        <p:tgtEl>
                                          <p:spTgt spid="25"/>
                                        </p:tgtEl>
                                      </p:cBhvr>
                                    </p:animEffect>
                                    <p:anim calcmode="lin" valueType="num">
                                      <p:cBhvr>
                                        <p:cTn id="3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9" dur="26">
                                          <p:stCondLst>
                                            <p:cond delay="650"/>
                                          </p:stCondLst>
                                        </p:cTn>
                                        <p:tgtEl>
                                          <p:spTgt spid="25"/>
                                        </p:tgtEl>
                                      </p:cBhvr>
                                      <p:to x="100000" y="60000"/>
                                    </p:animScale>
                                    <p:animScale>
                                      <p:cBhvr>
                                        <p:cTn id="40" dur="166" decel="50000">
                                          <p:stCondLst>
                                            <p:cond delay="676"/>
                                          </p:stCondLst>
                                        </p:cTn>
                                        <p:tgtEl>
                                          <p:spTgt spid="25"/>
                                        </p:tgtEl>
                                      </p:cBhvr>
                                      <p:to x="100000" y="100000"/>
                                    </p:animScale>
                                    <p:animScale>
                                      <p:cBhvr>
                                        <p:cTn id="41" dur="26">
                                          <p:stCondLst>
                                            <p:cond delay="1312"/>
                                          </p:stCondLst>
                                        </p:cTn>
                                        <p:tgtEl>
                                          <p:spTgt spid="25"/>
                                        </p:tgtEl>
                                      </p:cBhvr>
                                      <p:to x="100000" y="80000"/>
                                    </p:animScale>
                                    <p:animScale>
                                      <p:cBhvr>
                                        <p:cTn id="42" dur="166" decel="50000">
                                          <p:stCondLst>
                                            <p:cond delay="1338"/>
                                          </p:stCondLst>
                                        </p:cTn>
                                        <p:tgtEl>
                                          <p:spTgt spid="25"/>
                                        </p:tgtEl>
                                      </p:cBhvr>
                                      <p:to x="100000" y="100000"/>
                                    </p:animScale>
                                    <p:animScale>
                                      <p:cBhvr>
                                        <p:cTn id="43" dur="26">
                                          <p:stCondLst>
                                            <p:cond delay="1642"/>
                                          </p:stCondLst>
                                        </p:cTn>
                                        <p:tgtEl>
                                          <p:spTgt spid="25"/>
                                        </p:tgtEl>
                                      </p:cBhvr>
                                      <p:to x="100000" y="90000"/>
                                    </p:animScale>
                                    <p:animScale>
                                      <p:cBhvr>
                                        <p:cTn id="44" dur="166" decel="50000">
                                          <p:stCondLst>
                                            <p:cond delay="1668"/>
                                          </p:stCondLst>
                                        </p:cTn>
                                        <p:tgtEl>
                                          <p:spTgt spid="25"/>
                                        </p:tgtEl>
                                      </p:cBhvr>
                                      <p:to x="100000" y="100000"/>
                                    </p:animScale>
                                    <p:animScale>
                                      <p:cBhvr>
                                        <p:cTn id="45" dur="26">
                                          <p:stCondLst>
                                            <p:cond delay="1808"/>
                                          </p:stCondLst>
                                        </p:cTn>
                                        <p:tgtEl>
                                          <p:spTgt spid="25"/>
                                        </p:tgtEl>
                                      </p:cBhvr>
                                      <p:to x="100000" y="95000"/>
                                    </p:animScale>
                                    <p:animScale>
                                      <p:cBhvr>
                                        <p:cTn id="46" dur="166" decel="50000">
                                          <p:stCondLst>
                                            <p:cond delay="1834"/>
                                          </p:stCondLst>
                                        </p:cTn>
                                        <p:tgtEl>
                                          <p:spTgt spid="2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84012"/>
                                        </p:tgtEl>
                                        <p:attrNameLst>
                                          <p:attrName>style.visibility</p:attrName>
                                        </p:attrNameLst>
                                      </p:cBhvr>
                                      <p:to>
                                        <p:strVal val="visible"/>
                                      </p:to>
                                    </p:set>
                                    <p:animEffect transition="in" filter="fade">
                                      <p:cBhvr>
                                        <p:cTn id="51" dur="1000"/>
                                        <p:tgtEl>
                                          <p:spTgt spid="384012"/>
                                        </p:tgtEl>
                                      </p:cBhvr>
                                    </p:animEffect>
                                    <p:anim calcmode="lin" valueType="num">
                                      <p:cBhvr>
                                        <p:cTn id="52" dur="1000" fill="hold"/>
                                        <p:tgtEl>
                                          <p:spTgt spid="384012"/>
                                        </p:tgtEl>
                                        <p:attrNameLst>
                                          <p:attrName>ppt_x</p:attrName>
                                        </p:attrNameLst>
                                      </p:cBhvr>
                                      <p:tavLst>
                                        <p:tav tm="0">
                                          <p:val>
                                            <p:strVal val="#ppt_x"/>
                                          </p:val>
                                        </p:tav>
                                        <p:tav tm="100000">
                                          <p:val>
                                            <p:strVal val="#ppt_x"/>
                                          </p:val>
                                        </p:tav>
                                      </p:tavLst>
                                    </p:anim>
                                    <p:anim calcmode="lin" valueType="num">
                                      <p:cBhvr>
                                        <p:cTn id="53" dur="1000" fill="hold"/>
                                        <p:tgtEl>
                                          <p:spTgt spid="3840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84002"/>
                                        </p:tgtEl>
                                        <p:attrNameLst>
                                          <p:attrName>style.visibility</p:attrName>
                                        </p:attrNameLst>
                                      </p:cBhvr>
                                      <p:to>
                                        <p:strVal val="visible"/>
                                      </p:to>
                                    </p:set>
                                    <p:anim calcmode="lin" valueType="num">
                                      <p:cBhvr>
                                        <p:cTn id="58" dur="1000" fill="hold"/>
                                        <p:tgtEl>
                                          <p:spTgt spid="384002"/>
                                        </p:tgtEl>
                                        <p:attrNameLst>
                                          <p:attrName>ppt_x</p:attrName>
                                        </p:attrNameLst>
                                      </p:cBhvr>
                                      <p:tavLst>
                                        <p:tav tm="0">
                                          <p:val>
                                            <p:strVal val="#ppt_x-.2"/>
                                          </p:val>
                                        </p:tav>
                                        <p:tav tm="100000">
                                          <p:val>
                                            <p:strVal val="#ppt_x"/>
                                          </p:val>
                                        </p:tav>
                                      </p:tavLst>
                                    </p:anim>
                                    <p:anim calcmode="lin" valueType="num">
                                      <p:cBhvr>
                                        <p:cTn id="59" dur="1000" fill="hold"/>
                                        <p:tgtEl>
                                          <p:spTgt spid="38400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84002"/>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384014"/>
                                        </p:tgtEl>
                                        <p:attrNameLst>
                                          <p:attrName>style.visibility</p:attrName>
                                        </p:attrNameLst>
                                      </p:cBhvr>
                                      <p:to>
                                        <p:strVal val="visible"/>
                                      </p:to>
                                    </p:set>
                                    <p:animEffect transition="in" filter="dissolve">
                                      <p:cBhvr>
                                        <p:cTn id="64" dur="500"/>
                                        <p:tgtEl>
                                          <p:spTgt spid="384014"/>
                                        </p:tgtEl>
                                      </p:cBhvr>
                                    </p:animEffec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84015"/>
                                        </p:tgtEl>
                                        <p:attrNameLst>
                                          <p:attrName>style.visibility</p:attrName>
                                        </p:attrNameLst>
                                      </p:cBhvr>
                                      <p:to>
                                        <p:strVal val="visible"/>
                                      </p:to>
                                    </p:set>
                                    <p:anim by="(-#ppt_w*2)" calcmode="lin" valueType="num">
                                      <p:cBhvr rctx="PPT">
                                        <p:cTn id="69" dur="500" autoRev="1" fill="hold">
                                          <p:stCondLst>
                                            <p:cond delay="0"/>
                                          </p:stCondLst>
                                        </p:cTn>
                                        <p:tgtEl>
                                          <p:spTgt spid="384015"/>
                                        </p:tgtEl>
                                        <p:attrNameLst>
                                          <p:attrName>ppt_w</p:attrName>
                                        </p:attrNameLst>
                                      </p:cBhvr>
                                    </p:anim>
                                    <p:anim by="(#ppt_w*0.50)" calcmode="lin" valueType="num">
                                      <p:cBhvr>
                                        <p:cTn id="70" dur="500" decel="50000" autoRev="1" fill="hold">
                                          <p:stCondLst>
                                            <p:cond delay="0"/>
                                          </p:stCondLst>
                                        </p:cTn>
                                        <p:tgtEl>
                                          <p:spTgt spid="384015"/>
                                        </p:tgtEl>
                                        <p:attrNameLst>
                                          <p:attrName>ppt_x</p:attrName>
                                        </p:attrNameLst>
                                      </p:cBhvr>
                                    </p:anim>
                                    <p:anim from="(-#ppt_h/2)" to="(#ppt_y)" calcmode="lin" valueType="num">
                                      <p:cBhvr>
                                        <p:cTn id="71" dur="1000" fill="hold">
                                          <p:stCondLst>
                                            <p:cond delay="0"/>
                                          </p:stCondLst>
                                        </p:cTn>
                                        <p:tgtEl>
                                          <p:spTgt spid="384015"/>
                                        </p:tgtEl>
                                        <p:attrNameLst>
                                          <p:attrName>ppt_y</p:attrName>
                                        </p:attrNameLst>
                                      </p:cBhvr>
                                    </p:anim>
                                    <p:animRot by="21600000">
                                      <p:cBhvr>
                                        <p:cTn id="72" dur="1000" fill="hold">
                                          <p:stCondLst>
                                            <p:cond delay="0"/>
                                          </p:stCondLst>
                                        </p:cTn>
                                        <p:tgtEl>
                                          <p:spTgt spid="384015"/>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grpId="0" nodeType="clickEffect">
                                  <p:stCondLst>
                                    <p:cond delay="0"/>
                                  </p:stCondLst>
                                  <p:childTnLst>
                                    <p:set>
                                      <p:cBhvr>
                                        <p:cTn id="76" dur="1" fill="hold">
                                          <p:stCondLst>
                                            <p:cond delay="0"/>
                                          </p:stCondLst>
                                        </p:cTn>
                                        <p:tgtEl>
                                          <p:spTgt spid="384016"/>
                                        </p:tgtEl>
                                        <p:attrNameLst>
                                          <p:attrName>style.visibility</p:attrName>
                                        </p:attrNameLst>
                                      </p:cBhvr>
                                      <p:to>
                                        <p:strVal val="visible"/>
                                      </p:to>
                                    </p:set>
                                    <p:animEffect transition="in" filter="fade">
                                      <p:cBhvr>
                                        <p:cTn id="77" dur="2000"/>
                                        <p:tgtEl>
                                          <p:spTgt spid="384016"/>
                                        </p:tgtEl>
                                      </p:cBhvr>
                                    </p:animEffect>
                                    <p:anim calcmode="lin" valueType="num">
                                      <p:cBhvr>
                                        <p:cTn id="78" dur="2000" fill="hold"/>
                                        <p:tgtEl>
                                          <p:spTgt spid="384016"/>
                                        </p:tgtEl>
                                        <p:attrNameLst>
                                          <p:attrName>style.rotation</p:attrName>
                                        </p:attrNameLst>
                                      </p:cBhvr>
                                      <p:tavLst>
                                        <p:tav tm="0">
                                          <p:val>
                                            <p:fltVal val="720"/>
                                          </p:val>
                                        </p:tav>
                                        <p:tav tm="100000">
                                          <p:val>
                                            <p:fltVal val="0"/>
                                          </p:val>
                                        </p:tav>
                                      </p:tavLst>
                                    </p:anim>
                                    <p:anim calcmode="lin" valueType="num">
                                      <p:cBhvr>
                                        <p:cTn id="79" dur="2000" fill="hold"/>
                                        <p:tgtEl>
                                          <p:spTgt spid="384016"/>
                                        </p:tgtEl>
                                        <p:attrNameLst>
                                          <p:attrName>ppt_h</p:attrName>
                                        </p:attrNameLst>
                                      </p:cBhvr>
                                      <p:tavLst>
                                        <p:tav tm="0">
                                          <p:val>
                                            <p:fltVal val="0"/>
                                          </p:val>
                                        </p:tav>
                                        <p:tav tm="100000">
                                          <p:val>
                                            <p:strVal val="#ppt_h"/>
                                          </p:val>
                                        </p:tav>
                                      </p:tavLst>
                                    </p:anim>
                                    <p:anim calcmode="lin" valueType="num">
                                      <p:cBhvr>
                                        <p:cTn id="80" dur="2000" fill="hold"/>
                                        <p:tgtEl>
                                          <p:spTgt spid="384016"/>
                                        </p:tgtEl>
                                        <p:attrNameLst>
                                          <p:attrName>ppt_w</p:attrName>
                                        </p:attrNameLst>
                                      </p:cBhvr>
                                      <p:tavLst>
                                        <p:tav tm="0">
                                          <p:val>
                                            <p:fltVal val="0"/>
                                          </p:val>
                                        </p:tav>
                                        <p:tav tm="100000">
                                          <p:val>
                                            <p:strVal val="#ppt_w"/>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384017"/>
                                        </p:tgtEl>
                                        <p:attrNameLst>
                                          <p:attrName>style.visibility</p:attrName>
                                        </p:attrNameLst>
                                      </p:cBhvr>
                                      <p:to>
                                        <p:strVal val="visible"/>
                                      </p:to>
                                    </p:set>
                                    <p:anim calcmode="lin" valueType="num">
                                      <p:cBhvr>
                                        <p:cTn id="85" dur="1000" fill="hold"/>
                                        <p:tgtEl>
                                          <p:spTgt spid="384017"/>
                                        </p:tgtEl>
                                        <p:attrNameLst>
                                          <p:attrName>ppt_x</p:attrName>
                                        </p:attrNameLst>
                                      </p:cBhvr>
                                      <p:tavLst>
                                        <p:tav tm="0">
                                          <p:val>
                                            <p:strVal val="#ppt_x-.2"/>
                                          </p:val>
                                        </p:tav>
                                        <p:tav tm="100000">
                                          <p:val>
                                            <p:strVal val="#ppt_x"/>
                                          </p:val>
                                        </p:tav>
                                      </p:tavLst>
                                    </p:anim>
                                    <p:anim calcmode="lin" valueType="num">
                                      <p:cBhvr>
                                        <p:cTn id="86" dur="1000" fill="hold"/>
                                        <p:tgtEl>
                                          <p:spTgt spid="384017"/>
                                        </p:tgtEl>
                                        <p:attrNameLst>
                                          <p:attrName>ppt_y</p:attrName>
                                        </p:attrNameLst>
                                      </p:cBhvr>
                                      <p:tavLst>
                                        <p:tav tm="0">
                                          <p:val>
                                            <p:strVal val="#ppt_y"/>
                                          </p:val>
                                        </p:tav>
                                        <p:tav tm="100000">
                                          <p:val>
                                            <p:strVal val="#ppt_y"/>
                                          </p:val>
                                        </p:tav>
                                      </p:tavLst>
                                    </p:anim>
                                    <p:animEffect transition="in" filter="wipe(right)" prLst="gradientSize: 0.1">
                                      <p:cBhvr>
                                        <p:cTn id="87" dur="1000"/>
                                        <p:tgtEl>
                                          <p:spTgt spid="384017"/>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384018"/>
                                        </p:tgtEl>
                                        <p:attrNameLst>
                                          <p:attrName>style.visibility</p:attrName>
                                        </p:attrNameLst>
                                      </p:cBhvr>
                                      <p:to>
                                        <p:strVal val="visible"/>
                                      </p:to>
                                    </p:set>
                                    <p:anim calcmode="lin" valueType="num">
                                      <p:cBhvr>
                                        <p:cTn id="92" dur="1000" fill="hold"/>
                                        <p:tgtEl>
                                          <p:spTgt spid="384018"/>
                                        </p:tgtEl>
                                        <p:attrNameLst>
                                          <p:attrName>ppt_x</p:attrName>
                                        </p:attrNameLst>
                                      </p:cBhvr>
                                      <p:tavLst>
                                        <p:tav tm="0">
                                          <p:val>
                                            <p:strVal val="#ppt_x-.2"/>
                                          </p:val>
                                        </p:tav>
                                        <p:tav tm="100000">
                                          <p:val>
                                            <p:strVal val="#ppt_x"/>
                                          </p:val>
                                        </p:tav>
                                      </p:tavLst>
                                    </p:anim>
                                    <p:anim calcmode="lin" valueType="num">
                                      <p:cBhvr>
                                        <p:cTn id="93" dur="1000" fill="hold"/>
                                        <p:tgtEl>
                                          <p:spTgt spid="384018"/>
                                        </p:tgtEl>
                                        <p:attrNameLst>
                                          <p:attrName>ppt_y</p:attrName>
                                        </p:attrNameLst>
                                      </p:cBhvr>
                                      <p:tavLst>
                                        <p:tav tm="0">
                                          <p:val>
                                            <p:strVal val="#ppt_y"/>
                                          </p:val>
                                        </p:tav>
                                        <p:tav tm="100000">
                                          <p:val>
                                            <p:strVal val="#ppt_y"/>
                                          </p:val>
                                        </p:tav>
                                      </p:tavLst>
                                    </p:anim>
                                    <p:animEffect transition="in" filter="wipe(right)" prLst="gradientSize: 0.1">
                                      <p:cBhvr>
                                        <p:cTn id="94" dur="1000"/>
                                        <p:tgtEl>
                                          <p:spTgt spid="384018"/>
                                        </p:tgtEl>
                                      </p:cBhvr>
                                    </p:animEffect>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2000"/>
                                        <p:tgtEl>
                                          <p:spTgt spid="18"/>
                                        </p:tgtEl>
                                      </p:cBhvr>
                                    </p:animEffect>
                                    <p:anim calcmode="lin" valueType="num">
                                      <p:cBhvr>
                                        <p:cTn id="100" dur="2000" fill="hold"/>
                                        <p:tgtEl>
                                          <p:spTgt spid="18"/>
                                        </p:tgtEl>
                                        <p:attrNameLst>
                                          <p:attrName>ppt_w</p:attrName>
                                        </p:attrNameLst>
                                      </p:cBhvr>
                                      <p:tavLst>
                                        <p:tav tm="0" fmla="#ppt_w*sin(2.5*pi*$)">
                                          <p:val>
                                            <p:fltVal val="0"/>
                                          </p:val>
                                        </p:tav>
                                        <p:tav tm="100000">
                                          <p:val>
                                            <p:fltVal val="1"/>
                                          </p:val>
                                        </p:tav>
                                      </p:tavLst>
                                    </p:anim>
                                    <p:anim calcmode="lin" valueType="num">
                                      <p:cBhvr>
                                        <p:cTn id="10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0"/>
                                        <p:tgtEl>
                                          <p:spTgt spid="18"/>
                                        </p:tgtEl>
                                      </p:cBhvr>
                                    </p:animEffect>
                                    <p:set>
                                      <p:cBhvr>
                                        <p:cTn id="106" dur="1" fill="hold">
                                          <p:stCondLst>
                                            <p:cond delay="4999"/>
                                          </p:stCondLst>
                                        </p:cTn>
                                        <p:tgtEl>
                                          <p:spTgt spid="18"/>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27" presetClass="entr" presetSubtype="0" fill="hold" grpId="0" nodeType="clickEffect">
                                  <p:stCondLst>
                                    <p:cond delay="0"/>
                                  </p:stCondLst>
                                  <p:iterate type="lt">
                                    <p:tmPct val="50000"/>
                                  </p:iterate>
                                  <p:childTnLst>
                                    <p:set>
                                      <p:cBhvr>
                                        <p:cTn id="113" dur="1" fill="hold">
                                          <p:stCondLst>
                                            <p:cond delay="0"/>
                                          </p:stCondLst>
                                        </p:cTn>
                                        <p:tgtEl>
                                          <p:spTgt spid="384019"/>
                                        </p:tgtEl>
                                        <p:attrNameLst>
                                          <p:attrName>style.visibility</p:attrName>
                                        </p:attrNameLst>
                                      </p:cBhvr>
                                      <p:to>
                                        <p:strVal val="visible"/>
                                      </p:to>
                                    </p:set>
                                    <p:anim calcmode="discrete" valueType="clr">
                                      <p:cBhvr override="childStyle">
                                        <p:cTn id="114" dur="80"/>
                                        <p:tgtEl>
                                          <p:spTgt spid="384019"/>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384019"/>
                                        </p:tgtEl>
                                        <p:attrNameLst>
                                          <p:attrName>fillcolor</p:attrName>
                                        </p:attrNameLst>
                                      </p:cBhvr>
                                      <p:tavLst>
                                        <p:tav tm="0">
                                          <p:val>
                                            <p:clrVal>
                                              <a:schemeClr val="accent2"/>
                                            </p:clrVal>
                                          </p:val>
                                        </p:tav>
                                        <p:tav tm="50000">
                                          <p:val>
                                            <p:clrVal>
                                              <a:schemeClr val="hlink"/>
                                            </p:clrVal>
                                          </p:val>
                                        </p:tav>
                                      </p:tavLst>
                                    </p:anim>
                                    <p:set>
                                      <p:cBhvr>
                                        <p:cTn id="116" dur="80"/>
                                        <p:tgtEl>
                                          <p:spTgt spid="384019"/>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49" presetClass="entr" presetSubtype="0" decel="100000"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500" fill="hold"/>
                                        <p:tgtEl>
                                          <p:spTgt spid="20"/>
                                        </p:tgtEl>
                                        <p:attrNameLst>
                                          <p:attrName>ppt_w</p:attrName>
                                        </p:attrNameLst>
                                      </p:cBhvr>
                                      <p:tavLst>
                                        <p:tav tm="0">
                                          <p:val>
                                            <p:fltVal val="0"/>
                                          </p:val>
                                        </p:tav>
                                        <p:tav tm="100000">
                                          <p:val>
                                            <p:strVal val="#ppt_w"/>
                                          </p:val>
                                        </p:tav>
                                      </p:tavLst>
                                    </p:anim>
                                    <p:anim calcmode="lin" valueType="num">
                                      <p:cBhvr>
                                        <p:cTn id="122" dur="500" fill="hold"/>
                                        <p:tgtEl>
                                          <p:spTgt spid="20"/>
                                        </p:tgtEl>
                                        <p:attrNameLst>
                                          <p:attrName>ppt_h</p:attrName>
                                        </p:attrNameLst>
                                      </p:cBhvr>
                                      <p:tavLst>
                                        <p:tav tm="0">
                                          <p:val>
                                            <p:fltVal val="0"/>
                                          </p:val>
                                        </p:tav>
                                        <p:tav tm="100000">
                                          <p:val>
                                            <p:strVal val="#ppt_h"/>
                                          </p:val>
                                        </p:tav>
                                      </p:tavLst>
                                    </p:anim>
                                    <p:anim calcmode="lin" valueType="num">
                                      <p:cBhvr>
                                        <p:cTn id="123" dur="500" fill="hold"/>
                                        <p:tgtEl>
                                          <p:spTgt spid="20"/>
                                        </p:tgtEl>
                                        <p:attrNameLst>
                                          <p:attrName>style.rotation</p:attrName>
                                        </p:attrNameLst>
                                      </p:cBhvr>
                                      <p:tavLst>
                                        <p:tav tm="0">
                                          <p:val>
                                            <p:fltVal val="360"/>
                                          </p:val>
                                        </p:tav>
                                        <p:tav tm="100000">
                                          <p:val>
                                            <p:fltVal val="0"/>
                                          </p:val>
                                        </p:tav>
                                      </p:tavLst>
                                    </p:anim>
                                    <p:animEffect transition="in" filter="fade">
                                      <p:cBhvr>
                                        <p:cTn id="124" dur="500"/>
                                        <p:tgtEl>
                                          <p:spTgt spid="20"/>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ppt_w</p:attrName>
                                        </p:attrNameLst>
                                      </p:cBhvr>
                                      <p:tavLst>
                                        <p:tav tm="0">
                                          <p:val>
                                            <p:fltVal val="0"/>
                                          </p:val>
                                        </p:tav>
                                        <p:tav tm="100000">
                                          <p:val>
                                            <p:strVal val="#ppt_w"/>
                                          </p:val>
                                        </p:tav>
                                      </p:tavLst>
                                    </p:anim>
                                    <p:anim calcmode="lin" valueType="num">
                                      <p:cBhvr>
                                        <p:cTn id="128" dur="500" fill="hold"/>
                                        <p:tgtEl>
                                          <p:spTgt spid="21"/>
                                        </p:tgtEl>
                                        <p:attrNameLst>
                                          <p:attrName>ppt_h</p:attrName>
                                        </p:attrNameLst>
                                      </p:cBhvr>
                                      <p:tavLst>
                                        <p:tav tm="0">
                                          <p:val>
                                            <p:fltVal val="0"/>
                                          </p:val>
                                        </p:tav>
                                        <p:tav tm="100000">
                                          <p:val>
                                            <p:strVal val="#ppt_h"/>
                                          </p:val>
                                        </p:tav>
                                      </p:tavLst>
                                    </p:anim>
                                    <p:anim calcmode="lin" valueType="num">
                                      <p:cBhvr>
                                        <p:cTn id="129" dur="500" fill="hold"/>
                                        <p:tgtEl>
                                          <p:spTgt spid="21"/>
                                        </p:tgtEl>
                                        <p:attrNameLst>
                                          <p:attrName>style.rotation</p:attrName>
                                        </p:attrNameLst>
                                      </p:cBhvr>
                                      <p:tavLst>
                                        <p:tav tm="0">
                                          <p:val>
                                            <p:fltVal val="360"/>
                                          </p:val>
                                        </p:tav>
                                        <p:tav tm="100000">
                                          <p:val>
                                            <p:fltVal val="0"/>
                                          </p:val>
                                        </p:tav>
                                      </p:tavLst>
                                    </p:anim>
                                    <p:animEffect transition="in" filter="fade">
                                      <p:cBhvr>
                                        <p:cTn id="130" dur="500"/>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35" presetClass="entr" presetSubtype="0" fill="hold" nodeType="clickEffect">
                                  <p:stCondLst>
                                    <p:cond delay="0"/>
                                  </p:stCondLst>
                                  <p:childTnLst>
                                    <p:set>
                                      <p:cBhvr>
                                        <p:cTn id="134" dur="1" fill="hold">
                                          <p:stCondLst>
                                            <p:cond delay="0"/>
                                          </p:stCondLst>
                                        </p:cTn>
                                        <p:tgtEl>
                                          <p:spTgt spid="384020"/>
                                        </p:tgtEl>
                                        <p:attrNameLst>
                                          <p:attrName>style.visibility</p:attrName>
                                        </p:attrNameLst>
                                      </p:cBhvr>
                                      <p:to>
                                        <p:strVal val="visible"/>
                                      </p:to>
                                    </p:set>
                                    <p:animEffect transition="in" filter="fade">
                                      <p:cBhvr>
                                        <p:cTn id="135" dur="2000"/>
                                        <p:tgtEl>
                                          <p:spTgt spid="384020"/>
                                        </p:tgtEl>
                                      </p:cBhvr>
                                    </p:animEffect>
                                    <p:anim calcmode="lin" valueType="num">
                                      <p:cBhvr>
                                        <p:cTn id="136" dur="2000" fill="hold"/>
                                        <p:tgtEl>
                                          <p:spTgt spid="384020"/>
                                        </p:tgtEl>
                                        <p:attrNameLst>
                                          <p:attrName>style.rotation</p:attrName>
                                        </p:attrNameLst>
                                      </p:cBhvr>
                                      <p:tavLst>
                                        <p:tav tm="0">
                                          <p:val>
                                            <p:fltVal val="720"/>
                                          </p:val>
                                        </p:tav>
                                        <p:tav tm="100000">
                                          <p:val>
                                            <p:fltVal val="0"/>
                                          </p:val>
                                        </p:tav>
                                      </p:tavLst>
                                    </p:anim>
                                    <p:anim calcmode="lin" valueType="num">
                                      <p:cBhvr>
                                        <p:cTn id="137" dur="2000" fill="hold"/>
                                        <p:tgtEl>
                                          <p:spTgt spid="384020"/>
                                        </p:tgtEl>
                                        <p:attrNameLst>
                                          <p:attrName>ppt_h</p:attrName>
                                        </p:attrNameLst>
                                      </p:cBhvr>
                                      <p:tavLst>
                                        <p:tav tm="0">
                                          <p:val>
                                            <p:fltVal val="0"/>
                                          </p:val>
                                        </p:tav>
                                        <p:tav tm="100000">
                                          <p:val>
                                            <p:strVal val="#ppt_h"/>
                                          </p:val>
                                        </p:tav>
                                      </p:tavLst>
                                    </p:anim>
                                    <p:anim calcmode="lin" valueType="num">
                                      <p:cBhvr>
                                        <p:cTn id="138" dur="2000" fill="hold"/>
                                        <p:tgtEl>
                                          <p:spTgt spid="384020"/>
                                        </p:tgtEl>
                                        <p:attrNameLst>
                                          <p:attrName>ppt_w</p:attrName>
                                        </p:attrNameLst>
                                      </p:cBhvr>
                                      <p:tavLst>
                                        <p:tav tm="0">
                                          <p:val>
                                            <p:fltVal val="0"/>
                                          </p:val>
                                        </p:tav>
                                        <p:tav tm="100000">
                                          <p:val>
                                            <p:strVal val="#ppt_w"/>
                                          </p:val>
                                        </p:tav>
                                      </p:tavLst>
                                    </p:anim>
                                  </p:childTnLst>
                                </p:cTn>
                              </p:par>
                            </p:childTnLst>
                          </p:cTn>
                        </p:par>
                        <p:par>
                          <p:cTn id="139" fill="hold">
                            <p:stCondLst>
                              <p:cond delay="2000"/>
                            </p:stCondLst>
                            <p:childTnLst>
                              <p:par>
                                <p:cTn id="140" presetID="9" presetClass="entr" presetSubtype="0" fill="hold" grpId="0" nodeType="afterEffect">
                                  <p:stCondLst>
                                    <p:cond delay="0"/>
                                  </p:stCondLst>
                                  <p:childTnLst>
                                    <p:set>
                                      <p:cBhvr>
                                        <p:cTn id="141" dur="1" fill="hold">
                                          <p:stCondLst>
                                            <p:cond delay="0"/>
                                          </p:stCondLst>
                                        </p:cTn>
                                        <p:tgtEl>
                                          <p:spTgt spid="384022"/>
                                        </p:tgtEl>
                                        <p:attrNameLst>
                                          <p:attrName>style.visibility</p:attrName>
                                        </p:attrNameLst>
                                      </p:cBhvr>
                                      <p:to>
                                        <p:strVal val="visible"/>
                                      </p:to>
                                    </p:set>
                                    <p:animEffect transition="in" filter="dissolve">
                                      <p:cBhvr>
                                        <p:cTn id="142" dur="500"/>
                                        <p:tgtEl>
                                          <p:spTgt spid="384022"/>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7"/>
                                        </p:tgtEl>
                                        <p:attrNameLst>
                                          <p:attrName>style.visibility</p:attrName>
                                        </p:attrNameLst>
                                      </p:cBhvr>
                                      <p:to>
                                        <p:strVal val="visible"/>
                                      </p:to>
                                    </p:set>
                                    <p:animEffect transition="in" filter="dissolve">
                                      <p:cBhvr>
                                        <p:cTn id="1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4022" grpId="0" animBg="1"/>
      <p:bldP spid="384014" grpId="0" animBg="1"/>
      <p:bldP spid="384002" grpId="0"/>
      <p:bldP spid="384015" grpId="0"/>
      <p:bldP spid="384016" grpId="0"/>
      <p:bldP spid="384017" grpId="0"/>
      <p:bldP spid="384018" grpId="0"/>
      <p:bldP spid="384019" grpId="0"/>
      <p:bldP spid="18" grpId="0"/>
      <p:bldP spid="18" grpId="1"/>
      <p:bldP spid="19" grpId="0"/>
      <p:bldP spid="20" grpId="0" animBg="1"/>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45" name="Rectangle 21"/>
          <p:cNvSpPr>
            <a:spLocks noChangeArrowheads="1"/>
          </p:cNvSpPr>
          <p:nvPr/>
        </p:nvSpPr>
        <p:spPr bwMode="auto">
          <a:xfrm>
            <a:off x="7289225" y="5161800"/>
            <a:ext cx="1360488" cy="96678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5046" name="Rectangle 22"/>
          <p:cNvSpPr>
            <a:spLocks noChangeArrowheads="1"/>
          </p:cNvSpPr>
          <p:nvPr/>
        </p:nvSpPr>
        <p:spPr bwMode="auto">
          <a:xfrm>
            <a:off x="6429375" y="3315402"/>
            <a:ext cx="2438400" cy="681038"/>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385026" name="Rectangle 2"/>
          <p:cNvSpPr>
            <a:spLocks noChangeArrowheads="1"/>
          </p:cNvSpPr>
          <p:nvPr/>
        </p:nvSpPr>
        <p:spPr bwMode="auto">
          <a:xfrm>
            <a:off x="6046788" y="3402715"/>
            <a:ext cx="2998787" cy="519112"/>
          </a:xfrm>
          <a:prstGeom prst="rect">
            <a:avLst/>
          </a:prstGeom>
          <a:noFill/>
          <a:ln w="9525" algn="ctr">
            <a:noFill/>
            <a:miter lim="800000"/>
            <a:headEnd/>
            <a:tailEnd/>
          </a:ln>
        </p:spPr>
        <p:txBody>
          <a:bodyPr anchor="ctr">
            <a:spAutoFit/>
          </a:bodyPr>
          <a:lstStyle/>
          <a:p>
            <a:pPr algn="l"/>
            <a:r>
              <a:rPr lang="en-US" b="0">
                <a:solidFill>
                  <a:srgbClr val="000000"/>
                </a:solidFill>
              </a:rPr>
              <a:t>=  6.43 x 10</a:t>
            </a:r>
            <a:r>
              <a:rPr lang="en-US" b="0" baseline="30000">
                <a:solidFill>
                  <a:srgbClr val="000000"/>
                </a:solidFill>
              </a:rPr>
              <a:t>23</a:t>
            </a:r>
            <a:r>
              <a:rPr lang="en-US" b="0">
                <a:solidFill>
                  <a:srgbClr val="000000"/>
                </a:solidFill>
              </a:rPr>
              <a:t> kg </a:t>
            </a:r>
          </a:p>
        </p:txBody>
      </p:sp>
      <p:sp>
        <p:nvSpPr>
          <p:cNvPr id="29707" name="Rectangle 6"/>
          <p:cNvSpPr>
            <a:spLocks noChangeArrowheads="1"/>
          </p:cNvSpPr>
          <p:nvPr/>
        </p:nvSpPr>
        <p:spPr bwMode="auto">
          <a:xfrm>
            <a:off x="172013" y="110034"/>
            <a:ext cx="6162264" cy="1384995"/>
          </a:xfrm>
          <a:prstGeom prst="rect">
            <a:avLst/>
          </a:prstGeom>
          <a:noFill/>
          <a:ln w="9525" algn="ctr">
            <a:noFill/>
            <a:miter lim="800000"/>
            <a:headEnd/>
            <a:tailEnd/>
          </a:ln>
        </p:spPr>
        <p:txBody>
          <a:bodyPr wrap="none" anchor="ctr">
            <a:spAutoFit/>
          </a:bodyPr>
          <a:lstStyle/>
          <a:p>
            <a:pPr algn="l"/>
            <a:r>
              <a:rPr lang="en-US" b="0" dirty="0">
                <a:solidFill>
                  <a:srgbClr val="FF0000"/>
                </a:solidFill>
              </a:rPr>
              <a:t>Mars has radius 3.40 x 10</a:t>
            </a:r>
            <a:r>
              <a:rPr lang="en-US" b="0" baseline="30000" dirty="0">
                <a:solidFill>
                  <a:srgbClr val="FF0000"/>
                </a:solidFill>
              </a:rPr>
              <a:t>6</a:t>
            </a:r>
            <a:r>
              <a:rPr lang="en-US" b="0" dirty="0">
                <a:solidFill>
                  <a:srgbClr val="FF0000"/>
                </a:solidFill>
              </a:rPr>
              <a:t> m</a:t>
            </a:r>
            <a:r>
              <a:rPr lang="en-US" b="0" dirty="0" smtClean="0">
                <a:solidFill>
                  <a:srgbClr val="FF0000"/>
                </a:solidFill>
              </a:rPr>
              <a:t>. If a </a:t>
            </a:r>
            <a:endParaRPr lang="en-US" b="0" dirty="0">
              <a:solidFill>
                <a:srgbClr val="FF0000"/>
              </a:solidFill>
            </a:endParaRPr>
          </a:p>
          <a:p>
            <a:pPr algn="l"/>
            <a:r>
              <a:rPr lang="en-US" b="0" dirty="0" smtClean="0">
                <a:solidFill>
                  <a:srgbClr val="FF0000"/>
                </a:solidFill>
              </a:rPr>
              <a:t>12.0 </a:t>
            </a:r>
            <a:r>
              <a:rPr lang="en-US" b="0" dirty="0">
                <a:solidFill>
                  <a:srgbClr val="FF0000"/>
                </a:solidFill>
              </a:rPr>
              <a:t>kg rover weighs 44.5 N </a:t>
            </a:r>
            <a:r>
              <a:rPr lang="en-US" b="0" dirty="0" smtClean="0">
                <a:solidFill>
                  <a:srgbClr val="FF0000"/>
                </a:solidFill>
              </a:rPr>
              <a:t>on Mars,</a:t>
            </a:r>
            <a:endParaRPr lang="en-US" b="0" dirty="0">
              <a:solidFill>
                <a:srgbClr val="FF0000"/>
              </a:solidFill>
            </a:endParaRPr>
          </a:p>
          <a:p>
            <a:pPr algn="l"/>
            <a:r>
              <a:rPr lang="en-US" b="0" dirty="0" smtClean="0">
                <a:solidFill>
                  <a:srgbClr val="FF0000"/>
                </a:solidFill>
              </a:rPr>
              <a:t>find </a:t>
            </a:r>
            <a:r>
              <a:rPr lang="en-US" b="0" dirty="0">
                <a:solidFill>
                  <a:srgbClr val="FF0000"/>
                </a:solidFill>
              </a:rPr>
              <a:t>mass of Mars.</a:t>
            </a:r>
          </a:p>
        </p:txBody>
      </p:sp>
      <p:sp>
        <p:nvSpPr>
          <p:cNvPr id="29708" name="Oval 8"/>
          <p:cNvSpPr>
            <a:spLocks noChangeArrowheads="1"/>
          </p:cNvSpPr>
          <p:nvPr/>
        </p:nvSpPr>
        <p:spPr bwMode="auto">
          <a:xfrm>
            <a:off x="6318250" y="642938"/>
            <a:ext cx="2413000" cy="2308225"/>
          </a:xfrm>
          <a:prstGeom prst="ellipse">
            <a:avLst/>
          </a:prstGeom>
          <a:noFill/>
          <a:ln w="38100">
            <a:solidFill>
              <a:srgbClr val="000000"/>
            </a:solidFill>
            <a:round/>
            <a:headEnd/>
            <a:tailEnd/>
          </a:ln>
        </p:spPr>
        <p:txBody>
          <a:bodyPr/>
          <a:lstStyle/>
          <a:p>
            <a:endParaRPr lang="en-US">
              <a:solidFill>
                <a:srgbClr val="000000"/>
              </a:solidFill>
            </a:endParaRPr>
          </a:p>
        </p:txBody>
      </p:sp>
      <p:pic>
        <p:nvPicPr>
          <p:cNvPr id="385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550" y="147638"/>
            <a:ext cx="1055688" cy="665162"/>
          </a:xfrm>
          <a:prstGeom prst="rect">
            <a:avLst/>
          </a:prstGeom>
          <a:noFill/>
          <a:ln w="9525">
            <a:noFill/>
            <a:miter lim="800000"/>
            <a:headEnd/>
            <a:tailEnd/>
          </a:ln>
        </p:spPr>
      </p:pic>
      <p:sp>
        <p:nvSpPr>
          <p:cNvPr id="385034" name="Rectangle 10"/>
          <p:cNvSpPr>
            <a:spLocks noChangeArrowheads="1"/>
          </p:cNvSpPr>
          <p:nvPr/>
        </p:nvSpPr>
        <p:spPr bwMode="auto">
          <a:xfrm>
            <a:off x="444500" y="4472318"/>
            <a:ext cx="3349625" cy="519112"/>
          </a:xfrm>
          <a:prstGeom prst="rect">
            <a:avLst/>
          </a:prstGeom>
          <a:noFill/>
          <a:ln w="9525" algn="ctr">
            <a:noFill/>
            <a:miter lim="800000"/>
            <a:headEnd/>
            <a:tailEnd/>
          </a:ln>
        </p:spPr>
        <p:txBody>
          <a:bodyPr wrap="none" anchor="ctr">
            <a:spAutoFit/>
          </a:bodyPr>
          <a:lstStyle/>
          <a:p>
            <a:pPr algn="l"/>
            <a:r>
              <a:rPr lang="en-US" b="0" dirty="0">
                <a:solidFill>
                  <a:srgbClr val="FF0000"/>
                </a:solidFill>
              </a:rPr>
              <a:t>What is g on Mars? </a:t>
            </a:r>
          </a:p>
        </p:txBody>
      </p:sp>
      <p:graphicFrame>
        <p:nvGraphicFramePr>
          <p:cNvPr id="385035" name="Object 11"/>
          <p:cNvGraphicFramePr>
            <a:graphicFrameLocks noChangeAspect="1"/>
          </p:cNvGraphicFramePr>
          <p:nvPr>
            <p:extLst>
              <p:ext uri="{D42A27DB-BD31-4B8C-83A1-F6EECF244321}">
                <p14:modId xmlns:p14="http://schemas.microsoft.com/office/powerpoint/2010/main" val="3386096622"/>
              </p:ext>
            </p:extLst>
          </p:nvPr>
        </p:nvGraphicFramePr>
        <p:xfrm>
          <a:off x="2717421" y="1796023"/>
          <a:ext cx="2778125" cy="952500"/>
        </p:xfrm>
        <a:graphic>
          <a:graphicData uri="http://schemas.openxmlformats.org/presentationml/2006/ole">
            <mc:AlternateContent xmlns:mc="http://schemas.openxmlformats.org/markup-compatibility/2006">
              <mc:Choice xmlns:v="urn:schemas-microsoft-com:vml" Requires="v">
                <p:oleObj spid="_x0000_s26950" name="Equation" r:id="rId4" imgW="2781000" imgH="952200" progId="Equation.3">
                  <p:embed/>
                </p:oleObj>
              </mc:Choice>
              <mc:Fallback>
                <p:oleObj name="Equation" r:id="rId4" imgW="2781000" imgH="952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421" y="1796023"/>
                        <a:ext cx="277812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37" name="Object 13"/>
          <p:cNvGraphicFramePr>
            <a:graphicFrameLocks noChangeAspect="1"/>
          </p:cNvGraphicFramePr>
          <p:nvPr>
            <p:extLst>
              <p:ext uri="{D42A27DB-BD31-4B8C-83A1-F6EECF244321}">
                <p14:modId xmlns:p14="http://schemas.microsoft.com/office/powerpoint/2010/main" val="2274929802"/>
              </p:ext>
            </p:extLst>
          </p:nvPr>
        </p:nvGraphicFramePr>
        <p:xfrm>
          <a:off x="347663" y="3143952"/>
          <a:ext cx="2309812" cy="1028700"/>
        </p:xfrm>
        <a:graphic>
          <a:graphicData uri="http://schemas.openxmlformats.org/presentationml/2006/ole">
            <mc:AlternateContent xmlns:mc="http://schemas.openxmlformats.org/markup-compatibility/2006">
              <mc:Choice xmlns:v="urn:schemas-microsoft-com:vml" Requires="v">
                <p:oleObj spid="_x0000_s26951" name="Equation" r:id="rId6" imgW="2311200" imgH="1028520" progId="Equation.3">
                  <p:embed/>
                </p:oleObj>
              </mc:Choice>
              <mc:Fallback>
                <p:oleObj name="Equation" r:id="rId6" imgW="2311200" imgH="1028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663" y="3143952"/>
                        <a:ext cx="2309812"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38" name="Object 14"/>
          <p:cNvGraphicFramePr>
            <a:graphicFrameLocks noChangeAspect="1"/>
          </p:cNvGraphicFramePr>
          <p:nvPr>
            <p:extLst>
              <p:ext uri="{D42A27DB-BD31-4B8C-83A1-F6EECF244321}">
                <p14:modId xmlns:p14="http://schemas.microsoft.com/office/powerpoint/2010/main" val="1450886590"/>
              </p:ext>
            </p:extLst>
          </p:nvPr>
        </p:nvGraphicFramePr>
        <p:xfrm>
          <a:off x="2806700" y="3205865"/>
          <a:ext cx="3060700" cy="952500"/>
        </p:xfrm>
        <a:graphic>
          <a:graphicData uri="http://schemas.openxmlformats.org/presentationml/2006/ole">
            <mc:AlternateContent xmlns:mc="http://schemas.openxmlformats.org/markup-compatibility/2006">
              <mc:Choice xmlns:v="urn:schemas-microsoft-com:vml" Requires="v">
                <p:oleObj spid="_x0000_s26952" name="Equation" r:id="rId8" imgW="3060360" imgH="952200" progId="Equation.3">
                  <p:embed/>
                </p:oleObj>
              </mc:Choice>
              <mc:Fallback>
                <p:oleObj name="Equation" r:id="rId8" imgW="3060360" imgH="952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6700" y="3205865"/>
                        <a:ext cx="3060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1" name="Object 17"/>
          <p:cNvGraphicFramePr>
            <a:graphicFrameLocks noChangeAspect="1"/>
          </p:cNvGraphicFramePr>
          <p:nvPr>
            <p:extLst>
              <p:ext uri="{D42A27DB-BD31-4B8C-83A1-F6EECF244321}">
                <p14:modId xmlns:p14="http://schemas.microsoft.com/office/powerpoint/2010/main" val="3745738609"/>
              </p:ext>
            </p:extLst>
          </p:nvPr>
        </p:nvGraphicFramePr>
        <p:xfrm>
          <a:off x="707450" y="5204663"/>
          <a:ext cx="1320800" cy="838200"/>
        </p:xfrm>
        <a:graphic>
          <a:graphicData uri="http://schemas.openxmlformats.org/presentationml/2006/ole">
            <mc:AlternateContent xmlns:mc="http://schemas.openxmlformats.org/markup-compatibility/2006">
              <mc:Choice xmlns:v="urn:schemas-microsoft-com:vml" Requires="v">
                <p:oleObj spid="_x0000_s26953" name="Equation" r:id="rId10" imgW="1320480" imgH="838080" progId="Equation.3">
                  <p:embed/>
                </p:oleObj>
              </mc:Choice>
              <mc:Fallback>
                <p:oleObj name="Equation" r:id="rId10" imgW="1320480" imgH="8380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450" y="5204663"/>
                        <a:ext cx="1320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3" name="Object 19"/>
          <p:cNvGraphicFramePr>
            <a:graphicFrameLocks noChangeAspect="1"/>
          </p:cNvGraphicFramePr>
          <p:nvPr>
            <p:extLst>
              <p:ext uri="{D42A27DB-BD31-4B8C-83A1-F6EECF244321}">
                <p14:modId xmlns:p14="http://schemas.microsoft.com/office/powerpoint/2010/main" val="951310285"/>
              </p:ext>
            </p:extLst>
          </p:nvPr>
        </p:nvGraphicFramePr>
        <p:xfrm>
          <a:off x="6836788" y="5201488"/>
          <a:ext cx="1676400" cy="838200"/>
        </p:xfrm>
        <a:graphic>
          <a:graphicData uri="http://schemas.openxmlformats.org/presentationml/2006/ole">
            <mc:AlternateContent xmlns:mc="http://schemas.openxmlformats.org/markup-compatibility/2006">
              <mc:Choice xmlns:v="urn:schemas-microsoft-com:vml" Requires="v">
                <p:oleObj spid="_x0000_s26954" name="Equation" r:id="rId12" imgW="1676160" imgH="838080" progId="Equation.3">
                  <p:embed/>
                </p:oleObj>
              </mc:Choice>
              <mc:Fallback>
                <p:oleObj name="Equation" r:id="rId12" imgW="1676160" imgH="8380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36788" y="5201488"/>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4" name="Object 20"/>
          <p:cNvGraphicFramePr>
            <a:graphicFrameLocks noChangeAspect="1"/>
          </p:cNvGraphicFramePr>
          <p:nvPr>
            <p:extLst>
              <p:ext uri="{D42A27DB-BD31-4B8C-83A1-F6EECF244321}">
                <p14:modId xmlns:p14="http://schemas.microsoft.com/office/powerpoint/2010/main" val="667039095"/>
              </p:ext>
            </p:extLst>
          </p:nvPr>
        </p:nvGraphicFramePr>
        <p:xfrm>
          <a:off x="2252088" y="5153863"/>
          <a:ext cx="4229100" cy="952500"/>
        </p:xfrm>
        <a:graphic>
          <a:graphicData uri="http://schemas.openxmlformats.org/presentationml/2006/ole">
            <mc:AlternateContent xmlns:mc="http://schemas.openxmlformats.org/markup-compatibility/2006">
              <mc:Choice xmlns:v="urn:schemas-microsoft-com:vml" Requires="v">
                <p:oleObj spid="_x0000_s26955" name="Equation" r:id="rId14" imgW="4228920" imgH="952200" progId="Equation.3">
                  <p:embed/>
                </p:oleObj>
              </mc:Choice>
              <mc:Fallback>
                <p:oleObj name="Equation" r:id="rId14" imgW="4228920" imgH="952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52088" y="5153863"/>
                        <a:ext cx="422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91" descr="j043466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99061" y="2326053"/>
            <a:ext cx="272114" cy="359254"/>
          </a:xfrm>
          <a:prstGeom prst="rect">
            <a:avLst/>
          </a:prstGeom>
          <a:noFill/>
          <a:ln w="9525">
            <a:noFill/>
            <a:miter lim="800000"/>
            <a:headEnd/>
            <a:tailEnd/>
          </a:ln>
        </p:spPr>
      </p:pic>
      <p:pic>
        <p:nvPicPr>
          <p:cNvPr id="16" name="Picture 91" descr="j043466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00941" y="1601658"/>
            <a:ext cx="272114" cy="359254"/>
          </a:xfrm>
          <a:prstGeom prst="rect">
            <a:avLst/>
          </a:prstGeom>
          <a:noFill/>
          <a:ln w="9525">
            <a:noFill/>
            <a:miter lim="800000"/>
            <a:headEnd/>
            <a:tailEnd/>
          </a:ln>
        </p:spPr>
      </p:pic>
      <p:pic>
        <p:nvPicPr>
          <p:cNvPr id="17" name="Picture 91" descr="j043466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04006" y="1625409"/>
            <a:ext cx="272114" cy="359254"/>
          </a:xfrm>
          <a:prstGeom prst="rect">
            <a:avLst/>
          </a:prstGeom>
          <a:noFill/>
          <a:ln w="9525">
            <a:noFill/>
            <a:miter lim="800000"/>
            <a:headEnd/>
            <a:tailEnd/>
          </a:ln>
        </p:spPr>
      </p:pic>
      <p:pic>
        <p:nvPicPr>
          <p:cNvPr id="18" name="Picture 91" descr="j043466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99653" y="1447279"/>
            <a:ext cx="272114" cy="359254"/>
          </a:xfrm>
          <a:prstGeom prst="rect">
            <a:avLst/>
          </a:prstGeom>
          <a:noFill/>
          <a:ln w="9525">
            <a:noFill/>
            <a:miter lim="800000"/>
            <a:headEnd/>
            <a:tailEnd/>
          </a:ln>
        </p:spPr>
      </p:pic>
      <p:sp>
        <p:nvSpPr>
          <p:cNvPr id="3" name="Rectangle 2"/>
          <p:cNvSpPr/>
          <p:nvPr/>
        </p:nvSpPr>
        <p:spPr bwMode="auto">
          <a:xfrm>
            <a:off x="3788228" y="1781298"/>
            <a:ext cx="831273" cy="451262"/>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4" name="Rectangle 3"/>
          <p:cNvSpPr/>
          <p:nvPr/>
        </p:nvSpPr>
        <p:spPr bwMode="auto">
          <a:xfrm>
            <a:off x="190006" y="3325091"/>
            <a:ext cx="1258785" cy="7481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2" name="Rectangle 21"/>
          <p:cNvSpPr/>
          <p:nvPr/>
        </p:nvSpPr>
        <p:spPr bwMode="auto">
          <a:xfrm>
            <a:off x="1484416" y="3669475"/>
            <a:ext cx="1258785" cy="7481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Tree>
    <p:extLst>
      <p:ext uri="{BB962C8B-B14F-4D97-AF65-F5344CB8AC3E}">
        <p14:creationId xmlns:p14="http://schemas.microsoft.com/office/powerpoint/2010/main" val="3605510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85033"/>
                                        </p:tgtEl>
                                        <p:attrNameLst>
                                          <p:attrName>style.visibility</p:attrName>
                                        </p:attrNameLst>
                                      </p:cBhvr>
                                      <p:to>
                                        <p:strVal val="visible"/>
                                      </p:to>
                                    </p:set>
                                    <p:animEffect transition="in" filter="fade">
                                      <p:cBhvr>
                                        <p:cTn id="7" dur="770" decel="100000"/>
                                        <p:tgtEl>
                                          <p:spTgt spid="385033"/>
                                        </p:tgtEl>
                                      </p:cBhvr>
                                    </p:animEffect>
                                    <p:animScale>
                                      <p:cBhvr>
                                        <p:cTn id="8" dur="770" decel="100000"/>
                                        <p:tgtEl>
                                          <p:spTgt spid="385033"/>
                                        </p:tgtEl>
                                      </p:cBhvr>
                                      <p:from x="10000" y="10000"/>
                                      <p:to x="200000" y="450000"/>
                                    </p:animScale>
                                    <p:animScale>
                                      <p:cBhvr>
                                        <p:cTn id="9" dur="1230" accel="100000" fill="hold">
                                          <p:stCondLst>
                                            <p:cond delay="770"/>
                                          </p:stCondLst>
                                        </p:cTn>
                                        <p:tgtEl>
                                          <p:spTgt spid="385033"/>
                                        </p:tgtEl>
                                      </p:cBhvr>
                                      <p:from x="200000" y="450000"/>
                                      <p:to x="100000" y="100000"/>
                                    </p:animScale>
                                    <p:set>
                                      <p:cBhvr>
                                        <p:cTn id="10" dur="770" fill="hold"/>
                                        <p:tgtEl>
                                          <p:spTgt spid="385033"/>
                                        </p:tgtEl>
                                        <p:attrNameLst>
                                          <p:attrName>ppt_x</p:attrName>
                                        </p:attrNameLst>
                                      </p:cBhvr>
                                      <p:to>
                                        <p:strVal val="(0.5)"/>
                                      </p:to>
                                    </p:set>
                                    <p:anim from="(0.5)" to="(#ppt_x)" calcmode="lin" valueType="num">
                                      <p:cBhvr>
                                        <p:cTn id="11" dur="1230" accel="100000" fill="hold">
                                          <p:stCondLst>
                                            <p:cond delay="770"/>
                                          </p:stCondLst>
                                        </p:cTn>
                                        <p:tgtEl>
                                          <p:spTgt spid="385033"/>
                                        </p:tgtEl>
                                        <p:attrNameLst>
                                          <p:attrName>ppt_x</p:attrName>
                                        </p:attrNameLst>
                                      </p:cBhvr>
                                    </p:anim>
                                    <p:set>
                                      <p:cBhvr>
                                        <p:cTn id="12" dur="770" fill="hold"/>
                                        <p:tgtEl>
                                          <p:spTgt spid="385033"/>
                                        </p:tgtEl>
                                        <p:attrNameLst>
                                          <p:attrName>ppt_y</p:attrName>
                                        </p:attrNameLst>
                                      </p:cBhvr>
                                      <p:to>
                                        <p:strVal val="(#ppt_y+0.4)"/>
                                      </p:to>
                                    </p:set>
                                    <p:anim from="(#ppt_y+0.4)" to="(#ppt_y)" calcmode="lin" valueType="num">
                                      <p:cBhvr>
                                        <p:cTn id="13" dur="1230" accel="100000" fill="hold">
                                          <p:stCondLst>
                                            <p:cond delay="770"/>
                                          </p:stCondLst>
                                        </p:cTn>
                                        <p:tgtEl>
                                          <p:spTgt spid="38503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385035"/>
                                        </p:tgtEl>
                                        <p:attrNameLst>
                                          <p:attrName>style.visibility</p:attrName>
                                        </p:attrNameLst>
                                      </p:cBhvr>
                                      <p:to>
                                        <p:strVal val="visible"/>
                                      </p:to>
                                    </p:set>
                                    <p:animEffect transition="in" filter="fade">
                                      <p:cBhvr>
                                        <p:cTn id="18" dur="2000"/>
                                        <p:tgtEl>
                                          <p:spTgt spid="385035"/>
                                        </p:tgtEl>
                                      </p:cBhvr>
                                    </p:animEffect>
                                    <p:anim calcmode="lin" valueType="num">
                                      <p:cBhvr>
                                        <p:cTn id="19" dur="2000" fill="hold"/>
                                        <p:tgtEl>
                                          <p:spTgt spid="385035"/>
                                        </p:tgtEl>
                                        <p:attrNameLst>
                                          <p:attrName>style.rotation</p:attrName>
                                        </p:attrNameLst>
                                      </p:cBhvr>
                                      <p:tavLst>
                                        <p:tav tm="0">
                                          <p:val>
                                            <p:fltVal val="720"/>
                                          </p:val>
                                        </p:tav>
                                        <p:tav tm="100000">
                                          <p:val>
                                            <p:fltVal val="0"/>
                                          </p:val>
                                        </p:tav>
                                      </p:tavLst>
                                    </p:anim>
                                    <p:anim calcmode="lin" valueType="num">
                                      <p:cBhvr>
                                        <p:cTn id="20" dur="2000" fill="hold"/>
                                        <p:tgtEl>
                                          <p:spTgt spid="385035"/>
                                        </p:tgtEl>
                                        <p:attrNameLst>
                                          <p:attrName>ppt_h</p:attrName>
                                        </p:attrNameLst>
                                      </p:cBhvr>
                                      <p:tavLst>
                                        <p:tav tm="0">
                                          <p:val>
                                            <p:fltVal val="0"/>
                                          </p:val>
                                        </p:tav>
                                        <p:tav tm="100000">
                                          <p:val>
                                            <p:strVal val="#ppt_h"/>
                                          </p:val>
                                        </p:tav>
                                      </p:tavLst>
                                    </p:anim>
                                    <p:anim calcmode="lin" valueType="num">
                                      <p:cBhvr>
                                        <p:cTn id="21" dur="2000" fill="hold"/>
                                        <p:tgtEl>
                                          <p:spTgt spid="385035"/>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80">
                                          <p:stCondLst>
                                            <p:cond delay="0"/>
                                          </p:stCondLst>
                                        </p:cTn>
                                        <p:tgtEl>
                                          <p:spTgt spid="16"/>
                                        </p:tgtEl>
                                      </p:cBhvr>
                                    </p:animEffect>
                                    <p:anim calcmode="lin" valueType="num">
                                      <p:cBhvr>
                                        <p:cTn id="4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0" dur="26">
                                          <p:stCondLst>
                                            <p:cond delay="650"/>
                                          </p:stCondLst>
                                        </p:cTn>
                                        <p:tgtEl>
                                          <p:spTgt spid="16"/>
                                        </p:tgtEl>
                                      </p:cBhvr>
                                      <p:to x="100000" y="60000"/>
                                    </p:animScale>
                                    <p:animScale>
                                      <p:cBhvr>
                                        <p:cTn id="51" dur="166" decel="50000">
                                          <p:stCondLst>
                                            <p:cond delay="676"/>
                                          </p:stCondLst>
                                        </p:cTn>
                                        <p:tgtEl>
                                          <p:spTgt spid="16"/>
                                        </p:tgtEl>
                                      </p:cBhvr>
                                      <p:to x="100000" y="100000"/>
                                    </p:animScale>
                                    <p:animScale>
                                      <p:cBhvr>
                                        <p:cTn id="52" dur="26">
                                          <p:stCondLst>
                                            <p:cond delay="1312"/>
                                          </p:stCondLst>
                                        </p:cTn>
                                        <p:tgtEl>
                                          <p:spTgt spid="16"/>
                                        </p:tgtEl>
                                      </p:cBhvr>
                                      <p:to x="100000" y="80000"/>
                                    </p:animScale>
                                    <p:animScale>
                                      <p:cBhvr>
                                        <p:cTn id="53" dur="166" decel="50000">
                                          <p:stCondLst>
                                            <p:cond delay="1338"/>
                                          </p:stCondLst>
                                        </p:cTn>
                                        <p:tgtEl>
                                          <p:spTgt spid="16"/>
                                        </p:tgtEl>
                                      </p:cBhvr>
                                      <p:to x="100000" y="100000"/>
                                    </p:animScale>
                                    <p:animScale>
                                      <p:cBhvr>
                                        <p:cTn id="54" dur="26">
                                          <p:stCondLst>
                                            <p:cond delay="1642"/>
                                          </p:stCondLst>
                                        </p:cTn>
                                        <p:tgtEl>
                                          <p:spTgt spid="16"/>
                                        </p:tgtEl>
                                      </p:cBhvr>
                                      <p:to x="100000" y="90000"/>
                                    </p:animScale>
                                    <p:animScale>
                                      <p:cBhvr>
                                        <p:cTn id="55" dur="166" decel="50000">
                                          <p:stCondLst>
                                            <p:cond delay="1668"/>
                                          </p:stCondLst>
                                        </p:cTn>
                                        <p:tgtEl>
                                          <p:spTgt spid="16"/>
                                        </p:tgtEl>
                                      </p:cBhvr>
                                      <p:to x="100000" y="100000"/>
                                    </p:animScale>
                                    <p:animScale>
                                      <p:cBhvr>
                                        <p:cTn id="56" dur="26">
                                          <p:stCondLst>
                                            <p:cond delay="1808"/>
                                          </p:stCondLst>
                                        </p:cTn>
                                        <p:tgtEl>
                                          <p:spTgt spid="16"/>
                                        </p:tgtEl>
                                      </p:cBhvr>
                                      <p:to x="100000" y="95000"/>
                                    </p:animScale>
                                    <p:animScale>
                                      <p:cBhvr>
                                        <p:cTn id="57" dur="166" decel="50000">
                                          <p:stCondLst>
                                            <p:cond delay="1834"/>
                                          </p:stCondLst>
                                        </p:cTn>
                                        <p:tgtEl>
                                          <p:spTgt spid="16"/>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80">
                                          <p:stCondLst>
                                            <p:cond delay="0"/>
                                          </p:stCondLst>
                                        </p:cTn>
                                        <p:tgtEl>
                                          <p:spTgt spid="17"/>
                                        </p:tgtEl>
                                      </p:cBhvr>
                                    </p:animEffect>
                                    <p:anim calcmode="lin" valueType="num">
                                      <p:cBhvr>
                                        <p:cTn id="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8" dur="26">
                                          <p:stCondLst>
                                            <p:cond delay="650"/>
                                          </p:stCondLst>
                                        </p:cTn>
                                        <p:tgtEl>
                                          <p:spTgt spid="17"/>
                                        </p:tgtEl>
                                      </p:cBhvr>
                                      <p:to x="100000" y="60000"/>
                                    </p:animScale>
                                    <p:animScale>
                                      <p:cBhvr>
                                        <p:cTn id="69" dur="166" decel="50000">
                                          <p:stCondLst>
                                            <p:cond delay="67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80">
                                          <p:stCondLst>
                                            <p:cond delay="0"/>
                                          </p:stCondLst>
                                        </p:cTn>
                                        <p:tgtEl>
                                          <p:spTgt spid="18"/>
                                        </p:tgtEl>
                                      </p:cBhvr>
                                    </p:animEffect>
                                    <p:anim calcmode="lin" valueType="num">
                                      <p:cBhvr>
                                        <p:cTn id="8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6" dur="26">
                                          <p:stCondLst>
                                            <p:cond delay="650"/>
                                          </p:stCondLst>
                                        </p:cTn>
                                        <p:tgtEl>
                                          <p:spTgt spid="18"/>
                                        </p:tgtEl>
                                      </p:cBhvr>
                                      <p:to x="100000" y="60000"/>
                                    </p:animScale>
                                    <p:animScale>
                                      <p:cBhvr>
                                        <p:cTn id="87" dur="166" decel="50000">
                                          <p:stCondLst>
                                            <p:cond delay="676"/>
                                          </p:stCondLst>
                                        </p:cTn>
                                        <p:tgtEl>
                                          <p:spTgt spid="18"/>
                                        </p:tgtEl>
                                      </p:cBhvr>
                                      <p:to x="100000" y="100000"/>
                                    </p:animScale>
                                    <p:animScale>
                                      <p:cBhvr>
                                        <p:cTn id="88" dur="26">
                                          <p:stCondLst>
                                            <p:cond delay="1312"/>
                                          </p:stCondLst>
                                        </p:cTn>
                                        <p:tgtEl>
                                          <p:spTgt spid="18"/>
                                        </p:tgtEl>
                                      </p:cBhvr>
                                      <p:to x="100000" y="80000"/>
                                    </p:animScale>
                                    <p:animScale>
                                      <p:cBhvr>
                                        <p:cTn id="89" dur="166" decel="50000">
                                          <p:stCondLst>
                                            <p:cond delay="1338"/>
                                          </p:stCondLst>
                                        </p:cTn>
                                        <p:tgtEl>
                                          <p:spTgt spid="18"/>
                                        </p:tgtEl>
                                      </p:cBhvr>
                                      <p:to x="100000" y="100000"/>
                                    </p:animScale>
                                    <p:animScale>
                                      <p:cBhvr>
                                        <p:cTn id="90" dur="26">
                                          <p:stCondLst>
                                            <p:cond delay="1642"/>
                                          </p:stCondLst>
                                        </p:cTn>
                                        <p:tgtEl>
                                          <p:spTgt spid="18"/>
                                        </p:tgtEl>
                                      </p:cBhvr>
                                      <p:to x="100000" y="90000"/>
                                    </p:animScale>
                                    <p:animScale>
                                      <p:cBhvr>
                                        <p:cTn id="91" dur="166" decel="50000">
                                          <p:stCondLst>
                                            <p:cond delay="1668"/>
                                          </p:stCondLst>
                                        </p:cTn>
                                        <p:tgtEl>
                                          <p:spTgt spid="18"/>
                                        </p:tgtEl>
                                      </p:cBhvr>
                                      <p:to x="100000" y="100000"/>
                                    </p:animScale>
                                    <p:animScale>
                                      <p:cBhvr>
                                        <p:cTn id="92" dur="26">
                                          <p:stCondLst>
                                            <p:cond delay="1808"/>
                                          </p:stCondLst>
                                        </p:cTn>
                                        <p:tgtEl>
                                          <p:spTgt spid="18"/>
                                        </p:tgtEl>
                                      </p:cBhvr>
                                      <p:to x="100000" y="95000"/>
                                    </p:animScale>
                                    <p:animScale>
                                      <p:cBhvr>
                                        <p:cTn id="93" dur="166" decel="50000">
                                          <p:stCondLst>
                                            <p:cond delay="1834"/>
                                          </p:stCondLst>
                                        </p:cTn>
                                        <p:tgtEl>
                                          <p:spTgt spid="18"/>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2000"/>
                                        <p:tgtEl>
                                          <p:spTgt spid="3"/>
                                        </p:tgtEl>
                                      </p:cBhvr>
                                    </p:animEffect>
                                    <p:anim calcmode="lin" valueType="num">
                                      <p:cBhvr>
                                        <p:cTn id="99" dur="2000" fill="hold"/>
                                        <p:tgtEl>
                                          <p:spTgt spid="3"/>
                                        </p:tgtEl>
                                        <p:attrNameLst>
                                          <p:attrName>ppt_w</p:attrName>
                                        </p:attrNameLst>
                                      </p:cBhvr>
                                      <p:tavLst>
                                        <p:tav tm="0" fmla="#ppt_w*sin(2.5*pi*$)">
                                          <p:val>
                                            <p:fltVal val="0"/>
                                          </p:val>
                                        </p:tav>
                                        <p:tav tm="100000">
                                          <p:val>
                                            <p:fltVal val="1"/>
                                          </p:val>
                                        </p:tav>
                                      </p:tavLst>
                                    </p:anim>
                                    <p:anim calcmode="lin" valueType="num">
                                      <p:cBhvr>
                                        <p:cTn id="100"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385037"/>
                                        </p:tgtEl>
                                        <p:attrNameLst>
                                          <p:attrName>style.visibility</p:attrName>
                                        </p:attrNameLst>
                                      </p:cBhvr>
                                      <p:to>
                                        <p:strVal val="visible"/>
                                      </p:to>
                                    </p:set>
                                    <p:animEffect transition="in" filter="dissolve">
                                      <p:cBhvr>
                                        <p:cTn id="105" dur="500"/>
                                        <p:tgtEl>
                                          <p:spTgt spid="385037"/>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xit" presetSubtype="32" fill="hold" grpId="0" nodeType="clickEffect">
                                  <p:stCondLst>
                                    <p:cond delay="0"/>
                                  </p:stCondLst>
                                  <p:childTnLst>
                                    <p:animEffect transition="out" filter="circle(out)">
                                      <p:cBhvr>
                                        <p:cTn id="109" dur="2000"/>
                                        <p:tgtEl>
                                          <p:spTgt spid="22"/>
                                        </p:tgtEl>
                                      </p:cBhvr>
                                    </p:animEffect>
                                    <p:set>
                                      <p:cBhvr>
                                        <p:cTn id="110" dur="1" fill="hold">
                                          <p:stCondLst>
                                            <p:cond delay="1999"/>
                                          </p:stCondLst>
                                        </p:cTn>
                                        <p:tgtEl>
                                          <p:spTgt spid="2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6" presetClass="exit" presetSubtype="32" fill="hold" grpId="0" nodeType="clickEffect">
                                  <p:stCondLst>
                                    <p:cond delay="0"/>
                                  </p:stCondLst>
                                  <p:childTnLst>
                                    <p:animEffect transition="out" filter="circle(out)">
                                      <p:cBhvr>
                                        <p:cTn id="114" dur="2000"/>
                                        <p:tgtEl>
                                          <p:spTgt spid="4"/>
                                        </p:tgtEl>
                                      </p:cBhvr>
                                    </p:animEffect>
                                    <p:set>
                                      <p:cBhvr>
                                        <p:cTn id="115" dur="1" fill="hold">
                                          <p:stCondLst>
                                            <p:cond delay="1999"/>
                                          </p:stCondLst>
                                        </p:cTn>
                                        <p:tgtEl>
                                          <p:spTgt spid="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nodeType="clickEffect">
                                  <p:stCondLst>
                                    <p:cond delay="0"/>
                                  </p:stCondLst>
                                  <p:childTnLst>
                                    <p:set>
                                      <p:cBhvr>
                                        <p:cTn id="119" dur="1" fill="hold">
                                          <p:stCondLst>
                                            <p:cond delay="0"/>
                                          </p:stCondLst>
                                        </p:cTn>
                                        <p:tgtEl>
                                          <p:spTgt spid="385038"/>
                                        </p:tgtEl>
                                        <p:attrNameLst>
                                          <p:attrName>style.visibility</p:attrName>
                                        </p:attrNameLst>
                                      </p:cBhvr>
                                      <p:to>
                                        <p:strVal val="visible"/>
                                      </p:to>
                                    </p:set>
                                    <p:anim calcmode="lin" valueType="num">
                                      <p:cBhvr>
                                        <p:cTn id="120" dur="1000" fill="hold"/>
                                        <p:tgtEl>
                                          <p:spTgt spid="385038"/>
                                        </p:tgtEl>
                                        <p:attrNameLst>
                                          <p:attrName>ppt_x</p:attrName>
                                        </p:attrNameLst>
                                      </p:cBhvr>
                                      <p:tavLst>
                                        <p:tav tm="0">
                                          <p:val>
                                            <p:strVal val="#ppt_x-.2"/>
                                          </p:val>
                                        </p:tav>
                                        <p:tav tm="100000">
                                          <p:val>
                                            <p:strVal val="#ppt_x"/>
                                          </p:val>
                                        </p:tav>
                                      </p:tavLst>
                                    </p:anim>
                                    <p:anim calcmode="lin" valueType="num">
                                      <p:cBhvr>
                                        <p:cTn id="121" dur="1000" fill="hold"/>
                                        <p:tgtEl>
                                          <p:spTgt spid="385038"/>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385038"/>
                                        </p:tgtEl>
                                      </p:cBhvr>
                                    </p:animEffec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385026"/>
                                        </p:tgtEl>
                                        <p:attrNameLst>
                                          <p:attrName>style.visibility</p:attrName>
                                        </p:attrNameLst>
                                      </p:cBhvr>
                                      <p:to>
                                        <p:strVal val="visible"/>
                                      </p:to>
                                    </p:set>
                                    <p:anim calcmode="lin" valueType="num">
                                      <p:cBhvr>
                                        <p:cTn id="127" dur="1000" fill="hold"/>
                                        <p:tgtEl>
                                          <p:spTgt spid="385026"/>
                                        </p:tgtEl>
                                        <p:attrNameLst>
                                          <p:attrName>ppt_x</p:attrName>
                                        </p:attrNameLst>
                                      </p:cBhvr>
                                      <p:tavLst>
                                        <p:tav tm="0">
                                          <p:val>
                                            <p:strVal val="#ppt_x-.2"/>
                                          </p:val>
                                        </p:tav>
                                        <p:tav tm="100000">
                                          <p:val>
                                            <p:strVal val="#ppt_x"/>
                                          </p:val>
                                        </p:tav>
                                      </p:tavLst>
                                    </p:anim>
                                    <p:anim calcmode="lin" valueType="num">
                                      <p:cBhvr>
                                        <p:cTn id="128" dur="1000" fill="hold"/>
                                        <p:tgtEl>
                                          <p:spTgt spid="385026"/>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385026"/>
                                        </p:tgtEl>
                                      </p:cBhvr>
                                    </p:animEffect>
                                  </p:childTnLst>
                                </p:cTn>
                              </p:par>
                            </p:childTnLst>
                          </p:cTn>
                        </p:par>
                        <p:par>
                          <p:cTn id="130" fill="hold">
                            <p:stCondLst>
                              <p:cond delay="1000"/>
                            </p:stCondLst>
                            <p:childTnLst>
                              <p:par>
                                <p:cTn id="131" presetID="9" presetClass="entr" presetSubtype="0" fill="hold" grpId="0" nodeType="afterEffect">
                                  <p:stCondLst>
                                    <p:cond delay="0"/>
                                  </p:stCondLst>
                                  <p:childTnLst>
                                    <p:set>
                                      <p:cBhvr>
                                        <p:cTn id="132" dur="1" fill="hold">
                                          <p:stCondLst>
                                            <p:cond delay="0"/>
                                          </p:stCondLst>
                                        </p:cTn>
                                        <p:tgtEl>
                                          <p:spTgt spid="385046"/>
                                        </p:tgtEl>
                                        <p:attrNameLst>
                                          <p:attrName>style.visibility</p:attrName>
                                        </p:attrNameLst>
                                      </p:cBhvr>
                                      <p:to>
                                        <p:strVal val="visible"/>
                                      </p:to>
                                    </p:set>
                                    <p:animEffect transition="in" filter="dissolve">
                                      <p:cBhvr>
                                        <p:cTn id="133" dur="500"/>
                                        <p:tgtEl>
                                          <p:spTgt spid="385046"/>
                                        </p:tgtEl>
                                      </p:cBhvr>
                                    </p:animEffect>
                                  </p:childTnLst>
                                </p:cTn>
                              </p:par>
                            </p:childTnLst>
                          </p:cTn>
                        </p:par>
                      </p:childTnLst>
                    </p:cTn>
                  </p:par>
                  <p:par>
                    <p:cTn id="134" fill="hold">
                      <p:stCondLst>
                        <p:cond delay="indefinite"/>
                      </p:stCondLst>
                      <p:childTnLst>
                        <p:par>
                          <p:cTn id="135" fill="hold">
                            <p:stCondLst>
                              <p:cond delay="0"/>
                            </p:stCondLst>
                            <p:childTnLst>
                              <p:par>
                                <p:cTn id="136" presetID="56" presetClass="entr" presetSubtype="0" fill="hold" grpId="0" nodeType="clickEffect">
                                  <p:stCondLst>
                                    <p:cond delay="0"/>
                                  </p:stCondLst>
                                  <p:iterate type="lt">
                                    <p:tmPct val="10000"/>
                                  </p:iterate>
                                  <p:childTnLst>
                                    <p:set>
                                      <p:cBhvr>
                                        <p:cTn id="137" dur="1" fill="hold">
                                          <p:stCondLst>
                                            <p:cond delay="0"/>
                                          </p:stCondLst>
                                        </p:cTn>
                                        <p:tgtEl>
                                          <p:spTgt spid="385034"/>
                                        </p:tgtEl>
                                        <p:attrNameLst>
                                          <p:attrName>style.visibility</p:attrName>
                                        </p:attrNameLst>
                                      </p:cBhvr>
                                      <p:to>
                                        <p:strVal val="visible"/>
                                      </p:to>
                                    </p:set>
                                    <p:anim by="(-#ppt_w*2)" calcmode="lin" valueType="num">
                                      <p:cBhvr rctx="PPT">
                                        <p:cTn id="138" dur="500" autoRev="1" fill="hold">
                                          <p:stCondLst>
                                            <p:cond delay="0"/>
                                          </p:stCondLst>
                                        </p:cTn>
                                        <p:tgtEl>
                                          <p:spTgt spid="385034"/>
                                        </p:tgtEl>
                                        <p:attrNameLst>
                                          <p:attrName>ppt_w</p:attrName>
                                        </p:attrNameLst>
                                      </p:cBhvr>
                                    </p:anim>
                                    <p:anim by="(#ppt_w*0.50)" calcmode="lin" valueType="num">
                                      <p:cBhvr>
                                        <p:cTn id="139" dur="500" decel="50000" autoRev="1" fill="hold">
                                          <p:stCondLst>
                                            <p:cond delay="0"/>
                                          </p:stCondLst>
                                        </p:cTn>
                                        <p:tgtEl>
                                          <p:spTgt spid="385034"/>
                                        </p:tgtEl>
                                        <p:attrNameLst>
                                          <p:attrName>ppt_x</p:attrName>
                                        </p:attrNameLst>
                                      </p:cBhvr>
                                    </p:anim>
                                    <p:anim from="(-#ppt_h/2)" to="(#ppt_y)" calcmode="lin" valueType="num">
                                      <p:cBhvr>
                                        <p:cTn id="140" dur="1000" fill="hold">
                                          <p:stCondLst>
                                            <p:cond delay="0"/>
                                          </p:stCondLst>
                                        </p:cTn>
                                        <p:tgtEl>
                                          <p:spTgt spid="385034"/>
                                        </p:tgtEl>
                                        <p:attrNameLst>
                                          <p:attrName>ppt_y</p:attrName>
                                        </p:attrNameLst>
                                      </p:cBhvr>
                                    </p:anim>
                                    <p:animRot by="21600000">
                                      <p:cBhvr>
                                        <p:cTn id="141" dur="1000" fill="hold">
                                          <p:stCondLst>
                                            <p:cond delay="0"/>
                                          </p:stCondLst>
                                        </p:cTn>
                                        <p:tgtEl>
                                          <p:spTgt spid="385034"/>
                                        </p:tgtEl>
                                        <p:attrNameLst>
                                          <p:attrName>r</p:attrName>
                                        </p:attrNameLst>
                                      </p:cBhvr>
                                    </p:animRot>
                                  </p:childTnLst>
                                </p:cTn>
                              </p:par>
                            </p:childTnLst>
                          </p:cTn>
                        </p:par>
                      </p:childTnLst>
                    </p:cTn>
                  </p:par>
                  <p:par>
                    <p:cTn id="142" fill="hold">
                      <p:stCondLst>
                        <p:cond delay="indefinite"/>
                      </p:stCondLst>
                      <p:childTnLst>
                        <p:par>
                          <p:cTn id="143" fill="hold">
                            <p:stCondLst>
                              <p:cond delay="0"/>
                            </p:stCondLst>
                            <p:childTnLst>
                              <p:par>
                                <p:cTn id="144" presetID="35" presetClass="entr" presetSubtype="0" fill="hold" nodeType="clickEffect">
                                  <p:stCondLst>
                                    <p:cond delay="0"/>
                                  </p:stCondLst>
                                  <p:childTnLst>
                                    <p:set>
                                      <p:cBhvr>
                                        <p:cTn id="145" dur="1" fill="hold">
                                          <p:stCondLst>
                                            <p:cond delay="0"/>
                                          </p:stCondLst>
                                        </p:cTn>
                                        <p:tgtEl>
                                          <p:spTgt spid="385041"/>
                                        </p:tgtEl>
                                        <p:attrNameLst>
                                          <p:attrName>style.visibility</p:attrName>
                                        </p:attrNameLst>
                                      </p:cBhvr>
                                      <p:to>
                                        <p:strVal val="visible"/>
                                      </p:to>
                                    </p:set>
                                    <p:animEffect transition="in" filter="fade">
                                      <p:cBhvr>
                                        <p:cTn id="146" dur="2000"/>
                                        <p:tgtEl>
                                          <p:spTgt spid="385041"/>
                                        </p:tgtEl>
                                      </p:cBhvr>
                                    </p:animEffect>
                                    <p:anim calcmode="lin" valueType="num">
                                      <p:cBhvr>
                                        <p:cTn id="147" dur="2000" fill="hold"/>
                                        <p:tgtEl>
                                          <p:spTgt spid="385041"/>
                                        </p:tgtEl>
                                        <p:attrNameLst>
                                          <p:attrName>style.rotation</p:attrName>
                                        </p:attrNameLst>
                                      </p:cBhvr>
                                      <p:tavLst>
                                        <p:tav tm="0">
                                          <p:val>
                                            <p:fltVal val="720"/>
                                          </p:val>
                                        </p:tav>
                                        <p:tav tm="100000">
                                          <p:val>
                                            <p:fltVal val="0"/>
                                          </p:val>
                                        </p:tav>
                                      </p:tavLst>
                                    </p:anim>
                                    <p:anim calcmode="lin" valueType="num">
                                      <p:cBhvr>
                                        <p:cTn id="148" dur="2000" fill="hold"/>
                                        <p:tgtEl>
                                          <p:spTgt spid="385041"/>
                                        </p:tgtEl>
                                        <p:attrNameLst>
                                          <p:attrName>ppt_h</p:attrName>
                                        </p:attrNameLst>
                                      </p:cBhvr>
                                      <p:tavLst>
                                        <p:tav tm="0">
                                          <p:val>
                                            <p:fltVal val="0"/>
                                          </p:val>
                                        </p:tav>
                                        <p:tav tm="100000">
                                          <p:val>
                                            <p:strVal val="#ppt_h"/>
                                          </p:val>
                                        </p:tav>
                                      </p:tavLst>
                                    </p:anim>
                                    <p:anim calcmode="lin" valueType="num">
                                      <p:cBhvr>
                                        <p:cTn id="149" dur="2000" fill="hold"/>
                                        <p:tgtEl>
                                          <p:spTgt spid="385041"/>
                                        </p:tgtEl>
                                        <p:attrNameLst>
                                          <p:attrName>ppt_w</p:attrName>
                                        </p:attrNameLst>
                                      </p:cBhvr>
                                      <p:tavLst>
                                        <p:tav tm="0">
                                          <p:val>
                                            <p:fltVal val="0"/>
                                          </p:val>
                                        </p:tav>
                                        <p:tav tm="100000">
                                          <p:val>
                                            <p:strVal val="#ppt_w"/>
                                          </p:val>
                                        </p:tav>
                                      </p:tavLst>
                                    </p:anim>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nodeType="clickEffect">
                                  <p:stCondLst>
                                    <p:cond delay="0"/>
                                  </p:stCondLst>
                                  <p:childTnLst>
                                    <p:set>
                                      <p:cBhvr>
                                        <p:cTn id="153" dur="1" fill="hold">
                                          <p:stCondLst>
                                            <p:cond delay="0"/>
                                          </p:stCondLst>
                                        </p:cTn>
                                        <p:tgtEl>
                                          <p:spTgt spid="385044"/>
                                        </p:tgtEl>
                                        <p:attrNameLst>
                                          <p:attrName>style.visibility</p:attrName>
                                        </p:attrNameLst>
                                      </p:cBhvr>
                                      <p:to>
                                        <p:strVal val="visible"/>
                                      </p:to>
                                    </p:set>
                                    <p:anim calcmode="lin" valueType="num">
                                      <p:cBhvr>
                                        <p:cTn id="154" dur="1000" fill="hold"/>
                                        <p:tgtEl>
                                          <p:spTgt spid="385044"/>
                                        </p:tgtEl>
                                        <p:attrNameLst>
                                          <p:attrName>ppt_x</p:attrName>
                                        </p:attrNameLst>
                                      </p:cBhvr>
                                      <p:tavLst>
                                        <p:tav tm="0">
                                          <p:val>
                                            <p:strVal val="#ppt_x-.2"/>
                                          </p:val>
                                        </p:tav>
                                        <p:tav tm="100000">
                                          <p:val>
                                            <p:strVal val="#ppt_x"/>
                                          </p:val>
                                        </p:tav>
                                      </p:tavLst>
                                    </p:anim>
                                    <p:anim calcmode="lin" valueType="num">
                                      <p:cBhvr>
                                        <p:cTn id="155" dur="1000" fill="hold"/>
                                        <p:tgtEl>
                                          <p:spTgt spid="385044"/>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385044"/>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ntr" presetSubtype="0" fill="hold" nodeType="clickEffect">
                                  <p:stCondLst>
                                    <p:cond delay="0"/>
                                  </p:stCondLst>
                                  <p:childTnLst>
                                    <p:set>
                                      <p:cBhvr>
                                        <p:cTn id="160" dur="1" fill="hold">
                                          <p:stCondLst>
                                            <p:cond delay="0"/>
                                          </p:stCondLst>
                                        </p:cTn>
                                        <p:tgtEl>
                                          <p:spTgt spid="385043"/>
                                        </p:tgtEl>
                                        <p:attrNameLst>
                                          <p:attrName>style.visibility</p:attrName>
                                        </p:attrNameLst>
                                      </p:cBhvr>
                                      <p:to>
                                        <p:strVal val="visible"/>
                                      </p:to>
                                    </p:set>
                                    <p:anim calcmode="lin" valueType="num">
                                      <p:cBhvr>
                                        <p:cTn id="161" dur="1000" fill="hold"/>
                                        <p:tgtEl>
                                          <p:spTgt spid="385043"/>
                                        </p:tgtEl>
                                        <p:attrNameLst>
                                          <p:attrName>ppt_x</p:attrName>
                                        </p:attrNameLst>
                                      </p:cBhvr>
                                      <p:tavLst>
                                        <p:tav tm="0">
                                          <p:val>
                                            <p:strVal val="#ppt_x-.2"/>
                                          </p:val>
                                        </p:tav>
                                        <p:tav tm="100000">
                                          <p:val>
                                            <p:strVal val="#ppt_x"/>
                                          </p:val>
                                        </p:tav>
                                      </p:tavLst>
                                    </p:anim>
                                    <p:anim calcmode="lin" valueType="num">
                                      <p:cBhvr>
                                        <p:cTn id="162" dur="1000" fill="hold"/>
                                        <p:tgtEl>
                                          <p:spTgt spid="385043"/>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85043"/>
                                        </p:tgtEl>
                                      </p:cBhvr>
                                    </p:animEffect>
                                  </p:childTnLst>
                                </p:cTn>
                              </p:par>
                            </p:childTnLst>
                          </p:cTn>
                        </p:par>
                        <p:par>
                          <p:cTn id="164" fill="hold">
                            <p:stCondLst>
                              <p:cond delay="1000"/>
                            </p:stCondLst>
                            <p:childTnLst>
                              <p:par>
                                <p:cTn id="165" presetID="9" presetClass="entr" presetSubtype="0" fill="hold" grpId="0" nodeType="afterEffect">
                                  <p:stCondLst>
                                    <p:cond delay="0"/>
                                  </p:stCondLst>
                                  <p:childTnLst>
                                    <p:set>
                                      <p:cBhvr>
                                        <p:cTn id="166" dur="1" fill="hold">
                                          <p:stCondLst>
                                            <p:cond delay="0"/>
                                          </p:stCondLst>
                                        </p:cTn>
                                        <p:tgtEl>
                                          <p:spTgt spid="385045"/>
                                        </p:tgtEl>
                                        <p:attrNameLst>
                                          <p:attrName>style.visibility</p:attrName>
                                        </p:attrNameLst>
                                      </p:cBhvr>
                                      <p:to>
                                        <p:strVal val="visible"/>
                                      </p:to>
                                    </p:set>
                                    <p:animEffect transition="in" filter="dissolve">
                                      <p:cBhvr>
                                        <p:cTn id="167" dur="500"/>
                                        <p:tgtEl>
                                          <p:spTgt spid="38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5" grpId="0" animBg="1"/>
      <p:bldP spid="385046" grpId="0" animBg="1"/>
      <p:bldP spid="385026" grpId="0"/>
      <p:bldP spid="385034" grpId="0"/>
      <p:bldP spid="3" grpId="0" animBg="1"/>
      <p:bldP spid="4"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D5AA3"/>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491686" y="1186795"/>
            <a:ext cx="8351902" cy="5176802"/>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FFFFFF"/>
                </a:solidFill>
              </a:rPr>
              <a:t>Newton’s law of gravity states that the gravitational </a:t>
            </a:r>
          </a:p>
          <a:p>
            <a:pPr marL="342900" indent="-342900" algn="l">
              <a:spcBef>
                <a:spcPct val="20000"/>
              </a:spcBef>
            </a:pPr>
            <a:r>
              <a:rPr lang="en-US" b="0" dirty="0" smtClean="0">
                <a:solidFill>
                  <a:srgbClr val="FFFFFF"/>
                </a:solidFill>
              </a:rPr>
              <a:t>attraction between any two </a:t>
            </a:r>
          </a:p>
          <a:p>
            <a:pPr marL="342900" indent="-342900" algn="l">
              <a:spcBef>
                <a:spcPct val="20000"/>
              </a:spcBef>
            </a:pPr>
            <a:r>
              <a:rPr lang="en-US" b="0" dirty="0" smtClean="0">
                <a:solidFill>
                  <a:srgbClr val="FFFFFF"/>
                </a:solidFill>
              </a:rPr>
              <a:t>objects is directly proportional </a:t>
            </a:r>
          </a:p>
          <a:p>
            <a:pPr marL="342900" indent="-342900" algn="l">
              <a:spcBef>
                <a:spcPct val="20000"/>
              </a:spcBef>
            </a:pPr>
            <a:r>
              <a:rPr lang="en-US" b="0" dirty="0" smtClean="0">
                <a:solidFill>
                  <a:srgbClr val="FFFFFF"/>
                </a:solidFill>
              </a:rPr>
              <a:t>to the product of the objects’ </a:t>
            </a:r>
          </a:p>
          <a:p>
            <a:pPr marL="342900" indent="-342900" algn="l">
              <a:spcBef>
                <a:spcPct val="20000"/>
              </a:spcBef>
            </a:pPr>
            <a:r>
              <a:rPr lang="en-US" b="0" dirty="0" smtClean="0">
                <a:solidFill>
                  <a:srgbClr val="FFFFFF"/>
                </a:solidFill>
              </a:rPr>
              <a:t>masses and inversely proportional to the square </a:t>
            </a:r>
          </a:p>
          <a:p>
            <a:pPr marL="342900" indent="-342900" algn="l">
              <a:spcBef>
                <a:spcPct val="20000"/>
              </a:spcBef>
            </a:pPr>
            <a:r>
              <a:rPr lang="en-US" b="0" dirty="0" smtClean="0">
                <a:solidFill>
                  <a:srgbClr val="FFFFFF"/>
                </a:solidFill>
              </a:rPr>
              <a:t>of the distance between their centers of mass. </a:t>
            </a:r>
          </a:p>
          <a:p>
            <a:pPr marL="342900" indent="-342900" algn="l">
              <a:spcBef>
                <a:spcPct val="20000"/>
              </a:spcBef>
            </a:pPr>
            <a:r>
              <a:rPr lang="en-US" b="0" dirty="0" smtClean="0">
                <a:solidFill>
                  <a:srgbClr val="FFFFFF"/>
                </a:solidFill>
              </a:rPr>
              <a:t>Later, Henry Cavendish determined the value </a:t>
            </a:r>
          </a:p>
          <a:p>
            <a:pPr marL="342900" indent="-342900" algn="l">
              <a:spcBef>
                <a:spcPct val="20000"/>
              </a:spcBef>
            </a:pPr>
            <a:r>
              <a:rPr lang="en-US" b="0" dirty="0" smtClean="0">
                <a:solidFill>
                  <a:srgbClr val="FFFFFF"/>
                </a:solidFill>
              </a:rPr>
              <a:t>of the universal gravitational constant G to be </a:t>
            </a:r>
          </a:p>
          <a:p>
            <a:pPr marL="342900" indent="-342900" algn="l">
              <a:spcBef>
                <a:spcPct val="20000"/>
              </a:spcBef>
            </a:pPr>
            <a:r>
              <a:rPr lang="en-US" b="0" dirty="0" smtClean="0">
                <a:solidFill>
                  <a:srgbClr val="FFFFFF"/>
                </a:solidFill>
              </a:rPr>
              <a:t>6.67 x 10</a:t>
            </a:r>
            <a:r>
              <a:rPr lang="en-US" b="0" baseline="30000" dirty="0" smtClean="0">
                <a:solidFill>
                  <a:srgbClr val="FFFFFF"/>
                </a:solidFill>
              </a:rPr>
              <a:t>–11</a:t>
            </a:r>
            <a:r>
              <a:rPr lang="en-US" b="0" dirty="0" smtClean="0">
                <a:solidFill>
                  <a:srgbClr val="FFFFFF"/>
                </a:solidFill>
              </a:rPr>
              <a:t> N </a:t>
            </a:r>
            <a:r>
              <a:rPr lang="en-US" b="0" dirty="0" err="1" smtClean="0">
                <a:solidFill>
                  <a:srgbClr val="FFFFFF"/>
                </a:solidFill>
              </a:rPr>
              <a:t>m</a:t>
            </a:r>
            <a:r>
              <a:rPr lang="en-US" b="0" baseline="30000" dirty="0" err="1" smtClean="0">
                <a:solidFill>
                  <a:srgbClr val="FFFFFF"/>
                </a:solidFill>
              </a:rPr>
              <a:t>2</a:t>
            </a:r>
            <a:r>
              <a:rPr lang="en-US" b="0" dirty="0" smtClean="0">
                <a:solidFill>
                  <a:srgbClr val="FFFFFF"/>
                </a:solidFill>
              </a:rPr>
              <a:t> / </a:t>
            </a:r>
            <a:r>
              <a:rPr lang="en-US" b="0" dirty="0" err="1" smtClean="0">
                <a:solidFill>
                  <a:srgbClr val="FFFFFF"/>
                </a:solidFill>
              </a:rPr>
              <a:t>kg</a:t>
            </a:r>
            <a:r>
              <a:rPr lang="en-US" b="0" baseline="30000" dirty="0" err="1" smtClean="0">
                <a:solidFill>
                  <a:srgbClr val="FFFFFF"/>
                </a:solidFill>
              </a:rPr>
              <a:t>2</a:t>
            </a:r>
            <a:r>
              <a:rPr lang="en-US" b="0" dirty="0" smtClean="0">
                <a:solidFill>
                  <a:srgbClr val="FFFFFF"/>
                </a:solidFill>
              </a:rPr>
              <a:t>, which turned Newton’s </a:t>
            </a:r>
          </a:p>
          <a:p>
            <a:pPr marL="342900" indent="-342900" algn="l">
              <a:spcBef>
                <a:spcPct val="20000"/>
              </a:spcBef>
            </a:pPr>
            <a:r>
              <a:rPr lang="en-US" b="0" dirty="0" smtClean="0">
                <a:solidFill>
                  <a:srgbClr val="FFFFFF"/>
                </a:solidFill>
              </a:rPr>
              <a:t>proportionality into an equality.</a:t>
            </a:r>
          </a:p>
        </p:txBody>
      </p:sp>
      <p:sp>
        <p:nvSpPr>
          <p:cNvPr id="7" name="Rectangle 6"/>
          <p:cNvSpPr>
            <a:spLocks noChangeArrowheads="1"/>
          </p:cNvSpPr>
          <p:nvPr/>
        </p:nvSpPr>
        <p:spPr bwMode="auto">
          <a:xfrm>
            <a:off x="308869" y="259834"/>
            <a:ext cx="8450263" cy="707886"/>
          </a:xfrm>
          <a:prstGeom prst="rect">
            <a:avLst/>
          </a:prstGeom>
          <a:noFill/>
          <a:ln w="9525">
            <a:noFill/>
            <a:miter lim="800000"/>
            <a:headEnd/>
            <a:tailEnd/>
          </a:ln>
        </p:spPr>
        <p:txBody>
          <a:bodyPr wrap="none">
            <a:spAutoFit/>
          </a:bodyPr>
          <a:lstStyle/>
          <a:p>
            <a:pPr marL="342900" indent="-342900">
              <a:spcBef>
                <a:spcPct val="20000"/>
              </a:spcBef>
            </a:pPr>
            <a:r>
              <a:rPr lang="en-US" sz="4000" dirty="0" smtClean="0">
                <a:solidFill>
                  <a:srgbClr val="FFFF00"/>
                </a:solidFill>
              </a:rPr>
              <a:t>REVIEW: </a:t>
            </a:r>
            <a:r>
              <a:rPr lang="en-US" sz="4000" u="sng" dirty="0" smtClean="0">
                <a:solidFill>
                  <a:srgbClr val="FFFF00"/>
                </a:solidFill>
              </a:rPr>
              <a:t>Newton’s Law of Gravity</a:t>
            </a:r>
          </a:p>
        </p:txBody>
      </p:sp>
      <p:sp>
        <p:nvSpPr>
          <p:cNvPr id="5" name="Rectangle 24"/>
          <p:cNvSpPr>
            <a:spLocks noChangeArrowheads="1"/>
          </p:cNvSpPr>
          <p:nvPr/>
        </p:nvSpPr>
        <p:spPr bwMode="auto">
          <a:xfrm>
            <a:off x="5795403" y="1941317"/>
            <a:ext cx="2292350" cy="1031875"/>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aphicFrame>
        <p:nvGraphicFramePr>
          <p:cNvPr id="8" name="Object 17"/>
          <p:cNvGraphicFramePr>
            <a:graphicFrameLocks noChangeAspect="1"/>
          </p:cNvGraphicFramePr>
          <p:nvPr>
            <p:extLst>
              <p:ext uri="{D42A27DB-BD31-4B8C-83A1-F6EECF244321}">
                <p14:modId xmlns:p14="http://schemas.microsoft.com/office/powerpoint/2010/main" val="1548483640"/>
              </p:ext>
            </p:extLst>
          </p:nvPr>
        </p:nvGraphicFramePr>
        <p:xfrm>
          <a:off x="5946216" y="2030217"/>
          <a:ext cx="2141537" cy="838200"/>
        </p:xfrm>
        <a:graphic>
          <a:graphicData uri="http://schemas.openxmlformats.org/presentationml/2006/ole">
            <mc:AlternateContent xmlns:mc="http://schemas.openxmlformats.org/markup-compatibility/2006">
              <mc:Choice xmlns:v="urn:schemas-microsoft-com:vml" Requires="v">
                <p:oleObj spid="_x0000_s24632" name="Equation" r:id="rId3" imgW="2145960" imgH="838080" progId="Equation.3">
                  <p:embed/>
                </p:oleObj>
              </mc:Choice>
              <mc:Fallback>
                <p:oleObj name="Equation" r:id="rId3" imgW="21459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216" y="2030217"/>
                        <a:ext cx="214153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8068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115" name="Picture 67" descr="an04316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963" y="714375"/>
            <a:ext cx="657225" cy="612775"/>
          </a:xfrm>
          <a:prstGeom prst="rect">
            <a:avLst/>
          </a:prstGeom>
          <a:noFill/>
          <a:ln w="9525">
            <a:noFill/>
            <a:miter lim="800000"/>
            <a:headEnd/>
            <a:tailEnd/>
          </a:ln>
        </p:spPr>
      </p:pic>
      <p:pic>
        <p:nvPicPr>
          <p:cNvPr id="386117" name="Picture 69" descr="an04316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89850" y="1449388"/>
            <a:ext cx="657225" cy="612775"/>
          </a:xfrm>
          <a:prstGeom prst="rect">
            <a:avLst/>
          </a:prstGeom>
          <a:noFill/>
          <a:ln w="9525">
            <a:noFill/>
            <a:miter lim="800000"/>
            <a:headEnd/>
            <a:tailEnd/>
          </a:ln>
        </p:spPr>
      </p:pic>
      <p:pic>
        <p:nvPicPr>
          <p:cNvPr id="386118" name="Picture 70" descr="an04316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22975" y="1590675"/>
            <a:ext cx="657225" cy="612775"/>
          </a:xfrm>
          <a:prstGeom prst="rect">
            <a:avLst/>
          </a:prstGeom>
          <a:noFill/>
          <a:ln w="9525">
            <a:noFill/>
            <a:miter lim="800000"/>
            <a:headEnd/>
            <a:tailEnd/>
          </a:ln>
        </p:spPr>
      </p:pic>
      <p:grpSp>
        <p:nvGrpSpPr>
          <p:cNvPr id="2" name="Group 37"/>
          <p:cNvGrpSpPr>
            <a:grpSpLocks/>
          </p:cNvGrpSpPr>
          <p:nvPr/>
        </p:nvGrpSpPr>
        <p:grpSpPr bwMode="auto">
          <a:xfrm>
            <a:off x="6111875" y="4022086"/>
            <a:ext cx="2600325" cy="2606675"/>
            <a:chOff x="2412" y="2910"/>
            <a:chExt cx="1000" cy="1002"/>
          </a:xfrm>
        </p:grpSpPr>
        <p:sp>
          <p:nvSpPr>
            <p:cNvPr id="44081" name="Freeform 25"/>
            <p:cNvSpPr>
              <a:spLocks/>
            </p:cNvSpPr>
            <p:nvPr/>
          </p:nvSpPr>
          <p:spPr bwMode="auto">
            <a:xfrm>
              <a:off x="2412" y="2910"/>
              <a:ext cx="1000" cy="1002"/>
            </a:xfrm>
            <a:custGeom>
              <a:avLst/>
              <a:gdLst>
                <a:gd name="T0" fmla="*/ 0 w 2001"/>
                <a:gd name="T1" fmla="*/ 0 h 2004"/>
                <a:gd name="T2" fmla="*/ 0 w 2001"/>
                <a:gd name="T3" fmla="*/ 1 h 2004"/>
                <a:gd name="T4" fmla="*/ 0 w 2001"/>
                <a:gd name="T5" fmla="*/ 1 h 2004"/>
                <a:gd name="T6" fmla="*/ 0 w 2001"/>
                <a:gd name="T7" fmla="*/ 1 h 2004"/>
                <a:gd name="T8" fmla="*/ 0 w 2001"/>
                <a:gd name="T9" fmla="*/ 1 h 2004"/>
                <a:gd name="T10" fmla="*/ 0 w 2001"/>
                <a:gd name="T11" fmla="*/ 1 h 2004"/>
                <a:gd name="T12" fmla="*/ 0 w 2001"/>
                <a:gd name="T13" fmla="*/ 1 h 2004"/>
                <a:gd name="T14" fmla="*/ 0 w 2001"/>
                <a:gd name="T15" fmla="*/ 1 h 2004"/>
                <a:gd name="T16" fmla="*/ 0 w 2001"/>
                <a:gd name="T17" fmla="*/ 1 h 2004"/>
                <a:gd name="T18" fmla="*/ 0 w 2001"/>
                <a:gd name="T19" fmla="*/ 1 h 2004"/>
                <a:gd name="T20" fmla="*/ 0 w 2001"/>
                <a:gd name="T21" fmla="*/ 1 h 2004"/>
                <a:gd name="T22" fmla="*/ 0 w 2001"/>
                <a:gd name="T23" fmla="*/ 1 h 2004"/>
                <a:gd name="T24" fmla="*/ 0 w 2001"/>
                <a:gd name="T25" fmla="*/ 1 h 2004"/>
                <a:gd name="T26" fmla="*/ 0 w 2001"/>
                <a:gd name="T27" fmla="*/ 1 h 2004"/>
                <a:gd name="T28" fmla="*/ 0 w 2001"/>
                <a:gd name="T29" fmla="*/ 1 h 2004"/>
                <a:gd name="T30" fmla="*/ 0 w 2001"/>
                <a:gd name="T31" fmla="*/ 1 h 2004"/>
                <a:gd name="T32" fmla="*/ 0 w 2001"/>
                <a:gd name="T33" fmla="*/ 1 h 2004"/>
                <a:gd name="T34" fmla="*/ 0 w 2001"/>
                <a:gd name="T35" fmla="*/ 1 h 2004"/>
                <a:gd name="T36" fmla="*/ 0 w 2001"/>
                <a:gd name="T37" fmla="*/ 1 h 2004"/>
                <a:gd name="T38" fmla="*/ 0 w 2001"/>
                <a:gd name="T39" fmla="*/ 1 h 2004"/>
                <a:gd name="T40" fmla="*/ 0 w 2001"/>
                <a:gd name="T41" fmla="*/ 1 h 2004"/>
                <a:gd name="T42" fmla="*/ 0 w 2001"/>
                <a:gd name="T43" fmla="*/ 1 h 2004"/>
                <a:gd name="T44" fmla="*/ 0 w 2001"/>
                <a:gd name="T45" fmla="*/ 1 h 2004"/>
                <a:gd name="T46" fmla="*/ 0 w 2001"/>
                <a:gd name="T47" fmla="*/ 1 h 2004"/>
                <a:gd name="T48" fmla="*/ 0 w 2001"/>
                <a:gd name="T49" fmla="*/ 1 h 2004"/>
                <a:gd name="T50" fmla="*/ 0 w 2001"/>
                <a:gd name="T51" fmla="*/ 1 h 2004"/>
                <a:gd name="T52" fmla="*/ 0 w 2001"/>
                <a:gd name="T53" fmla="*/ 1 h 2004"/>
                <a:gd name="T54" fmla="*/ 0 w 2001"/>
                <a:gd name="T55" fmla="*/ 1 h 2004"/>
                <a:gd name="T56" fmla="*/ 0 w 2001"/>
                <a:gd name="T57" fmla="*/ 1 h 2004"/>
                <a:gd name="T58" fmla="*/ 0 w 2001"/>
                <a:gd name="T59" fmla="*/ 1 h 2004"/>
                <a:gd name="T60" fmla="*/ 0 w 2001"/>
                <a:gd name="T61" fmla="*/ 1 h 2004"/>
                <a:gd name="T62" fmla="*/ 0 w 2001"/>
                <a:gd name="T63" fmla="*/ 1 h 2004"/>
                <a:gd name="T64" fmla="*/ 0 w 2001"/>
                <a:gd name="T65" fmla="*/ 1 h 2004"/>
                <a:gd name="T66" fmla="*/ 0 w 2001"/>
                <a:gd name="T67" fmla="*/ 1 h 2004"/>
                <a:gd name="T68" fmla="*/ 0 w 2001"/>
                <a:gd name="T69" fmla="*/ 1 h 2004"/>
                <a:gd name="T70" fmla="*/ 0 w 2001"/>
                <a:gd name="T71" fmla="*/ 1 h 2004"/>
                <a:gd name="T72" fmla="*/ 0 w 2001"/>
                <a:gd name="T73" fmla="*/ 1 h 2004"/>
                <a:gd name="T74" fmla="*/ 0 w 2001"/>
                <a:gd name="T75" fmla="*/ 0 h 20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1"/>
                <a:gd name="T115" fmla="*/ 0 h 2004"/>
                <a:gd name="T116" fmla="*/ 2001 w 2001"/>
                <a:gd name="T117" fmla="*/ 2004 h 20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1" h="2004">
                  <a:moveTo>
                    <a:pt x="1757" y="0"/>
                  </a:moveTo>
                  <a:lnTo>
                    <a:pt x="242" y="0"/>
                  </a:lnTo>
                  <a:lnTo>
                    <a:pt x="218" y="1"/>
                  </a:lnTo>
                  <a:lnTo>
                    <a:pt x="195" y="4"/>
                  </a:lnTo>
                  <a:lnTo>
                    <a:pt x="173" y="10"/>
                  </a:lnTo>
                  <a:lnTo>
                    <a:pt x="151" y="18"/>
                  </a:lnTo>
                  <a:lnTo>
                    <a:pt x="132" y="27"/>
                  </a:lnTo>
                  <a:lnTo>
                    <a:pt x="112" y="39"/>
                  </a:lnTo>
                  <a:lnTo>
                    <a:pt x="94" y="51"/>
                  </a:lnTo>
                  <a:lnTo>
                    <a:pt x="76" y="66"/>
                  </a:lnTo>
                  <a:lnTo>
                    <a:pt x="61" y="83"/>
                  </a:lnTo>
                  <a:lnTo>
                    <a:pt x="47" y="100"/>
                  </a:lnTo>
                  <a:lnTo>
                    <a:pt x="35" y="118"/>
                  </a:lnTo>
                  <a:lnTo>
                    <a:pt x="24" y="138"/>
                  </a:lnTo>
                  <a:lnTo>
                    <a:pt x="15" y="159"/>
                  </a:lnTo>
                  <a:lnTo>
                    <a:pt x="8" y="181"/>
                  </a:lnTo>
                  <a:lnTo>
                    <a:pt x="3" y="204"/>
                  </a:lnTo>
                  <a:lnTo>
                    <a:pt x="0" y="227"/>
                  </a:lnTo>
                  <a:lnTo>
                    <a:pt x="0" y="466"/>
                  </a:lnTo>
                  <a:lnTo>
                    <a:pt x="0" y="994"/>
                  </a:lnTo>
                  <a:lnTo>
                    <a:pt x="0" y="1522"/>
                  </a:lnTo>
                  <a:lnTo>
                    <a:pt x="0" y="1762"/>
                  </a:lnTo>
                  <a:lnTo>
                    <a:pt x="1" y="1786"/>
                  </a:lnTo>
                  <a:lnTo>
                    <a:pt x="5" y="1809"/>
                  </a:lnTo>
                  <a:lnTo>
                    <a:pt x="11" y="1831"/>
                  </a:lnTo>
                  <a:lnTo>
                    <a:pt x="19" y="1853"/>
                  </a:lnTo>
                  <a:lnTo>
                    <a:pt x="28" y="1874"/>
                  </a:lnTo>
                  <a:lnTo>
                    <a:pt x="39" y="1893"/>
                  </a:lnTo>
                  <a:lnTo>
                    <a:pt x="52" y="1912"/>
                  </a:lnTo>
                  <a:lnTo>
                    <a:pt x="67" y="1928"/>
                  </a:lnTo>
                  <a:lnTo>
                    <a:pt x="83" y="1944"/>
                  </a:lnTo>
                  <a:lnTo>
                    <a:pt x="100" y="1958"/>
                  </a:lnTo>
                  <a:lnTo>
                    <a:pt x="119" y="1970"/>
                  </a:lnTo>
                  <a:lnTo>
                    <a:pt x="138" y="1981"/>
                  </a:lnTo>
                  <a:lnTo>
                    <a:pt x="159" y="1990"/>
                  </a:lnTo>
                  <a:lnTo>
                    <a:pt x="181" y="1997"/>
                  </a:lnTo>
                  <a:lnTo>
                    <a:pt x="204" y="2001"/>
                  </a:lnTo>
                  <a:lnTo>
                    <a:pt x="227" y="2004"/>
                  </a:lnTo>
                  <a:lnTo>
                    <a:pt x="1773" y="2003"/>
                  </a:lnTo>
                  <a:lnTo>
                    <a:pt x="1796" y="2000"/>
                  </a:lnTo>
                  <a:lnTo>
                    <a:pt x="1819" y="1995"/>
                  </a:lnTo>
                  <a:lnTo>
                    <a:pt x="1841" y="1988"/>
                  </a:lnTo>
                  <a:lnTo>
                    <a:pt x="1861" y="1978"/>
                  </a:lnTo>
                  <a:lnTo>
                    <a:pt x="1881" y="1968"/>
                  </a:lnTo>
                  <a:lnTo>
                    <a:pt x="1901" y="1955"/>
                  </a:lnTo>
                  <a:lnTo>
                    <a:pt x="1918" y="1942"/>
                  </a:lnTo>
                  <a:lnTo>
                    <a:pt x="1934" y="1927"/>
                  </a:lnTo>
                  <a:lnTo>
                    <a:pt x="1948" y="1909"/>
                  </a:lnTo>
                  <a:lnTo>
                    <a:pt x="1962" y="1891"/>
                  </a:lnTo>
                  <a:lnTo>
                    <a:pt x="1972" y="1871"/>
                  </a:lnTo>
                  <a:lnTo>
                    <a:pt x="1982" y="1852"/>
                  </a:lnTo>
                  <a:lnTo>
                    <a:pt x="1989" y="1830"/>
                  </a:lnTo>
                  <a:lnTo>
                    <a:pt x="1995" y="1808"/>
                  </a:lnTo>
                  <a:lnTo>
                    <a:pt x="1999" y="1785"/>
                  </a:lnTo>
                  <a:lnTo>
                    <a:pt x="2000" y="1761"/>
                  </a:lnTo>
                  <a:lnTo>
                    <a:pt x="2001" y="1759"/>
                  </a:lnTo>
                  <a:lnTo>
                    <a:pt x="2001" y="1758"/>
                  </a:lnTo>
                  <a:lnTo>
                    <a:pt x="2001" y="227"/>
                  </a:lnTo>
                  <a:lnTo>
                    <a:pt x="1999" y="204"/>
                  </a:lnTo>
                  <a:lnTo>
                    <a:pt x="1993" y="181"/>
                  </a:lnTo>
                  <a:lnTo>
                    <a:pt x="1986" y="159"/>
                  </a:lnTo>
                  <a:lnTo>
                    <a:pt x="1977" y="138"/>
                  </a:lnTo>
                  <a:lnTo>
                    <a:pt x="1966" y="118"/>
                  </a:lnTo>
                  <a:lnTo>
                    <a:pt x="1954" y="99"/>
                  </a:lnTo>
                  <a:lnTo>
                    <a:pt x="1940" y="81"/>
                  </a:lnTo>
                  <a:lnTo>
                    <a:pt x="1924" y="65"/>
                  </a:lnTo>
                  <a:lnTo>
                    <a:pt x="1906" y="51"/>
                  </a:lnTo>
                  <a:lnTo>
                    <a:pt x="1888" y="38"/>
                  </a:lnTo>
                  <a:lnTo>
                    <a:pt x="1868" y="27"/>
                  </a:lnTo>
                  <a:lnTo>
                    <a:pt x="1848" y="17"/>
                  </a:lnTo>
                  <a:lnTo>
                    <a:pt x="1826" y="10"/>
                  </a:lnTo>
                  <a:lnTo>
                    <a:pt x="1804" y="4"/>
                  </a:lnTo>
                  <a:lnTo>
                    <a:pt x="1781" y="1"/>
                  </a:lnTo>
                  <a:lnTo>
                    <a:pt x="1757" y="0"/>
                  </a:lnTo>
                  <a:close/>
                </a:path>
              </a:pathLst>
            </a:custGeom>
            <a:solidFill>
              <a:srgbClr val="FFFFFF"/>
            </a:solidFill>
            <a:ln w="9525">
              <a:noFill/>
              <a:round/>
              <a:headEnd/>
              <a:tailEnd/>
            </a:ln>
          </p:spPr>
          <p:txBody>
            <a:bodyPr/>
            <a:lstStyle/>
            <a:p>
              <a:endParaRPr lang="en-US">
                <a:solidFill>
                  <a:srgbClr val="000000"/>
                </a:solidFill>
              </a:endParaRPr>
            </a:p>
          </p:txBody>
        </p:sp>
        <p:sp>
          <p:nvSpPr>
            <p:cNvPr id="44082" name="Freeform 26"/>
            <p:cNvSpPr>
              <a:spLocks/>
            </p:cNvSpPr>
            <p:nvPr/>
          </p:nvSpPr>
          <p:spPr bwMode="auto">
            <a:xfrm>
              <a:off x="2467" y="2962"/>
              <a:ext cx="882" cy="893"/>
            </a:xfrm>
            <a:custGeom>
              <a:avLst/>
              <a:gdLst>
                <a:gd name="T0" fmla="*/ 1 w 1764"/>
                <a:gd name="T1" fmla="*/ 0 h 1788"/>
                <a:gd name="T2" fmla="*/ 1 w 1764"/>
                <a:gd name="T3" fmla="*/ 0 h 1788"/>
                <a:gd name="T4" fmla="*/ 1 w 1764"/>
                <a:gd name="T5" fmla="*/ 0 h 1788"/>
                <a:gd name="T6" fmla="*/ 1 w 1764"/>
                <a:gd name="T7" fmla="*/ 0 h 1788"/>
                <a:gd name="T8" fmla="*/ 1 w 1764"/>
                <a:gd name="T9" fmla="*/ 0 h 1788"/>
                <a:gd name="T10" fmla="*/ 1 w 1764"/>
                <a:gd name="T11" fmla="*/ 0 h 1788"/>
                <a:gd name="T12" fmla="*/ 0 w 1764"/>
                <a:gd name="T13" fmla="*/ 0 h 1788"/>
                <a:gd name="T14" fmla="*/ 1 w 1764"/>
                <a:gd name="T15" fmla="*/ 0 h 1788"/>
                <a:gd name="T16" fmla="*/ 1 w 1764"/>
                <a:gd name="T17" fmla="*/ 0 h 1788"/>
                <a:gd name="T18" fmla="*/ 1 w 1764"/>
                <a:gd name="T19" fmla="*/ 0 h 1788"/>
                <a:gd name="T20" fmla="*/ 1 w 1764"/>
                <a:gd name="T21" fmla="*/ 0 h 1788"/>
                <a:gd name="T22" fmla="*/ 1 w 1764"/>
                <a:gd name="T23" fmla="*/ 0 h 17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4"/>
                <a:gd name="T37" fmla="*/ 0 h 1788"/>
                <a:gd name="T38" fmla="*/ 1764 w 1764"/>
                <a:gd name="T39" fmla="*/ 1788 h 17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4" h="1788">
                  <a:moveTo>
                    <a:pt x="1764" y="745"/>
                  </a:moveTo>
                  <a:lnTo>
                    <a:pt x="1460" y="490"/>
                  </a:lnTo>
                  <a:lnTo>
                    <a:pt x="1460" y="106"/>
                  </a:lnTo>
                  <a:lnTo>
                    <a:pt x="1261" y="106"/>
                  </a:lnTo>
                  <a:lnTo>
                    <a:pt x="1261" y="325"/>
                  </a:lnTo>
                  <a:lnTo>
                    <a:pt x="872" y="0"/>
                  </a:lnTo>
                  <a:lnTo>
                    <a:pt x="0" y="745"/>
                  </a:lnTo>
                  <a:lnTo>
                    <a:pt x="209" y="745"/>
                  </a:lnTo>
                  <a:lnTo>
                    <a:pt x="208" y="1788"/>
                  </a:lnTo>
                  <a:lnTo>
                    <a:pt x="1571" y="1788"/>
                  </a:lnTo>
                  <a:lnTo>
                    <a:pt x="1571" y="745"/>
                  </a:lnTo>
                  <a:lnTo>
                    <a:pt x="1764" y="745"/>
                  </a:lnTo>
                  <a:close/>
                </a:path>
              </a:pathLst>
            </a:custGeom>
            <a:solidFill>
              <a:srgbClr val="99D859"/>
            </a:solidFill>
            <a:ln w="9525">
              <a:noFill/>
              <a:round/>
              <a:headEnd/>
              <a:tailEnd/>
            </a:ln>
          </p:spPr>
          <p:txBody>
            <a:bodyPr/>
            <a:lstStyle/>
            <a:p>
              <a:endParaRPr lang="en-US">
                <a:solidFill>
                  <a:srgbClr val="000000"/>
                </a:solidFill>
              </a:endParaRPr>
            </a:p>
          </p:txBody>
        </p:sp>
        <p:sp>
          <p:nvSpPr>
            <p:cNvPr id="44083" name="Freeform 27"/>
            <p:cNvSpPr>
              <a:spLocks/>
            </p:cNvSpPr>
            <p:nvPr/>
          </p:nvSpPr>
          <p:spPr bwMode="auto">
            <a:xfrm>
              <a:off x="2810" y="3497"/>
              <a:ext cx="211" cy="358"/>
            </a:xfrm>
            <a:custGeom>
              <a:avLst/>
              <a:gdLst>
                <a:gd name="T0" fmla="*/ 1 w 422"/>
                <a:gd name="T1" fmla="*/ 0 h 717"/>
                <a:gd name="T2" fmla="*/ 0 w 422"/>
                <a:gd name="T3" fmla="*/ 0 h 717"/>
                <a:gd name="T4" fmla="*/ 1 w 422"/>
                <a:gd name="T5" fmla="*/ 0 h 717"/>
                <a:gd name="T6" fmla="*/ 1 w 422"/>
                <a:gd name="T7" fmla="*/ 0 h 717"/>
                <a:gd name="T8" fmla="*/ 1 w 422"/>
                <a:gd name="T9" fmla="*/ 0 h 717"/>
                <a:gd name="T10" fmla="*/ 0 60000 65536"/>
                <a:gd name="T11" fmla="*/ 0 60000 65536"/>
                <a:gd name="T12" fmla="*/ 0 60000 65536"/>
                <a:gd name="T13" fmla="*/ 0 60000 65536"/>
                <a:gd name="T14" fmla="*/ 0 60000 65536"/>
                <a:gd name="T15" fmla="*/ 0 w 422"/>
                <a:gd name="T16" fmla="*/ 0 h 717"/>
                <a:gd name="T17" fmla="*/ 422 w 422"/>
                <a:gd name="T18" fmla="*/ 717 h 717"/>
              </a:gdLst>
              <a:ahLst/>
              <a:cxnLst>
                <a:cxn ang="T10">
                  <a:pos x="T0" y="T1"/>
                </a:cxn>
                <a:cxn ang="T11">
                  <a:pos x="T2" y="T3"/>
                </a:cxn>
                <a:cxn ang="T12">
                  <a:pos x="T4" y="T5"/>
                </a:cxn>
                <a:cxn ang="T13">
                  <a:pos x="T6" y="T7"/>
                </a:cxn>
                <a:cxn ang="T14">
                  <a:pos x="T8" y="T9"/>
                </a:cxn>
              </a:cxnLst>
              <a:rect l="T15" t="T16" r="T17" b="T18"/>
              <a:pathLst>
                <a:path w="422" h="717">
                  <a:moveTo>
                    <a:pt x="5" y="0"/>
                  </a:moveTo>
                  <a:lnTo>
                    <a:pt x="0" y="717"/>
                  </a:lnTo>
                  <a:lnTo>
                    <a:pt x="417" y="717"/>
                  </a:lnTo>
                  <a:lnTo>
                    <a:pt x="422" y="0"/>
                  </a:lnTo>
                  <a:lnTo>
                    <a:pt x="5" y="0"/>
                  </a:lnTo>
                  <a:close/>
                </a:path>
              </a:pathLst>
            </a:custGeom>
            <a:solidFill>
              <a:srgbClr val="FFFFFF"/>
            </a:solidFill>
            <a:ln w="9525">
              <a:noFill/>
              <a:round/>
              <a:headEnd/>
              <a:tailEnd/>
            </a:ln>
          </p:spPr>
          <p:txBody>
            <a:bodyPr/>
            <a:lstStyle/>
            <a:p>
              <a:endParaRPr lang="en-US">
                <a:solidFill>
                  <a:srgbClr val="000000"/>
                </a:solidFill>
              </a:endParaRPr>
            </a:p>
          </p:txBody>
        </p:sp>
        <p:sp>
          <p:nvSpPr>
            <p:cNvPr id="44084" name="Freeform 28"/>
            <p:cNvSpPr>
              <a:spLocks/>
            </p:cNvSpPr>
            <p:nvPr/>
          </p:nvSpPr>
          <p:spPr bwMode="auto">
            <a:xfrm>
              <a:off x="2748" y="3362"/>
              <a:ext cx="335" cy="148"/>
            </a:xfrm>
            <a:custGeom>
              <a:avLst/>
              <a:gdLst>
                <a:gd name="T0" fmla="*/ 1 w 669"/>
                <a:gd name="T1" fmla="*/ 0 h 297"/>
                <a:gd name="T2" fmla="*/ 1 w 669"/>
                <a:gd name="T3" fmla="*/ 0 h 297"/>
                <a:gd name="T4" fmla="*/ 1 w 669"/>
                <a:gd name="T5" fmla="*/ 0 h 297"/>
                <a:gd name="T6" fmla="*/ 0 w 669"/>
                <a:gd name="T7" fmla="*/ 0 h 297"/>
                <a:gd name="T8" fmla="*/ 1 w 669"/>
                <a:gd name="T9" fmla="*/ 0 h 297"/>
                <a:gd name="T10" fmla="*/ 1 w 669"/>
                <a:gd name="T11" fmla="*/ 0 h 297"/>
                <a:gd name="T12" fmla="*/ 1 w 669"/>
                <a:gd name="T13" fmla="*/ 0 h 297"/>
                <a:gd name="T14" fmla="*/ 1 w 669"/>
                <a:gd name="T15" fmla="*/ 0 h 297"/>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297"/>
                <a:gd name="T26" fmla="*/ 669 w 669"/>
                <a:gd name="T27" fmla="*/ 297 h 2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297">
                  <a:moveTo>
                    <a:pt x="669" y="288"/>
                  </a:moveTo>
                  <a:lnTo>
                    <a:pt x="335" y="3"/>
                  </a:lnTo>
                  <a:lnTo>
                    <a:pt x="332" y="0"/>
                  </a:lnTo>
                  <a:lnTo>
                    <a:pt x="0" y="288"/>
                  </a:lnTo>
                  <a:lnTo>
                    <a:pt x="92" y="297"/>
                  </a:lnTo>
                  <a:lnTo>
                    <a:pt x="335" y="146"/>
                  </a:lnTo>
                  <a:lnTo>
                    <a:pt x="577" y="296"/>
                  </a:lnTo>
                  <a:lnTo>
                    <a:pt x="669" y="288"/>
                  </a:lnTo>
                  <a:close/>
                </a:path>
              </a:pathLst>
            </a:custGeom>
            <a:solidFill>
              <a:srgbClr val="FFFFFF"/>
            </a:solidFill>
            <a:ln w="9525">
              <a:noFill/>
              <a:round/>
              <a:headEnd/>
              <a:tailEnd/>
            </a:ln>
          </p:spPr>
          <p:txBody>
            <a:bodyPr/>
            <a:lstStyle/>
            <a:p>
              <a:endParaRPr lang="en-US">
                <a:solidFill>
                  <a:srgbClr val="000000"/>
                </a:solidFill>
              </a:endParaRPr>
            </a:p>
          </p:txBody>
        </p:sp>
        <p:sp>
          <p:nvSpPr>
            <p:cNvPr id="44085" name="Rectangle 29"/>
            <p:cNvSpPr>
              <a:spLocks noChangeArrowheads="1"/>
            </p:cNvSpPr>
            <p:nvPr/>
          </p:nvSpPr>
          <p:spPr bwMode="auto">
            <a:xfrm>
              <a:off x="2852" y="3097"/>
              <a:ext cx="107" cy="179"/>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44086" name="Rectangle 30"/>
            <p:cNvSpPr>
              <a:spLocks noChangeArrowheads="1"/>
            </p:cNvSpPr>
            <p:nvPr/>
          </p:nvSpPr>
          <p:spPr bwMode="auto">
            <a:xfrm>
              <a:off x="2616" y="3544"/>
              <a:ext cx="146" cy="198"/>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44087" name="Rectangle 31"/>
            <p:cNvSpPr>
              <a:spLocks noChangeArrowheads="1"/>
            </p:cNvSpPr>
            <p:nvPr/>
          </p:nvSpPr>
          <p:spPr bwMode="auto">
            <a:xfrm>
              <a:off x="3066" y="3544"/>
              <a:ext cx="147" cy="198"/>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44088" name="Freeform 32"/>
            <p:cNvSpPr>
              <a:spLocks/>
            </p:cNvSpPr>
            <p:nvPr/>
          </p:nvSpPr>
          <p:spPr bwMode="auto">
            <a:xfrm>
              <a:off x="2616" y="3544"/>
              <a:ext cx="146" cy="198"/>
            </a:xfrm>
            <a:custGeom>
              <a:avLst/>
              <a:gdLst>
                <a:gd name="T0" fmla="*/ 1 w 292"/>
                <a:gd name="T1" fmla="*/ 0 h 398"/>
                <a:gd name="T2" fmla="*/ 1 w 292"/>
                <a:gd name="T3" fmla="*/ 0 h 398"/>
                <a:gd name="T4" fmla="*/ 1 w 292"/>
                <a:gd name="T5" fmla="*/ 0 h 398"/>
                <a:gd name="T6" fmla="*/ 1 w 292"/>
                <a:gd name="T7" fmla="*/ 0 h 398"/>
                <a:gd name="T8" fmla="*/ 0 w 292"/>
                <a:gd name="T9" fmla="*/ 0 h 398"/>
                <a:gd name="T10" fmla="*/ 0 w 292"/>
                <a:gd name="T11" fmla="*/ 0 h 398"/>
                <a:gd name="T12" fmla="*/ 1 w 292"/>
                <a:gd name="T13" fmla="*/ 0 h 398"/>
                <a:gd name="T14" fmla="*/ 1 w 292"/>
                <a:gd name="T15" fmla="*/ 0 h 398"/>
                <a:gd name="T16" fmla="*/ 1 w 292"/>
                <a:gd name="T17" fmla="*/ 0 h 398"/>
                <a:gd name="T18" fmla="*/ 1 w 292"/>
                <a:gd name="T19" fmla="*/ 0 h 398"/>
                <a:gd name="T20" fmla="*/ 1 w 292"/>
                <a:gd name="T21" fmla="*/ 0 h 398"/>
                <a:gd name="T22" fmla="*/ 1 w 292"/>
                <a:gd name="T23" fmla="*/ 0 h 398"/>
                <a:gd name="T24" fmla="*/ 1 w 292"/>
                <a:gd name="T25" fmla="*/ 0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
                <a:gd name="T40" fmla="*/ 0 h 398"/>
                <a:gd name="T41" fmla="*/ 292 w 292"/>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 h="398">
                  <a:moveTo>
                    <a:pt x="174" y="175"/>
                  </a:moveTo>
                  <a:lnTo>
                    <a:pt x="174" y="0"/>
                  </a:lnTo>
                  <a:lnTo>
                    <a:pt x="124" y="0"/>
                  </a:lnTo>
                  <a:lnTo>
                    <a:pt x="124" y="175"/>
                  </a:lnTo>
                  <a:lnTo>
                    <a:pt x="0" y="175"/>
                  </a:lnTo>
                  <a:lnTo>
                    <a:pt x="0" y="225"/>
                  </a:lnTo>
                  <a:lnTo>
                    <a:pt x="124" y="225"/>
                  </a:lnTo>
                  <a:lnTo>
                    <a:pt x="124" y="398"/>
                  </a:lnTo>
                  <a:lnTo>
                    <a:pt x="174" y="398"/>
                  </a:lnTo>
                  <a:lnTo>
                    <a:pt x="174" y="225"/>
                  </a:lnTo>
                  <a:lnTo>
                    <a:pt x="292" y="225"/>
                  </a:lnTo>
                  <a:lnTo>
                    <a:pt x="292" y="175"/>
                  </a:lnTo>
                  <a:lnTo>
                    <a:pt x="174" y="175"/>
                  </a:lnTo>
                  <a:close/>
                </a:path>
              </a:pathLst>
            </a:custGeom>
            <a:solidFill>
              <a:srgbClr val="99D859"/>
            </a:solidFill>
            <a:ln w="9525">
              <a:noFill/>
              <a:round/>
              <a:headEnd/>
              <a:tailEnd/>
            </a:ln>
          </p:spPr>
          <p:txBody>
            <a:bodyPr/>
            <a:lstStyle/>
            <a:p>
              <a:endParaRPr lang="en-US">
                <a:solidFill>
                  <a:srgbClr val="000000"/>
                </a:solidFill>
              </a:endParaRPr>
            </a:p>
          </p:txBody>
        </p:sp>
        <p:sp>
          <p:nvSpPr>
            <p:cNvPr id="44089" name="Freeform 33"/>
            <p:cNvSpPr>
              <a:spLocks/>
            </p:cNvSpPr>
            <p:nvPr/>
          </p:nvSpPr>
          <p:spPr bwMode="auto">
            <a:xfrm>
              <a:off x="3066" y="3544"/>
              <a:ext cx="147" cy="198"/>
            </a:xfrm>
            <a:custGeom>
              <a:avLst/>
              <a:gdLst>
                <a:gd name="T0" fmla="*/ 1 w 294"/>
                <a:gd name="T1" fmla="*/ 0 h 397"/>
                <a:gd name="T2" fmla="*/ 1 w 294"/>
                <a:gd name="T3" fmla="*/ 0 h 397"/>
                <a:gd name="T4" fmla="*/ 1 w 294"/>
                <a:gd name="T5" fmla="*/ 0 h 397"/>
                <a:gd name="T6" fmla="*/ 1 w 294"/>
                <a:gd name="T7" fmla="*/ 0 h 397"/>
                <a:gd name="T8" fmla="*/ 0 w 294"/>
                <a:gd name="T9" fmla="*/ 0 h 397"/>
                <a:gd name="T10" fmla="*/ 0 w 294"/>
                <a:gd name="T11" fmla="*/ 0 h 397"/>
                <a:gd name="T12" fmla="*/ 1 w 294"/>
                <a:gd name="T13" fmla="*/ 0 h 397"/>
                <a:gd name="T14" fmla="*/ 1 w 294"/>
                <a:gd name="T15" fmla="*/ 0 h 397"/>
                <a:gd name="T16" fmla="*/ 1 w 294"/>
                <a:gd name="T17" fmla="*/ 0 h 397"/>
                <a:gd name="T18" fmla="*/ 1 w 294"/>
                <a:gd name="T19" fmla="*/ 0 h 397"/>
                <a:gd name="T20" fmla="*/ 1 w 294"/>
                <a:gd name="T21" fmla="*/ 0 h 397"/>
                <a:gd name="T22" fmla="*/ 1 w 294"/>
                <a:gd name="T23" fmla="*/ 0 h 397"/>
                <a:gd name="T24" fmla="*/ 1 w 294"/>
                <a:gd name="T25" fmla="*/ 0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397"/>
                <a:gd name="T41" fmla="*/ 294 w 294"/>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397">
                  <a:moveTo>
                    <a:pt x="176" y="174"/>
                  </a:moveTo>
                  <a:lnTo>
                    <a:pt x="176" y="0"/>
                  </a:lnTo>
                  <a:lnTo>
                    <a:pt x="125" y="0"/>
                  </a:lnTo>
                  <a:lnTo>
                    <a:pt x="125" y="174"/>
                  </a:lnTo>
                  <a:lnTo>
                    <a:pt x="0" y="174"/>
                  </a:lnTo>
                  <a:lnTo>
                    <a:pt x="0" y="224"/>
                  </a:lnTo>
                  <a:lnTo>
                    <a:pt x="125" y="224"/>
                  </a:lnTo>
                  <a:lnTo>
                    <a:pt x="125" y="397"/>
                  </a:lnTo>
                  <a:lnTo>
                    <a:pt x="176" y="397"/>
                  </a:lnTo>
                  <a:lnTo>
                    <a:pt x="176" y="224"/>
                  </a:lnTo>
                  <a:lnTo>
                    <a:pt x="294" y="224"/>
                  </a:lnTo>
                  <a:lnTo>
                    <a:pt x="294" y="174"/>
                  </a:lnTo>
                  <a:lnTo>
                    <a:pt x="176" y="174"/>
                  </a:lnTo>
                  <a:close/>
                </a:path>
              </a:pathLst>
            </a:custGeom>
            <a:solidFill>
              <a:srgbClr val="99D859"/>
            </a:solidFill>
            <a:ln w="9525">
              <a:noFill/>
              <a:round/>
              <a:headEnd/>
              <a:tailEnd/>
            </a:ln>
          </p:spPr>
          <p:txBody>
            <a:bodyPr/>
            <a:lstStyle/>
            <a:p>
              <a:endParaRPr lang="en-US">
                <a:solidFill>
                  <a:srgbClr val="000000"/>
                </a:solidFill>
              </a:endParaRPr>
            </a:p>
          </p:txBody>
        </p:sp>
        <p:sp>
          <p:nvSpPr>
            <p:cNvPr id="44090" name="Freeform 34"/>
            <p:cNvSpPr>
              <a:spLocks/>
            </p:cNvSpPr>
            <p:nvPr/>
          </p:nvSpPr>
          <p:spPr bwMode="auto">
            <a:xfrm>
              <a:off x="2852" y="3097"/>
              <a:ext cx="107" cy="179"/>
            </a:xfrm>
            <a:custGeom>
              <a:avLst/>
              <a:gdLst>
                <a:gd name="T0" fmla="*/ 1 w 214"/>
                <a:gd name="T1" fmla="*/ 1 h 357"/>
                <a:gd name="T2" fmla="*/ 1 w 214"/>
                <a:gd name="T3" fmla="*/ 0 h 357"/>
                <a:gd name="T4" fmla="*/ 1 w 214"/>
                <a:gd name="T5" fmla="*/ 0 h 357"/>
                <a:gd name="T6" fmla="*/ 1 w 214"/>
                <a:gd name="T7" fmla="*/ 1 h 357"/>
                <a:gd name="T8" fmla="*/ 0 w 214"/>
                <a:gd name="T9" fmla="*/ 1 h 357"/>
                <a:gd name="T10" fmla="*/ 0 w 214"/>
                <a:gd name="T11" fmla="*/ 1 h 357"/>
                <a:gd name="T12" fmla="*/ 1 w 214"/>
                <a:gd name="T13" fmla="*/ 1 h 357"/>
                <a:gd name="T14" fmla="*/ 1 w 214"/>
                <a:gd name="T15" fmla="*/ 1 h 357"/>
                <a:gd name="T16" fmla="*/ 1 w 214"/>
                <a:gd name="T17" fmla="*/ 1 h 357"/>
                <a:gd name="T18" fmla="*/ 1 w 214"/>
                <a:gd name="T19" fmla="*/ 1 h 357"/>
                <a:gd name="T20" fmla="*/ 1 w 214"/>
                <a:gd name="T21" fmla="*/ 1 h 357"/>
                <a:gd name="T22" fmla="*/ 1 w 214"/>
                <a:gd name="T23" fmla="*/ 1 h 357"/>
                <a:gd name="T24" fmla="*/ 1 w 214"/>
                <a:gd name="T25" fmla="*/ 1 h 3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357"/>
                <a:gd name="T41" fmla="*/ 214 w 214"/>
                <a:gd name="T42" fmla="*/ 357 h 3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357">
                  <a:moveTo>
                    <a:pt x="130" y="173"/>
                  </a:moveTo>
                  <a:lnTo>
                    <a:pt x="130" y="0"/>
                  </a:lnTo>
                  <a:lnTo>
                    <a:pt x="79" y="0"/>
                  </a:lnTo>
                  <a:lnTo>
                    <a:pt x="79" y="173"/>
                  </a:lnTo>
                  <a:lnTo>
                    <a:pt x="0" y="173"/>
                  </a:lnTo>
                  <a:lnTo>
                    <a:pt x="0" y="224"/>
                  </a:lnTo>
                  <a:lnTo>
                    <a:pt x="79" y="224"/>
                  </a:lnTo>
                  <a:lnTo>
                    <a:pt x="79" y="357"/>
                  </a:lnTo>
                  <a:lnTo>
                    <a:pt x="130" y="357"/>
                  </a:lnTo>
                  <a:lnTo>
                    <a:pt x="130" y="224"/>
                  </a:lnTo>
                  <a:lnTo>
                    <a:pt x="214" y="224"/>
                  </a:lnTo>
                  <a:lnTo>
                    <a:pt x="214" y="173"/>
                  </a:lnTo>
                  <a:lnTo>
                    <a:pt x="130" y="173"/>
                  </a:lnTo>
                  <a:close/>
                </a:path>
              </a:pathLst>
            </a:custGeom>
            <a:solidFill>
              <a:srgbClr val="99D859"/>
            </a:solidFill>
            <a:ln w="9525">
              <a:noFill/>
              <a:round/>
              <a:headEnd/>
              <a:tailEnd/>
            </a:ln>
          </p:spPr>
          <p:txBody>
            <a:bodyPr/>
            <a:lstStyle/>
            <a:p>
              <a:endParaRPr lang="en-US">
                <a:solidFill>
                  <a:srgbClr val="000000"/>
                </a:solidFill>
              </a:endParaRPr>
            </a:p>
          </p:txBody>
        </p:sp>
        <p:sp>
          <p:nvSpPr>
            <p:cNvPr id="44091" name="Freeform 35"/>
            <p:cNvSpPr>
              <a:spLocks/>
            </p:cNvSpPr>
            <p:nvPr/>
          </p:nvSpPr>
          <p:spPr bwMode="auto">
            <a:xfrm>
              <a:off x="2842" y="3530"/>
              <a:ext cx="147" cy="326"/>
            </a:xfrm>
            <a:custGeom>
              <a:avLst/>
              <a:gdLst>
                <a:gd name="T0" fmla="*/ 1 w 293"/>
                <a:gd name="T1" fmla="*/ 0 h 653"/>
                <a:gd name="T2" fmla="*/ 0 w 293"/>
                <a:gd name="T3" fmla="*/ 0 h 653"/>
                <a:gd name="T4" fmla="*/ 1 w 293"/>
                <a:gd name="T5" fmla="*/ 0 h 653"/>
                <a:gd name="T6" fmla="*/ 1 w 293"/>
                <a:gd name="T7" fmla="*/ 0 h 653"/>
                <a:gd name="T8" fmla="*/ 1 w 293"/>
                <a:gd name="T9" fmla="*/ 0 h 653"/>
                <a:gd name="T10" fmla="*/ 0 60000 65536"/>
                <a:gd name="T11" fmla="*/ 0 60000 65536"/>
                <a:gd name="T12" fmla="*/ 0 60000 65536"/>
                <a:gd name="T13" fmla="*/ 0 60000 65536"/>
                <a:gd name="T14" fmla="*/ 0 60000 65536"/>
                <a:gd name="T15" fmla="*/ 0 w 293"/>
                <a:gd name="T16" fmla="*/ 0 h 653"/>
                <a:gd name="T17" fmla="*/ 293 w 293"/>
                <a:gd name="T18" fmla="*/ 653 h 653"/>
              </a:gdLst>
              <a:ahLst/>
              <a:cxnLst>
                <a:cxn ang="T10">
                  <a:pos x="T0" y="T1"/>
                </a:cxn>
                <a:cxn ang="T11">
                  <a:pos x="T2" y="T3"/>
                </a:cxn>
                <a:cxn ang="T12">
                  <a:pos x="T4" y="T5"/>
                </a:cxn>
                <a:cxn ang="T13">
                  <a:pos x="T6" y="T7"/>
                </a:cxn>
                <a:cxn ang="T14">
                  <a:pos x="T8" y="T9"/>
                </a:cxn>
              </a:cxnLst>
              <a:rect l="T15" t="T16" r="T17" b="T18"/>
              <a:pathLst>
                <a:path w="293" h="653">
                  <a:moveTo>
                    <a:pt x="4" y="0"/>
                  </a:moveTo>
                  <a:lnTo>
                    <a:pt x="0" y="653"/>
                  </a:lnTo>
                  <a:lnTo>
                    <a:pt x="289" y="653"/>
                  </a:lnTo>
                  <a:lnTo>
                    <a:pt x="293" y="0"/>
                  </a:lnTo>
                  <a:lnTo>
                    <a:pt x="4" y="0"/>
                  </a:lnTo>
                  <a:close/>
                </a:path>
              </a:pathLst>
            </a:custGeom>
            <a:solidFill>
              <a:srgbClr val="99D859"/>
            </a:solidFill>
            <a:ln w="9525">
              <a:noFill/>
              <a:round/>
              <a:headEnd/>
              <a:tailEnd/>
            </a:ln>
          </p:spPr>
          <p:txBody>
            <a:bodyPr/>
            <a:lstStyle/>
            <a:p>
              <a:endParaRPr lang="en-US">
                <a:solidFill>
                  <a:srgbClr val="000000"/>
                </a:solidFill>
              </a:endParaRPr>
            </a:p>
          </p:txBody>
        </p:sp>
        <p:sp>
          <p:nvSpPr>
            <p:cNvPr id="44092" name="Freeform 36"/>
            <p:cNvSpPr>
              <a:spLocks/>
            </p:cNvSpPr>
            <p:nvPr/>
          </p:nvSpPr>
          <p:spPr bwMode="auto">
            <a:xfrm>
              <a:off x="2857" y="3665"/>
              <a:ext cx="31" cy="31"/>
            </a:xfrm>
            <a:custGeom>
              <a:avLst/>
              <a:gdLst>
                <a:gd name="T0" fmla="*/ 0 w 64"/>
                <a:gd name="T1" fmla="*/ 0 h 64"/>
                <a:gd name="T2" fmla="*/ 0 w 64"/>
                <a:gd name="T3" fmla="*/ 0 h 64"/>
                <a:gd name="T4" fmla="*/ 0 w 64"/>
                <a:gd name="T5" fmla="*/ 0 h 64"/>
                <a:gd name="T6" fmla="*/ 0 w 64"/>
                <a:gd name="T7" fmla="*/ 0 h 64"/>
                <a:gd name="T8" fmla="*/ 0 w 64"/>
                <a:gd name="T9" fmla="*/ 0 h 64"/>
                <a:gd name="T10" fmla="*/ 0 w 64"/>
                <a:gd name="T11" fmla="*/ 0 h 64"/>
                <a:gd name="T12" fmla="*/ 0 w 64"/>
                <a:gd name="T13" fmla="*/ 0 h 64"/>
                <a:gd name="T14" fmla="*/ 0 w 64"/>
                <a:gd name="T15" fmla="*/ 0 h 64"/>
                <a:gd name="T16" fmla="*/ 0 w 64"/>
                <a:gd name="T17" fmla="*/ 0 h 64"/>
                <a:gd name="T18" fmla="*/ 0 w 64"/>
                <a:gd name="T19" fmla="*/ 0 h 64"/>
                <a:gd name="T20" fmla="*/ 0 w 64"/>
                <a:gd name="T21" fmla="*/ 0 h 64"/>
                <a:gd name="T22" fmla="*/ 0 w 64"/>
                <a:gd name="T23" fmla="*/ 0 h 64"/>
                <a:gd name="T24" fmla="*/ 0 w 64"/>
                <a:gd name="T25" fmla="*/ 0 h 64"/>
                <a:gd name="T26" fmla="*/ 0 w 64"/>
                <a:gd name="T27" fmla="*/ 0 h 64"/>
                <a:gd name="T28" fmla="*/ 0 w 64"/>
                <a:gd name="T29" fmla="*/ 0 h 64"/>
                <a:gd name="T30" fmla="*/ 0 w 64"/>
                <a:gd name="T31" fmla="*/ 0 h 64"/>
                <a:gd name="T32" fmla="*/ 0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4"/>
                <a:gd name="T53" fmla="*/ 64 w 64"/>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4">
                  <a:moveTo>
                    <a:pt x="33" y="64"/>
                  </a:moveTo>
                  <a:lnTo>
                    <a:pt x="45" y="61"/>
                  </a:lnTo>
                  <a:lnTo>
                    <a:pt x="55" y="54"/>
                  </a:lnTo>
                  <a:lnTo>
                    <a:pt x="61" y="44"/>
                  </a:lnTo>
                  <a:lnTo>
                    <a:pt x="64" y="31"/>
                  </a:lnTo>
                  <a:lnTo>
                    <a:pt x="61" y="19"/>
                  </a:lnTo>
                  <a:lnTo>
                    <a:pt x="55" y="9"/>
                  </a:lnTo>
                  <a:lnTo>
                    <a:pt x="45" y="3"/>
                  </a:lnTo>
                  <a:lnTo>
                    <a:pt x="33" y="0"/>
                  </a:lnTo>
                  <a:lnTo>
                    <a:pt x="20" y="3"/>
                  </a:lnTo>
                  <a:lnTo>
                    <a:pt x="10" y="9"/>
                  </a:lnTo>
                  <a:lnTo>
                    <a:pt x="3" y="19"/>
                  </a:lnTo>
                  <a:lnTo>
                    <a:pt x="0" y="31"/>
                  </a:lnTo>
                  <a:lnTo>
                    <a:pt x="3" y="44"/>
                  </a:lnTo>
                  <a:lnTo>
                    <a:pt x="10" y="54"/>
                  </a:lnTo>
                  <a:lnTo>
                    <a:pt x="20" y="61"/>
                  </a:lnTo>
                  <a:lnTo>
                    <a:pt x="33" y="64"/>
                  </a:lnTo>
                  <a:close/>
                </a:path>
              </a:pathLst>
            </a:custGeom>
            <a:solidFill>
              <a:srgbClr val="FFFFFF"/>
            </a:solidFill>
            <a:ln w="9525">
              <a:noFill/>
              <a:round/>
              <a:headEnd/>
              <a:tailEnd/>
            </a:ln>
          </p:spPr>
          <p:txBody>
            <a:bodyPr/>
            <a:lstStyle/>
            <a:p>
              <a:endParaRPr lang="en-US">
                <a:solidFill>
                  <a:srgbClr val="000000"/>
                </a:solidFill>
              </a:endParaRPr>
            </a:p>
          </p:txBody>
        </p:sp>
      </p:grpSp>
      <p:pic>
        <p:nvPicPr>
          <p:cNvPr id="386116" name="Picture 68" descr="an04316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6792913" y="2363788"/>
            <a:ext cx="657225" cy="612775"/>
          </a:xfrm>
          <a:prstGeom prst="rect">
            <a:avLst/>
          </a:prstGeom>
          <a:noFill/>
          <a:ln w="9525">
            <a:noFill/>
            <a:miter lim="800000"/>
            <a:headEnd/>
            <a:tailEnd/>
          </a:ln>
        </p:spPr>
      </p:pic>
      <p:sp>
        <p:nvSpPr>
          <p:cNvPr id="44039" name="Rectangle 6"/>
          <p:cNvSpPr>
            <a:spLocks noChangeArrowheads="1"/>
          </p:cNvSpPr>
          <p:nvPr/>
        </p:nvSpPr>
        <p:spPr bwMode="auto">
          <a:xfrm>
            <a:off x="3001963" y="153988"/>
            <a:ext cx="3289300" cy="519112"/>
          </a:xfrm>
          <a:prstGeom prst="rect">
            <a:avLst/>
          </a:prstGeom>
          <a:noFill/>
          <a:ln w="9525" algn="ctr">
            <a:noFill/>
            <a:miter lim="800000"/>
            <a:headEnd/>
            <a:tailEnd/>
          </a:ln>
        </p:spPr>
        <p:txBody>
          <a:bodyPr wrap="none" anchor="ctr">
            <a:spAutoFit/>
          </a:bodyPr>
          <a:lstStyle/>
          <a:p>
            <a:pPr algn="l"/>
            <a:r>
              <a:rPr lang="en-US">
                <a:solidFill>
                  <a:srgbClr val="FF0000"/>
                </a:solidFill>
              </a:rPr>
              <a:t>Gravitational Field</a:t>
            </a:r>
          </a:p>
        </p:txBody>
      </p:sp>
      <p:sp>
        <p:nvSpPr>
          <p:cNvPr id="44040" name="Rectangle 7"/>
          <p:cNvSpPr>
            <a:spLocks noChangeArrowheads="1"/>
          </p:cNvSpPr>
          <p:nvPr/>
        </p:nvSpPr>
        <p:spPr bwMode="auto">
          <a:xfrm>
            <a:off x="704850" y="698500"/>
            <a:ext cx="4719638" cy="1373188"/>
          </a:xfrm>
          <a:prstGeom prst="rect">
            <a:avLst/>
          </a:prstGeom>
          <a:noFill/>
          <a:ln w="9525" algn="ctr">
            <a:noFill/>
            <a:miter lim="800000"/>
            <a:headEnd/>
            <a:tailEnd/>
          </a:ln>
        </p:spPr>
        <p:txBody>
          <a:bodyPr wrap="none" anchor="ctr">
            <a:spAutoFit/>
          </a:bodyPr>
          <a:lstStyle/>
          <a:p>
            <a:pPr algn="l"/>
            <a:r>
              <a:rPr lang="en-US" b="0">
                <a:solidFill>
                  <a:srgbClr val="FF0000"/>
                </a:solidFill>
              </a:rPr>
              <a:t>-- arrow direction shows how</a:t>
            </a:r>
          </a:p>
          <a:p>
            <a:pPr algn="l"/>
            <a:r>
              <a:rPr lang="en-US" b="0">
                <a:solidFill>
                  <a:srgbClr val="FF0000"/>
                </a:solidFill>
              </a:rPr>
              <a:t>    a dropped object would</a:t>
            </a:r>
          </a:p>
          <a:p>
            <a:pPr algn="l"/>
            <a:r>
              <a:rPr lang="en-US" b="0">
                <a:solidFill>
                  <a:srgbClr val="FF0000"/>
                </a:solidFill>
              </a:rPr>
              <a:t>    accelerate </a:t>
            </a:r>
          </a:p>
        </p:txBody>
      </p:sp>
      <p:sp>
        <p:nvSpPr>
          <p:cNvPr id="44041" name="Rectangle 8"/>
          <p:cNvSpPr>
            <a:spLocks noChangeArrowheads="1"/>
          </p:cNvSpPr>
          <p:nvPr/>
        </p:nvSpPr>
        <p:spPr bwMode="auto">
          <a:xfrm>
            <a:off x="700088" y="1995488"/>
            <a:ext cx="422275" cy="519112"/>
          </a:xfrm>
          <a:prstGeom prst="rect">
            <a:avLst/>
          </a:prstGeom>
          <a:noFill/>
          <a:ln w="9525" algn="ctr">
            <a:noFill/>
            <a:miter lim="800000"/>
            <a:headEnd/>
            <a:tailEnd/>
          </a:ln>
        </p:spPr>
        <p:txBody>
          <a:bodyPr wrap="none" anchor="ctr">
            <a:spAutoFit/>
          </a:bodyPr>
          <a:lstStyle/>
          <a:p>
            <a:pPr algn="l"/>
            <a:r>
              <a:rPr lang="en-US" b="0">
                <a:solidFill>
                  <a:srgbClr val="FF0000"/>
                </a:solidFill>
              </a:rPr>
              <a:t>--</a:t>
            </a:r>
          </a:p>
        </p:txBody>
      </p:sp>
      <p:grpSp>
        <p:nvGrpSpPr>
          <p:cNvPr id="44042" name="Group 9"/>
          <p:cNvGrpSpPr>
            <a:grpSpLocks/>
          </p:cNvGrpSpPr>
          <p:nvPr/>
        </p:nvGrpSpPr>
        <p:grpSpPr bwMode="auto">
          <a:xfrm>
            <a:off x="5581650" y="411163"/>
            <a:ext cx="3228975" cy="2692400"/>
            <a:chOff x="7740" y="1512"/>
            <a:chExt cx="3240" cy="2702"/>
          </a:xfrm>
        </p:grpSpPr>
        <p:sp>
          <p:nvSpPr>
            <p:cNvPr id="44072" name="Freeform 10"/>
            <p:cNvSpPr>
              <a:spLocks/>
            </p:cNvSpPr>
            <p:nvPr/>
          </p:nvSpPr>
          <p:spPr bwMode="auto">
            <a:xfrm>
              <a:off x="9360" y="3492"/>
              <a:ext cx="1" cy="722"/>
            </a:xfrm>
            <a:custGeom>
              <a:avLst/>
              <a:gdLst>
                <a:gd name="T0" fmla="*/ 0 w 1"/>
                <a:gd name="T1" fmla="*/ 722 h 722"/>
                <a:gd name="T2" fmla="*/ 0 w 1"/>
                <a:gd name="T3" fmla="*/ 0 h 722"/>
                <a:gd name="T4" fmla="*/ 0 60000 65536"/>
                <a:gd name="T5" fmla="*/ 0 60000 65536"/>
                <a:gd name="T6" fmla="*/ 0 w 1"/>
                <a:gd name="T7" fmla="*/ 0 h 722"/>
                <a:gd name="T8" fmla="*/ 1 w 1"/>
                <a:gd name="T9" fmla="*/ 722 h 722"/>
              </a:gdLst>
              <a:ahLst/>
              <a:cxnLst>
                <a:cxn ang="T4">
                  <a:pos x="T0" y="T1"/>
                </a:cxn>
                <a:cxn ang="T5">
                  <a:pos x="T2" y="T3"/>
                </a:cxn>
              </a:cxnLst>
              <a:rect l="T6" t="T7" r="T8" b="T9"/>
              <a:pathLst>
                <a:path w="1" h="722">
                  <a:moveTo>
                    <a:pt x="0" y="722"/>
                  </a:moveTo>
                  <a:lnTo>
                    <a:pt x="0" y="0"/>
                  </a:lnTo>
                </a:path>
              </a:pathLst>
            </a:custGeom>
            <a:noFill/>
            <a:ln w="25400">
              <a:solidFill>
                <a:srgbClr val="FF0000"/>
              </a:solidFill>
              <a:round/>
              <a:headEnd type="none" w="med" len="med"/>
              <a:tailEnd type="triangle" w="lg" len="lg"/>
            </a:ln>
          </p:spPr>
          <p:txBody>
            <a:bodyPr/>
            <a:lstStyle/>
            <a:p>
              <a:endParaRPr lang="en-US">
                <a:solidFill>
                  <a:srgbClr val="000000"/>
                </a:solidFill>
              </a:endParaRPr>
            </a:p>
          </p:txBody>
        </p:sp>
        <p:sp>
          <p:nvSpPr>
            <p:cNvPr id="44073" name="Freeform 11"/>
            <p:cNvSpPr>
              <a:spLocks/>
            </p:cNvSpPr>
            <p:nvPr/>
          </p:nvSpPr>
          <p:spPr bwMode="auto">
            <a:xfrm>
              <a:off x="9900" y="2950"/>
              <a:ext cx="1080" cy="3"/>
            </a:xfrm>
            <a:custGeom>
              <a:avLst/>
              <a:gdLst>
                <a:gd name="T0" fmla="*/ 0 w 1080"/>
                <a:gd name="T1" fmla="*/ 0 h 3"/>
                <a:gd name="T2" fmla="*/ 1080 w 1080"/>
                <a:gd name="T3" fmla="*/ 3 h 3"/>
                <a:gd name="T4" fmla="*/ 0 60000 65536"/>
                <a:gd name="T5" fmla="*/ 0 60000 65536"/>
                <a:gd name="T6" fmla="*/ 0 w 1080"/>
                <a:gd name="T7" fmla="*/ 0 h 3"/>
                <a:gd name="T8" fmla="*/ 1080 w 1080"/>
                <a:gd name="T9" fmla="*/ 3 h 3"/>
              </a:gdLst>
              <a:ahLst/>
              <a:cxnLst>
                <a:cxn ang="T4">
                  <a:pos x="T0" y="T1"/>
                </a:cxn>
                <a:cxn ang="T5">
                  <a:pos x="T2" y="T3"/>
                </a:cxn>
              </a:cxnLst>
              <a:rect l="T6" t="T7" r="T8" b="T9"/>
              <a:pathLst>
                <a:path w="1080" h="3">
                  <a:moveTo>
                    <a:pt x="0" y="0"/>
                  </a:moveTo>
                  <a:lnTo>
                    <a:pt x="1080" y="3"/>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74" name="Freeform 12"/>
            <p:cNvSpPr>
              <a:spLocks/>
            </p:cNvSpPr>
            <p:nvPr/>
          </p:nvSpPr>
          <p:spPr bwMode="auto">
            <a:xfrm>
              <a:off x="9360" y="1512"/>
              <a:ext cx="1" cy="898"/>
            </a:xfrm>
            <a:custGeom>
              <a:avLst/>
              <a:gdLst>
                <a:gd name="T0" fmla="*/ 0 w 1"/>
                <a:gd name="T1" fmla="*/ 898 h 898"/>
                <a:gd name="T2" fmla="*/ 1 w 1"/>
                <a:gd name="T3" fmla="*/ 0 h 898"/>
                <a:gd name="T4" fmla="*/ 0 60000 65536"/>
                <a:gd name="T5" fmla="*/ 0 60000 65536"/>
                <a:gd name="T6" fmla="*/ 0 w 1"/>
                <a:gd name="T7" fmla="*/ 0 h 898"/>
                <a:gd name="T8" fmla="*/ 1 w 1"/>
                <a:gd name="T9" fmla="*/ 898 h 898"/>
              </a:gdLst>
              <a:ahLst/>
              <a:cxnLst>
                <a:cxn ang="T4">
                  <a:pos x="T0" y="T1"/>
                </a:cxn>
                <a:cxn ang="T5">
                  <a:pos x="T2" y="T3"/>
                </a:cxn>
              </a:cxnLst>
              <a:rect l="T6" t="T7" r="T8" b="T9"/>
              <a:pathLst>
                <a:path w="1" h="898">
                  <a:moveTo>
                    <a:pt x="0" y="898"/>
                  </a:moveTo>
                  <a:lnTo>
                    <a:pt x="1" y="0"/>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75" name="Freeform 13"/>
            <p:cNvSpPr>
              <a:spLocks/>
            </p:cNvSpPr>
            <p:nvPr/>
          </p:nvSpPr>
          <p:spPr bwMode="auto">
            <a:xfrm>
              <a:off x="7740" y="2953"/>
              <a:ext cx="1070" cy="2"/>
            </a:xfrm>
            <a:custGeom>
              <a:avLst/>
              <a:gdLst>
                <a:gd name="T0" fmla="*/ 1070 w 1070"/>
                <a:gd name="T1" fmla="*/ 2 h 2"/>
                <a:gd name="T2" fmla="*/ 0 w 1070"/>
                <a:gd name="T3" fmla="*/ 0 h 2"/>
                <a:gd name="T4" fmla="*/ 0 60000 65536"/>
                <a:gd name="T5" fmla="*/ 0 60000 65536"/>
                <a:gd name="T6" fmla="*/ 0 w 1070"/>
                <a:gd name="T7" fmla="*/ 0 h 2"/>
                <a:gd name="T8" fmla="*/ 1070 w 1070"/>
                <a:gd name="T9" fmla="*/ 2 h 2"/>
              </a:gdLst>
              <a:ahLst/>
              <a:cxnLst>
                <a:cxn ang="T4">
                  <a:pos x="T0" y="T1"/>
                </a:cxn>
                <a:cxn ang="T5">
                  <a:pos x="T2" y="T3"/>
                </a:cxn>
              </a:cxnLst>
              <a:rect l="T6" t="T7" r="T8" b="T9"/>
              <a:pathLst>
                <a:path w="1070" h="2">
                  <a:moveTo>
                    <a:pt x="1070" y="2"/>
                  </a:moveTo>
                  <a:lnTo>
                    <a:pt x="0" y="0"/>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76" name="Freeform 14"/>
            <p:cNvSpPr>
              <a:spLocks/>
            </p:cNvSpPr>
            <p:nvPr/>
          </p:nvSpPr>
          <p:spPr bwMode="auto">
            <a:xfrm>
              <a:off x="8280" y="1872"/>
              <a:ext cx="700" cy="698"/>
            </a:xfrm>
            <a:custGeom>
              <a:avLst/>
              <a:gdLst>
                <a:gd name="T0" fmla="*/ 700 w 700"/>
                <a:gd name="T1" fmla="*/ 698 h 698"/>
                <a:gd name="T2" fmla="*/ 0 w 700"/>
                <a:gd name="T3" fmla="*/ 0 h 698"/>
                <a:gd name="T4" fmla="*/ 0 60000 65536"/>
                <a:gd name="T5" fmla="*/ 0 60000 65536"/>
                <a:gd name="T6" fmla="*/ 0 w 700"/>
                <a:gd name="T7" fmla="*/ 0 h 698"/>
                <a:gd name="T8" fmla="*/ 700 w 700"/>
                <a:gd name="T9" fmla="*/ 698 h 698"/>
              </a:gdLst>
              <a:ahLst/>
              <a:cxnLst>
                <a:cxn ang="T4">
                  <a:pos x="T0" y="T1"/>
                </a:cxn>
                <a:cxn ang="T5">
                  <a:pos x="T2" y="T3"/>
                </a:cxn>
              </a:cxnLst>
              <a:rect l="T6" t="T7" r="T8" b="T9"/>
              <a:pathLst>
                <a:path w="700" h="698">
                  <a:moveTo>
                    <a:pt x="700" y="698"/>
                  </a:moveTo>
                  <a:lnTo>
                    <a:pt x="0" y="0"/>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77" name="Freeform 15"/>
            <p:cNvSpPr>
              <a:spLocks/>
            </p:cNvSpPr>
            <p:nvPr/>
          </p:nvSpPr>
          <p:spPr bwMode="auto">
            <a:xfrm>
              <a:off x="9740" y="1872"/>
              <a:ext cx="700" cy="703"/>
            </a:xfrm>
            <a:custGeom>
              <a:avLst/>
              <a:gdLst>
                <a:gd name="T0" fmla="*/ 0 w 700"/>
                <a:gd name="T1" fmla="*/ 703 h 703"/>
                <a:gd name="T2" fmla="*/ 700 w 700"/>
                <a:gd name="T3" fmla="*/ 0 h 703"/>
                <a:gd name="T4" fmla="*/ 0 60000 65536"/>
                <a:gd name="T5" fmla="*/ 0 60000 65536"/>
                <a:gd name="T6" fmla="*/ 0 w 700"/>
                <a:gd name="T7" fmla="*/ 0 h 703"/>
                <a:gd name="T8" fmla="*/ 700 w 700"/>
                <a:gd name="T9" fmla="*/ 703 h 703"/>
              </a:gdLst>
              <a:ahLst/>
              <a:cxnLst>
                <a:cxn ang="T4">
                  <a:pos x="T0" y="T1"/>
                </a:cxn>
                <a:cxn ang="T5">
                  <a:pos x="T2" y="T3"/>
                </a:cxn>
              </a:cxnLst>
              <a:rect l="T6" t="T7" r="T8" b="T9"/>
              <a:pathLst>
                <a:path w="700" h="703">
                  <a:moveTo>
                    <a:pt x="0" y="703"/>
                  </a:moveTo>
                  <a:lnTo>
                    <a:pt x="700" y="0"/>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78" name="Freeform 16"/>
            <p:cNvSpPr>
              <a:spLocks/>
            </p:cNvSpPr>
            <p:nvPr/>
          </p:nvSpPr>
          <p:spPr bwMode="auto">
            <a:xfrm>
              <a:off x="9740" y="3340"/>
              <a:ext cx="700" cy="692"/>
            </a:xfrm>
            <a:custGeom>
              <a:avLst/>
              <a:gdLst>
                <a:gd name="T0" fmla="*/ 0 w 700"/>
                <a:gd name="T1" fmla="*/ 0 h 692"/>
                <a:gd name="T2" fmla="*/ 700 w 700"/>
                <a:gd name="T3" fmla="*/ 692 h 692"/>
                <a:gd name="T4" fmla="*/ 0 60000 65536"/>
                <a:gd name="T5" fmla="*/ 0 60000 65536"/>
                <a:gd name="T6" fmla="*/ 0 w 700"/>
                <a:gd name="T7" fmla="*/ 0 h 692"/>
                <a:gd name="T8" fmla="*/ 700 w 700"/>
                <a:gd name="T9" fmla="*/ 692 h 692"/>
              </a:gdLst>
              <a:ahLst/>
              <a:cxnLst>
                <a:cxn ang="T4">
                  <a:pos x="T0" y="T1"/>
                </a:cxn>
                <a:cxn ang="T5">
                  <a:pos x="T2" y="T3"/>
                </a:cxn>
              </a:cxnLst>
              <a:rect l="T6" t="T7" r="T8" b="T9"/>
              <a:pathLst>
                <a:path w="700" h="692">
                  <a:moveTo>
                    <a:pt x="0" y="0"/>
                  </a:moveTo>
                  <a:lnTo>
                    <a:pt x="700" y="692"/>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79" name="Freeform 17"/>
            <p:cNvSpPr>
              <a:spLocks/>
            </p:cNvSpPr>
            <p:nvPr/>
          </p:nvSpPr>
          <p:spPr bwMode="auto">
            <a:xfrm>
              <a:off x="8280" y="3325"/>
              <a:ext cx="700" cy="707"/>
            </a:xfrm>
            <a:custGeom>
              <a:avLst/>
              <a:gdLst>
                <a:gd name="T0" fmla="*/ 700 w 700"/>
                <a:gd name="T1" fmla="*/ 0 h 707"/>
                <a:gd name="T2" fmla="*/ 0 w 700"/>
                <a:gd name="T3" fmla="*/ 707 h 707"/>
                <a:gd name="T4" fmla="*/ 0 60000 65536"/>
                <a:gd name="T5" fmla="*/ 0 60000 65536"/>
                <a:gd name="T6" fmla="*/ 0 w 700"/>
                <a:gd name="T7" fmla="*/ 0 h 707"/>
                <a:gd name="T8" fmla="*/ 700 w 700"/>
                <a:gd name="T9" fmla="*/ 707 h 707"/>
              </a:gdLst>
              <a:ahLst/>
              <a:cxnLst>
                <a:cxn ang="T4">
                  <a:pos x="T0" y="T1"/>
                </a:cxn>
                <a:cxn ang="T5">
                  <a:pos x="T2" y="T3"/>
                </a:cxn>
              </a:cxnLst>
              <a:rect l="T6" t="T7" r="T8" b="T9"/>
              <a:pathLst>
                <a:path w="700" h="707">
                  <a:moveTo>
                    <a:pt x="700" y="0"/>
                  </a:moveTo>
                  <a:lnTo>
                    <a:pt x="0" y="707"/>
                  </a:lnTo>
                </a:path>
              </a:pathLst>
            </a:custGeom>
            <a:noFill/>
            <a:ln w="25400">
              <a:solidFill>
                <a:srgbClr val="FF0000"/>
              </a:solidFill>
              <a:round/>
              <a:headEnd type="triangle" w="lg" len="lg"/>
              <a:tailEnd type="none" w="lg" len="lg"/>
            </a:ln>
          </p:spPr>
          <p:txBody>
            <a:bodyPr/>
            <a:lstStyle/>
            <a:p>
              <a:endParaRPr lang="en-US">
                <a:solidFill>
                  <a:srgbClr val="000000"/>
                </a:solidFill>
              </a:endParaRPr>
            </a:p>
          </p:txBody>
        </p:sp>
        <p:sp>
          <p:nvSpPr>
            <p:cNvPr id="44080" name="Oval 18"/>
            <p:cNvSpPr>
              <a:spLocks noChangeArrowheads="1"/>
            </p:cNvSpPr>
            <p:nvPr/>
          </p:nvSpPr>
          <p:spPr bwMode="auto">
            <a:xfrm>
              <a:off x="8820" y="2412"/>
              <a:ext cx="1080" cy="1080"/>
            </a:xfrm>
            <a:prstGeom prst="ellipse">
              <a:avLst/>
            </a:prstGeom>
            <a:noFill/>
            <a:ln w="44450">
              <a:solidFill>
                <a:srgbClr val="FF0000"/>
              </a:solidFill>
              <a:round/>
              <a:headEnd/>
              <a:tailEnd/>
            </a:ln>
          </p:spPr>
          <p:txBody>
            <a:bodyPr/>
            <a:lstStyle/>
            <a:p>
              <a:endParaRPr lang="en-US">
                <a:solidFill>
                  <a:srgbClr val="000000"/>
                </a:solidFill>
              </a:endParaRPr>
            </a:p>
          </p:txBody>
        </p:sp>
      </p:grpSp>
      <p:sp>
        <p:nvSpPr>
          <p:cNvPr id="386067" name="Rectangle 19"/>
          <p:cNvSpPr>
            <a:spLocks noChangeArrowheads="1"/>
          </p:cNvSpPr>
          <p:nvPr/>
        </p:nvSpPr>
        <p:spPr bwMode="auto">
          <a:xfrm>
            <a:off x="1058863" y="2008188"/>
            <a:ext cx="3648075" cy="946150"/>
          </a:xfrm>
          <a:prstGeom prst="rect">
            <a:avLst/>
          </a:prstGeom>
          <a:noFill/>
          <a:ln w="9525" algn="ctr">
            <a:noFill/>
            <a:miter lim="800000"/>
            <a:headEnd/>
            <a:tailEnd/>
          </a:ln>
        </p:spPr>
        <p:txBody>
          <a:bodyPr wrap="none" anchor="ctr">
            <a:spAutoFit/>
          </a:bodyPr>
          <a:lstStyle/>
          <a:p>
            <a:pPr algn="l"/>
            <a:r>
              <a:rPr lang="en-US" b="0">
                <a:solidFill>
                  <a:srgbClr val="000000"/>
                </a:solidFill>
              </a:rPr>
              <a:t>density of lines shows</a:t>
            </a:r>
          </a:p>
          <a:p>
            <a:pPr algn="l"/>
            <a:r>
              <a:rPr lang="en-US" b="0">
                <a:solidFill>
                  <a:srgbClr val="000000"/>
                </a:solidFill>
              </a:rPr>
              <a:t>strength of field </a:t>
            </a:r>
          </a:p>
        </p:txBody>
      </p:sp>
      <p:sp>
        <p:nvSpPr>
          <p:cNvPr id="386086" name="Rectangle 38"/>
          <p:cNvSpPr>
            <a:spLocks noChangeArrowheads="1"/>
          </p:cNvSpPr>
          <p:nvPr/>
        </p:nvSpPr>
        <p:spPr bwMode="auto">
          <a:xfrm>
            <a:off x="799233" y="3187700"/>
            <a:ext cx="4040187" cy="519113"/>
          </a:xfrm>
          <a:prstGeom prst="rect">
            <a:avLst/>
          </a:prstGeom>
          <a:noFill/>
          <a:ln w="9525" algn="ctr">
            <a:noFill/>
            <a:miter lim="800000"/>
            <a:headEnd/>
            <a:tailEnd/>
          </a:ln>
        </p:spPr>
        <p:txBody>
          <a:bodyPr wrap="none" anchor="ctr">
            <a:spAutoFit/>
          </a:bodyPr>
          <a:lstStyle/>
          <a:p>
            <a:pPr algn="l"/>
            <a:r>
              <a:rPr lang="en-US" b="0" dirty="0">
                <a:solidFill>
                  <a:srgbClr val="FF0000"/>
                </a:solidFill>
              </a:rPr>
              <a:t>At the Earth’s surface… </a:t>
            </a:r>
          </a:p>
        </p:txBody>
      </p:sp>
      <p:grpSp>
        <p:nvGrpSpPr>
          <p:cNvPr id="4" name="Group 62"/>
          <p:cNvGrpSpPr>
            <a:grpSpLocks/>
          </p:cNvGrpSpPr>
          <p:nvPr/>
        </p:nvGrpSpPr>
        <p:grpSpPr bwMode="auto">
          <a:xfrm>
            <a:off x="2689225" y="5146675"/>
            <a:ext cx="5945188" cy="1376363"/>
            <a:chOff x="659" y="2963"/>
            <a:chExt cx="3745" cy="867"/>
          </a:xfrm>
        </p:grpSpPr>
        <p:sp>
          <p:nvSpPr>
            <p:cNvPr id="44048" name="Line 20"/>
            <p:cNvSpPr>
              <a:spLocks noChangeShapeType="1"/>
            </p:cNvSpPr>
            <p:nvPr/>
          </p:nvSpPr>
          <p:spPr bwMode="auto">
            <a:xfrm>
              <a:off x="3920" y="2970"/>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49" name="Line 39"/>
            <p:cNvSpPr>
              <a:spLocks noChangeShapeType="1"/>
            </p:cNvSpPr>
            <p:nvPr/>
          </p:nvSpPr>
          <p:spPr bwMode="auto">
            <a:xfrm>
              <a:off x="4079" y="2967"/>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0" name="Line 40"/>
            <p:cNvSpPr>
              <a:spLocks noChangeShapeType="1"/>
            </p:cNvSpPr>
            <p:nvPr/>
          </p:nvSpPr>
          <p:spPr bwMode="auto">
            <a:xfrm>
              <a:off x="4245" y="2966"/>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1" name="Line 41"/>
            <p:cNvSpPr>
              <a:spLocks noChangeShapeType="1"/>
            </p:cNvSpPr>
            <p:nvPr/>
          </p:nvSpPr>
          <p:spPr bwMode="auto">
            <a:xfrm>
              <a:off x="4404" y="2963"/>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2" name="Line 42"/>
            <p:cNvSpPr>
              <a:spLocks noChangeShapeType="1"/>
            </p:cNvSpPr>
            <p:nvPr/>
          </p:nvSpPr>
          <p:spPr bwMode="auto">
            <a:xfrm>
              <a:off x="3257" y="2974"/>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3" name="Line 43"/>
            <p:cNvSpPr>
              <a:spLocks noChangeShapeType="1"/>
            </p:cNvSpPr>
            <p:nvPr/>
          </p:nvSpPr>
          <p:spPr bwMode="auto">
            <a:xfrm>
              <a:off x="3416" y="2971"/>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4" name="Line 44"/>
            <p:cNvSpPr>
              <a:spLocks noChangeShapeType="1"/>
            </p:cNvSpPr>
            <p:nvPr/>
          </p:nvSpPr>
          <p:spPr bwMode="auto">
            <a:xfrm>
              <a:off x="3582" y="2970"/>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5" name="Line 45"/>
            <p:cNvSpPr>
              <a:spLocks noChangeShapeType="1"/>
            </p:cNvSpPr>
            <p:nvPr/>
          </p:nvSpPr>
          <p:spPr bwMode="auto">
            <a:xfrm>
              <a:off x="3741" y="2967"/>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6" name="Line 46"/>
            <p:cNvSpPr>
              <a:spLocks noChangeShapeType="1"/>
            </p:cNvSpPr>
            <p:nvPr/>
          </p:nvSpPr>
          <p:spPr bwMode="auto">
            <a:xfrm>
              <a:off x="1322" y="2994"/>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7" name="Line 47"/>
            <p:cNvSpPr>
              <a:spLocks noChangeShapeType="1"/>
            </p:cNvSpPr>
            <p:nvPr/>
          </p:nvSpPr>
          <p:spPr bwMode="auto">
            <a:xfrm>
              <a:off x="1481" y="2991"/>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8" name="Line 48"/>
            <p:cNvSpPr>
              <a:spLocks noChangeShapeType="1"/>
            </p:cNvSpPr>
            <p:nvPr/>
          </p:nvSpPr>
          <p:spPr bwMode="auto">
            <a:xfrm>
              <a:off x="1647" y="2990"/>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59" name="Line 49"/>
            <p:cNvSpPr>
              <a:spLocks noChangeShapeType="1"/>
            </p:cNvSpPr>
            <p:nvPr/>
          </p:nvSpPr>
          <p:spPr bwMode="auto">
            <a:xfrm>
              <a:off x="1806" y="2987"/>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0" name="Line 50"/>
            <p:cNvSpPr>
              <a:spLocks noChangeShapeType="1"/>
            </p:cNvSpPr>
            <p:nvPr/>
          </p:nvSpPr>
          <p:spPr bwMode="auto">
            <a:xfrm>
              <a:off x="659" y="2998"/>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1" name="Line 51"/>
            <p:cNvSpPr>
              <a:spLocks noChangeShapeType="1"/>
            </p:cNvSpPr>
            <p:nvPr/>
          </p:nvSpPr>
          <p:spPr bwMode="auto">
            <a:xfrm>
              <a:off x="818" y="2995"/>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2" name="Line 52"/>
            <p:cNvSpPr>
              <a:spLocks noChangeShapeType="1"/>
            </p:cNvSpPr>
            <p:nvPr/>
          </p:nvSpPr>
          <p:spPr bwMode="auto">
            <a:xfrm>
              <a:off x="984" y="2994"/>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3" name="Line 53"/>
            <p:cNvSpPr>
              <a:spLocks noChangeShapeType="1"/>
            </p:cNvSpPr>
            <p:nvPr/>
          </p:nvSpPr>
          <p:spPr bwMode="auto">
            <a:xfrm>
              <a:off x="1143" y="2991"/>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4" name="Line 54"/>
            <p:cNvSpPr>
              <a:spLocks noChangeShapeType="1"/>
            </p:cNvSpPr>
            <p:nvPr/>
          </p:nvSpPr>
          <p:spPr bwMode="auto">
            <a:xfrm>
              <a:off x="2625" y="2990"/>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5" name="Line 55"/>
            <p:cNvSpPr>
              <a:spLocks noChangeShapeType="1"/>
            </p:cNvSpPr>
            <p:nvPr/>
          </p:nvSpPr>
          <p:spPr bwMode="auto">
            <a:xfrm>
              <a:off x="2784" y="2987"/>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6" name="Line 56"/>
            <p:cNvSpPr>
              <a:spLocks noChangeShapeType="1"/>
            </p:cNvSpPr>
            <p:nvPr/>
          </p:nvSpPr>
          <p:spPr bwMode="auto">
            <a:xfrm>
              <a:off x="2950" y="2986"/>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7" name="Line 57"/>
            <p:cNvSpPr>
              <a:spLocks noChangeShapeType="1"/>
            </p:cNvSpPr>
            <p:nvPr/>
          </p:nvSpPr>
          <p:spPr bwMode="auto">
            <a:xfrm>
              <a:off x="3109" y="2983"/>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8" name="Line 58"/>
            <p:cNvSpPr>
              <a:spLocks noChangeShapeType="1"/>
            </p:cNvSpPr>
            <p:nvPr/>
          </p:nvSpPr>
          <p:spPr bwMode="auto">
            <a:xfrm>
              <a:off x="1962" y="2994"/>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69" name="Line 59"/>
            <p:cNvSpPr>
              <a:spLocks noChangeShapeType="1"/>
            </p:cNvSpPr>
            <p:nvPr/>
          </p:nvSpPr>
          <p:spPr bwMode="auto">
            <a:xfrm>
              <a:off x="2121" y="2991"/>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70" name="Line 60"/>
            <p:cNvSpPr>
              <a:spLocks noChangeShapeType="1"/>
            </p:cNvSpPr>
            <p:nvPr/>
          </p:nvSpPr>
          <p:spPr bwMode="auto">
            <a:xfrm>
              <a:off x="2287" y="2990"/>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4071" name="Line 61"/>
            <p:cNvSpPr>
              <a:spLocks noChangeShapeType="1"/>
            </p:cNvSpPr>
            <p:nvPr/>
          </p:nvSpPr>
          <p:spPr bwMode="auto">
            <a:xfrm>
              <a:off x="2446" y="2987"/>
              <a:ext cx="0" cy="83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386111" name="Rectangle 63"/>
          <p:cNvSpPr>
            <a:spLocks noChangeArrowheads="1"/>
          </p:cNvSpPr>
          <p:nvPr/>
        </p:nvSpPr>
        <p:spPr bwMode="auto">
          <a:xfrm>
            <a:off x="923925" y="3694113"/>
            <a:ext cx="5057775" cy="519112"/>
          </a:xfrm>
          <a:prstGeom prst="rect">
            <a:avLst/>
          </a:prstGeom>
          <a:noFill/>
          <a:ln w="9525" algn="ctr">
            <a:noFill/>
            <a:miter lim="800000"/>
            <a:headEnd/>
            <a:tailEnd/>
          </a:ln>
        </p:spPr>
        <p:txBody>
          <a:bodyPr wrap="none" anchor="ctr">
            <a:spAutoFit/>
          </a:bodyPr>
          <a:lstStyle/>
          <a:p>
            <a:pPr algn="l"/>
            <a:r>
              <a:rPr lang="en-US" b="0">
                <a:solidFill>
                  <a:srgbClr val="000000"/>
                </a:solidFill>
              </a:rPr>
              <a:t>…field lines are nearly parallel </a:t>
            </a:r>
          </a:p>
        </p:txBody>
      </p:sp>
      <p:sp>
        <p:nvSpPr>
          <p:cNvPr id="386112" name="Rectangle 64"/>
          <p:cNvSpPr>
            <a:spLocks noChangeArrowheads="1"/>
          </p:cNvSpPr>
          <p:nvPr/>
        </p:nvSpPr>
        <p:spPr bwMode="auto">
          <a:xfrm>
            <a:off x="1277938" y="4119563"/>
            <a:ext cx="3571875" cy="946150"/>
          </a:xfrm>
          <a:prstGeom prst="rect">
            <a:avLst/>
          </a:prstGeom>
          <a:noFill/>
          <a:ln w="9525" algn="ctr">
            <a:noFill/>
            <a:miter lim="800000"/>
            <a:headEnd/>
            <a:tailEnd/>
          </a:ln>
        </p:spPr>
        <p:txBody>
          <a:bodyPr wrap="none" anchor="ctr">
            <a:spAutoFit/>
          </a:bodyPr>
          <a:lstStyle/>
          <a:p>
            <a:pPr algn="l"/>
            <a:r>
              <a:rPr lang="en-US" b="0" dirty="0">
                <a:solidFill>
                  <a:srgbClr val="000000"/>
                </a:solidFill>
              </a:rPr>
              <a:t>and field has a nearly</a:t>
            </a:r>
          </a:p>
          <a:p>
            <a:pPr algn="l"/>
            <a:r>
              <a:rPr lang="en-US" b="0" dirty="0">
                <a:solidFill>
                  <a:srgbClr val="000000"/>
                </a:solidFill>
              </a:rPr>
              <a:t>constant value.  </a:t>
            </a:r>
          </a:p>
        </p:txBody>
      </p:sp>
      <p:cxnSp>
        <p:nvCxnSpPr>
          <p:cNvPr id="5" name="Straight Connector 4"/>
          <p:cNvCxnSpPr/>
          <p:nvPr/>
        </p:nvCxnSpPr>
        <p:spPr bwMode="auto">
          <a:xfrm flipH="1">
            <a:off x="2197289" y="6496335"/>
            <a:ext cx="6523630" cy="0"/>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7674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6067"/>
                                        </p:tgtEl>
                                        <p:attrNameLst>
                                          <p:attrName>style.visibility</p:attrName>
                                        </p:attrNameLst>
                                      </p:cBhvr>
                                      <p:to>
                                        <p:strVal val="visible"/>
                                      </p:to>
                                    </p:set>
                                    <p:anim calcmode="discrete" valueType="clr">
                                      <p:cBhvr override="childStyle">
                                        <p:cTn id="7" dur="80"/>
                                        <p:tgtEl>
                                          <p:spTgt spid="386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6067"/>
                                        </p:tgtEl>
                                        <p:attrNameLst>
                                          <p:attrName>fillcolor</p:attrName>
                                        </p:attrNameLst>
                                      </p:cBhvr>
                                      <p:tavLst>
                                        <p:tav tm="0">
                                          <p:val>
                                            <p:clrVal>
                                              <a:schemeClr val="accent2"/>
                                            </p:clrVal>
                                          </p:val>
                                        </p:tav>
                                        <p:tav tm="50000">
                                          <p:val>
                                            <p:clrVal>
                                              <a:schemeClr val="hlink"/>
                                            </p:clrVal>
                                          </p:val>
                                        </p:tav>
                                      </p:tavLst>
                                    </p:anim>
                                    <p:set>
                                      <p:cBhvr>
                                        <p:cTn id="9" dur="80"/>
                                        <p:tgtEl>
                                          <p:spTgt spid="3860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86115"/>
                                        </p:tgtEl>
                                        <p:attrNameLst>
                                          <p:attrName>style.visibility</p:attrName>
                                        </p:attrNameLst>
                                      </p:cBhvr>
                                      <p:to>
                                        <p:strVal val="visible"/>
                                      </p:to>
                                    </p:set>
                                    <p:animEffect transition="in" filter="fade">
                                      <p:cBhvr>
                                        <p:cTn id="14" dur="1000"/>
                                        <p:tgtEl>
                                          <p:spTgt spid="386115"/>
                                        </p:tgtEl>
                                      </p:cBhvr>
                                    </p:animEffect>
                                    <p:anim calcmode="lin" valueType="num">
                                      <p:cBhvr>
                                        <p:cTn id="15" dur="1000" fill="hold"/>
                                        <p:tgtEl>
                                          <p:spTgt spid="386115"/>
                                        </p:tgtEl>
                                        <p:attrNameLst>
                                          <p:attrName>ppt_x</p:attrName>
                                        </p:attrNameLst>
                                      </p:cBhvr>
                                      <p:tavLst>
                                        <p:tav tm="0">
                                          <p:val>
                                            <p:strVal val="#ppt_x"/>
                                          </p:val>
                                        </p:tav>
                                        <p:tav tm="100000">
                                          <p:val>
                                            <p:strVal val="#ppt_x"/>
                                          </p:val>
                                        </p:tav>
                                      </p:tavLst>
                                    </p:anim>
                                    <p:anim calcmode="lin" valueType="num">
                                      <p:cBhvr>
                                        <p:cTn id="16" dur="1000" fill="hold"/>
                                        <p:tgtEl>
                                          <p:spTgt spid="3861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6116"/>
                                        </p:tgtEl>
                                        <p:attrNameLst>
                                          <p:attrName>style.visibility</p:attrName>
                                        </p:attrNameLst>
                                      </p:cBhvr>
                                      <p:to>
                                        <p:strVal val="visible"/>
                                      </p:to>
                                    </p:set>
                                    <p:animEffect transition="in" filter="fade">
                                      <p:cBhvr>
                                        <p:cTn id="21" dur="1000"/>
                                        <p:tgtEl>
                                          <p:spTgt spid="386116"/>
                                        </p:tgtEl>
                                      </p:cBhvr>
                                    </p:animEffect>
                                    <p:anim calcmode="lin" valueType="num">
                                      <p:cBhvr>
                                        <p:cTn id="22" dur="1000" fill="hold"/>
                                        <p:tgtEl>
                                          <p:spTgt spid="386116"/>
                                        </p:tgtEl>
                                        <p:attrNameLst>
                                          <p:attrName>ppt_x</p:attrName>
                                        </p:attrNameLst>
                                      </p:cBhvr>
                                      <p:tavLst>
                                        <p:tav tm="0">
                                          <p:val>
                                            <p:strVal val="#ppt_x"/>
                                          </p:val>
                                        </p:tav>
                                        <p:tav tm="100000">
                                          <p:val>
                                            <p:strVal val="#ppt_x"/>
                                          </p:val>
                                        </p:tav>
                                      </p:tavLst>
                                    </p:anim>
                                    <p:anim calcmode="lin" valueType="num">
                                      <p:cBhvr>
                                        <p:cTn id="23" dur="1000" fill="hold"/>
                                        <p:tgtEl>
                                          <p:spTgt spid="3861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86118"/>
                                        </p:tgtEl>
                                        <p:attrNameLst>
                                          <p:attrName>style.visibility</p:attrName>
                                        </p:attrNameLst>
                                      </p:cBhvr>
                                      <p:to>
                                        <p:strVal val="visible"/>
                                      </p:to>
                                    </p:set>
                                    <p:anim calcmode="lin" valueType="num">
                                      <p:cBhvr>
                                        <p:cTn id="28" dur="1000" fill="hold"/>
                                        <p:tgtEl>
                                          <p:spTgt spid="386118"/>
                                        </p:tgtEl>
                                        <p:attrNameLst>
                                          <p:attrName>ppt_x</p:attrName>
                                        </p:attrNameLst>
                                      </p:cBhvr>
                                      <p:tavLst>
                                        <p:tav tm="0">
                                          <p:val>
                                            <p:strVal val="#ppt_x-.2"/>
                                          </p:val>
                                        </p:tav>
                                        <p:tav tm="100000">
                                          <p:val>
                                            <p:strVal val="#ppt_x"/>
                                          </p:val>
                                        </p:tav>
                                      </p:tavLst>
                                    </p:anim>
                                    <p:anim calcmode="lin" valueType="num">
                                      <p:cBhvr>
                                        <p:cTn id="29" dur="1000" fill="hold"/>
                                        <p:tgtEl>
                                          <p:spTgt spid="3861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8611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86117"/>
                                        </p:tgtEl>
                                        <p:attrNameLst>
                                          <p:attrName>style.visibility</p:attrName>
                                        </p:attrNameLst>
                                      </p:cBhvr>
                                      <p:to>
                                        <p:strVal val="visible"/>
                                      </p:to>
                                    </p:set>
                                    <p:anim calcmode="lin" valueType="num">
                                      <p:cBhvr additive="base">
                                        <p:cTn id="35" dur="2000" fill="hold"/>
                                        <p:tgtEl>
                                          <p:spTgt spid="386117"/>
                                        </p:tgtEl>
                                        <p:attrNameLst>
                                          <p:attrName>ppt_x</p:attrName>
                                        </p:attrNameLst>
                                      </p:cBhvr>
                                      <p:tavLst>
                                        <p:tav tm="0">
                                          <p:val>
                                            <p:strVal val="1+#ppt_w/2"/>
                                          </p:val>
                                        </p:tav>
                                        <p:tav tm="100000">
                                          <p:val>
                                            <p:strVal val="#ppt_x"/>
                                          </p:val>
                                        </p:tav>
                                      </p:tavLst>
                                    </p:anim>
                                    <p:anim calcmode="lin" valueType="num">
                                      <p:cBhvr additive="base">
                                        <p:cTn id="36" dur="2000" fill="hold"/>
                                        <p:tgtEl>
                                          <p:spTgt spid="3861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386086"/>
                                        </p:tgtEl>
                                        <p:attrNameLst>
                                          <p:attrName>style.visibility</p:attrName>
                                        </p:attrNameLst>
                                      </p:cBhvr>
                                      <p:to>
                                        <p:strVal val="visible"/>
                                      </p:to>
                                    </p:set>
                                    <p:anim by="(-#ppt_w*2)" calcmode="lin" valueType="num">
                                      <p:cBhvr rctx="PPT">
                                        <p:cTn id="41" dur="500" autoRev="1" fill="hold">
                                          <p:stCondLst>
                                            <p:cond delay="0"/>
                                          </p:stCondLst>
                                        </p:cTn>
                                        <p:tgtEl>
                                          <p:spTgt spid="386086"/>
                                        </p:tgtEl>
                                        <p:attrNameLst>
                                          <p:attrName>ppt_w</p:attrName>
                                        </p:attrNameLst>
                                      </p:cBhvr>
                                    </p:anim>
                                    <p:anim by="(#ppt_w*0.50)" calcmode="lin" valueType="num">
                                      <p:cBhvr>
                                        <p:cTn id="42" dur="500" decel="50000" autoRev="1" fill="hold">
                                          <p:stCondLst>
                                            <p:cond delay="0"/>
                                          </p:stCondLst>
                                        </p:cTn>
                                        <p:tgtEl>
                                          <p:spTgt spid="386086"/>
                                        </p:tgtEl>
                                        <p:attrNameLst>
                                          <p:attrName>ppt_x</p:attrName>
                                        </p:attrNameLst>
                                      </p:cBhvr>
                                    </p:anim>
                                    <p:anim from="(-#ppt_h/2)" to="(#ppt_y)" calcmode="lin" valueType="num">
                                      <p:cBhvr>
                                        <p:cTn id="43" dur="1000" fill="hold">
                                          <p:stCondLst>
                                            <p:cond delay="0"/>
                                          </p:stCondLst>
                                        </p:cTn>
                                        <p:tgtEl>
                                          <p:spTgt spid="386086"/>
                                        </p:tgtEl>
                                        <p:attrNameLst>
                                          <p:attrName>ppt_y</p:attrName>
                                        </p:attrNameLst>
                                      </p:cBhvr>
                                    </p:anim>
                                    <p:animRot by="21600000">
                                      <p:cBhvr>
                                        <p:cTn id="44" dur="1000" fill="hold">
                                          <p:stCondLst>
                                            <p:cond delay="0"/>
                                          </p:stCondLst>
                                        </p:cTn>
                                        <p:tgtEl>
                                          <p:spTgt spid="386086"/>
                                        </p:tgtEl>
                                        <p:attrNameLst>
                                          <p:attrName>r</p:attrName>
                                        </p:attrNameLst>
                                      </p:cBhvr>
                                    </p:animRo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par>
                                <p:cTn id="48" presetID="45"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anim calcmode="lin" valueType="num">
                                      <p:cBhvr>
                                        <p:cTn id="51" dur="2000" fill="hold"/>
                                        <p:tgtEl>
                                          <p:spTgt spid="5"/>
                                        </p:tgtEl>
                                        <p:attrNameLst>
                                          <p:attrName>ppt_w</p:attrName>
                                        </p:attrNameLst>
                                      </p:cBhvr>
                                      <p:tavLst>
                                        <p:tav tm="0" fmla="#ppt_w*sin(2.5*pi*$)">
                                          <p:val>
                                            <p:fltVal val="0"/>
                                          </p:val>
                                        </p:tav>
                                        <p:tav tm="100000">
                                          <p:val>
                                            <p:fltVal val="1"/>
                                          </p:val>
                                        </p:tav>
                                      </p:tavLst>
                                    </p:anim>
                                    <p:anim calcmode="lin" valueType="num">
                                      <p:cBhvr>
                                        <p:cTn id="5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32" presetClass="emph" presetSubtype="0" repeatCount="3000" fill="hold" nodeType="clickEffect">
                                  <p:stCondLst>
                                    <p:cond delay="0"/>
                                  </p:stCondLst>
                                  <p:childTnLst>
                                    <p:animClr clrSpc="rgb" dir="cw">
                                      <p:cBhvr override="childStyle">
                                        <p:cTn id="56" dur="100" fill="hold"/>
                                        <p:tgtEl>
                                          <p:spTgt spid="386116"/>
                                        </p:tgtEl>
                                        <p:attrNameLst>
                                          <p:attrName>style.color</p:attrName>
                                        </p:attrNameLst>
                                      </p:cBhvr>
                                      <p:to>
                                        <a:schemeClr val="bg1"/>
                                      </p:to>
                                    </p:animClr>
                                    <p:animClr clrSpc="rgb" dir="cw">
                                      <p:cBhvr>
                                        <p:cTn id="57" dur="100" fill="hold"/>
                                        <p:tgtEl>
                                          <p:spTgt spid="386116"/>
                                        </p:tgtEl>
                                        <p:attrNameLst>
                                          <p:attrName>fillcolor</p:attrName>
                                        </p:attrNameLst>
                                      </p:cBhvr>
                                      <p:to>
                                        <a:schemeClr val="bg1"/>
                                      </p:to>
                                    </p:animClr>
                                    <p:set>
                                      <p:cBhvr>
                                        <p:cTn id="58" dur="100" fill="hold"/>
                                        <p:tgtEl>
                                          <p:spTgt spid="386116"/>
                                        </p:tgtEl>
                                        <p:attrNameLst>
                                          <p:attrName>fill.type</p:attrName>
                                        </p:attrNameLst>
                                      </p:cBhvr>
                                      <p:to>
                                        <p:strVal val="solid"/>
                                      </p:to>
                                    </p:set>
                                    <p:set>
                                      <p:cBhvr>
                                        <p:cTn id="59" dur="100" fill="hold"/>
                                        <p:tgtEl>
                                          <p:spTgt spid="386116"/>
                                        </p:tgtEl>
                                        <p:attrNameLst>
                                          <p:attrName>fill.on</p:attrName>
                                        </p:attrNameLst>
                                      </p:cBhvr>
                                      <p:to>
                                        <p:strVal val="true"/>
                                      </p:to>
                                    </p:set>
                                    <p:animRot by="120000">
                                      <p:cBhvr>
                                        <p:cTn id="60" dur="100" fill="hold">
                                          <p:stCondLst>
                                            <p:cond delay="0"/>
                                          </p:stCondLst>
                                        </p:cTn>
                                        <p:tgtEl>
                                          <p:spTgt spid="386116"/>
                                        </p:tgtEl>
                                        <p:attrNameLst>
                                          <p:attrName>r</p:attrName>
                                        </p:attrNameLst>
                                      </p:cBhvr>
                                    </p:animRot>
                                    <p:animRot by="-240000">
                                      <p:cBhvr>
                                        <p:cTn id="61" dur="200" fill="hold">
                                          <p:stCondLst>
                                            <p:cond delay="200"/>
                                          </p:stCondLst>
                                        </p:cTn>
                                        <p:tgtEl>
                                          <p:spTgt spid="386116"/>
                                        </p:tgtEl>
                                        <p:attrNameLst>
                                          <p:attrName>r</p:attrName>
                                        </p:attrNameLst>
                                      </p:cBhvr>
                                    </p:animRot>
                                    <p:animRot by="240000">
                                      <p:cBhvr>
                                        <p:cTn id="62" dur="200" fill="hold">
                                          <p:stCondLst>
                                            <p:cond delay="400"/>
                                          </p:stCondLst>
                                        </p:cTn>
                                        <p:tgtEl>
                                          <p:spTgt spid="386116"/>
                                        </p:tgtEl>
                                        <p:attrNameLst>
                                          <p:attrName>r</p:attrName>
                                        </p:attrNameLst>
                                      </p:cBhvr>
                                    </p:animRot>
                                    <p:animRot by="-240000">
                                      <p:cBhvr>
                                        <p:cTn id="63" dur="200" fill="hold">
                                          <p:stCondLst>
                                            <p:cond delay="600"/>
                                          </p:stCondLst>
                                        </p:cTn>
                                        <p:tgtEl>
                                          <p:spTgt spid="386116"/>
                                        </p:tgtEl>
                                        <p:attrNameLst>
                                          <p:attrName>r</p:attrName>
                                        </p:attrNameLst>
                                      </p:cBhvr>
                                    </p:animRot>
                                    <p:animRot by="120000">
                                      <p:cBhvr>
                                        <p:cTn id="64" dur="200" fill="hold">
                                          <p:stCondLst>
                                            <p:cond delay="800"/>
                                          </p:stCondLst>
                                        </p:cTn>
                                        <p:tgtEl>
                                          <p:spTgt spid="38611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386111"/>
                                        </p:tgtEl>
                                        <p:attrNameLst>
                                          <p:attrName>style.visibility</p:attrName>
                                        </p:attrNameLst>
                                      </p:cBhvr>
                                      <p:to>
                                        <p:strVal val="visible"/>
                                      </p:to>
                                    </p:set>
                                    <p:anim calcmode="discrete" valueType="clr">
                                      <p:cBhvr override="childStyle">
                                        <p:cTn id="69" dur="80"/>
                                        <p:tgtEl>
                                          <p:spTgt spid="386111"/>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86111"/>
                                        </p:tgtEl>
                                        <p:attrNameLst>
                                          <p:attrName>fillcolor</p:attrName>
                                        </p:attrNameLst>
                                      </p:cBhvr>
                                      <p:tavLst>
                                        <p:tav tm="0">
                                          <p:val>
                                            <p:clrVal>
                                              <a:schemeClr val="accent2"/>
                                            </p:clrVal>
                                          </p:val>
                                        </p:tav>
                                        <p:tav tm="50000">
                                          <p:val>
                                            <p:clrVal>
                                              <a:schemeClr val="hlink"/>
                                            </p:clrVal>
                                          </p:val>
                                        </p:tav>
                                      </p:tavLst>
                                    </p:anim>
                                    <p:set>
                                      <p:cBhvr>
                                        <p:cTn id="71" dur="80"/>
                                        <p:tgtEl>
                                          <p:spTgt spid="386111"/>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up)">
                                      <p:cBhvr>
                                        <p:cTn id="76" dur="50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nodeType="clickEffect">
                                  <p:stCondLst>
                                    <p:cond delay="0"/>
                                  </p:stCondLst>
                                  <p:childTnLst>
                                    <p:animRot by="21600000">
                                      <p:cBhvr>
                                        <p:cTn id="80" dur="2000" fill="hold"/>
                                        <p:tgtEl>
                                          <p:spTgt spid="386116"/>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grpId="0" nodeType="clickEffect">
                                  <p:stCondLst>
                                    <p:cond delay="0"/>
                                  </p:stCondLst>
                                  <p:iterate type="lt">
                                    <p:tmPct val="50000"/>
                                  </p:iterate>
                                  <p:childTnLst>
                                    <p:set>
                                      <p:cBhvr>
                                        <p:cTn id="84" dur="1" fill="hold">
                                          <p:stCondLst>
                                            <p:cond delay="0"/>
                                          </p:stCondLst>
                                        </p:cTn>
                                        <p:tgtEl>
                                          <p:spTgt spid="386112"/>
                                        </p:tgtEl>
                                        <p:attrNameLst>
                                          <p:attrName>style.visibility</p:attrName>
                                        </p:attrNameLst>
                                      </p:cBhvr>
                                      <p:to>
                                        <p:strVal val="visible"/>
                                      </p:to>
                                    </p:set>
                                    <p:anim calcmode="discrete" valueType="clr">
                                      <p:cBhvr override="childStyle">
                                        <p:cTn id="85" dur="80"/>
                                        <p:tgtEl>
                                          <p:spTgt spid="386112"/>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386112"/>
                                        </p:tgtEl>
                                        <p:attrNameLst>
                                          <p:attrName>fillcolor</p:attrName>
                                        </p:attrNameLst>
                                      </p:cBhvr>
                                      <p:tavLst>
                                        <p:tav tm="0">
                                          <p:val>
                                            <p:clrVal>
                                              <a:schemeClr val="accent2"/>
                                            </p:clrVal>
                                          </p:val>
                                        </p:tav>
                                        <p:tav tm="50000">
                                          <p:val>
                                            <p:clrVal>
                                              <a:schemeClr val="hlink"/>
                                            </p:clrVal>
                                          </p:val>
                                        </p:tav>
                                      </p:tavLst>
                                    </p:anim>
                                    <p:set>
                                      <p:cBhvr>
                                        <p:cTn id="87" dur="80"/>
                                        <p:tgtEl>
                                          <p:spTgt spid="386112"/>
                                        </p:tgtEl>
                                        <p:attrNameLst>
                                          <p:attrName>fill.type</p:attrName>
                                        </p:attrNameLst>
                                      </p:cBhvr>
                                      <p:to>
                                        <p:strVal val="solid"/>
                                      </p:to>
                                    </p:set>
                                  </p:childTnLst>
                                </p:cTn>
                              </p:par>
                            </p:childTnLst>
                          </p:cTn>
                        </p:par>
                      </p:childTnLst>
                    </p:cTn>
                  </p:par>
                  <p:par>
                    <p:cTn id="88" fill="hold">
                      <p:stCondLst>
                        <p:cond delay="indefinite"/>
                      </p:stCondLst>
                      <p:childTnLst>
                        <p:par>
                          <p:cTn id="89" fill="hold">
                            <p:stCondLst>
                              <p:cond delay="0"/>
                            </p:stCondLst>
                            <p:childTnLst>
                              <p:par>
                                <p:cTn id="90" presetID="28" presetClass="path" presetSubtype="0" accel="50000" decel="50000" fill="hold" nodeType="clickEffect">
                                  <p:stCondLst>
                                    <p:cond delay="0"/>
                                  </p:stCondLst>
                                  <p:childTnLst>
                                    <p:animMotion origin="layout" path="M 0 0  C 0.017 0  0.031 0.01865  0.031 0.04129  C 0.031 0.06526  0.017 0.0839  0 0.0839  C -0.017 0.0839  -0.031 0.10255  -0.031 0.12519  C -0.031 0.14783  -0.017 0.16647  0 0.16647  C 0.017 0.16647  0.031 0.18512  0.031 0.20776  C 0.031 0.2304  0.017 0.24905  0 0.24905  C -0.017 0.24905  -0.031 0.26769  -0.031 0.29166  C -0.031 0.3143  -0.017 0.33295  0 0.33295  C 0.017 0.33295  0.031 0.3143  0.031 0.29166  C 0.031 0.26769  0.017 0.24905  0 0.24905  C -0.017 0.24905  -0.031 0.2304  -0.031 0.20776  C -0.031 0.18512  -0.017 0.16647  0 0.16647  C 0.017 0.16647  0.031 0.14783  0.031 0.12519  C 0.031 0.10255  0.017 0.0839  0 0.0839  C -0.017 0.0839  -0.031 0.06526  -0.031 0.04129  C -0.031 0.01865  -0.017 0  0 0  Z" pathEditMode="relative" ptsTypes="">
                                      <p:cBhvr>
                                        <p:cTn id="91" dur="2000" fill="hold"/>
                                        <p:tgtEl>
                                          <p:spTgt spid="3861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7" grpId="0"/>
      <p:bldP spid="386086" grpId="0"/>
      <p:bldP spid="386111" grpId="0"/>
      <p:bldP spid="3861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94" name="Text Box 22"/>
          <p:cNvSpPr txBox="1">
            <a:spLocks noChangeArrowheads="1"/>
          </p:cNvSpPr>
          <p:nvPr/>
        </p:nvSpPr>
        <p:spPr bwMode="auto">
          <a:xfrm>
            <a:off x="5743575" y="2484438"/>
            <a:ext cx="3352800" cy="1709737"/>
          </a:xfrm>
          <a:prstGeom prst="rect">
            <a:avLst/>
          </a:prstGeom>
          <a:noFill/>
          <a:ln w="25400">
            <a:noFill/>
            <a:miter lim="800000"/>
            <a:headEnd/>
            <a:tailEnd/>
          </a:ln>
        </p:spPr>
        <p:txBody>
          <a:bodyPr/>
          <a:lstStyle/>
          <a:p>
            <a:r>
              <a:rPr lang="en-US" sz="2400" b="0">
                <a:solidFill>
                  <a:srgbClr val="000000"/>
                </a:solidFill>
              </a:rPr>
              <a:t>GENERAL RELATIVITY DOESN’T QUITE WORK FOR BLACK HOLES...</a:t>
            </a:r>
          </a:p>
        </p:txBody>
      </p:sp>
      <p:sp>
        <p:nvSpPr>
          <p:cNvPr id="387078" name="Rectangle 6"/>
          <p:cNvSpPr>
            <a:spLocks noChangeArrowheads="1"/>
          </p:cNvSpPr>
          <p:nvPr/>
        </p:nvSpPr>
        <p:spPr bwMode="auto">
          <a:xfrm>
            <a:off x="438150" y="600075"/>
            <a:ext cx="8193088" cy="2225675"/>
          </a:xfrm>
          <a:prstGeom prst="rect">
            <a:avLst/>
          </a:prstGeom>
          <a:noFill/>
          <a:ln w="9525" algn="ctr">
            <a:noFill/>
            <a:miter lim="800000"/>
            <a:headEnd/>
            <a:tailEnd/>
          </a:ln>
        </p:spPr>
        <p:txBody>
          <a:bodyPr anchor="ctr">
            <a:spAutoFit/>
          </a:bodyPr>
          <a:lstStyle/>
          <a:p>
            <a:pPr algn="l"/>
            <a:r>
              <a:rPr lang="en-US" sz="2000" b="0">
                <a:solidFill>
                  <a:srgbClr val="FF0000"/>
                </a:solidFill>
              </a:rPr>
              <a:t>Masses don’t attract other masses via gravity. Masses (especially, large ones) alter the “curvature” of space (and time) around them. The paths of nearby objects are then affected by this curvature of space. Thus, a dropped pencil falls – NOT because there is a force between its mass and that of the Earth – but because the space around the Earth is “curved” in a particular direction (i.e., downward) and the pencil must follow the curvature of space. </a:t>
            </a:r>
          </a:p>
        </p:txBody>
      </p:sp>
      <p:sp>
        <p:nvSpPr>
          <p:cNvPr id="387080" name="Oval 8"/>
          <p:cNvSpPr>
            <a:spLocks noChangeArrowheads="1"/>
          </p:cNvSpPr>
          <p:nvPr/>
        </p:nvSpPr>
        <p:spPr bwMode="auto">
          <a:xfrm>
            <a:off x="8205788" y="4230688"/>
            <a:ext cx="490537" cy="490537"/>
          </a:xfrm>
          <a:prstGeom prst="ellipse">
            <a:avLst/>
          </a:prstGeom>
          <a:noFill/>
          <a:ln w="25400">
            <a:solidFill>
              <a:srgbClr val="FF0000"/>
            </a:solidFill>
            <a:round/>
            <a:headEnd/>
            <a:tailEnd/>
          </a:ln>
        </p:spPr>
        <p:txBody>
          <a:bodyPr/>
          <a:lstStyle/>
          <a:p>
            <a:endParaRPr lang="en-US">
              <a:solidFill>
                <a:srgbClr val="000000"/>
              </a:solidFill>
            </a:endParaRPr>
          </a:p>
        </p:txBody>
      </p:sp>
      <p:grpSp>
        <p:nvGrpSpPr>
          <p:cNvPr id="2" name="Group 29"/>
          <p:cNvGrpSpPr>
            <a:grpSpLocks/>
          </p:cNvGrpSpPr>
          <p:nvPr/>
        </p:nvGrpSpPr>
        <p:grpSpPr bwMode="auto">
          <a:xfrm>
            <a:off x="4611688" y="3903663"/>
            <a:ext cx="1306512" cy="981075"/>
            <a:chOff x="2935" y="2496"/>
            <a:chExt cx="823" cy="618"/>
          </a:xfrm>
        </p:grpSpPr>
        <p:sp>
          <p:nvSpPr>
            <p:cNvPr id="45084" name="Oval 13"/>
            <p:cNvSpPr>
              <a:spLocks noChangeArrowheads="1"/>
            </p:cNvSpPr>
            <p:nvPr/>
          </p:nvSpPr>
          <p:spPr bwMode="auto">
            <a:xfrm>
              <a:off x="3038" y="2496"/>
              <a:ext cx="617" cy="618"/>
            </a:xfrm>
            <a:prstGeom prst="ellipse">
              <a:avLst/>
            </a:prstGeom>
            <a:noFill/>
            <a:ln w="25400">
              <a:solidFill>
                <a:srgbClr val="FF0000"/>
              </a:solidFill>
              <a:round/>
              <a:headEnd/>
              <a:tailEnd/>
            </a:ln>
          </p:spPr>
          <p:txBody>
            <a:bodyPr/>
            <a:lstStyle/>
            <a:p>
              <a:endParaRPr lang="en-US">
                <a:solidFill>
                  <a:srgbClr val="FF0000"/>
                </a:solidFill>
              </a:endParaRPr>
            </a:p>
          </p:txBody>
        </p:sp>
        <p:sp>
          <p:nvSpPr>
            <p:cNvPr id="45085" name="Text Box 14"/>
            <p:cNvSpPr txBox="1">
              <a:spLocks noChangeArrowheads="1"/>
            </p:cNvSpPr>
            <p:nvPr/>
          </p:nvSpPr>
          <p:spPr bwMode="auto">
            <a:xfrm>
              <a:off x="2935" y="2702"/>
              <a:ext cx="823" cy="309"/>
            </a:xfrm>
            <a:prstGeom prst="rect">
              <a:avLst/>
            </a:prstGeom>
            <a:noFill/>
            <a:ln w="25400">
              <a:noFill/>
              <a:miter lim="800000"/>
              <a:headEnd/>
              <a:tailEnd/>
            </a:ln>
          </p:spPr>
          <p:txBody>
            <a:bodyPr/>
            <a:lstStyle/>
            <a:p>
              <a:r>
                <a:rPr lang="en-US" sz="2400" b="0">
                  <a:solidFill>
                    <a:srgbClr val="FF0000"/>
                  </a:solidFill>
                </a:rPr>
                <a:t>SUN</a:t>
              </a:r>
            </a:p>
          </p:txBody>
        </p:sp>
      </p:grpSp>
      <p:sp>
        <p:nvSpPr>
          <p:cNvPr id="387088" name="Oval 16"/>
          <p:cNvSpPr>
            <a:spLocks noChangeArrowheads="1"/>
          </p:cNvSpPr>
          <p:nvPr/>
        </p:nvSpPr>
        <p:spPr bwMode="auto">
          <a:xfrm>
            <a:off x="7581900" y="4379913"/>
            <a:ext cx="163513" cy="163512"/>
          </a:xfrm>
          <a:prstGeom prst="ellipse">
            <a:avLst/>
          </a:prstGeom>
          <a:solidFill>
            <a:srgbClr val="FF0000"/>
          </a:solidFill>
          <a:ln w="25400">
            <a:solidFill>
              <a:srgbClr val="FF0000"/>
            </a:solidFill>
            <a:round/>
            <a:headEnd/>
            <a:tailEnd/>
          </a:ln>
        </p:spPr>
        <p:txBody>
          <a:bodyPr/>
          <a:lstStyle/>
          <a:p>
            <a:endParaRPr lang="en-US">
              <a:solidFill>
                <a:srgbClr val="000000"/>
              </a:solidFill>
            </a:endParaRPr>
          </a:p>
        </p:txBody>
      </p:sp>
      <p:grpSp>
        <p:nvGrpSpPr>
          <p:cNvPr id="3" name="Group 31"/>
          <p:cNvGrpSpPr>
            <a:grpSpLocks/>
          </p:cNvGrpSpPr>
          <p:nvPr/>
        </p:nvGrpSpPr>
        <p:grpSpPr bwMode="auto">
          <a:xfrm>
            <a:off x="1833563" y="3824288"/>
            <a:ext cx="6376987" cy="655637"/>
            <a:chOff x="1185" y="2446"/>
            <a:chExt cx="4017" cy="413"/>
          </a:xfrm>
        </p:grpSpPr>
        <p:sp>
          <p:nvSpPr>
            <p:cNvPr id="45082" name="Freeform 15"/>
            <p:cNvSpPr>
              <a:spLocks/>
            </p:cNvSpPr>
            <p:nvPr/>
          </p:nvSpPr>
          <p:spPr bwMode="auto">
            <a:xfrm>
              <a:off x="3508" y="2490"/>
              <a:ext cx="1694" cy="369"/>
            </a:xfrm>
            <a:custGeom>
              <a:avLst/>
              <a:gdLst>
                <a:gd name="T0" fmla="*/ 1694 w 1694"/>
                <a:gd name="T1" fmla="*/ 369 h 369"/>
                <a:gd name="T2" fmla="*/ 0 w 1694"/>
                <a:gd name="T3" fmla="*/ 0 h 369"/>
                <a:gd name="T4" fmla="*/ 0 60000 65536"/>
                <a:gd name="T5" fmla="*/ 0 60000 65536"/>
                <a:gd name="T6" fmla="*/ 0 w 1694"/>
                <a:gd name="T7" fmla="*/ 0 h 369"/>
                <a:gd name="T8" fmla="*/ 1694 w 1694"/>
                <a:gd name="T9" fmla="*/ 369 h 369"/>
              </a:gdLst>
              <a:ahLst/>
              <a:cxnLst>
                <a:cxn ang="T4">
                  <a:pos x="T0" y="T1"/>
                </a:cxn>
                <a:cxn ang="T5">
                  <a:pos x="T2" y="T3"/>
                </a:cxn>
              </a:cxnLst>
              <a:rect l="T6" t="T7" r="T8" b="T9"/>
              <a:pathLst>
                <a:path w="1694" h="369">
                  <a:moveTo>
                    <a:pt x="1694" y="369"/>
                  </a:moveTo>
                  <a:lnTo>
                    <a:pt x="0" y="0"/>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45083" name="Freeform 17"/>
            <p:cNvSpPr>
              <a:spLocks/>
            </p:cNvSpPr>
            <p:nvPr/>
          </p:nvSpPr>
          <p:spPr bwMode="auto">
            <a:xfrm>
              <a:off x="1185" y="2446"/>
              <a:ext cx="2367" cy="256"/>
            </a:xfrm>
            <a:custGeom>
              <a:avLst/>
              <a:gdLst>
                <a:gd name="T0" fmla="*/ 0 w 4140"/>
                <a:gd name="T1" fmla="*/ 1 h 448"/>
                <a:gd name="T2" fmla="*/ 1 w 4140"/>
                <a:gd name="T3" fmla="*/ 1 h 448"/>
                <a:gd name="T4" fmla="*/ 1 w 4140"/>
                <a:gd name="T5" fmla="*/ 1 h 448"/>
                <a:gd name="T6" fmla="*/ 0 60000 65536"/>
                <a:gd name="T7" fmla="*/ 0 60000 65536"/>
                <a:gd name="T8" fmla="*/ 0 60000 65536"/>
                <a:gd name="T9" fmla="*/ 0 w 4140"/>
                <a:gd name="T10" fmla="*/ 0 h 448"/>
                <a:gd name="T11" fmla="*/ 4140 w 4140"/>
                <a:gd name="T12" fmla="*/ 448 h 448"/>
              </a:gdLst>
              <a:ahLst/>
              <a:cxnLst>
                <a:cxn ang="T6">
                  <a:pos x="T0" y="T1"/>
                </a:cxn>
                <a:cxn ang="T7">
                  <a:pos x="T2" y="T3"/>
                </a:cxn>
                <a:cxn ang="T8">
                  <a:pos x="T4" y="T5"/>
                </a:cxn>
              </a:cxnLst>
              <a:rect l="T9" t="T10" r="T11" b="T12"/>
              <a:pathLst>
                <a:path w="4140" h="448">
                  <a:moveTo>
                    <a:pt x="0" y="448"/>
                  </a:moveTo>
                  <a:cubicBezTo>
                    <a:pt x="538" y="383"/>
                    <a:pt x="2541" y="120"/>
                    <a:pt x="3231" y="60"/>
                  </a:cubicBezTo>
                  <a:cubicBezTo>
                    <a:pt x="3921" y="0"/>
                    <a:pt x="3951" y="82"/>
                    <a:pt x="4140" y="88"/>
                  </a:cubicBezTo>
                </a:path>
              </a:pathLst>
            </a:custGeom>
            <a:noFill/>
            <a:ln w="25400">
              <a:solidFill>
                <a:srgbClr val="000000"/>
              </a:solidFill>
              <a:round/>
              <a:headEnd/>
              <a:tailEnd/>
            </a:ln>
          </p:spPr>
          <p:txBody>
            <a:bodyPr/>
            <a:lstStyle/>
            <a:p>
              <a:endParaRPr lang="en-US">
                <a:solidFill>
                  <a:srgbClr val="000000"/>
                </a:solidFill>
              </a:endParaRPr>
            </a:p>
          </p:txBody>
        </p:sp>
      </p:grpSp>
      <p:grpSp>
        <p:nvGrpSpPr>
          <p:cNvPr id="4" name="Group 32"/>
          <p:cNvGrpSpPr>
            <a:grpSpLocks/>
          </p:cNvGrpSpPr>
          <p:nvPr/>
        </p:nvGrpSpPr>
        <p:grpSpPr bwMode="auto">
          <a:xfrm>
            <a:off x="1833563" y="4230688"/>
            <a:ext cx="6388100" cy="769937"/>
            <a:chOff x="1185" y="2702"/>
            <a:chExt cx="4024" cy="485"/>
          </a:xfrm>
        </p:grpSpPr>
        <p:sp>
          <p:nvSpPr>
            <p:cNvPr id="45080" name="Freeform 12"/>
            <p:cNvSpPr>
              <a:spLocks/>
            </p:cNvSpPr>
            <p:nvPr/>
          </p:nvSpPr>
          <p:spPr bwMode="auto">
            <a:xfrm>
              <a:off x="3452" y="2859"/>
              <a:ext cx="1757" cy="283"/>
            </a:xfrm>
            <a:custGeom>
              <a:avLst/>
              <a:gdLst>
                <a:gd name="T0" fmla="*/ 1757 w 1757"/>
                <a:gd name="T1" fmla="*/ 0 h 283"/>
                <a:gd name="T2" fmla="*/ 0 w 1757"/>
                <a:gd name="T3" fmla="*/ 283 h 283"/>
                <a:gd name="T4" fmla="*/ 0 60000 65536"/>
                <a:gd name="T5" fmla="*/ 0 60000 65536"/>
                <a:gd name="T6" fmla="*/ 0 w 1757"/>
                <a:gd name="T7" fmla="*/ 0 h 283"/>
                <a:gd name="T8" fmla="*/ 1757 w 1757"/>
                <a:gd name="T9" fmla="*/ 283 h 283"/>
              </a:gdLst>
              <a:ahLst/>
              <a:cxnLst>
                <a:cxn ang="T4">
                  <a:pos x="T0" y="T1"/>
                </a:cxn>
                <a:cxn ang="T5">
                  <a:pos x="T2" y="T3"/>
                </a:cxn>
              </a:cxnLst>
              <a:rect l="T6" t="T7" r="T8" b="T9"/>
              <a:pathLst>
                <a:path w="1757" h="283">
                  <a:moveTo>
                    <a:pt x="1757" y="0"/>
                  </a:moveTo>
                  <a:lnTo>
                    <a:pt x="0" y="283"/>
                  </a:lnTo>
                </a:path>
              </a:pathLst>
            </a:custGeom>
            <a:noFill/>
            <a:ln w="25400">
              <a:solidFill>
                <a:srgbClr val="000000"/>
              </a:solidFill>
              <a:round/>
              <a:headEnd type="none" w="med" len="med"/>
              <a:tailEnd type="none" w="med" len="med"/>
            </a:ln>
          </p:spPr>
          <p:txBody>
            <a:bodyPr/>
            <a:lstStyle/>
            <a:p>
              <a:endParaRPr lang="en-US">
                <a:solidFill>
                  <a:srgbClr val="000000"/>
                </a:solidFill>
              </a:endParaRPr>
            </a:p>
          </p:txBody>
        </p:sp>
        <p:sp>
          <p:nvSpPr>
            <p:cNvPr id="45081" name="Freeform 18"/>
            <p:cNvSpPr>
              <a:spLocks/>
            </p:cNvSpPr>
            <p:nvPr/>
          </p:nvSpPr>
          <p:spPr bwMode="auto">
            <a:xfrm>
              <a:off x="1185" y="2702"/>
              <a:ext cx="2298" cy="485"/>
            </a:xfrm>
            <a:custGeom>
              <a:avLst/>
              <a:gdLst>
                <a:gd name="T0" fmla="*/ 0 w 4019"/>
                <a:gd name="T1" fmla="*/ 0 h 847"/>
                <a:gd name="T2" fmla="*/ 1 w 4019"/>
                <a:gd name="T3" fmla="*/ 1 h 847"/>
                <a:gd name="T4" fmla="*/ 1 w 4019"/>
                <a:gd name="T5" fmla="*/ 1 h 847"/>
                <a:gd name="T6" fmla="*/ 0 60000 65536"/>
                <a:gd name="T7" fmla="*/ 0 60000 65536"/>
                <a:gd name="T8" fmla="*/ 0 60000 65536"/>
                <a:gd name="T9" fmla="*/ 0 w 4019"/>
                <a:gd name="T10" fmla="*/ 0 h 847"/>
                <a:gd name="T11" fmla="*/ 4019 w 4019"/>
                <a:gd name="T12" fmla="*/ 847 h 847"/>
              </a:gdLst>
              <a:ahLst/>
              <a:cxnLst>
                <a:cxn ang="T6">
                  <a:pos x="T0" y="T1"/>
                </a:cxn>
                <a:cxn ang="T7">
                  <a:pos x="T2" y="T3"/>
                </a:cxn>
                <a:cxn ang="T8">
                  <a:pos x="T4" y="T5"/>
                </a:cxn>
              </a:cxnLst>
              <a:rect l="T9" t="T10" r="T11" b="T12"/>
              <a:pathLst>
                <a:path w="4019" h="847">
                  <a:moveTo>
                    <a:pt x="0" y="0"/>
                  </a:moveTo>
                  <a:cubicBezTo>
                    <a:pt x="1290" y="300"/>
                    <a:pt x="2570" y="593"/>
                    <a:pt x="3240" y="720"/>
                  </a:cubicBezTo>
                  <a:cubicBezTo>
                    <a:pt x="3910" y="847"/>
                    <a:pt x="3857" y="755"/>
                    <a:pt x="4019" y="764"/>
                  </a:cubicBezTo>
                </a:path>
              </a:pathLst>
            </a:custGeom>
            <a:noFill/>
            <a:ln w="25400">
              <a:solidFill>
                <a:srgbClr val="000000"/>
              </a:solidFill>
              <a:round/>
              <a:headEnd/>
              <a:tailEnd/>
            </a:ln>
          </p:spPr>
          <p:txBody>
            <a:bodyPr/>
            <a:lstStyle/>
            <a:p>
              <a:endParaRPr lang="en-US">
                <a:solidFill>
                  <a:srgbClr val="000000"/>
                </a:solidFill>
              </a:endParaRPr>
            </a:p>
          </p:txBody>
        </p:sp>
      </p:grpSp>
      <p:grpSp>
        <p:nvGrpSpPr>
          <p:cNvPr id="5" name="Group 34"/>
          <p:cNvGrpSpPr>
            <a:grpSpLocks/>
          </p:cNvGrpSpPr>
          <p:nvPr/>
        </p:nvGrpSpPr>
        <p:grpSpPr bwMode="auto">
          <a:xfrm>
            <a:off x="1506538" y="4935538"/>
            <a:ext cx="3906837" cy="749300"/>
            <a:chOff x="979" y="3146"/>
            <a:chExt cx="2461" cy="472"/>
          </a:xfrm>
        </p:grpSpPr>
        <p:sp>
          <p:nvSpPr>
            <p:cNvPr id="387083" name="AutoShape 11"/>
            <p:cNvSpPr>
              <a:spLocks noChangeArrowheads="1"/>
            </p:cNvSpPr>
            <p:nvPr/>
          </p:nvSpPr>
          <p:spPr bwMode="auto">
            <a:xfrm>
              <a:off x="979" y="3423"/>
              <a:ext cx="206" cy="195"/>
            </a:xfrm>
            <a:prstGeom prst="star5">
              <a:avLst/>
            </a:prstGeom>
            <a:solidFill>
              <a:srgbClr val="FFFFFF"/>
            </a:solidFill>
            <a:ln w="25400" cap="rnd">
              <a:solidFill>
                <a:srgbClr val="000000"/>
              </a:solidFill>
              <a:prstDash val="sysDot"/>
              <a:miter lim="800000"/>
              <a:headEnd/>
              <a:tailEnd/>
            </a:ln>
          </p:spPr>
          <p:txBody>
            <a:bodyPr/>
            <a:lstStyle/>
            <a:p>
              <a:pPr>
                <a:defRPr/>
              </a:pPr>
              <a:endParaRPr lang="en-US">
                <a:solidFill>
                  <a:srgbClr val="000000"/>
                </a:solidFill>
                <a:latin typeface="Arial" charset="0"/>
              </a:endParaRPr>
            </a:p>
          </p:txBody>
        </p:sp>
        <p:sp>
          <p:nvSpPr>
            <p:cNvPr id="45079" name="Freeform 19"/>
            <p:cNvSpPr>
              <a:spLocks/>
            </p:cNvSpPr>
            <p:nvPr/>
          </p:nvSpPr>
          <p:spPr bwMode="auto">
            <a:xfrm>
              <a:off x="1192" y="3146"/>
              <a:ext cx="2248" cy="329"/>
            </a:xfrm>
            <a:custGeom>
              <a:avLst/>
              <a:gdLst>
                <a:gd name="T0" fmla="*/ 1 w 3931"/>
                <a:gd name="T1" fmla="*/ 0 h 576"/>
                <a:gd name="T2" fmla="*/ 0 w 3931"/>
                <a:gd name="T3" fmla="*/ 1 h 576"/>
                <a:gd name="T4" fmla="*/ 0 60000 65536"/>
                <a:gd name="T5" fmla="*/ 0 60000 65536"/>
                <a:gd name="T6" fmla="*/ 0 w 3931"/>
                <a:gd name="T7" fmla="*/ 0 h 576"/>
                <a:gd name="T8" fmla="*/ 3931 w 3931"/>
                <a:gd name="T9" fmla="*/ 576 h 576"/>
              </a:gdLst>
              <a:ahLst/>
              <a:cxnLst>
                <a:cxn ang="T4">
                  <a:pos x="T0" y="T1"/>
                </a:cxn>
                <a:cxn ang="T5">
                  <a:pos x="T2" y="T3"/>
                </a:cxn>
              </a:cxnLst>
              <a:rect l="T6" t="T7" r="T8" b="T9"/>
              <a:pathLst>
                <a:path w="3931" h="576">
                  <a:moveTo>
                    <a:pt x="3931" y="0"/>
                  </a:moveTo>
                  <a:lnTo>
                    <a:pt x="0" y="576"/>
                  </a:lnTo>
                </a:path>
              </a:pathLst>
            </a:custGeom>
            <a:noFill/>
            <a:ln w="25400" cap="flat">
              <a:solidFill>
                <a:srgbClr val="000000"/>
              </a:solidFill>
              <a:prstDash val="lgDash"/>
              <a:round/>
              <a:headEnd type="none" w="med" len="med"/>
              <a:tailEnd type="none" w="med" len="med"/>
            </a:ln>
          </p:spPr>
          <p:txBody>
            <a:bodyPr/>
            <a:lstStyle/>
            <a:p>
              <a:endParaRPr lang="en-US">
                <a:solidFill>
                  <a:srgbClr val="000000"/>
                </a:solidFill>
              </a:endParaRPr>
            </a:p>
          </p:txBody>
        </p:sp>
      </p:grpSp>
      <p:grpSp>
        <p:nvGrpSpPr>
          <p:cNvPr id="6" name="Group 33"/>
          <p:cNvGrpSpPr>
            <a:grpSpLocks/>
          </p:cNvGrpSpPr>
          <p:nvPr/>
        </p:nvGrpSpPr>
        <p:grpSpPr bwMode="auto">
          <a:xfrm>
            <a:off x="1506538" y="2924175"/>
            <a:ext cx="3873500" cy="942975"/>
            <a:chOff x="979" y="1879"/>
            <a:chExt cx="2440" cy="594"/>
          </a:xfrm>
        </p:grpSpPr>
        <p:sp>
          <p:nvSpPr>
            <p:cNvPr id="387082" name="AutoShape 10"/>
            <p:cNvSpPr>
              <a:spLocks noChangeArrowheads="1"/>
            </p:cNvSpPr>
            <p:nvPr/>
          </p:nvSpPr>
          <p:spPr bwMode="auto">
            <a:xfrm>
              <a:off x="979" y="1879"/>
              <a:ext cx="206" cy="195"/>
            </a:xfrm>
            <a:prstGeom prst="star5">
              <a:avLst/>
            </a:prstGeom>
            <a:solidFill>
              <a:srgbClr val="FFFFFF"/>
            </a:solidFill>
            <a:ln w="25400" cap="rnd">
              <a:solidFill>
                <a:srgbClr val="000000"/>
              </a:solidFill>
              <a:prstDash val="sysDot"/>
              <a:miter lim="800000"/>
              <a:headEnd/>
              <a:tailEnd/>
            </a:ln>
          </p:spPr>
          <p:txBody>
            <a:bodyPr/>
            <a:lstStyle/>
            <a:p>
              <a:pPr>
                <a:defRPr/>
              </a:pPr>
              <a:endParaRPr lang="en-US">
                <a:solidFill>
                  <a:srgbClr val="000000"/>
                </a:solidFill>
                <a:latin typeface="Arial" charset="0"/>
              </a:endParaRPr>
            </a:p>
          </p:txBody>
        </p:sp>
        <p:sp>
          <p:nvSpPr>
            <p:cNvPr id="45077" name="Freeform 20"/>
            <p:cNvSpPr>
              <a:spLocks/>
            </p:cNvSpPr>
            <p:nvPr/>
          </p:nvSpPr>
          <p:spPr bwMode="auto">
            <a:xfrm>
              <a:off x="1199" y="1993"/>
              <a:ext cx="2220" cy="480"/>
            </a:xfrm>
            <a:custGeom>
              <a:avLst/>
              <a:gdLst>
                <a:gd name="T0" fmla="*/ 1 w 3882"/>
                <a:gd name="T1" fmla="*/ 1 h 839"/>
                <a:gd name="T2" fmla="*/ 0 w 3882"/>
                <a:gd name="T3" fmla="*/ 0 h 839"/>
                <a:gd name="T4" fmla="*/ 0 60000 65536"/>
                <a:gd name="T5" fmla="*/ 0 60000 65536"/>
                <a:gd name="T6" fmla="*/ 0 w 3882"/>
                <a:gd name="T7" fmla="*/ 0 h 839"/>
                <a:gd name="T8" fmla="*/ 3882 w 3882"/>
                <a:gd name="T9" fmla="*/ 839 h 839"/>
              </a:gdLst>
              <a:ahLst/>
              <a:cxnLst>
                <a:cxn ang="T4">
                  <a:pos x="T0" y="T1"/>
                </a:cxn>
                <a:cxn ang="T5">
                  <a:pos x="T2" y="T3"/>
                </a:cxn>
              </a:cxnLst>
              <a:rect l="T6" t="T7" r="T8" b="T9"/>
              <a:pathLst>
                <a:path w="3882" h="839">
                  <a:moveTo>
                    <a:pt x="3882" y="839"/>
                  </a:moveTo>
                  <a:lnTo>
                    <a:pt x="0" y="0"/>
                  </a:lnTo>
                </a:path>
              </a:pathLst>
            </a:custGeom>
            <a:noFill/>
            <a:ln w="25400" cap="flat">
              <a:solidFill>
                <a:srgbClr val="000000"/>
              </a:solidFill>
              <a:prstDash val="lgDash"/>
              <a:round/>
              <a:headEnd type="none" w="med" len="med"/>
              <a:tailEnd type="none" w="med" len="med"/>
            </a:ln>
          </p:spPr>
          <p:txBody>
            <a:bodyPr/>
            <a:lstStyle/>
            <a:p>
              <a:endParaRPr lang="en-US">
                <a:solidFill>
                  <a:srgbClr val="000000"/>
                </a:solidFill>
              </a:endParaRPr>
            </a:p>
          </p:txBody>
        </p:sp>
      </p:grpSp>
      <p:sp>
        <p:nvSpPr>
          <p:cNvPr id="387093" name="Text Box 21"/>
          <p:cNvSpPr txBox="1">
            <a:spLocks noChangeArrowheads="1"/>
          </p:cNvSpPr>
          <p:nvPr/>
        </p:nvSpPr>
        <p:spPr bwMode="auto">
          <a:xfrm>
            <a:off x="5894388" y="4859338"/>
            <a:ext cx="2708275" cy="1601787"/>
          </a:xfrm>
          <a:prstGeom prst="rect">
            <a:avLst/>
          </a:prstGeom>
          <a:noFill/>
          <a:ln w="9525">
            <a:noFill/>
            <a:miter lim="800000"/>
            <a:headEnd/>
            <a:tailEnd/>
          </a:ln>
        </p:spPr>
        <p:txBody>
          <a:bodyPr/>
          <a:lstStyle/>
          <a:p>
            <a:r>
              <a:rPr lang="en-US" sz="2400" b="0">
                <a:solidFill>
                  <a:srgbClr val="000000"/>
                </a:solidFill>
              </a:rPr>
              <a:t>…BUT LIGHT </a:t>
            </a:r>
            <a:r>
              <a:rPr lang="en-US" sz="2400" b="0" u="sng">
                <a:solidFill>
                  <a:srgbClr val="000000"/>
                </a:solidFill>
              </a:rPr>
              <a:t>IS</a:t>
            </a:r>
            <a:r>
              <a:rPr lang="en-US" sz="2400" b="0">
                <a:solidFill>
                  <a:srgbClr val="000000"/>
                </a:solidFill>
              </a:rPr>
              <a:t> AFFECTED BY</a:t>
            </a:r>
          </a:p>
          <a:p>
            <a:r>
              <a:rPr lang="en-US" sz="2400" b="0">
                <a:solidFill>
                  <a:srgbClr val="000000"/>
                </a:solidFill>
              </a:rPr>
              <a:t>GRAVITATIONAL FIELDS.</a:t>
            </a:r>
          </a:p>
        </p:txBody>
      </p:sp>
      <p:grpSp>
        <p:nvGrpSpPr>
          <p:cNvPr id="7" name="Group 35"/>
          <p:cNvGrpSpPr>
            <a:grpSpLocks/>
          </p:cNvGrpSpPr>
          <p:nvPr/>
        </p:nvGrpSpPr>
        <p:grpSpPr bwMode="auto">
          <a:xfrm>
            <a:off x="1765300" y="3309938"/>
            <a:ext cx="3706813" cy="3195637"/>
            <a:chOff x="1142" y="2122"/>
            <a:chExt cx="2335" cy="2013"/>
          </a:xfrm>
        </p:grpSpPr>
        <p:sp>
          <p:nvSpPr>
            <p:cNvPr id="45073" name="Text Box 23"/>
            <p:cNvSpPr txBox="1">
              <a:spLocks noChangeArrowheads="1"/>
            </p:cNvSpPr>
            <p:nvPr/>
          </p:nvSpPr>
          <p:spPr bwMode="auto">
            <a:xfrm>
              <a:off x="1434" y="3609"/>
              <a:ext cx="2043" cy="526"/>
            </a:xfrm>
            <a:prstGeom prst="rect">
              <a:avLst/>
            </a:prstGeom>
            <a:noFill/>
            <a:ln w="9525">
              <a:noFill/>
              <a:miter lim="800000"/>
              <a:headEnd/>
              <a:tailEnd/>
            </a:ln>
          </p:spPr>
          <p:txBody>
            <a:bodyPr/>
            <a:lstStyle/>
            <a:p>
              <a:r>
                <a:rPr lang="en-US" sz="2400" b="0">
                  <a:solidFill>
                    <a:srgbClr val="000000"/>
                  </a:solidFill>
                </a:rPr>
                <a:t>APPARENT STAR</a:t>
              </a:r>
            </a:p>
            <a:p>
              <a:r>
                <a:rPr lang="en-US" sz="2400" b="0">
                  <a:solidFill>
                    <a:srgbClr val="000000"/>
                  </a:solidFill>
                </a:rPr>
                <a:t>LOCATIONS</a:t>
              </a:r>
            </a:p>
          </p:txBody>
        </p:sp>
        <p:sp>
          <p:nvSpPr>
            <p:cNvPr id="45074" name="Freeform 25"/>
            <p:cNvSpPr>
              <a:spLocks/>
            </p:cNvSpPr>
            <p:nvPr/>
          </p:nvSpPr>
          <p:spPr bwMode="auto">
            <a:xfrm>
              <a:off x="1213" y="3611"/>
              <a:ext cx="384" cy="120"/>
            </a:xfrm>
            <a:custGeom>
              <a:avLst/>
              <a:gdLst>
                <a:gd name="T0" fmla="*/ 1 w 670"/>
                <a:gd name="T1" fmla="*/ 1 h 210"/>
                <a:gd name="T2" fmla="*/ 0 w 670"/>
                <a:gd name="T3" fmla="*/ 0 h 210"/>
                <a:gd name="T4" fmla="*/ 0 60000 65536"/>
                <a:gd name="T5" fmla="*/ 0 60000 65536"/>
                <a:gd name="T6" fmla="*/ 0 w 670"/>
                <a:gd name="T7" fmla="*/ 0 h 210"/>
                <a:gd name="T8" fmla="*/ 670 w 670"/>
                <a:gd name="T9" fmla="*/ 210 h 210"/>
              </a:gdLst>
              <a:ahLst/>
              <a:cxnLst>
                <a:cxn ang="T4">
                  <a:pos x="T0" y="T1"/>
                </a:cxn>
                <a:cxn ang="T5">
                  <a:pos x="T2" y="T3"/>
                </a:cxn>
              </a:cxnLst>
              <a:rect l="T6" t="T7" r="T8" b="T9"/>
              <a:pathLst>
                <a:path w="670" h="210">
                  <a:moveTo>
                    <a:pt x="670" y="210"/>
                  </a:moveTo>
                  <a:lnTo>
                    <a:pt x="0" y="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5075" name="Freeform 26"/>
            <p:cNvSpPr>
              <a:spLocks/>
            </p:cNvSpPr>
            <p:nvPr/>
          </p:nvSpPr>
          <p:spPr bwMode="auto">
            <a:xfrm>
              <a:off x="1142" y="2122"/>
              <a:ext cx="455" cy="1609"/>
            </a:xfrm>
            <a:custGeom>
              <a:avLst/>
              <a:gdLst>
                <a:gd name="T0" fmla="*/ 1 w 795"/>
                <a:gd name="T1" fmla="*/ 1 h 2814"/>
                <a:gd name="T2" fmla="*/ 0 w 795"/>
                <a:gd name="T3" fmla="*/ 0 h 2814"/>
                <a:gd name="T4" fmla="*/ 0 60000 65536"/>
                <a:gd name="T5" fmla="*/ 0 60000 65536"/>
                <a:gd name="T6" fmla="*/ 0 w 795"/>
                <a:gd name="T7" fmla="*/ 0 h 2814"/>
                <a:gd name="T8" fmla="*/ 795 w 795"/>
                <a:gd name="T9" fmla="*/ 2814 h 2814"/>
              </a:gdLst>
              <a:ahLst/>
              <a:cxnLst>
                <a:cxn ang="T4">
                  <a:pos x="T0" y="T1"/>
                </a:cxn>
                <a:cxn ang="T5">
                  <a:pos x="T2" y="T3"/>
                </a:cxn>
              </a:cxnLst>
              <a:rect l="T6" t="T7" r="T8" b="T9"/>
              <a:pathLst>
                <a:path w="795" h="2814">
                  <a:moveTo>
                    <a:pt x="795" y="2814"/>
                  </a:moveTo>
                  <a:lnTo>
                    <a:pt x="0" y="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grpSp>
      <p:grpSp>
        <p:nvGrpSpPr>
          <p:cNvPr id="8" name="Group 30"/>
          <p:cNvGrpSpPr>
            <a:grpSpLocks/>
          </p:cNvGrpSpPr>
          <p:nvPr/>
        </p:nvGrpSpPr>
        <p:grpSpPr bwMode="auto">
          <a:xfrm>
            <a:off x="-4763" y="3652838"/>
            <a:ext cx="1874838" cy="1162050"/>
            <a:chOff x="27" y="2338"/>
            <a:chExt cx="1181" cy="732"/>
          </a:xfrm>
        </p:grpSpPr>
        <p:sp>
          <p:nvSpPr>
            <p:cNvPr id="387081" name="AutoShape 9"/>
            <p:cNvSpPr>
              <a:spLocks noChangeArrowheads="1"/>
            </p:cNvSpPr>
            <p:nvPr/>
          </p:nvSpPr>
          <p:spPr bwMode="auto">
            <a:xfrm>
              <a:off x="979" y="2599"/>
              <a:ext cx="206" cy="196"/>
            </a:xfrm>
            <a:prstGeom prst="star5">
              <a:avLst/>
            </a:prstGeom>
            <a:solidFill>
              <a:srgbClr val="FFFFFF"/>
            </a:solidFill>
            <a:ln w="25400">
              <a:solidFill>
                <a:srgbClr val="000000"/>
              </a:solidFill>
              <a:miter lim="800000"/>
              <a:headEnd/>
              <a:tailEnd/>
            </a:ln>
          </p:spPr>
          <p:txBody>
            <a:bodyPr/>
            <a:lstStyle/>
            <a:p>
              <a:pPr>
                <a:defRPr/>
              </a:pPr>
              <a:endParaRPr lang="en-US">
                <a:solidFill>
                  <a:srgbClr val="000000"/>
                </a:solidFill>
                <a:latin typeface="Arial" charset="0"/>
              </a:endParaRPr>
            </a:p>
          </p:txBody>
        </p:sp>
        <p:sp>
          <p:nvSpPr>
            <p:cNvPr id="45072" name="Text Box 27"/>
            <p:cNvSpPr txBox="1">
              <a:spLocks noChangeArrowheads="1"/>
            </p:cNvSpPr>
            <p:nvPr/>
          </p:nvSpPr>
          <p:spPr bwMode="auto">
            <a:xfrm>
              <a:off x="27" y="2338"/>
              <a:ext cx="1181" cy="732"/>
            </a:xfrm>
            <a:prstGeom prst="rect">
              <a:avLst/>
            </a:prstGeom>
            <a:noFill/>
            <a:ln w="9525">
              <a:noFill/>
              <a:miter lim="800000"/>
              <a:headEnd/>
              <a:tailEnd/>
            </a:ln>
          </p:spPr>
          <p:txBody>
            <a:bodyPr/>
            <a:lstStyle/>
            <a:p>
              <a:r>
                <a:rPr lang="en-US" sz="2400" b="0">
                  <a:solidFill>
                    <a:srgbClr val="000000"/>
                  </a:solidFill>
                </a:rPr>
                <a:t>ACTUAL</a:t>
              </a:r>
            </a:p>
            <a:p>
              <a:r>
                <a:rPr lang="en-US" sz="2400" b="0">
                  <a:solidFill>
                    <a:srgbClr val="000000"/>
                  </a:solidFill>
                </a:rPr>
                <a:t>STAR</a:t>
              </a:r>
            </a:p>
            <a:p>
              <a:r>
                <a:rPr lang="en-US" sz="2400" b="0">
                  <a:solidFill>
                    <a:srgbClr val="000000"/>
                  </a:solidFill>
                </a:rPr>
                <a:t>LOCATION</a:t>
              </a:r>
            </a:p>
          </p:txBody>
        </p:sp>
      </p:grpSp>
      <p:sp>
        <p:nvSpPr>
          <p:cNvPr id="45070" name="Text Box 28"/>
          <p:cNvSpPr txBox="1">
            <a:spLocks noChangeArrowheads="1"/>
          </p:cNvSpPr>
          <p:nvPr/>
        </p:nvSpPr>
        <p:spPr bwMode="auto">
          <a:xfrm>
            <a:off x="485775" y="134938"/>
            <a:ext cx="8089900" cy="428625"/>
          </a:xfrm>
          <a:prstGeom prst="rect">
            <a:avLst/>
          </a:prstGeom>
          <a:noFill/>
          <a:ln w="9525">
            <a:noFill/>
            <a:miter lim="800000"/>
            <a:headEnd/>
            <a:tailEnd/>
          </a:ln>
        </p:spPr>
        <p:txBody>
          <a:bodyPr/>
          <a:lstStyle/>
          <a:p>
            <a:r>
              <a:rPr lang="en-US" sz="2000" u="sng">
                <a:solidFill>
                  <a:srgbClr val="FF0000"/>
                </a:solidFill>
              </a:rPr>
              <a:t>Einstein’s Idea of Gravity: The General Theory of Relativity</a:t>
            </a:r>
            <a:endParaRPr lang="en-US" sz="2000">
              <a:solidFill>
                <a:srgbClr val="FF0000"/>
              </a:solidFill>
            </a:endParaRPr>
          </a:p>
        </p:txBody>
      </p:sp>
    </p:spTree>
    <p:extLst>
      <p:ext uri="{BB962C8B-B14F-4D97-AF65-F5344CB8AC3E}">
        <p14:creationId xmlns:p14="http://schemas.microsoft.com/office/powerpoint/2010/main" val="2567646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87088"/>
                                        </p:tgtEl>
                                        <p:attrNameLst>
                                          <p:attrName>style.visibility</p:attrName>
                                        </p:attrNameLst>
                                      </p:cBhvr>
                                      <p:to>
                                        <p:strVal val="visible"/>
                                      </p:to>
                                    </p:set>
                                    <p:animEffect transition="in" filter="wipe(down)">
                                      <p:cBhvr>
                                        <p:cTn id="23" dur="580">
                                          <p:stCondLst>
                                            <p:cond delay="0"/>
                                          </p:stCondLst>
                                        </p:cTn>
                                        <p:tgtEl>
                                          <p:spTgt spid="387088"/>
                                        </p:tgtEl>
                                      </p:cBhvr>
                                    </p:animEffect>
                                    <p:anim calcmode="lin" valueType="num">
                                      <p:cBhvr>
                                        <p:cTn id="24" dur="1822" tmFilter="0,0; 0.14,0.36; 0.43,0.73; 0.71,0.91; 1.0,1.0">
                                          <p:stCondLst>
                                            <p:cond delay="0"/>
                                          </p:stCondLst>
                                        </p:cTn>
                                        <p:tgtEl>
                                          <p:spTgt spid="38708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8708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8708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8708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87088"/>
                                        </p:tgtEl>
                                        <p:attrNameLst>
                                          <p:attrName>ppt_y</p:attrName>
                                        </p:attrNameLst>
                                      </p:cBhvr>
                                      <p:tavLst>
                                        <p:tav tm="0" fmla="#ppt_y-sin(pi*$)/81">
                                          <p:val>
                                            <p:fltVal val="0"/>
                                          </p:val>
                                        </p:tav>
                                        <p:tav tm="100000">
                                          <p:val>
                                            <p:fltVal val="1"/>
                                          </p:val>
                                        </p:tav>
                                      </p:tavLst>
                                    </p:anim>
                                    <p:animScale>
                                      <p:cBhvr>
                                        <p:cTn id="29" dur="26">
                                          <p:stCondLst>
                                            <p:cond delay="650"/>
                                          </p:stCondLst>
                                        </p:cTn>
                                        <p:tgtEl>
                                          <p:spTgt spid="387088"/>
                                        </p:tgtEl>
                                      </p:cBhvr>
                                      <p:to x="100000" y="60000"/>
                                    </p:animScale>
                                    <p:animScale>
                                      <p:cBhvr>
                                        <p:cTn id="30" dur="166" decel="50000">
                                          <p:stCondLst>
                                            <p:cond delay="676"/>
                                          </p:stCondLst>
                                        </p:cTn>
                                        <p:tgtEl>
                                          <p:spTgt spid="387088"/>
                                        </p:tgtEl>
                                      </p:cBhvr>
                                      <p:to x="100000" y="100000"/>
                                    </p:animScale>
                                    <p:animScale>
                                      <p:cBhvr>
                                        <p:cTn id="31" dur="26">
                                          <p:stCondLst>
                                            <p:cond delay="1312"/>
                                          </p:stCondLst>
                                        </p:cTn>
                                        <p:tgtEl>
                                          <p:spTgt spid="387088"/>
                                        </p:tgtEl>
                                      </p:cBhvr>
                                      <p:to x="100000" y="80000"/>
                                    </p:animScale>
                                    <p:animScale>
                                      <p:cBhvr>
                                        <p:cTn id="32" dur="166" decel="50000">
                                          <p:stCondLst>
                                            <p:cond delay="1338"/>
                                          </p:stCondLst>
                                        </p:cTn>
                                        <p:tgtEl>
                                          <p:spTgt spid="387088"/>
                                        </p:tgtEl>
                                      </p:cBhvr>
                                      <p:to x="100000" y="100000"/>
                                    </p:animScale>
                                    <p:animScale>
                                      <p:cBhvr>
                                        <p:cTn id="33" dur="26">
                                          <p:stCondLst>
                                            <p:cond delay="1642"/>
                                          </p:stCondLst>
                                        </p:cTn>
                                        <p:tgtEl>
                                          <p:spTgt spid="387088"/>
                                        </p:tgtEl>
                                      </p:cBhvr>
                                      <p:to x="100000" y="90000"/>
                                    </p:animScale>
                                    <p:animScale>
                                      <p:cBhvr>
                                        <p:cTn id="34" dur="166" decel="50000">
                                          <p:stCondLst>
                                            <p:cond delay="1668"/>
                                          </p:stCondLst>
                                        </p:cTn>
                                        <p:tgtEl>
                                          <p:spTgt spid="387088"/>
                                        </p:tgtEl>
                                      </p:cBhvr>
                                      <p:to x="100000" y="100000"/>
                                    </p:animScale>
                                    <p:animScale>
                                      <p:cBhvr>
                                        <p:cTn id="35" dur="26">
                                          <p:stCondLst>
                                            <p:cond delay="1808"/>
                                          </p:stCondLst>
                                        </p:cTn>
                                        <p:tgtEl>
                                          <p:spTgt spid="387088"/>
                                        </p:tgtEl>
                                      </p:cBhvr>
                                      <p:to x="100000" y="95000"/>
                                    </p:animScale>
                                    <p:animScale>
                                      <p:cBhvr>
                                        <p:cTn id="36" dur="166" decel="50000">
                                          <p:stCondLst>
                                            <p:cond delay="1834"/>
                                          </p:stCondLst>
                                        </p:cTn>
                                        <p:tgtEl>
                                          <p:spTgt spid="38708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87080"/>
                                        </p:tgtEl>
                                        <p:attrNameLst>
                                          <p:attrName>style.visibility</p:attrName>
                                        </p:attrNameLst>
                                      </p:cBhvr>
                                      <p:to>
                                        <p:strVal val="visible"/>
                                      </p:to>
                                    </p:set>
                                    <p:animEffect transition="in" filter="wipe(down)">
                                      <p:cBhvr>
                                        <p:cTn id="39" dur="580">
                                          <p:stCondLst>
                                            <p:cond delay="0"/>
                                          </p:stCondLst>
                                        </p:cTn>
                                        <p:tgtEl>
                                          <p:spTgt spid="387080"/>
                                        </p:tgtEl>
                                      </p:cBhvr>
                                    </p:animEffect>
                                    <p:anim calcmode="lin" valueType="num">
                                      <p:cBhvr>
                                        <p:cTn id="40" dur="1822" tmFilter="0,0; 0.14,0.36; 0.43,0.73; 0.71,0.91; 1.0,1.0">
                                          <p:stCondLst>
                                            <p:cond delay="0"/>
                                          </p:stCondLst>
                                        </p:cTn>
                                        <p:tgtEl>
                                          <p:spTgt spid="38708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8708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8708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8708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87080"/>
                                        </p:tgtEl>
                                        <p:attrNameLst>
                                          <p:attrName>ppt_y</p:attrName>
                                        </p:attrNameLst>
                                      </p:cBhvr>
                                      <p:tavLst>
                                        <p:tav tm="0" fmla="#ppt_y-sin(pi*$)/81">
                                          <p:val>
                                            <p:fltVal val="0"/>
                                          </p:val>
                                        </p:tav>
                                        <p:tav tm="100000">
                                          <p:val>
                                            <p:fltVal val="1"/>
                                          </p:val>
                                        </p:tav>
                                      </p:tavLst>
                                    </p:anim>
                                    <p:animScale>
                                      <p:cBhvr>
                                        <p:cTn id="45" dur="26">
                                          <p:stCondLst>
                                            <p:cond delay="650"/>
                                          </p:stCondLst>
                                        </p:cTn>
                                        <p:tgtEl>
                                          <p:spTgt spid="387080"/>
                                        </p:tgtEl>
                                      </p:cBhvr>
                                      <p:to x="100000" y="60000"/>
                                    </p:animScale>
                                    <p:animScale>
                                      <p:cBhvr>
                                        <p:cTn id="46" dur="166" decel="50000">
                                          <p:stCondLst>
                                            <p:cond delay="676"/>
                                          </p:stCondLst>
                                        </p:cTn>
                                        <p:tgtEl>
                                          <p:spTgt spid="387080"/>
                                        </p:tgtEl>
                                      </p:cBhvr>
                                      <p:to x="100000" y="100000"/>
                                    </p:animScale>
                                    <p:animScale>
                                      <p:cBhvr>
                                        <p:cTn id="47" dur="26">
                                          <p:stCondLst>
                                            <p:cond delay="1312"/>
                                          </p:stCondLst>
                                        </p:cTn>
                                        <p:tgtEl>
                                          <p:spTgt spid="387080"/>
                                        </p:tgtEl>
                                      </p:cBhvr>
                                      <p:to x="100000" y="80000"/>
                                    </p:animScale>
                                    <p:animScale>
                                      <p:cBhvr>
                                        <p:cTn id="48" dur="166" decel="50000">
                                          <p:stCondLst>
                                            <p:cond delay="1338"/>
                                          </p:stCondLst>
                                        </p:cTn>
                                        <p:tgtEl>
                                          <p:spTgt spid="387080"/>
                                        </p:tgtEl>
                                      </p:cBhvr>
                                      <p:to x="100000" y="100000"/>
                                    </p:animScale>
                                    <p:animScale>
                                      <p:cBhvr>
                                        <p:cTn id="49" dur="26">
                                          <p:stCondLst>
                                            <p:cond delay="1642"/>
                                          </p:stCondLst>
                                        </p:cTn>
                                        <p:tgtEl>
                                          <p:spTgt spid="387080"/>
                                        </p:tgtEl>
                                      </p:cBhvr>
                                      <p:to x="100000" y="90000"/>
                                    </p:animScale>
                                    <p:animScale>
                                      <p:cBhvr>
                                        <p:cTn id="50" dur="166" decel="50000">
                                          <p:stCondLst>
                                            <p:cond delay="1668"/>
                                          </p:stCondLst>
                                        </p:cTn>
                                        <p:tgtEl>
                                          <p:spTgt spid="387080"/>
                                        </p:tgtEl>
                                      </p:cBhvr>
                                      <p:to x="100000" y="100000"/>
                                    </p:animScale>
                                    <p:animScale>
                                      <p:cBhvr>
                                        <p:cTn id="51" dur="26">
                                          <p:stCondLst>
                                            <p:cond delay="1808"/>
                                          </p:stCondLst>
                                        </p:cTn>
                                        <p:tgtEl>
                                          <p:spTgt spid="387080"/>
                                        </p:tgtEl>
                                      </p:cBhvr>
                                      <p:to x="100000" y="95000"/>
                                    </p:animScale>
                                    <p:animScale>
                                      <p:cBhvr>
                                        <p:cTn id="52" dur="166" decel="50000">
                                          <p:stCondLst>
                                            <p:cond delay="1834"/>
                                          </p:stCondLst>
                                        </p:cTn>
                                        <p:tgtEl>
                                          <p:spTgt spid="38708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strVal val="#ppt_w+.3"/>
                                          </p:val>
                                        </p:tav>
                                        <p:tav tm="100000">
                                          <p:val>
                                            <p:strVal val="#ppt_w"/>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animEffect transition="in" filter="fade">
                                      <p:cBhvr>
                                        <p:cTn id="59" dur="1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20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2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right)">
                                      <p:cBhvr>
                                        <p:cTn id="74" dur="1000"/>
                                        <p:tgtEl>
                                          <p:spTgt spid="5"/>
                                        </p:tgtEl>
                                      </p:cBhvr>
                                    </p:animEffect>
                                  </p:childTnLst>
                                </p:cTn>
                              </p:par>
                              <p:par>
                                <p:cTn id="75" presetID="22" presetClass="entr" presetSubtype="2"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right)">
                                      <p:cBhvr>
                                        <p:cTn id="77" dur="10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387094"/>
                                        </p:tgtEl>
                                        <p:attrNameLst>
                                          <p:attrName>style.visibility</p:attrName>
                                        </p:attrNameLst>
                                      </p:cBhvr>
                                      <p:to>
                                        <p:strVal val="visible"/>
                                      </p:to>
                                    </p:set>
                                    <p:anim by="(-#ppt_w*2)" calcmode="lin" valueType="num">
                                      <p:cBhvr rctx="PPT">
                                        <p:cTn id="89" dur="500" autoRev="1" fill="hold">
                                          <p:stCondLst>
                                            <p:cond delay="0"/>
                                          </p:stCondLst>
                                        </p:cTn>
                                        <p:tgtEl>
                                          <p:spTgt spid="387094"/>
                                        </p:tgtEl>
                                        <p:attrNameLst>
                                          <p:attrName>ppt_w</p:attrName>
                                        </p:attrNameLst>
                                      </p:cBhvr>
                                    </p:anim>
                                    <p:anim by="(#ppt_w*0.50)" calcmode="lin" valueType="num">
                                      <p:cBhvr>
                                        <p:cTn id="90" dur="500" decel="50000" autoRev="1" fill="hold">
                                          <p:stCondLst>
                                            <p:cond delay="0"/>
                                          </p:stCondLst>
                                        </p:cTn>
                                        <p:tgtEl>
                                          <p:spTgt spid="387094"/>
                                        </p:tgtEl>
                                        <p:attrNameLst>
                                          <p:attrName>ppt_x</p:attrName>
                                        </p:attrNameLst>
                                      </p:cBhvr>
                                    </p:anim>
                                    <p:anim from="(-#ppt_h/2)" to="(#ppt_y)" calcmode="lin" valueType="num">
                                      <p:cBhvr>
                                        <p:cTn id="91" dur="1000" fill="hold">
                                          <p:stCondLst>
                                            <p:cond delay="0"/>
                                          </p:stCondLst>
                                        </p:cTn>
                                        <p:tgtEl>
                                          <p:spTgt spid="387094"/>
                                        </p:tgtEl>
                                        <p:attrNameLst>
                                          <p:attrName>ppt_y</p:attrName>
                                        </p:attrNameLst>
                                      </p:cBhvr>
                                    </p:anim>
                                    <p:animRot by="21600000">
                                      <p:cBhvr>
                                        <p:cTn id="92" dur="1000" fill="hold">
                                          <p:stCondLst>
                                            <p:cond delay="0"/>
                                          </p:stCondLst>
                                        </p:cTn>
                                        <p:tgtEl>
                                          <p:spTgt spid="387094"/>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56" presetClass="entr" presetSubtype="0" fill="hold" grpId="0" nodeType="clickEffect">
                                  <p:stCondLst>
                                    <p:cond delay="0"/>
                                  </p:stCondLst>
                                  <p:iterate type="lt">
                                    <p:tmPct val="10000"/>
                                  </p:iterate>
                                  <p:childTnLst>
                                    <p:set>
                                      <p:cBhvr>
                                        <p:cTn id="96" dur="1" fill="hold">
                                          <p:stCondLst>
                                            <p:cond delay="0"/>
                                          </p:stCondLst>
                                        </p:cTn>
                                        <p:tgtEl>
                                          <p:spTgt spid="387093"/>
                                        </p:tgtEl>
                                        <p:attrNameLst>
                                          <p:attrName>style.visibility</p:attrName>
                                        </p:attrNameLst>
                                      </p:cBhvr>
                                      <p:to>
                                        <p:strVal val="visible"/>
                                      </p:to>
                                    </p:set>
                                    <p:anim by="(-#ppt_w*2)" calcmode="lin" valueType="num">
                                      <p:cBhvr rctx="PPT">
                                        <p:cTn id="97" dur="500" autoRev="1" fill="hold">
                                          <p:stCondLst>
                                            <p:cond delay="0"/>
                                          </p:stCondLst>
                                        </p:cTn>
                                        <p:tgtEl>
                                          <p:spTgt spid="387093"/>
                                        </p:tgtEl>
                                        <p:attrNameLst>
                                          <p:attrName>ppt_w</p:attrName>
                                        </p:attrNameLst>
                                      </p:cBhvr>
                                    </p:anim>
                                    <p:anim by="(#ppt_w*0.50)" calcmode="lin" valueType="num">
                                      <p:cBhvr>
                                        <p:cTn id="98" dur="500" decel="50000" autoRev="1" fill="hold">
                                          <p:stCondLst>
                                            <p:cond delay="0"/>
                                          </p:stCondLst>
                                        </p:cTn>
                                        <p:tgtEl>
                                          <p:spTgt spid="387093"/>
                                        </p:tgtEl>
                                        <p:attrNameLst>
                                          <p:attrName>ppt_x</p:attrName>
                                        </p:attrNameLst>
                                      </p:cBhvr>
                                    </p:anim>
                                    <p:anim from="(-#ppt_h/2)" to="(#ppt_y)" calcmode="lin" valueType="num">
                                      <p:cBhvr>
                                        <p:cTn id="99" dur="1000" fill="hold">
                                          <p:stCondLst>
                                            <p:cond delay="0"/>
                                          </p:stCondLst>
                                        </p:cTn>
                                        <p:tgtEl>
                                          <p:spTgt spid="387093"/>
                                        </p:tgtEl>
                                        <p:attrNameLst>
                                          <p:attrName>ppt_y</p:attrName>
                                        </p:attrNameLst>
                                      </p:cBhvr>
                                    </p:anim>
                                    <p:animRot by="21600000">
                                      <p:cBhvr>
                                        <p:cTn id="100" dur="1000" fill="hold">
                                          <p:stCondLst>
                                            <p:cond delay="0"/>
                                          </p:stCondLst>
                                        </p:cTn>
                                        <p:tgtEl>
                                          <p:spTgt spid="3870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94" grpId="0"/>
      <p:bldP spid="387080" grpId="0" animBg="1"/>
      <p:bldP spid="387088" grpId="0" animBg="1"/>
      <p:bldP spid="38709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46173" y="750430"/>
            <a:ext cx="8791189" cy="5693866"/>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Gravity is such a part of our everyday experience</a:t>
            </a:r>
          </a:p>
          <a:p>
            <a:pPr marL="342900" indent="-342900" algn="l">
              <a:spcBef>
                <a:spcPct val="20000"/>
              </a:spcBef>
            </a:pPr>
            <a:r>
              <a:rPr lang="en-US" b="0" dirty="0" smtClean="0">
                <a:solidFill>
                  <a:srgbClr val="000000"/>
                </a:solidFill>
              </a:rPr>
              <a:t>that we often don’t bother to think about it very much.</a:t>
            </a:r>
          </a:p>
          <a:p>
            <a:pPr marL="342900" indent="-342900" algn="l">
              <a:spcBef>
                <a:spcPct val="20000"/>
              </a:spcBef>
            </a:pPr>
            <a:r>
              <a:rPr lang="en-US" b="0" dirty="0" smtClean="0">
                <a:solidFill>
                  <a:srgbClr val="000000"/>
                </a:solidFill>
              </a:rPr>
              <a:t>But when we do – and we have someone explain a</a:t>
            </a:r>
          </a:p>
          <a:p>
            <a:pPr marL="342900" indent="-342900" algn="l">
              <a:spcBef>
                <a:spcPct val="20000"/>
              </a:spcBef>
            </a:pPr>
            <a:r>
              <a:rPr lang="en-US" b="0" dirty="0" smtClean="0">
                <a:solidFill>
                  <a:srgbClr val="000000"/>
                </a:solidFill>
              </a:rPr>
              <a:t>few things – an awareness of gravity and other ideas</a:t>
            </a:r>
          </a:p>
          <a:p>
            <a:pPr marL="342900" indent="-342900" algn="l">
              <a:spcBef>
                <a:spcPct val="20000"/>
              </a:spcBef>
            </a:pPr>
            <a:r>
              <a:rPr lang="en-US" b="0" dirty="0" smtClean="0">
                <a:solidFill>
                  <a:srgbClr val="000000"/>
                </a:solidFill>
              </a:rPr>
              <a:t>in science makes us realize that this is a pretty </a:t>
            </a:r>
          </a:p>
          <a:p>
            <a:pPr marL="342900" indent="-342900" algn="l">
              <a:spcBef>
                <a:spcPct val="20000"/>
              </a:spcBef>
            </a:pPr>
            <a:r>
              <a:rPr lang="en-US" b="0" dirty="0" smtClean="0">
                <a:solidFill>
                  <a:srgbClr val="000000"/>
                </a:solidFill>
              </a:rPr>
              <a:t>amazing universe we live in. How lucky we are to be </a:t>
            </a:r>
          </a:p>
          <a:p>
            <a:pPr marL="342900" indent="-342900" algn="l">
              <a:spcBef>
                <a:spcPct val="20000"/>
              </a:spcBef>
            </a:pPr>
            <a:r>
              <a:rPr lang="en-US" b="0" dirty="0" smtClean="0">
                <a:solidFill>
                  <a:srgbClr val="000000"/>
                </a:solidFill>
              </a:rPr>
              <a:t>				here, and how lucky we are to be</a:t>
            </a:r>
          </a:p>
          <a:p>
            <a:pPr marL="342900" indent="-342900" algn="l">
              <a:spcBef>
                <a:spcPct val="20000"/>
              </a:spcBef>
            </a:pPr>
            <a:r>
              <a:rPr lang="en-US" b="0" dirty="0">
                <a:solidFill>
                  <a:srgbClr val="000000"/>
                </a:solidFill>
              </a:rPr>
              <a:t>	</a:t>
            </a:r>
            <a:r>
              <a:rPr lang="en-US" b="0" dirty="0" smtClean="0">
                <a:solidFill>
                  <a:srgbClr val="000000"/>
                </a:solidFill>
              </a:rPr>
              <a:t>			able to make sense of a good deal</a:t>
            </a:r>
          </a:p>
          <a:p>
            <a:pPr marL="342900" indent="-342900" algn="l">
              <a:spcBef>
                <a:spcPct val="20000"/>
              </a:spcBef>
            </a:pPr>
            <a:r>
              <a:rPr lang="en-US" b="0" dirty="0">
                <a:solidFill>
                  <a:srgbClr val="000000"/>
                </a:solidFill>
              </a:rPr>
              <a:t>	</a:t>
            </a:r>
            <a:r>
              <a:rPr lang="en-US" b="0" dirty="0" smtClean="0">
                <a:solidFill>
                  <a:srgbClr val="000000"/>
                </a:solidFill>
              </a:rPr>
              <a:t>			of the natural world around us. That</a:t>
            </a:r>
          </a:p>
          <a:p>
            <a:pPr marL="342900" indent="-342900" algn="l">
              <a:spcBef>
                <a:spcPct val="20000"/>
              </a:spcBef>
            </a:pPr>
            <a:r>
              <a:rPr lang="en-US" b="0" dirty="0">
                <a:solidFill>
                  <a:srgbClr val="000000"/>
                </a:solidFill>
              </a:rPr>
              <a:t>	</a:t>
            </a:r>
            <a:r>
              <a:rPr lang="en-US" b="0" dirty="0" smtClean="0">
                <a:solidFill>
                  <a:srgbClr val="000000"/>
                </a:solidFill>
              </a:rPr>
              <a:t>			fact is so remarkable that, along with</a:t>
            </a:r>
          </a:p>
          <a:p>
            <a:pPr marL="342900" indent="-342900" algn="l">
              <a:spcBef>
                <a:spcPct val="20000"/>
              </a:spcBef>
            </a:pPr>
            <a:r>
              <a:rPr lang="en-US" b="0" dirty="0">
                <a:solidFill>
                  <a:srgbClr val="000000"/>
                </a:solidFill>
              </a:rPr>
              <a:t>	</a:t>
            </a:r>
            <a:r>
              <a:rPr lang="en-US" b="0" dirty="0" smtClean="0">
                <a:solidFill>
                  <a:srgbClr val="000000"/>
                </a:solidFill>
              </a:rPr>
              <a:t>			</a:t>
            </a:r>
            <a:r>
              <a:rPr lang="en-US" b="0" dirty="0" err="1" smtClean="0">
                <a:solidFill>
                  <a:srgbClr val="000000"/>
                </a:solidFill>
              </a:rPr>
              <a:t>Vizzini</a:t>
            </a:r>
            <a:r>
              <a:rPr lang="en-US" b="0" dirty="0" smtClean="0">
                <a:solidFill>
                  <a:srgbClr val="000000"/>
                </a:solidFill>
              </a:rPr>
              <a:t>, we say: “Inconceivable!”</a:t>
            </a:r>
          </a:p>
        </p:txBody>
      </p:sp>
      <p:sp>
        <p:nvSpPr>
          <p:cNvPr id="7" name="Rectangle 6"/>
          <p:cNvSpPr>
            <a:spLocks noChangeArrowheads="1"/>
          </p:cNvSpPr>
          <p:nvPr/>
        </p:nvSpPr>
        <p:spPr bwMode="auto">
          <a:xfrm>
            <a:off x="131811" y="102642"/>
            <a:ext cx="8842485" cy="584775"/>
          </a:xfrm>
          <a:prstGeom prst="rect">
            <a:avLst/>
          </a:prstGeom>
          <a:noFill/>
          <a:ln w="9525">
            <a:noFill/>
            <a:miter lim="800000"/>
            <a:headEnd/>
            <a:tailEnd/>
          </a:ln>
        </p:spPr>
        <p:txBody>
          <a:bodyPr wrap="none">
            <a:spAutoFit/>
          </a:bodyPr>
          <a:lstStyle/>
          <a:p>
            <a:pPr marL="342900" indent="-342900">
              <a:spcBef>
                <a:spcPct val="20000"/>
              </a:spcBef>
            </a:pPr>
            <a:r>
              <a:rPr lang="en-US" sz="3200" dirty="0" smtClean="0">
                <a:solidFill>
                  <a:srgbClr val="C00000"/>
                </a:solidFill>
                <a:latin typeface="Arial Narrow" panose="020B0606020202030204" pitchFamily="34" charset="0"/>
              </a:rPr>
              <a:t>SUMMARY: </a:t>
            </a:r>
            <a:r>
              <a:rPr lang="en-US" sz="3200" u="sng" dirty="0" smtClean="0">
                <a:solidFill>
                  <a:srgbClr val="C00000"/>
                </a:solidFill>
                <a:latin typeface="Arial Narrow" panose="020B0606020202030204" pitchFamily="34" charset="0"/>
              </a:rPr>
              <a:t>Gravitational Fields and General Relativity</a:t>
            </a:r>
          </a:p>
        </p:txBody>
      </p:sp>
      <p:pic>
        <p:nvPicPr>
          <p:cNvPr id="3379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26" b="12394"/>
          <a:stretch/>
        </p:blipFill>
        <p:spPr bwMode="auto">
          <a:xfrm>
            <a:off x="450380" y="3862316"/>
            <a:ext cx="2524677" cy="287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72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301" name="Text Box 85"/>
          <p:cNvSpPr txBox="1">
            <a:spLocks noChangeArrowheads="1"/>
          </p:cNvSpPr>
          <p:nvPr/>
        </p:nvSpPr>
        <p:spPr bwMode="auto">
          <a:xfrm>
            <a:off x="5889625" y="1574800"/>
            <a:ext cx="2133600" cy="1250950"/>
          </a:xfrm>
          <a:prstGeom prst="rect">
            <a:avLst/>
          </a:prstGeom>
          <a:noFill/>
          <a:ln w="9525">
            <a:noFill/>
            <a:miter lim="800000"/>
            <a:headEnd/>
            <a:tailEnd/>
          </a:ln>
        </p:spPr>
        <p:txBody>
          <a:bodyPr/>
          <a:lstStyle/>
          <a:p>
            <a:pPr algn="l"/>
            <a:r>
              <a:rPr lang="en-US" sz="2400" b="0">
                <a:solidFill>
                  <a:srgbClr val="000000"/>
                </a:solidFill>
              </a:rPr>
              <a:t>   (rate of speeding up is decreasing)</a:t>
            </a:r>
            <a:endParaRPr lang="en-US" sz="2400">
              <a:solidFill>
                <a:srgbClr val="000000"/>
              </a:solidFill>
            </a:endParaRPr>
          </a:p>
        </p:txBody>
      </p:sp>
      <p:grpSp>
        <p:nvGrpSpPr>
          <p:cNvPr id="46083" name="Group 133"/>
          <p:cNvGrpSpPr>
            <a:grpSpLocks/>
          </p:cNvGrpSpPr>
          <p:nvPr/>
        </p:nvGrpSpPr>
        <p:grpSpPr bwMode="auto">
          <a:xfrm>
            <a:off x="668338" y="504825"/>
            <a:ext cx="2143125" cy="2755900"/>
            <a:chOff x="110" y="68"/>
            <a:chExt cx="1350" cy="1736"/>
          </a:xfrm>
        </p:grpSpPr>
        <p:sp>
          <p:nvSpPr>
            <p:cNvPr id="46210" name="Oval 8"/>
            <p:cNvSpPr>
              <a:spLocks noChangeArrowheads="1"/>
            </p:cNvSpPr>
            <p:nvPr/>
          </p:nvSpPr>
          <p:spPr bwMode="auto">
            <a:xfrm>
              <a:off x="110" y="454"/>
              <a:ext cx="1350" cy="1350"/>
            </a:xfrm>
            <a:prstGeom prst="ellipse">
              <a:avLst/>
            </a:prstGeom>
            <a:noFill/>
            <a:ln w="25400">
              <a:solidFill>
                <a:srgbClr val="000000"/>
              </a:solidFill>
              <a:round/>
              <a:headEnd/>
              <a:tailEnd/>
            </a:ln>
          </p:spPr>
          <p:txBody>
            <a:bodyPr/>
            <a:lstStyle/>
            <a:p>
              <a:endParaRPr lang="en-US">
                <a:solidFill>
                  <a:srgbClr val="000000"/>
                </a:solidFill>
              </a:endParaRPr>
            </a:p>
          </p:txBody>
        </p:sp>
        <p:grpSp>
          <p:nvGrpSpPr>
            <p:cNvPr id="46211" name="Group 9"/>
            <p:cNvGrpSpPr>
              <a:grpSpLocks/>
            </p:cNvGrpSpPr>
            <p:nvPr/>
          </p:nvGrpSpPr>
          <p:grpSpPr bwMode="auto">
            <a:xfrm>
              <a:off x="688" y="68"/>
              <a:ext cx="175" cy="403"/>
              <a:chOff x="6328" y="9972"/>
              <a:chExt cx="920" cy="2128"/>
            </a:xfrm>
          </p:grpSpPr>
          <p:sp>
            <p:nvSpPr>
              <p:cNvPr id="46212" name="Freeform 10"/>
              <p:cNvSpPr>
                <a:spLocks/>
              </p:cNvSpPr>
              <p:nvPr/>
            </p:nvSpPr>
            <p:spPr bwMode="auto">
              <a:xfrm>
                <a:off x="6573" y="9972"/>
                <a:ext cx="502" cy="396"/>
              </a:xfrm>
              <a:custGeom>
                <a:avLst/>
                <a:gdLst>
                  <a:gd name="T0" fmla="*/ 215 w 502"/>
                  <a:gd name="T1" fmla="*/ 171 h 396"/>
                  <a:gd name="T2" fmla="*/ 264 w 502"/>
                  <a:gd name="T3" fmla="*/ 79 h 396"/>
                  <a:gd name="T4" fmla="*/ 313 w 502"/>
                  <a:gd name="T5" fmla="*/ 27 h 396"/>
                  <a:gd name="T6" fmla="*/ 362 w 502"/>
                  <a:gd name="T7" fmla="*/ 0 h 396"/>
                  <a:gd name="T8" fmla="*/ 411 w 502"/>
                  <a:gd name="T9" fmla="*/ 0 h 396"/>
                  <a:gd name="T10" fmla="*/ 453 w 502"/>
                  <a:gd name="T11" fmla="*/ 27 h 396"/>
                  <a:gd name="T12" fmla="*/ 492 w 502"/>
                  <a:gd name="T13" fmla="*/ 79 h 396"/>
                  <a:gd name="T14" fmla="*/ 502 w 502"/>
                  <a:gd name="T15" fmla="*/ 123 h 396"/>
                  <a:gd name="T16" fmla="*/ 492 w 502"/>
                  <a:gd name="T17" fmla="*/ 205 h 396"/>
                  <a:gd name="T18" fmla="*/ 472 w 502"/>
                  <a:gd name="T19" fmla="*/ 283 h 396"/>
                  <a:gd name="T20" fmla="*/ 439 w 502"/>
                  <a:gd name="T21" fmla="*/ 328 h 396"/>
                  <a:gd name="T22" fmla="*/ 401 w 502"/>
                  <a:gd name="T23" fmla="*/ 365 h 396"/>
                  <a:gd name="T24" fmla="*/ 345 w 502"/>
                  <a:gd name="T25" fmla="*/ 396 h 396"/>
                  <a:gd name="T26" fmla="*/ 277 w 502"/>
                  <a:gd name="T27" fmla="*/ 389 h 396"/>
                  <a:gd name="T28" fmla="*/ 224 w 502"/>
                  <a:gd name="T29" fmla="*/ 365 h 396"/>
                  <a:gd name="T30" fmla="*/ 198 w 502"/>
                  <a:gd name="T31" fmla="*/ 307 h 396"/>
                  <a:gd name="T32" fmla="*/ 198 w 502"/>
                  <a:gd name="T33" fmla="*/ 256 h 396"/>
                  <a:gd name="T34" fmla="*/ 198 w 502"/>
                  <a:gd name="T35" fmla="*/ 212 h 396"/>
                  <a:gd name="T36" fmla="*/ 107 w 502"/>
                  <a:gd name="T37" fmla="*/ 225 h 396"/>
                  <a:gd name="T38" fmla="*/ 23 w 502"/>
                  <a:gd name="T39" fmla="*/ 236 h 396"/>
                  <a:gd name="T40" fmla="*/ 0 w 502"/>
                  <a:gd name="T41" fmla="*/ 225 h 396"/>
                  <a:gd name="T42" fmla="*/ 0 w 502"/>
                  <a:gd name="T43" fmla="*/ 184 h 396"/>
                  <a:gd name="T44" fmla="*/ 23 w 502"/>
                  <a:gd name="T45" fmla="*/ 171 h 396"/>
                  <a:gd name="T46" fmla="*/ 72 w 502"/>
                  <a:gd name="T47" fmla="*/ 181 h 396"/>
                  <a:gd name="T48" fmla="*/ 130 w 502"/>
                  <a:gd name="T49" fmla="*/ 184 h 396"/>
                  <a:gd name="T50" fmla="*/ 215 w 502"/>
                  <a:gd name="T51" fmla="*/ 171 h 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2"/>
                  <a:gd name="T79" fmla="*/ 0 h 396"/>
                  <a:gd name="T80" fmla="*/ 502 w 502"/>
                  <a:gd name="T81" fmla="*/ 396 h 3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2" h="396">
                    <a:moveTo>
                      <a:pt x="215" y="171"/>
                    </a:moveTo>
                    <a:lnTo>
                      <a:pt x="264" y="79"/>
                    </a:lnTo>
                    <a:lnTo>
                      <a:pt x="313" y="27"/>
                    </a:lnTo>
                    <a:lnTo>
                      <a:pt x="362" y="0"/>
                    </a:lnTo>
                    <a:lnTo>
                      <a:pt x="411" y="0"/>
                    </a:lnTo>
                    <a:lnTo>
                      <a:pt x="453" y="27"/>
                    </a:lnTo>
                    <a:lnTo>
                      <a:pt x="492" y="79"/>
                    </a:lnTo>
                    <a:lnTo>
                      <a:pt x="502" y="123"/>
                    </a:lnTo>
                    <a:lnTo>
                      <a:pt x="492" y="205"/>
                    </a:lnTo>
                    <a:lnTo>
                      <a:pt x="472" y="283"/>
                    </a:lnTo>
                    <a:lnTo>
                      <a:pt x="439" y="328"/>
                    </a:lnTo>
                    <a:lnTo>
                      <a:pt x="401" y="365"/>
                    </a:lnTo>
                    <a:lnTo>
                      <a:pt x="345" y="396"/>
                    </a:lnTo>
                    <a:lnTo>
                      <a:pt x="277" y="389"/>
                    </a:lnTo>
                    <a:lnTo>
                      <a:pt x="224" y="365"/>
                    </a:lnTo>
                    <a:lnTo>
                      <a:pt x="198" y="307"/>
                    </a:lnTo>
                    <a:lnTo>
                      <a:pt x="198" y="256"/>
                    </a:lnTo>
                    <a:lnTo>
                      <a:pt x="198" y="212"/>
                    </a:lnTo>
                    <a:lnTo>
                      <a:pt x="107" y="225"/>
                    </a:lnTo>
                    <a:lnTo>
                      <a:pt x="23" y="236"/>
                    </a:lnTo>
                    <a:lnTo>
                      <a:pt x="0" y="225"/>
                    </a:lnTo>
                    <a:lnTo>
                      <a:pt x="0" y="184"/>
                    </a:lnTo>
                    <a:lnTo>
                      <a:pt x="23" y="171"/>
                    </a:lnTo>
                    <a:lnTo>
                      <a:pt x="72" y="181"/>
                    </a:lnTo>
                    <a:lnTo>
                      <a:pt x="130" y="184"/>
                    </a:lnTo>
                    <a:lnTo>
                      <a:pt x="215" y="171"/>
                    </a:lnTo>
                    <a:close/>
                  </a:path>
                </a:pathLst>
              </a:custGeom>
              <a:solidFill>
                <a:srgbClr val="000000"/>
              </a:solidFill>
              <a:ln w="25400">
                <a:noFill/>
                <a:round/>
                <a:headEnd/>
                <a:tailEnd/>
              </a:ln>
            </p:spPr>
            <p:txBody>
              <a:bodyPr/>
              <a:lstStyle/>
              <a:p>
                <a:endParaRPr lang="en-US">
                  <a:solidFill>
                    <a:srgbClr val="000000"/>
                  </a:solidFill>
                </a:endParaRPr>
              </a:p>
            </p:txBody>
          </p:sp>
          <p:sp>
            <p:nvSpPr>
              <p:cNvPr id="46213" name="Freeform 11"/>
              <p:cNvSpPr>
                <a:spLocks/>
              </p:cNvSpPr>
              <p:nvPr/>
            </p:nvSpPr>
            <p:spPr bwMode="auto">
              <a:xfrm>
                <a:off x="6592" y="10416"/>
                <a:ext cx="375" cy="751"/>
              </a:xfrm>
              <a:custGeom>
                <a:avLst/>
                <a:gdLst>
                  <a:gd name="T0" fmla="*/ 349 w 375"/>
                  <a:gd name="T1" fmla="*/ 41 h 751"/>
                  <a:gd name="T2" fmla="*/ 313 w 375"/>
                  <a:gd name="T3" fmla="*/ 17 h 751"/>
                  <a:gd name="T4" fmla="*/ 246 w 375"/>
                  <a:gd name="T5" fmla="*/ 0 h 751"/>
                  <a:gd name="T6" fmla="*/ 189 w 375"/>
                  <a:gd name="T7" fmla="*/ 10 h 751"/>
                  <a:gd name="T8" fmla="*/ 148 w 375"/>
                  <a:gd name="T9" fmla="*/ 36 h 751"/>
                  <a:gd name="T10" fmla="*/ 113 w 375"/>
                  <a:gd name="T11" fmla="*/ 92 h 751"/>
                  <a:gd name="T12" fmla="*/ 76 w 375"/>
                  <a:gd name="T13" fmla="*/ 169 h 751"/>
                  <a:gd name="T14" fmla="*/ 38 w 375"/>
                  <a:gd name="T15" fmla="*/ 265 h 751"/>
                  <a:gd name="T16" fmla="*/ 9 w 375"/>
                  <a:gd name="T17" fmla="*/ 364 h 751"/>
                  <a:gd name="T18" fmla="*/ 0 w 375"/>
                  <a:gd name="T19" fmla="*/ 473 h 751"/>
                  <a:gd name="T20" fmla="*/ 0 w 375"/>
                  <a:gd name="T21" fmla="*/ 575 h 751"/>
                  <a:gd name="T22" fmla="*/ 16 w 375"/>
                  <a:gd name="T23" fmla="*/ 650 h 751"/>
                  <a:gd name="T24" fmla="*/ 57 w 375"/>
                  <a:gd name="T25" fmla="*/ 708 h 751"/>
                  <a:gd name="T26" fmla="*/ 110 w 375"/>
                  <a:gd name="T27" fmla="*/ 737 h 751"/>
                  <a:gd name="T28" fmla="*/ 196 w 375"/>
                  <a:gd name="T29" fmla="*/ 751 h 751"/>
                  <a:gd name="T30" fmla="*/ 256 w 375"/>
                  <a:gd name="T31" fmla="*/ 751 h 751"/>
                  <a:gd name="T32" fmla="*/ 290 w 375"/>
                  <a:gd name="T33" fmla="*/ 727 h 751"/>
                  <a:gd name="T34" fmla="*/ 318 w 375"/>
                  <a:gd name="T35" fmla="*/ 679 h 751"/>
                  <a:gd name="T36" fmla="*/ 328 w 375"/>
                  <a:gd name="T37" fmla="*/ 609 h 751"/>
                  <a:gd name="T38" fmla="*/ 328 w 375"/>
                  <a:gd name="T39" fmla="*/ 558 h 751"/>
                  <a:gd name="T40" fmla="*/ 309 w 375"/>
                  <a:gd name="T41" fmla="*/ 496 h 751"/>
                  <a:gd name="T42" fmla="*/ 294 w 375"/>
                  <a:gd name="T43" fmla="*/ 462 h 751"/>
                  <a:gd name="T44" fmla="*/ 275 w 375"/>
                  <a:gd name="T45" fmla="*/ 411 h 751"/>
                  <a:gd name="T46" fmla="*/ 275 w 375"/>
                  <a:gd name="T47" fmla="*/ 353 h 751"/>
                  <a:gd name="T48" fmla="*/ 294 w 375"/>
                  <a:gd name="T49" fmla="*/ 302 h 751"/>
                  <a:gd name="T50" fmla="*/ 328 w 375"/>
                  <a:gd name="T51" fmla="*/ 255 h 751"/>
                  <a:gd name="T52" fmla="*/ 359 w 375"/>
                  <a:gd name="T53" fmla="*/ 203 h 751"/>
                  <a:gd name="T54" fmla="*/ 369 w 375"/>
                  <a:gd name="T55" fmla="*/ 159 h 751"/>
                  <a:gd name="T56" fmla="*/ 375 w 375"/>
                  <a:gd name="T57" fmla="*/ 101 h 751"/>
                  <a:gd name="T58" fmla="*/ 349 w 375"/>
                  <a:gd name="T59" fmla="*/ 41 h 7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751"/>
                  <a:gd name="T92" fmla="*/ 375 w 375"/>
                  <a:gd name="T93" fmla="*/ 751 h 7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751">
                    <a:moveTo>
                      <a:pt x="349" y="41"/>
                    </a:moveTo>
                    <a:lnTo>
                      <a:pt x="313" y="17"/>
                    </a:lnTo>
                    <a:lnTo>
                      <a:pt x="246" y="0"/>
                    </a:lnTo>
                    <a:lnTo>
                      <a:pt x="189" y="10"/>
                    </a:lnTo>
                    <a:lnTo>
                      <a:pt x="148" y="36"/>
                    </a:lnTo>
                    <a:lnTo>
                      <a:pt x="113" y="92"/>
                    </a:lnTo>
                    <a:lnTo>
                      <a:pt x="76" y="169"/>
                    </a:lnTo>
                    <a:lnTo>
                      <a:pt x="38" y="265"/>
                    </a:lnTo>
                    <a:lnTo>
                      <a:pt x="9" y="364"/>
                    </a:lnTo>
                    <a:lnTo>
                      <a:pt x="0" y="473"/>
                    </a:lnTo>
                    <a:lnTo>
                      <a:pt x="0" y="575"/>
                    </a:lnTo>
                    <a:lnTo>
                      <a:pt x="16" y="650"/>
                    </a:lnTo>
                    <a:lnTo>
                      <a:pt x="57" y="708"/>
                    </a:lnTo>
                    <a:lnTo>
                      <a:pt x="110" y="737"/>
                    </a:lnTo>
                    <a:lnTo>
                      <a:pt x="196" y="751"/>
                    </a:lnTo>
                    <a:lnTo>
                      <a:pt x="256" y="751"/>
                    </a:lnTo>
                    <a:lnTo>
                      <a:pt x="290" y="727"/>
                    </a:lnTo>
                    <a:lnTo>
                      <a:pt x="318" y="679"/>
                    </a:lnTo>
                    <a:lnTo>
                      <a:pt x="328" y="609"/>
                    </a:lnTo>
                    <a:lnTo>
                      <a:pt x="328" y="558"/>
                    </a:lnTo>
                    <a:lnTo>
                      <a:pt x="309" y="496"/>
                    </a:lnTo>
                    <a:lnTo>
                      <a:pt x="294" y="462"/>
                    </a:lnTo>
                    <a:lnTo>
                      <a:pt x="275" y="411"/>
                    </a:lnTo>
                    <a:lnTo>
                      <a:pt x="275" y="353"/>
                    </a:lnTo>
                    <a:lnTo>
                      <a:pt x="294" y="302"/>
                    </a:lnTo>
                    <a:lnTo>
                      <a:pt x="328" y="255"/>
                    </a:lnTo>
                    <a:lnTo>
                      <a:pt x="359" y="203"/>
                    </a:lnTo>
                    <a:lnTo>
                      <a:pt x="369" y="159"/>
                    </a:lnTo>
                    <a:lnTo>
                      <a:pt x="375" y="101"/>
                    </a:lnTo>
                    <a:lnTo>
                      <a:pt x="349" y="41"/>
                    </a:lnTo>
                    <a:close/>
                  </a:path>
                </a:pathLst>
              </a:custGeom>
              <a:solidFill>
                <a:srgbClr val="000000"/>
              </a:solidFill>
              <a:ln w="25400">
                <a:noFill/>
                <a:round/>
                <a:headEnd/>
                <a:tailEnd/>
              </a:ln>
            </p:spPr>
            <p:txBody>
              <a:bodyPr/>
              <a:lstStyle/>
              <a:p>
                <a:endParaRPr lang="en-US">
                  <a:solidFill>
                    <a:srgbClr val="000000"/>
                  </a:solidFill>
                </a:endParaRPr>
              </a:p>
            </p:txBody>
          </p:sp>
          <p:sp>
            <p:nvSpPr>
              <p:cNvPr id="46214" name="Freeform 12"/>
              <p:cNvSpPr>
                <a:spLocks/>
              </p:cNvSpPr>
              <p:nvPr/>
            </p:nvSpPr>
            <p:spPr bwMode="auto">
              <a:xfrm>
                <a:off x="6328" y="10445"/>
                <a:ext cx="469" cy="745"/>
              </a:xfrm>
              <a:custGeom>
                <a:avLst/>
                <a:gdLst>
                  <a:gd name="T0" fmla="*/ 348 w 469"/>
                  <a:gd name="T1" fmla="*/ 30 h 745"/>
                  <a:gd name="T2" fmla="*/ 417 w 469"/>
                  <a:gd name="T3" fmla="*/ 0 h 745"/>
                  <a:gd name="T4" fmla="*/ 469 w 469"/>
                  <a:gd name="T5" fmla="*/ 0 h 745"/>
                  <a:gd name="T6" fmla="*/ 460 w 469"/>
                  <a:gd name="T7" fmla="*/ 71 h 745"/>
                  <a:gd name="T8" fmla="*/ 392 w 469"/>
                  <a:gd name="T9" fmla="*/ 115 h 745"/>
                  <a:gd name="T10" fmla="*/ 280 w 469"/>
                  <a:gd name="T11" fmla="*/ 164 h 745"/>
                  <a:gd name="T12" fmla="*/ 172 w 469"/>
                  <a:gd name="T13" fmla="*/ 235 h 745"/>
                  <a:gd name="T14" fmla="*/ 94 w 469"/>
                  <a:gd name="T15" fmla="*/ 313 h 745"/>
                  <a:gd name="T16" fmla="*/ 88 w 469"/>
                  <a:gd name="T17" fmla="*/ 332 h 745"/>
                  <a:gd name="T18" fmla="*/ 126 w 469"/>
                  <a:gd name="T19" fmla="*/ 379 h 745"/>
                  <a:gd name="T20" fmla="*/ 186 w 469"/>
                  <a:gd name="T21" fmla="*/ 433 h 745"/>
                  <a:gd name="T22" fmla="*/ 235 w 469"/>
                  <a:gd name="T23" fmla="*/ 494 h 745"/>
                  <a:gd name="T24" fmla="*/ 270 w 469"/>
                  <a:gd name="T25" fmla="*/ 574 h 745"/>
                  <a:gd name="T26" fmla="*/ 264 w 469"/>
                  <a:gd name="T27" fmla="*/ 611 h 745"/>
                  <a:gd name="T28" fmla="*/ 231 w 469"/>
                  <a:gd name="T29" fmla="*/ 631 h 745"/>
                  <a:gd name="T30" fmla="*/ 202 w 469"/>
                  <a:gd name="T31" fmla="*/ 645 h 745"/>
                  <a:gd name="T32" fmla="*/ 166 w 469"/>
                  <a:gd name="T33" fmla="*/ 672 h 745"/>
                  <a:gd name="T34" fmla="*/ 143 w 469"/>
                  <a:gd name="T35" fmla="*/ 721 h 745"/>
                  <a:gd name="T36" fmla="*/ 133 w 469"/>
                  <a:gd name="T37" fmla="*/ 745 h 745"/>
                  <a:gd name="T38" fmla="*/ 98 w 469"/>
                  <a:gd name="T39" fmla="*/ 742 h 745"/>
                  <a:gd name="T40" fmla="*/ 94 w 469"/>
                  <a:gd name="T41" fmla="*/ 701 h 745"/>
                  <a:gd name="T42" fmla="*/ 143 w 469"/>
                  <a:gd name="T43" fmla="*/ 631 h 745"/>
                  <a:gd name="T44" fmla="*/ 202 w 469"/>
                  <a:gd name="T45" fmla="*/ 594 h 745"/>
                  <a:gd name="T46" fmla="*/ 221 w 469"/>
                  <a:gd name="T47" fmla="*/ 571 h 745"/>
                  <a:gd name="T48" fmla="*/ 205 w 469"/>
                  <a:gd name="T49" fmla="*/ 520 h 745"/>
                  <a:gd name="T50" fmla="*/ 166 w 469"/>
                  <a:gd name="T51" fmla="*/ 479 h 745"/>
                  <a:gd name="T52" fmla="*/ 88 w 469"/>
                  <a:gd name="T53" fmla="*/ 433 h 745"/>
                  <a:gd name="T54" fmla="*/ 25 w 469"/>
                  <a:gd name="T55" fmla="*/ 373 h 745"/>
                  <a:gd name="T56" fmla="*/ 0 w 469"/>
                  <a:gd name="T57" fmla="*/ 313 h 745"/>
                  <a:gd name="T58" fmla="*/ 9 w 469"/>
                  <a:gd name="T59" fmla="*/ 296 h 745"/>
                  <a:gd name="T60" fmla="*/ 55 w 469"/>
                  <a:gd name="T61" fmla="*/ 252 h 745"/>
                  <a:gd name="T62" fmla="*/ 123 w 469"/>
                  <a:gd name="T63" fmla="*/ 191 h 745"/>
                  <a:gd name="T64" fmla="*/ 196 w 469"/>
                  <a:gd name="T65" fmla="*/ 135 h 745"/>
                  <a:gd name="T66" fmla="*/ 273 w 469"/>
                  <a:gd name="T67" fmla="*/ 71 h 745"/>
                  <a:gd name="T68" fmla="*/ 348 w 469"/>
                  <a:gd name="T69" fmla="*/ 30 h 7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
                  <a:gd name="T106" fmla="*/ 0 h 745"/>
                  <a:gd name="T107" fmla="*/ 469 w 469"/>
                  <a:gd name="T108" fmla="*/ 745 h 7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 h="745">
                    <a:moveTo>
                      <a:pt x="348" y="30"/>
                    </a:moveTo>
                    <a:lnTo>
                      <a:pt x="417" y="0"/>
                    </a:lnTo>
                    <a:lnTo>
                      <a:pt x="469" y="0"/>
                    </a:lnTo>
                    <a:lnTo>
                      <a:pt x="460" y="71"/>
                    </a:lnTo>
                    <a:lnTo>
                      <a:pt x="392" y="115"/>
                    </a:lnTo>
                    <a:lnTo>
                      <a:pt x="280" y="164"/>
                    </a:lnTo>
                    <a:lnTo>
                      <a:pt x="172" y="235"/>
                    </a:lnTo>
                    <a:lnTo>
                      <a:pt x="94" y="313"/>
                    </a:lnTo>
                    <a:lnTo>
                      <a:pt x="88" y="332"/>
                    </a:lnTo>
                    <a:lnTo>
                      <a:pt x="126" y="379"/>
                    </a:lnTo>
                    <a:lnTo>
                      <a:pt x="186" y="433"/>
                    </a:lnTo>
                    <a:lnTo>
                      <a:pt x="235" y="494"/>
                    </a:lnTo>
                    <a:lnTo>
                      <a:pt x="270" y="574"/>
                    </a:lnTo>
                    <a:lnTo>
                      <a:pt x="264" y="611"/>
                    </a:lnTo>
                    <a:lnTo>
                      <a:pt x="231" y="631"/>
                    </a:lnTo>
                    <a:lnTo>
                      <a:pt x="202" y="645"/>
                    </a:lnTo>
                    <a:lnTo>
                      <a:pt x="166" y="672"/>
                    </a:lnTo>
                    <a:lnTo>
                      <a:pt x="143" y="721"/>
                    </a:lnTo>
                    <a:lnTo>
                      <a:pt x="133" y="745"/>
                    </a:lnTo>
                    <a:lnTo>
                      <a:pt x="98" y="742"/>
                    </a:lnTo>
                    <a:lnTo>
                      <a:pt x="94" y="701"/>
                    </a:lnTo>
                    <a:lnTo>
                      <a:pt x="143" y="631"/>
                    </a:lnTo>
                    <a:lnTo>
                      <a:pt x="202" y="594"/>
                    </a:lnTo>
                    <a:lnTo>
                      <a:pt x="221" y="571"/>
                    </a:lnTo>
                    <a:lnTo>
                      <a:pt x="205" y="520"/>
                    </a:lnTo>
                    <a:lnTo>
                      <a:pt x="166" y="479"/>
                    </a:lnTo>
                    <a:lnTo>
                      <a:pt x="88" y="433"/>
                    </a:lnTo>
                    <a:lnTo>
                      <a:pt x="25" y="373"/>
                    </a:lnTo>
                    <a:lnTo>
                      <a:pt x="0" y="313"/>
                    </a:lnTo>
                    <a:lnTo>
                      <a:pt x="9" y="296"/>
                    </a:lnTo>
                    <a:lnTo>
                      <a:pt x="55" y="252"/>
                    </a:lnTo>
                    <a:lnTo>
                      <a:pt x="123" y="191"/>
                    </a:lnTo>
                    <a:lnTo>
                      <a:pt x="196" y="135"/>
                    </a:lnTo>
                    <a:lnTo>
                      <a:pt x="273" y="71"/>
                    </a:lnTo>
                    <a:lnTo>
                      <a:pt x="348" y="30"/>
                    </a:lnTo>
                    <a:close/>
                  </a:path>
                </a:pathLst>
              </a:custGeom>
              <a:solidFill>
                <a:srgbClr val="000000"/>
              </a:solidFill>
              <a:ln w="25400">
                <a:noFill/>
                <a:round/>
                <a:headEnd/>
                <a:tailEnd/>
              </a:ln>
            </p:spPr>
            <p:txBody>
              <a:bodyPr/>
              <a:lstStyle/>
              <a:p>
                <a:endParaRPr lang="en-US">
                  <a:solidFill>
                    <a:srgbClr val="000000"/>
                  </a:solidFill>
                </a:endParaRPr>
              </a:p>
            </p:txBody>
          </p:sp>
          <p:sp>
            <p:nvSpPr>
              <p:cNvPr id="46215" name="Freeform 13"/>
              <p:cNvSpPr>
                <a:spLocks/>
              </p:cNvSpPr>
              <p:nvPr/>
            </p:nvSpPr>
            <p:spPr bwMode="auto">
              <a:xfrm>
                <a:off x="6873" y="10465"/>
                <a:ext cx="375" cy="791"/>
              </a:xfrm>
              <a:custGeom>
                <a:avLst/>
                <a:gdLst>
                  <a:gd name="T0" fmla="*/ 47 w 375"/>
                  <a:gd name="T1" fmla="*/ 0 h 791"/>
                  <a:gd name="T2" fmla="*/ 138 w 375"/>
                  <a:gd name="T3" fmla="*/ 61 h 791"/>
                  <a:gd name="T4" fmla="*/ 205 w 375"/>
                  <a:gd name="T5" fmla="*/ 132 h 791"/>
                  <a:gd name="T6" fmla="*/ 244 w 375"/>
                  <a:gd name="T7" fmla="*/ 201 h 791"/>
                  <a:gd name="T8" fmla="*/ 277 w 375"/>
                  <a:gd name="T9" fmla="*/ 271 h 791"/>
                  <a:gd name="T10" fmla="*/ 316 w 375"/>
                  <a:gd name="T11" fmla="*/ 332 h 791"/>
                  <a:gd name="T12" fmla="*/ 361 w 375"/>
                  <a:gd name="T13" fmla="*/ 399 h 791"/>
                  <a:gd name="T14" fmla="*/ 375 w 375"/>
                  <a:gd name="T15" fmla="*/ 423 h 791"/>
                  <a:gd name="T16" fmla="*/ 372 w 375"/>
                  <a:gd name="T17" fmla="*/ 450 h 791"/>
                  <a:gd name="T18" fmla="*/ 305 w 375"/>
                  <a:gd name="T19" fmla="*/ 483 h 791"/>
                  <a:gd name="T20" fmla="*/ 217 w 375"/>
                  <a:gd name="T21" fmla="*/ 530 h 791"/>
                  <a:gd name="T22" fmla="*/ 145 w 375"/>
                  <a:gd name="T23" fmla="*/ 560 h 791"/>
                  <a:gd name="T24" fmla="*/ 89 w 375"/>
                  <a:gd name="T25" fmla="*/ 581 h 791"/>
                  <a:gd name="T26" fmla="*/ 86 w 375"/>
                  <a:gd name="T27" fmla="*/ 604 h 791"/>
                  <a:gd name="T28" fmla="*/ 128 w 375"/>
                  <a:gd name="T29" fmla="*/ 633 h 791"/>
                  <a:gd name="T30" fmla="*/ 165 w 375"/>
                  <a:gd name="T31" fmla="*/ 684 h 791"/>
                  <a:gd name="T32" fmla="*/ 194 w 375"/>
                  <a:gd name="T33" fmla="*/ 755 h 791"/>
                  <a:gd name="T34" fmla="*/ 188 w 375"/>
                  <a:gd name="T35" fmla="*/ 784 h 791"/>
                  <a:gd name="T36" fmla="*/ 165 w 375"/>
                  <a:gd name="T37" fmla="*/ 791 h 791"/>
                  <a:gd name="T38" fmla="*/ 145 w 375"/>
                  <a:gd name="T39" fmla="*/ 775 h 791"/>
                  <a:gd name="T40" fmla="*/ 128 w 375"/>
                  <a:gd name="T41" fmla="*/ 731 h 791"/>
                  <a:gd name="T42" fmla="*/ 109 w 375"/>
                  <a:gd name="T43" fmla="*/ 691 h 791"/>
                  <a:gd name="T44" fmla="*/ 79 w 375"/>
                  <a:gd name="T45" fmla="*/ 654 h 791"/>
                  <a:gd name="T46" fmla="*/ 40 w 375"/>
                  <a:gd name="T47" fmla="*/ 633 h 791"/>
                  <a:gd name="T48" fmla="*/ 17 w 375"/>
                  <a:gd name="T49" fmla="*/ 604 h 791"/>
                  <a:gd name="T50" fmla="*/ 40 w 375"/>
                  <a:gd name="T51" fmla="*/ 560 h 791"/>
                  <a:gd name="T52" fmla="*/ 86 w 375"/>
                  <a:gd name="T53" fmla="*/ 540 h 791"/>
                  <a:gd name="T54" fmla="*/ 158 w 375"/>
                  <a:gd name="T55" fmla="*/ 493 h 791"/>
                  <a:gd name="T56" fmla="*/ 237 w 375"/>
                  <a:gd name="T57" fmla="*/ 459 h 791"/>
                  <a:gd name="T58" fmla="*/ 296 w 375"/>
                  <a:gd name="T59" fmla="*/ 433 h 791"/>
                  <a:gd name="T60" fmla="*/ 296 w 375"/>
                  <a:gd name="T61" fmla="*/ 413 h 791"/>
                  <a:gd name="T62" fmla="*/ 277 w 375"/>
                  <a:gd name="T63" fmla="*/ 369 h 791"/>
                  <a:gd name="T64" fmla="*/ 217 w 375"/>
                  <a:gd name="T65" fmla="*/ 303 h 791"/>
                  <a:gd name="T66" fmla="*/ 158 w 375"/>
                  <a:gd name="T67" fmla="*/ 232 h 791"/>
                  <a:gd name="T68" fmla="*/ 89 w 375"/>
                  <a:gd name="T69" fmla="*/ 144 h 791"/>
                  <a:gd name="T70" fmla="*/ 40 w 375"/>
                  <a:gd name="T71" fmla="*/ 100 h 791"/>
                  <a:gd name="T72" fmla="*/ 10 w 375"/>
                  <a:gd name="T73" fmla="*/ 51 h 791"/>
                  <a:gd name="T74" fmla="*/ 0 w 375"/>
                  <a:gd name="T75" fmla="*/ 3 h 791"/>
                  <a:gd name="T76" fmla="*/ 47 w 375"/>
                  <a:gd name="T77" fmla="*/ 0 h 7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5"/>
                  <a:gd name="T118" fmla="*/ 0 h 791"/>
                  <a:gd name="T119" fmla="*/ 375 w 375"/>
                  <a:gd name="T120" fmla="*/ 791 h 7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5" h="791">
                    <a:moveTo>
                      <a:pt x="47" y="0"/>
                    </a:moveTo>
                    <a:lnTo>
                      <a:pt x="138" y="61"/>
                    </a:lnTo>
                    <a:lnTo>
                      <a:pt x="205" y="132"/>
                    </a:lnTo>
                    <a:lnTo>
                      <a:pt x="244" y="201"/>
                    </a:lnTo>
                    <a:lnTo>
                      <a:pt x="277" y="271"/>
                    </a:lnTo>
                    <a:lnTo>
                      <a:pt x="316" y="332"/>
                    </a:lnTo>
                    <a:lnTo>
                      <a:pt x="361" y="399"/>
                    </a:lnTo>
                    <a:lnTo>
                      <a:pt x="375" y="423"/>
                    </a:lnTo>
                    <a:lnTo>
                      <a:pt x="372" y="450"/>
                    </a:lnTo>
                    <a:lnTo>
                      <a:pt x="305" y="483"/>
                    </a:lnTo>
                    <a:lnTo>
                      <a:pt x="217" y="530"/>
                    </a:lnTo>
                    <a:lnTo>
                      <a:pt x="145" y="560"/>
                    </a:lnTo>
                    <a:lnTo>
                      <a:pt x="89" y="581"/>
                    </a:lnTo>
                    <a:lnTo>
                      <a:pt x="86" y="604"/>
                    </a:lnTo>
                    <a:lnTo>
                      <a:pt x="128" y="633"/>
                    </a:lnTo>
                    <a:lnTo>
                      <a:pt x="165" y="684"/>
                    </a:lnTo>
                    <a:lnTo>
                      <a:pt x="194" y="755"/>
                    </a:lnTo>
                    <a:lnTo>
                      <a:pt x="188" y="784"/>
                    </a:lnTo>
                    <a:lnTo>
                      <a:pt x="165" y="791"/>
                    </a:lnTo>
                    <a:lnTo>
                      <a:pt x="145" y="775"/>
                    </a:lnTo>
                    <a:lnTo>
                      <a:pt x="128" y="731"/>
                    </a:lnTo>
                    <a:lnTo>
                      <a:pt x="109" y="691"/>
                    </a:lnTo>
                    <a:lnTo>
                      <a:pt x="79" y="654"/>
                    </a:lnTo>
                    <a:lnTo>
                      <a:pt x="40" y="633"/>
                    </a:lnTo>
                    <a:lnTo>
                      <a:pt x="17" y="604"/>
                    </a:lnTo>
                    <a:lnTo>
                      <a:pt x="40" y="560"/>
                    </a:lnTo>
                    <a:lnTo>
                      <a:pt x="86" y="540"/>
                    </a:lnTo>
                    <a:lnTo>
                      <a:pt x="158" y="493"/>
                    </a:lnTo>
                    <a:lnTo>
                      <a:pt x="237" y="459"/>
                    </a:lnTo>
                    <a:lnTo>
                      <a:pt x="296" y="433"/>
                    </a:lnTo>
                    <a:lnTo>
                      <a:pt x="296" y="413"/>
                    </a:lnTo>
                    <a:lnTo>
                      <a:pt x="277" y="369"/>
                    </a:lnTo>
                    <a:lnTo>
                      <a:pt x="217" y="303"/>
                    </a:lnTo>
                    <a:lnTo>
                      <a:pt x="158" y="232"/>
                    </a:lnTo>
                    <a:lnTo>
                      <a:pt x="89" y="144"/>
                    </a:lnTo>
                    <a:lnTo>
                      <a:pt x="40" y="100"/>
                    </a:lnTo>
                    <a:lnTo>
                      <a:pt x="10" y="51"/>
                    </a:lnTo>
                    <a:lnTo>
                      <a:pt x="0" y="3"/>
                    </a:lnTo>
                    <a:lnTo>
                      <a:pt x="47" y="0"/>
                    </a:lnTo>
                    <a:close/>
                  </a:path>
                </a:pathLst>
              </a:custGeom>
              <a:solidFill>
                <a:srgbClr val="000000"/>
              </a:solidFill>
              <a:ln w="25400">
                <a:noFill/>
                <a:round/>
                <a:headEnd/>
                <a:tailEnd/>
              </a:ln>
            </p:spPr>
            <p:txBody>
              <a:bodyPr/>
              <a:lstStyle/>
              <a:p>
                <a:endParaRPr lang="en-US">
                  <a:solidFill>
                    <a:srgbClr val="000000"/>
                  </a:solidFill>
                </a:endParaRPr>
              </a:p>
            </p:txBody>
          </p:sp>
          <p:sp>
            <p:nvSpPr>
              <p:cNvPr id="46216" name="Freeform 14"/>
              <p:cNvSpPr>
                <a:spLocks/>
              </p:cNvSpPr>
              <p:nvPr/>
            </p:nvSpPr>
            <p:spPr bwMode="auto">
              <a:xfrm>
                <a:off x="6765" y="11050"/>
                <a:ext cx="349" cy="1050"/>
              </a:xfrm>
              <a:custGeom>
                <a:avLst/>
                <a:gdLst>
                  <a:gd name="T0" fmla="*/ 29 w 349"/>
                  <a:gd name="T1" fmla="*/ 7 h 1050"/>
                  <a:gd name="T2" fmla="*/ 72 w 349"/>
                  <a:gd name="T3" fmla="*/ 0 h 1050"/>
                  <a:gd name="T4" fmla="*/ 111 w 349"/>
                  <a:gd name="T5" fmla="*/ 20 h 1050"/>
                  <a:gd name="T6" fmla="*/ 129 w 349"/>
                  <a:gd name="T7" fmla="*/ 57 h 1050"/>
                  <a:gd name="T8" fmla="*/ 129 w 349"/>
                  <a:gd name="T9" fmla="*/ 218 h 1050"/>
                  <a:gd name="T10" fmla="*/ 141 w 349"/>
                  <a:gd name="T11" fmla="*/ 318 h 1050"/>
                  <a:gd name="T12" fmla="*/ 168 w 349"/>
                  <a:gd name="T13" fmla="*/ 451 h 1050"/>
                  <a:gd name="T14" fmla="*/ 197 w 349"/>
                  <a:gd name="T15" fmla="*/ 572 h 1050"/>
                  <a:gd name="T16" fmla="*/ 238 w 349"/>
                  <a:gd name="T17" fmla="*/ 702 h 1050"/>
                  <a:gd name="T18" fmla="*/ 261 w 349"/>
                  <a:gd name="T19" fmla="*/ 789 h 1050"/>
                  <a:gd name="T20" fmla="*/ 287 w 349"/>
                  <a:gd name="T21" fmla="*/ 849 h 1050"/>
                  <a:gd name="T22" fmla="*/ 329 w 349"/>
                  <a:gd name="T23" fmla="*/ 889 h 1050"/>
                  <a:gd name="T24" fmla="*/ 349 w 349"/>
                  <a:gd name="T25" fmla="*/ 920 h 1050"/>
                  <a:gd name="T26" fmla="*/ 336 w 349"/>
                  <a:gd name="T27" fmla="*/ 950 h 1050"/>
                  <a:gd name="T28" fmla="*/ 296 w 349"/>
                  <a:gd name="T29" fmla="*/ 962 h 1050"/>
                  <a:gd name="T30" fmla="*/ 250 w 349"/>
                  <a:gd name="T31" fmla="*/ 984 h 1050"/>
                  <a:gd name="T32" fmla="*/ 217 w 349"/>
                  <a:gd name="T33" fmla="*/ 1020 h 1050"/>
                  <a:gd name="T34" fmla="*/ 191 w 349"/>
                  <a:gd name="T35" fmla="*/ 1050 h 1050"/>
                  <a:gd name="T36" fmla="*/ 157 w 349"/>
                  <a:gd name="T37" fmla="*/ 1043 h 1050"/>
                  <a:gd name="T38" fmla="*/ 138 w 349"/>
                  <a:gd name="T39" fmla="*/ 1023 h 1050"/>
                  <a:gd name="T40" fmla="*/ 122 w 349"/>
                  <a:gd name="T41" fmla="*/ 974 h 1050"/>
                  <a:gd name="T42" fmla="*/ 152 w 349"/>
                  <a:gd name="T43" fmla="*/ 953 h 1050"/>
                  <a:gd name="T44" fmla="*/ 217 w 349"/>
                  <a:gd name="T45" fmla="*/ 920 h 1050"/>
                  <a:gd name="T46" fmla="*/ 257 w 349"/>
                  <a:gd name="T47" fmla="*/ 910 h 1050"/>
                  <a:gd name="T48" fmla="*/ 261 w 349"/>
                  <a:gd name="T49" fmla="*/ 893 h 1050"/>
                  <a:gd name="T50" fmla="*/ 240 w 349"/>
                  <a:gd name="T51" fmla="*/ 859 h 1050"/>
                  <a:gd name="T52" fmla="*/ 208 w 349"/>
                  <a:gd name="T53" fmla="*/ 779 h 1050"/>
                  <a:gd name="T54" fmla="*/ 162 w 349"/>
                  <a:gd name="T55" fmla="*/ 669 h 1050"/>
                  <a:gd name="T56" fmla="*/ 118 w 349"/>
                  <a:gd name="T57" fmla="*/ 529 h 1050"/>
                  <a:gd name="T58" fmla="*/ 72 w 349"/>
                  <a:gd name="T59" fmla="*/ 387 h 1050"/>
                  <a:gd name="T60" fmla="*/ 39 w 349"/>
                  <a:gd name="T61" fmla="*/ 257 h 1050"/>
                  <a:gd name="T62" fmla="*/ 20 w 349"/>
                  <a:gd name="T63" fmla="*/ 171 h 1050"/>
                  <a:gd name="T64" fmla="*/ 0 w 349"/>
                  <a:gd name="T65" fmla="*/ 88 h 1050"/>
                  <a:gd name="T66" fmla="*/ 29 w 349"/>
                  <a:gd name="T67" fmla="*/ 7 h 10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9"/>
                  <a:gd name="T103" fmla="*/ 0 h 1050"/>
                  <a:gd name="T104" fmla="*/ 349 w 349"/>
                  <a:gd name="T105" fmla="*/ 1050 h 10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9" h="1050">
                    <a:moveTo>
                      <a:pt x="29" y="7"/>
                    </a:moveTo>
                    <a:lnTo>
                      <a:pt x="72" y="0"/>
                    </a:lnTo>
                    <a:lnTo>
                      <a:pt x="111" y="20"/>
                    </a:lnTo>
                    <a:lnTo>
                      <a:pt x="129" y="57"/>
                    </a:lnTo>
                    <a:lnTo>
                      <a:pt x="129" y="218"/>
                    </a:lnTo>
                    <a:lnTo>
                      <a:pt x="141" y="318"/>
                    </a:lnTo>
                    <a:lnTo>
                      <a:pt x="168" y="451"/>
                    </a:lnTo>
                    <a:lnTo>
                      <a:pt x="197" y="572"/>
                    </a:lnTo>
                    <a:lnTo>
                      <a:pt x="238" y="702"/>
                    </a:lnTo>
                    <a:lnTo>
                      <a:pt x="261" y="789"/>
                    </a:lnTo>
                    <a:lnTo>
                      <a:pt x="287" y="849"/>
                    </a:lnTo>
                    <a:lnTo>
                      <a:pt x="329" y="889"/>
                    </a:lnTo>
                    <a:lnTo>
                      <a:pt x="349" y="920"/>
                    </a:lnTo>
                    <a:lnTo>
                      <a:pt x="336" y="950"/>
                    </a:lnTo>
                    <a:lnTo>
                      <a:pt x="296" y="962"/>
                    </a:lnTo>
                    <a:lnTo>
                      <a:pt x="250" y="984"/>
                    </a:lnTo>
                    <a:lnTo>
                      <a:pt x="217" y="1020"/>
                    </a:lnTo>
                    <a:lnTo>
                      <a:pt x="191" y="1050"/>
                    </a:lnTo>
                    <a:lnTo>
                      <a:pt x="157" y="1043"/>
                    </a:lnTo>
                    <a:lnTo>
                      <a:pt x="138" y="1023"/>
                    </a:lnTo>
                    <a:lnTo>
                      <a:pt x="122" y="974"/>
                    </a:lnTo>
                    <a:lnTo>
                      <a:pt x="152" y="953"/>
                    </a:lnTo>
                    <a:lnTo>
                      <a:pt x="217" y="920"/>
                    </a:lnTo>
                    <a:lnTo>
                      <a:pt x="257" y="910"/>
                    </a:lnTo>
                    <a:lnTo>
                      <a:pt x="261" y="893"/>
                    </a:lnTo>
                    <a:lnTo>
                      <a:pt x="240" y="859"/>
                    </a:lnTo>
                    <a:lnTo>
                      <a:pt x="208" y="779"/>
                    </a:lnTo>
                    <a:lnTo>
                      <a:pt x="162" y="669"/>
                    </a:lnTo>
                    <a:lnTo>
                      <a:pt x="118" y="529"/>
                    </a:lnTo>
                    <a:lnTo>
                      <a:pt x="72" y="387"/>
                    </a:lnTo>
                    <a:lnTo>
                      <a:pt x="39" y="257"/>
                    </a:lnTo>
                    <a:lnTo>
                      <a:pt x="20" y="171"/>
                    </a:lnTo>
                    <a:lnTo>
                      <a:pt x="0" y="88"/>
                    </a:lnTo>
                    <a:lnTo>
                      <a:pt x="29" y="7"/>
                    </a:lnTo>
                    <a:close/>
                  </a:path>
                </a:pathLst>
              </a:custGeom>
              <a:solidFill>
                <a:srgbClr val="000000"/>
              </a:solidFill>
              <a:ln w="25400">
                <a:noFill/>
                <a:round/>
                <a:headEnd/>
                <a:tailEnd/>
              </a:ln>
            </p:spPr>
            <p:txBody>
              <a:bodyPr/>
              <a:lstStyle/>
              <a:p>
                <a:endParaRPr lang="en-US">
                  <a:solidFill>
                    <a:srgbClr val="000000"/>
                  </a:solidFill>
                </a:endParaRPr>
              </a:p>
            </p:txBody>
          </p:sp>
          <p:sp>
            <p:nvSpPr>
              <p:cNvPr id="46217" name="Freeform 15"/>
              <p:cNvSpPr>
                <a:spLocks/>
              </p:cNvSpPr>
              <p:nvPr/>
            </p:nvSpPr>
            <p:spPr bwMode="auto">
              <a:xfrm>
                <a:off x="6528" y="11028"/>
                <a:ext cx="269" cy="1013"/>
              </a:xfrm>
              <a:custGeom>
                <a:avLst/>
                <a:gdLst>
                  <a:gd name="T0" fmla="*/ 80 w 269"/>
                  <a:gd name="T1" fmla="*/ 200 h 1013"/>
                  <a:gd name="T2" fmla="*/ 106 w 269"/>
                  <a:gd name="T3" fmla="*/ 49 h 1013"/>
                  <a:gd name="T4" fmla="*/ 159 w 269"/>
                  <a:gd name="T5" fmla="*/ 0 h 1013"/>
                  <a:gd name="T6" fmla="*/ 200 w 269"/>
                  <a:gd name="T7" fmla="*/ 39 h 1013"/>
                  <a:gd name="T8" fmla="*/ 219 w 269"/>
                  <a:gd name="T9" fmla="*/ 80 h 1013"/>
                  <a:gd name="T10" fmla="*/ 189 w 269"/>
                  <a:gd name="T11" fmla="*/ 149 h 1013"/>
                  <a:gd name="T12" fmla="*/ 166 w 269"/>
                  <a:gd name="T13" fmla="*/ 261 h 1013"/>
                  <a:gd name="T14" fmla="*/ 156 w 269"/>
                  <a:gd name="T15" fmla="*/ 374 h 1013"/>
                  <a:gd name="T16" fmla="*/ 147 w 269"/>
                  <a:gd name="T17" fmla="*/ 491 h 1013"/>
                  <a:gd name="T18" fmla="*/ 159 w 269"/>
                  <a:gd name="T19" fmla="*/ 575 h 1013"/>
                  <a:gd name="T20" fmla="*/ 186 w 269"/>
                  <a:gd name="T21" fmla="*/ 682 h 1013"/>
                  <a:gd name="T22" fmla="*/ 216 w 269"/>
                  <a:gd name="T23" fmla="*/ 775 h 1013"/>
                  <a:gd name="T24" fmla="*/ 246 w 269"/>
                  <a:gd name="T25" fmla="*/ 876 h 1013"/>
                  <a:gd name="T26" fmla="*/ 260 w 269"/>
                  <a:gd name="T27" fmla="*/ 912 h 1013"/>
                  <a:gd name="T28" fmla="*/ 269 w 269"/>
                  <a:gd name="T29" fmla="*/ 936 h 1013"/>
                  <a:gd name="T30" fmla="*/ 260 w 269"/>
                  <a:gd name="T31" fmla="*/ 973 h 1013"/>
                  <a:gd name="T32" fmla="*/ 239 w 269"/>
                  <a:gd name="T33" fmla="*/ 986 h 1013"/>
                  <a:gd name="T34" fmla="*/ 177 w 269"/>
                  <a:gd name="T35" fmla="*/ 976 h 1013"/>
                  <a:gd name="T36" fmla="*/ 99 w 269"/>
                  <a:gd name="T37" fmla="*/ 986 h 1013"/>
                  <a:gd name="T38" fmla="*/ 60 w 269"/>
                  <a:gd name="T39" fmla="*/ 1006 h 1013"/>
                  <a:gd name="T40" fmla="*/ 20 w 269"/>
                  <a:gd name="T41" fmla="*/ 1013 h 1013"/>
                  <a:gd name="T42" fmla="*/ 0 w 269"/>
                  <a:gd name="T43" fmla="*/ 986 h 1013"/>
                  <a:gd name="T44" fmla="*/ 57 w 269"/>
                  <a:gd name="T45" fmla="*/ 922 h 1013"/>
                  <a:gd name="T46" fmla="*/ 110 w 269"/>
                  <a:gd name="T47" fmla="*/ 915 h 1013"/>
                  <a:gd name="T48" fmla="*/ 179 w 269"/>
                  <a:gd name="T49" fmla="*/ 915 h 1013"/>
                  <a:gd name="T50" fmla="*/ 207 w 269"/>
                  <a:gd name="T51" fmla="*/ 915 h 1013"/>
                  <a:gd name="T52" fmla="*/ 209 w 269"/>
                  <a:gd name="T53" fmla="*/ 883 h 1013"/>
                  <a:gd name="T54" fmla="*/ 186 w 269"/>
                  <a:gd name="T55" fmla="*/ 812 h 1013"/>
                  <a:gd name="T56" fmla="*/ 129 w 269"/>
                  <a:gd name="T57" fmla="*/ 682 h 1013"/>
                  <a:gd name="T58" fmla="*/ 96 w 269"/>
                  <a:gd name="T59" fmla="*/ 575 h 1013"/>
                  <a:gd name="T60" fmla="*/ 80 w 269"/>
                  <a:gd name="T61" fmla="*/ 464 h 1013"/>
                  <a:gd name="T62" fmla="*/ 69 w 269"/>
                  <a:gd name="T63" fmla="*/ 364 h 1013"/>
                  <a:gd name="T64" fmla="*/ 69 w 269"/>
                  <a:gd name="T65" fmla="*/ 271 h 1013"/>
                  <a:gd name="T66" fmla="*/ 80 w 269"/>
                  <a:gd name="T67" fmla="*/ 200 h 10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1013"/>
                  <a:gd name="T104" fmla="*/ 269 w 269"/>
                  <a:gd name="T105" fmla="*/ 1013 h 10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1013">
                    <a:moveTo>
                      <a:pt x="80" y="200"/>
                    </a:moveTo>
                    <a:lnTo>
                      <a:pt x="106" y="49"/>
                    </a:lnTo>
                    <a:lnTo>
                      <a:pt x="159" y="0"/>
                    </a:lnTo>
                    <a:lnTo>
                      <a:pt x="200" y="39"/>
                    </a:lnTo>
                    <a:lnTo>
                      <a:pt x="219" y="80"/>
                    </a:lnTo>
                    <a:lnTo>
                      <a:pt x="189" y="149"/>
                    </a:lnTo>
                    <a:lnTo>
                      <a:pt x="166" y="261"/>
                    </a:lnTo>
                    <a:lnTo>
                      <a:pt x="156" y="374"/>
                    </a:lnTo>
                    <a:lnTo>
                      <a:pt x="147" y="491"/>
                    </a:lnTo>
                    <a:lnTo>
                      <a:pt x="159" y="575"/>
                    </a:lnTo>
                    <a:lnTo>
                      <a:pt x="186" y="682"/>
                    </a:lnTo>
                    <a:lnTo>
                      <a:pt x="216" y="775"/>
                    </a:lnTo>
                    <a:lnTo>
                      <a:pt x="246" y="876"/>
                    </a:lnTo>
                    <a:lnTo>
                      <a:pt x="260" y="912"/>
                    </a:lnTo>
                    <a:lnTo>
                      <a:pt x="269" y="936"/>
                    </a:lnTo>
                    <a:lnTo>
                      <a:pt x="260" y="973"/>
                    </a:lnTo>
                    <a:lnTo>
                      <a:pt x="239" y="986"/>
                    </a:lnTo>
                    <a:lnTo>
                      <a:pt x="177" y="976"/>
                    </a:lnTo>
                    <a:lnTo>
                      <a:pt x="99" y="986"/>
                    </a:lnTo>
                    <a:lnTo>
                      <a:pt x="60" y="1006"/>
                    </a:lnTo>
                    <a:lnTo>
                      <a:pt x="20" y="1013"/>
                    </a:lnTo>
                    <a:lnTo>
                      <a:pt x="0" y="986"/>
                    </a:lnTo>
                    <a:lnTo>
                      <a:pt x="57" y="922"/>
                    </a:lnTo>
                    <a:lnTo>
                      <a:pt x="110" y="915"/>
                    </a:lnTo>
                    <a:lnTo>
                      <a:pt x="179" y="915"/>
                    </a:lnTo>
                    <a:lnTo>
                      <a:pt x="207" y="915"/>
                    </a:lnTo>
                    <a:lnTo>
                      <a:pt x="209" y="883"/>
                    </a:lnTo>
                    <a:lnTo>
                      <a:pt x="186" y="812"/>
                    </a:lnTo>
                    <a:lnTo>
                      <a:pt x="129" y="682"/>
                    </a:lnTo>
                    <a:lnTo>
                      <a:pt x="96" y="575"/>
                    </a:lnTo>
                    <a:lnTo>
                      <a:pt x="80" y="464"/>
                    </a:lnTo>
                    <a:lnTo>
                      <a:pt x="69" y="364"/>
                    </a:lnTo>
                    <a:lnTo>
                      <a:pt x="69" y="271"/>
                    </a:lnTo>
                    <a:lnTo>
                      <a:pt x="80" y="200"/>
                    </a:lnTo>
                    <a:close/>
                  </a:path>
                </a:pathLst>
              </a:custGeom>
              <a:solidFill>
                <a:srgbClr val="000000"/>
              </a:solidFill>
              <a:ln w="25400">
                <a:noFill/>
                <a:round/>
                <a:headEnd/>
                <a:tailEnd/>
              </a:ln>
            </p:spPr>
            <p:txBody>
              <a:bodyPr/>
              <a:lstStyle/>
              <a:p>
                <a:endParaRPr lang="en-US">
                  <a:solidFill>
                    <a:srgbClr val="000000"/>
                  </a:solidFill>
                </a:endParaRPr>
              </a:p>
            </p:txBody>
          </p:sp>
        </p:grpSp>
      </p:grpSp>
      <p:grpSp>
        <p:nvGrpSpPr>
          <p:cNvPr id="4" name="Group 135"/>
          <p:cNvGrpSpPr>
            <a:grpSpLocks/>
          </p:cNvGrpSpPr>
          <p:nvPr/>
        </p:nvGrpSpPr>
        <p:grpSpPr bwMode="auto">
          <a:xfrm>
            <a:off x="1012825" y="1195388"/>
            <a:ext cx="1390650" cy="1758950"/>
            <a:chOff x="327" y="503"/>
            <a:chExt cx="876" cy="1108"/>
          </a:xfrm>
        </p:grpSpPr>
        <p:sp>
          <p:nvSpPr>
            <p:cNvPr id="46203" name="Freeform 16"/>
            <p:cNvSpPr>
              <a:spLocks/>
            </p:cNvSpPr>
            <p:nvPr/>
          </p:nvSpPr>
          <p:spPr bwMode="auto">
            <a:xfrm>
              <a:off x="785" y="512"/>
              <a:ext cx="0" cy="1099"/>
            </a:xfrm>
            <a:custGeom>
              <a:avLst/>
              <a:gdLst>
                <a:gd name="T0" fmla="*/ 0 w 1"/>
                <a:gd name="T1" fmla="*/ 0 h 2052"/>
                <a:gd name="T2" fmla="*/ 0 w 1"/>
                <a:gd name="T3" fmla="*/ 1 h 2052"/>
                <a:gd name="T4" fmla="*/ 0 60000 65536"/>
                <a:gd name="T5" fmla="*/ 0 60000 65536"/>
                <a:gd name="T6" fmla="*/ 0 w 1"/>
                <a:gd name="T7" fmla="*/ 0 h 2052"/>
                <a:gd name="T8" fmla="*/ 0 w 1"/>
                <a:gd name="T9" fmla="*/ 2052 h 2052"/>
              </a:gdLst>
              <a:ahLst/>
              <a:cxnLst>
                <a:cxn ang="T4">
                  <a:pos x="T0" y="T1"/>
                </a:cxn>
                <a:cxn ang="T5">
                  <a:pos x="T2" y="T3"/>
                </a:cxn>
              </a:cxnLst>
              <a:rect l="T6" t="T7" r="T8" b="T9"/>
              <a:pathLst>
                <a:path w="1" h="2052">
                  <a:moveTo>
                    <a:pt x="0" y="0"/>
                  </a:moveTo>
                  <a:lnTo>
                    <a:pt x="1" y="2052"/>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204" name="Freeform 17"/>
            <p:cNvSpPr>
              <a:spLocks/>
            </p:cNvSpPr>
            <p:nvPr/>
          </p:nvSpPr>
          <p:spPr bwMode="auto">
            <a:xfrm>
              <a:off x="825" y="503"/>
              <a:ext cx="225" cy="900"/>
            </a:xfrm>
            <a:custGeom>
              <a:avLst/>
              <a:gdLst>
                <a:gd name="T0" fmla="*/ 0 w 420"/>
                <a:gd name="T1" fmla="*/ 0 h 1680"/>
                <a:gd name="T2" fmla="*/ 1 w 420"/>
                <a:gd name="T3" fmla="*/ 1 h 1680"/>
                <a:gd name="T4" fmla="*/ 0 60000 65536"/>
                <a:gd name="T5" fmla="*/ 0 60000 65536"/>
                <a:gd name="T6" fmla="*/ 0 w 420"/>
                <a:gd name="T7" fmla="*/ 0 h 1680"/>
                <a:gd name="T8" fmla="*/ 420 w 420"/>
                <a:gd name="T9" fmla="*/ 1680 h 1680"/>
              </a:gdLst>
              <a:ahLst/>
              <a:cxnLst>
                <a:cxn ang="T4">
                  <a:pos x="T0" y="T1"/>
                </a:cxn>
                <a:cxn ang="T5">
                  <a:pos x="T2" y="T3"/>
                </a:cxn>
              </a:cxnLst>
              <a:rect l="T6" t="T7" r="T8" b="T9"/>
              <a:pathLst>
                <a:path w="420" h="1680">
                  <a:moveTo>
                    <a:pt x="0" y="0"/>
                  </a:moveTo>
                  <a:lnTo>
                    <a:pt x="420" y="168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205" name="Freeform 18"/>
            <p:cNvSpPr>
              <a:spLocks/>
            </p:cNvSpPr>
            <p:nvPr/>
          </p:nvSpPr>
          <p:spPr bwMode="auto">
            <a:xfrm>
              <a:off x="873" y="528"/>
              <a:ext cx="330" cy="626"/>
            </a:xfrm>
            <a:custGeom>
              <a:avLst/>
              <a:gdLst>
                <a:gd name="T0" fmla="*/ 0 w 615"/>
                <a:gd name="T1" fmla="*/ 0 h 1170"/>
                <a:gd name="T2" fmla="*/ 1 w 615"/>
                <a:gd name="T3" fmla="*/ 1 h 1170"/>
                <a:gd name="T4" fmla="*/ 0 60000 65536"/>
                <a:gd name="T5" fmla="*/ 0 60000 65536"/>
                <a:gd name="T6" fmla="*/ 0 w 615"/>
                <a:gd name="T7" fmla="*/ 0 h 1170"/>
                <a:gd name="T8" fmla="*/ 615 w 615"/>
                <a:gd name="T9" fmla="*/ 1170 h 1170"/>
              </a:gdLst>
              <a:ahLst/>
              <a:cxnLst>
                <a:cxn ang="T4">
                  <a:pos x="T0" y="T1"/>
                </a:cxn>
                <a:cxn ang="T5">
                  <a:pos x="T2" y="T3"/>
                </a:cxn>
              </a:cxnLst>
              <a:rect l="T6" t="T7" r="T8" b="T9"/>
              <a:pathLst>
                <a:path w="615" h="1170">
                  <a:moveTo>
                    <a:pt x="0" y="0"/>
                  </a:moveTo>
                  <a:lnTo>
                    <a:pt x="615" y="117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206" name="Freeform 19"/>
            <p:cNvSpPr>
              <a:spLocks/>
            </p:cNvSpPr>
            <p:nvPr/>
          </p:nvSpPr>
          <p:spPr bwMode="auto">
            <a:xfrm>
              <a:off x="889" y="528"/>
              <a:ext cx="306" cy="297"/>
            </a:xfrm>
            <a:custGeom>
              <a:avLst/>
              <a:gdLst>
                <a:gd name="T0" fmla="*/ 0 w 570"/>
                <a:gd name="T1" fmla="*/ 0 h 555"/>
                <a:gd name="T2" fmla="*/ 1 w 570"/>
                <a:gd name="T3" fmla="*/ 1 h 555"/>
                <a:gd name="T4" fmla="*/ 0 60000 65536"/>
                <a:gd name="T5" fmla="*/ 0 60000 65536"/>
                <a:gd name="T6" fmla="*/ 0 w 570"/>
                <a:gd name="T7" fmla="*/ 0 h 555"/>
                <a:gd name="T8" fmla="*/ 570 w 570"/>
                <a:gd name="T9" fmla="*/ 555 h 555"/>
              </a:gdLst>
              <a:ahLst/>
              <a:cxnLst>
                <a:cxn ang="T4">
                  <a:pos x="T0" y="T1"/>
                </a:cxn>
                <a:cxn ang="T5">
                  <a:pos x="T2" y="T3"/>
                </a:cxn>
              </a:cxnLst>
              <a:rect l="T6" t="T7" r="T8" b="T9"/>
              <a:pathLst>
                <a:path w="570" h="555">
                  <a:moveTo>
                    <a:pt x="0" y="0"/>
                  </a:moveTo>
                  <a:lnTo>
                    <a:pt x="570" y="555"/>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207" name="Freeform 20"/>
            <p:cNvSpPr>
              <a:spLocks/>
            </p:cNvSpPr>
            <p:nvPr/>
          </p:nvSpPr>
          <p:spPr bwMode="auto">
            <a:xfrm>
              <a:off x="520" y="512"/>
              <a:ext cx="241" cy="843"/>
            </a:xfrm>
            <a:custGeom>
              <a:avLst/>
              <a:gdLst>
                <a:gd name="T0" fmla="*/ 1 w 450"/>
                <a:gd name="T1" fmla="*/ 0 h 1575"/>
                <a:gd name="T2" fmla="*/ 0 w 450"/>
                <a:gd name="T3" fmla="*/ 1 h 1575"/>
                <a:gd name="T4" fmla="*/ 0 60000 65536"/>
                <a:gd name="T5" fmla="*/ 0 60000 65536"/>
                <a:gd name="T6" fmla="*/ 0 w 450"/>
                <a:gd name="T7" fmla="*/ 0 h 1575"/>
                <a:gd name="T8" fmla="*/ 450 w 450"/>
                <a:gd name="T9" fmla="*/ 1575 h 1575"/>
              </a:gdLst>
              <a:ahLst/>
              <a:cxnLst>
                <a:cxn ang="T4">
                  <a:pos x="T0" y="T1"/>
                </a:cxn>
                <a:cxn ang="T5">
                  <a:pos x="T2" y="T3"/>
                </a:cxn>
              </a:cxnLst>
              <a:rect l="T6" t="T7" r="T8" b="T9"/>
              <a:pathLst>
                <a:path w="450" h="1575">
                  <a:moveTo>
                    <a:pt x="450" y="0"/>
                  </a:moveTo>
                  <a:lnTo>
                    <a:pt x="0" y="1575"/>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208" name="Freeform 21"/>
            <p:cNvSpPr>
              <a:spLocks/>
            </p:cNvSpPr>
            <p:nvPr/>
          </p:nvSpPr>
          <p:spPr bwMode="auto">
            <a:xfrm>
              <a:off x="375" y="503"/>
              <a:ext cx="362" cy="563"/>
            </a:xfrm>
            <a:custGeom>
              <a:avLst/>
              <a:gdLst>
                <a:gd name="T0" fmla="*/ 1 w 675"/>
                <a:gd name="T1" fmla="*/ 0 h 1050"/>
                <a:gd name="T2" fmla="*/ 0 w 675"/>
                <a:gd name="T3" fmla="*/ 1 h 1050"/>
                <a:gd name="T4" fmla="*/ 0 60000 65536"/>
                <a:gd name="T5" fmla="*/ 0 60000 65536"/>
                <a:gd name="T6" fmla="*/ 0 w 675"/>
                <a:gd name="T7" fmla="*/ 0 h 1050"/>
                <a:gd name="T8" fmla="*/ 675 w 675"/>
                <a:gd name="T9" fmla="*/ 1050 h 1050"/>
              </a:gdLst>
              <a:ahLst/>
              <a:cxnLst>
                <a:cxn ang="T4">
                  <a:pos x="T0" y="T1"/>
                </a:cxn>
                <a:cxn ang="T5">
                  <a:pos x="T2" y="T3"/>
                </a:cxn>
              </a:cxnLst>
              <a:rect l="T6" t="T7" r="T8" b="T9"/>
              <a:pathLst>
                <a:path w="675" h="1050">
                  <a:moveTo>
                    <a:pt x="675" y="0"/>
                  </a:moveTo>
                  <a:lnTo>
                    <a:pt x="0" y="105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209" name="Freeform 22"/>
            <p:cNvSpPr>
              <a:spLocks/>
            </p:cNvSpPr>
            <p:nvPr/>
          </p:nvSpPr>
          <p:spPr bwMode="auto">
            <a:xfrm>
              <a:off x="327" y="503"/>
              <a:ext cx="369" cy="274"/>
            </a:xfrm>
            <a:custGeom>
              <a:avLst/>
              <a:gdLst>
                <a:gd name="T0" fmla="*/ 1 w 690"/>
                <a:gd name="T1" fmla="*/ 0 h 510"/>
                <a:gd name="T2" fmla="*/ 0 w 690"/>
                <a:gd name="T3" fmla="*/ 1 h 510"/>
                <a:gd name="T4" fmla="*/ 0 60000 65536"/>
                <a:gd name="T5" fmla="*/ 0 60000 65536"/>
                <a:gd name="T6" fmla="*/ 0 w 690"/>
                <a:gd name="T7" fmla="*/ 0 h 510"/>
                <a:gd name="T8" fmla="*/ 690 w 690"/>
                <a:gd name="T9" fmla="*/ 510 h 510"/>
              </a:gdLst>
              <a:ahLst/>
              <a:cxnLst>
                <a:cxn ang="T4">
                  <a:pos x="T0" y="T1"/>
                </a:cxn>
                <a:cxn ang="T5">
                  <a:pos x="T2" y="T3"/>
                </a:cxn>
              </a:cxnLst>
              <a:rect l="T6" t="T7" r="T8" b="T9"/>
              <a:pathLst>
                <a:path w="690" h="510">
                  <a:moveTo>
                    <a:pt x="690" y="0"/>
                  </a:moveTo>
                  <a:lnTo>
                    <a:pt x="0" y="51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grpSp>
      <p:grpSp>
        <p:nvGrpSpPr>
          <p:cNvPr id="5" name="Group 134"/>
          <p:cNvGrpSpPr>
            <a:grpSpLocks/>
          </p:cNvGrpSpPr>
          <p:nvPr/>
        </p:nvGrpSpPr>
        <p:grpSpPr bwMode="auto">
          <a:xfrm>
            <a:off x="661988" y="3935413"/>
            <a:ext cx="2143125" cy="2143125"/>
            <a:chOff x="4281" y="449"/>
            <a:chExt cx="1350" cy="1350"/>
          </a:xfrm>
        </p:grpSpPr>
        <p:sp>
          <p:nvSpPr>
            <p:cNvPr id="46195" name="Oval 24"/>
            <p:cNvSpPr>
              <a:spLocks noChangeArrowheads="1"/>
            </p:cNvSpPr>
            <p:nvPr/>
          </p:nvSpPr>
          <p:spPr bwMode="auto">
            <a:xfrm>
              <a:off x="4281" y="449"/>
              <a:ext cx="1350" cy="1350"/>
            </a:xfrm>
            <a:prstGeom prst="ellipse">
              <a:avLst/>
            </a:prstGeom>
            <a:noFill/>
            <a:ln w="25400">
              <a:solidFill>
                <a:srgbClr val="000000"/>
              </a:solidFill>
              <a:round/>
              <a:headEnd/>
              <a:tailEnd/>
            </a:ln>
          </p:spPr>
          <p:txBody>
            <a:bodyPr/>
            <a:lstStyle/>
            <a:p>
              <a:endParaRPr lang="en-US">
                <a:solidFill>
                  <a:srgbClr val="000000"/>
                </a:solidFill>
              </a:endParaRPr>
            </a:p>
          </p:txBody>
        </p:sp>
        <p:grpSp>
          <p:nvGrpSpPr>
            <p:cNvPr id="46196" name="Group 25"/>
            <p:cNvGrpSpPr>
              <a:grpSpLocks/>
            </p:cNvGrpSpPr>
            <p:nvPr/>
          </p:nvGrpSpPr>
          <p:grpSpPr bwMode="auto">
            <a:xfrm>
              <a:off x="4860" y="642"/>
              <a:ext cx="174" cy="403"/>
              <a:chOff x="6328" y="9972"/>
              <a:chExt cx="920" cy="2128"/>
            </a:xfrm>
          </p:grpSpPr>
          <p:sp>
            <p:nvSpPr>
              <p:cNvPr id="46197" name="Freeform 26"/>
              <p:cNvSpPr>
                <a:spLocks/>
              </p:cNvSpPr>
              <p:nvPr/>
            </p:nvSpPr>
            <p:spPr bwMode="auto">
              <a:xfrm>
                <a:off x="6573" y="9972"/>
                <a:ext cx="502" cy="396"/>
              </a:xfrm>
              <a:custGeom>
                <a:avLst/>
                <a:gdLst>
                  <a:gd name="T0" fmla="*/ 215 w 502"/>
                  <a:gd name="T1" fmla="*/ 171 h 396"/>
                  <a:gd name="T2" fmla="*/ 264 w 502"/>
                  <a:gd name="T3" fmla="*/ 79 h 396"/>
                  <a:gd name="T4" fmla="*/ 313 w 502"/>
                  <a:gd name="T5" fmla="*/ 27 h 396"/>
                  <a:gd name="T6" fmla="*/ 362 w 502"/>
                  <a:gd name="T7" fmla="*/ 0 h 396"/>
                  <a:gd name="T8" fmla="*/ 411 w 502"/>
                  <a:gd name="T9" fmla="*/ 0 h 396"/>
                  <a:gd name="T10" fmla="*/ 453 w 502"/>
                  <a:gd name="T11" fmla="*/ 27 h 396"/>
                  <a:gd name="T12" fmla="*/ 492 w 502"/>
                  <a:gd name="T13" fmla="*/ 79 h 396"/>
                  <a:gd name="T14" fmla="*/ 502 w 502"/>
                  <a:gd name="T15" fmla="*/ 123 h 396"/>
                  <a:gd name="T16" fmla="*/ 492 w 502"/>
                  <a:gd name="T17" fmla="*/ 205 h 396"/>
                  <a:gd name="T18" fmla="*/ 472 w 502"/>
                  <a:gd name="T19" fmla="*/ 283 h 396"/>
                  <a:gd name="T20" fmla="*/ 439 w 502"/>
                  <a:gd name="T21" fmla="*/ 328 h 396"/>
                  <a:gd name="T22" fmla="*/ 401 w 502"/>
                  <a:gd name="T23" fmla="*/ 365 h 396"/>
                  <a:gd name="T24" fmla="*/ 345 w 502"/>
                  <a:gd name="T25" fmla="*/ 396 h 396"/>
                  <a:gd name="T26" fmla="*/ 277 w 502"/>
                  <a:gd name="T27" fmla="*/ 389 h 396"/>
                  <a:gd name="T28" fmla="*/ 224 w 502"/>
                  <a:gd name="T29" fmla="*/ 365 h 396"/>
                  <a:gd name="T30" fmla="*/ 198 w 502"/>
                  <a:gd name="T31" fmla="*/ 307 h 396"/>
                  <a:gd name="T32" fmla="*/ 198 w 502"/>
                  <a:gd name="T33" fmla="*/ 256 h 396"/>
                  <a:gd name="T34" fmla="*/ 198 w 502"/>
                  <a:gd name="T35" fmla="*/ 212 h 396"/>
                  <a:gd name="T36" fmla="*/ 107 w 502"/>
                  <a:gd name="T37" fmla="*/ 225 h 396"/>
                  <a:gd name="T38" fmla="*/ 23 w 502"/>
                  <a:gd name="T39" fmla="*/ 236 h 396"/>
                  <a:gd name="T40" fmla="*/ 0 w 502"/>
                  <a:gd name="T41" fmla="*/ 225 h 396"/>
                  <a:gd name="T42" fmla="*/ 0 w 502"/>
                  <a:gd name="T43" fmla="*/ 184 h 396"/>
                  <a:gd name="T44" fmla="*/ 23 w 502"/>
                  <a:gd name="T45" fmla="*/ 171 h 396"/>
                  <a:gd name="T46" fmla="*/ 72 w 502"/>
                  <a:gd name="T47" fmla="*/ 181 h 396"/>
                  <a:gd name="T48" fmla="*/ 130 w 502"/>
                  <a:gd name="T49" fmla="*/ 184 h 396"/>
                  <a:gd name="T50" fmla="*/ 215 w 502"/>
                  <a:gd name="T51" fmla="*/ 171 h 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2"/>
                  <a:gd name="T79" fmla="*/ 0 h 396"/>
                  <a:gd name="T80" fmla="*/ 502 w 502"/>
                  <a:gd name="T81" fmla="*/ 396 h 3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2" h="396">
                    <a:moveTo>
                      <a:pt x="215" y="171"/>
                    </a:moveTo>
                    <a:lnTo>
                      <a:pt x="264" y="79"/>
                    </a:lnTo>
                    <a:lnTo>
                      <a:pt x="313" y="27"/>
                    </a:lnTo>
                    <a:lnTo>
                      <a:pt x="362" y="0"/>
                    </a:lnTo>
                    <a:lnTo>
                      <a:pt x="411" y="0"/>
                    </a:lnTo>
                    <a:lnTo>
                      <a:pt x="453" y="27"/>
                    </a:lnTo>
                    <a:lnTo>
                      <a:pt x="492" y="79"/>
                    </a:lnTo>
                    <a:lnTo>
                      <a:pt x="502" y="123"/>
                    </a:lnTo>
                    <a:lnTo>
                      <a:pt x="492" y="205"/>
                    </a:lnTo>
                    <a:lnTo>
                      <a:pt x="472" y="283"/>
                    </a:lnTo>
                    <a:lnTo>
                      <a:pt x="439" y="328"/>
                    </a:lnTo>
                    <a:lnTo>
                      <a:pt x="401" y="365"/>
                    </a:lnTo>
                    <a:lnTo>
                      <a:pt x="345" y="396"/>
                    </a:lnTo>
                    <a:lnTo>
                      <a:pt x="277" y="389"/>
                    </a:lnTo>
                    <a:lnTo>
                      <a:pt x="224" y="365"/>
                    </a:lnTo>
                    <a:lnTo>
                      <a:pt x="198" y="307"/>
                    </a:lnTo>
                    <a:lnTo>
                      <a:pt x="198" y="256"/>
                    </a:lnTo>
                    <a:lnTo>
                      <a:pt x="198" y="212"/>
                    </a:lnTo>
                    <a:lnTo>
                      <a:pt x="107" y="225"/>
                    </a:lnTo>
                    <a:lnTo>
                      <a:pt x="23" y="236"/>
                    </a:lnTo>
                    <a:lnTo>
                      <a:pt x="0" y="225"/>
                    </a:lnTo>
                    <a:lnTo>
                      <a:pt x="0" y="184"/>
                    </a:lnTo>
                    <a:lnTo>
                      <a:pt x="23" y="171"/>
                    </a:lnTo>
                    <a:lnTo>
                      <a:pt x="72" y="181"/>
                    </a:lnTo>
                    <a:lnTo>
                      <a:pt x="130" y="184"/>
                    </a:lnTo>
                    <a:lnTo>
                      <a:pt x="215" y="171"/>
                    </a:lnTo>
                    <a:close/>
                  </a:path>
                </a:pathLst>
              </a:custGeom>
              <a:solidFill>
                <a:srgbClr val="000000"/>
              </a:solidFill>
              <a:ln w="25400">
                <a:noFill/>
                <a:round/>
                <a:headEnd/>
                <a:tailEnd/>
              </a:ln>
            </p:spPr>
            <p:txBody>
              <a:bodyPr/>
              <a:lstStyle/>
              <a:p>
                <a:endParaRPr lang="en-US">
                  <a:solidFill>
                    <a:srgbClr val="000000"/>
                  </a:solidFill>
                </a:endParaRPr>
              </a:p>
            </p:txBody>
          </p:sp>
          <p:sp>
            <p:nvSpPr>
              <p:cNvPr id="46198" name="Freeform 27"/>
              <p:cNvSpPr>
                <a:spLocks/>
              </p:cNvSpPr>
              <p:nvPr/>
            </p:nvSpPr>
            <p:spPr bwMode="auto">
              <a:xfrm>
                <a:off x="6592" y="10416"/>
                <a:ext cx="375" cy="751"/>
              </a:xfrm>
              <a:custGeom>
                <a:avLst/>
                <a:gdLst>
                  <a:gd name="T0" fmla="*/ 349 w 375"/>
                  <a:gd name="T1" fmla="*/ 41 h 751"/>
                  <a:gd name="T2" fmla="*/ 313 w 375"/>
                  <a:gd name="T3" fmla="*/ 17 h 751"/>
                  <a:gd name="T4" fmla="*/ 246 w 375"/>
                  <a:gd name="T5" fmla="*/ 0 h 751"/>
                  <a:gd name="T6" fmla="*/ 189 w 375"/>
                  <a:gd name="T7" fmla="*/ 10 h 751"/>
                  <a:gd name="T8" fmla="*/ 148 w 375"/>
                  <a:gd name="T9" fmla="*/ 36 h 751"/>
                  <a:gd name="T10" fmla="*/ 113 w 375"/>
                  <a:gd name="T11" fmla="*/ 92 h 751"/>
                  <a:gd name="T12" fmla="*/ 76 w 375"/>
                  <a:gd name="T13" fmla="*/ 169 h 751"/>
                  <a:gd name="T14" fmla="*/ 38 w 375"/>
                  <a:gd name="T15" fmla="*/ 265 h 751"/>
                  <a:gd name="T16" fmla="*/ 9 w 375"/>
                  <a:gd name="T17" fmla="*/ 364 h 751"/>
                  <a:gd name="T18" fmla="*/ 0 w 375"/>
                  <a:gd name="T19" fmla="*/ 473 h 751"/>
                  <a:gd name="T20" fmla="*/ 0 w 375"/>
                  <a:gd name="T21" fmla="*/ 575 h 751"/>
                  <a:gd name="T22" fmla="*/ 16 w 375"/>
                  <a:gd name="T23" fmla="*/ 650 h 751"/>
                  <a:gd name="T24" fmla="*/ 57 w 375"/>
                  <a:gd name="T25" fmla="*/ 708 h 751"/>
                  <a:gd name="T26" fmla="*/ 110 w 375"/>
                  <a:gd name="T27" fmla="*/ 737 h 751"/>
                  <a:gd name="T28" fmla="*/ 196 w 375"/>
                  <a:gd name="T29" fmla="*/ 751 h 751"/>
                  <a:gd name="T30" fmla="*/ 256 w 375"/>
                  <a:gd name="T31" fmla="*/ 751 h 751"/>
                  <a:gd name="T32" fmla="*/ 290 w 375"/>
                  <a:gd name="T33" fmla="*/ 727 h 751"/>
                  <a:gd name="T34" fmla="*/ 318 w 375"/>
                  <a:gd name="T35" fmla="*/ 679 h 751"/>
                  <a:gd name="T36" fmla="*/ 328 w 375"/>
                  <a:gd name="T37" fmla="*/ 609 h 751"/>
                  <a:gd name="T38" fmla="*/ 328 w 375"/>
                  <a:gd name="T39" fmla="*/ 558 h 751"/>
                  <a:gd name="T40" fmla="*/ 309 w 375"/>
                  <a:gd name="T41" fmla="*/ 496 h 751"/>
                  <a:gd name="T42" fmla="*/ 294 w 375"/>
                  <a:gd name="T43" fmla="*/ 462 h 751"/>
                  <a:gd name="T44" fmla="*/ 275 w 375"/>
                  <a:gd name="T45" fmla="*/ 411 h 751"/>
                  <a:gd name="T46" fmla="*/ 275 w 375"/>
                  <a:gd name="T47" fmla="*/ 353 h 751"/>
                  <a:gd name="T48" fmla="*/ 294 w 375"/>
                  <a:gd name="T49" fmla="*/ 302 h 751"/>
                  <a:gd name="T50" fmla="*/ 328 w 375"/>
                  <a:gd name="T51" fmla="*/ 255 h 751"/>
                  <a:gd name="T52" fmla="*/ 359 w 375"/>
                  <a:gd name="T53" fmla="*/ 203 h 751"/>
                  <a:gd name="T54" fmla="*/ 369 w 375"/>
                  <a:gd name="T55" fmla="*/ 159 h 751"/>
                  <a:gd name="T56" fmla="*/ 375 w 375"/>
                  <a:gd name="T57" fmla="*/ 101 h 751"/>
                  <a:gd name="T58" fmla="*/ 349 w 375"/>
                  <a:gd name="T59" fmla="*/ 41 h 7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5"/>
                  <a:gd name="T91" fmla="*/ 0 h 751"/>
                  <a:gd name="T92" fmla="*/ 375 w 375"/>
                  <a:gd name="T93" fmla="*/ 751 h 7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5" h="751">
                    <a:moveTo>
                      <a:pt x="349" y="41"/>
                    </a:moveTo>
                    <a:lnTo>
                      <a:pt x="313" y="17"/>
                    </a:lnTo>
                    <a:lnTo>
                      <a:pt x="246" y="0"/>
                    </a:lnTo>
                    <a:lnTo>
                      <a:pt x="189" y="10"/>
                    </a:lnTo>
                    <a:lnTo>
                      <a:pt x="148" y="36"/>
                    </a:lnTo>
                    <a:lnTo>
                      <a:pt x="113" y="92"/>
                    </a:lnTo>
                    <a:lnTo>
                      <a:pt x="76" y="169"/>
                    </a:lnTo>
                    <a:lnTo>
                      <a:pt x="38" y="265"/>
                    </a:lnTo>
                    <a:lnTo>
                      <a:pt x="9" y="364"/>
                    </a:lnTo>
                    <a:lnTo>
                      <a:pt x="0" y="473"/>
                    </a:lnTo>
                    <a:lnTo>
                      <a:pt x="0" y="575"/>
                    </a:lnTo>
                    <a:lnTo>
                      <a:pt x="16" y="650"/>
                    </a:lnTo>
                    <a:lnTo>
                      <a:pt x="57" y="708"/>
                    </a:lnTo>
                    <a:lnTo>
                      <a:pt x="110" y="737"/>
                    </a:lnTo>
                    <a:lnTo>
                      <a:pt x="196" y="751"/>
                    </a:lnTo>
                    <a:lnTo>
                      <a:pt x="256" y="751"/>
                    </a:lnTo>
                    <a:lnTo>
                      <a:pt x="290" y="727"/>
                    </a:lnTo>
                    <a:lnTo>
                      <a:pt x="318" y="679"/>
                    </a:lnTo>
                    <a:lnTo>
                      <a:pt x="328" y="609"/>
                    </a:lnTo>
                    <a:lnTo>
                      <a:pt x="328" y="558"/>
                    </a:lnTo>
                    <a:lnTo>
                      <a:pt x="309" y="496"/>
                    </a:lnTo>
                    <a:lnTo>
                      <a:pt x="294" y="462"/>
                    </a:lnTo>
                    <a:lnTo>
                      <a:pt x="275" y="411"/>
                    </a:lnTo>
                    <a:lnTo>
                      <a:pt x="275" y="353"/>
                    </a:lnTo>
                    <a:lnTo>
                      <a:pt x="294" y="302"/>
                    </a:lnTo>
                    <a:lnTo>
                      <a:pt x="328" y="255"/>
                    </a:lnTo>
                    <a:lnTo>
                      <a:pt x="359" y="203"/>
                    </a:lnTo>
                    <a:lnTo>
                      <a:pt x="369" y="159"/>
                    </a:lnTo>
                    <a:lnTo>
                      <a:pt x="375" y="101"/>
                    </a:lnTo>
                    <a:lnTo>
                      <a:pt x="349" y="41"/>
                    </a:lnTo>
                    <a:close/>
                  </a:path>
                </a:pathLst>
              </a:custGeom>
              <a:solidFill>
                <a:srgbClr val="000000"/>
              </a:solidFill>
              <a:ln w="25400">
                <a:noFill/>
                <a:round/>
                <a:headEnd/>
                <a:tailEnd/>
              </a:ln>
            </p:spPr>
            <p:txBody>
              <a:bodyPr/>
              <a:lstStyle/>
              <a:p>
                <a:endParaRPr lang="en-US">
                  <a:solidFill>
                    <a:srgbClr val="000000"/>
                  </a:solidFill>
                </a:endParaRPr>
              </a:p>
            </p:txBody>
          </p:sp>
          <p:sp>
            <p:nvSpPr>
              <p:cNvPr id="46199" name="Freeform 28"/>
              <p:cNvSpPr>
                <a:spLocks/>
              </p:cNvSpPr>
              <p:nvPr/>
            </p:nvSpPr>
            <p:spPr bwMode="auto">
              <a:xfrm>
                <a:off x="6328" y="10445"/>
                <a:ext cx="469" cy="745"/>
              </a:xfrm>
              <a:custGeom>
                <a:avLst/>
                <a:gdLst>
                  <a:gd name="T0" fmla="*/ 348 w 469"/>
                  <a:gd name="T1" fmla="*/ 30 h 745"/>
                  <a:gd name="T2" fmla="*/ 417 w 469"/>
                  <a:gd name="T3" fmla="*/ 0 h 745"/>
                  <a:gd name="T4" fmla="*/ 469 w 469"/>
                  <a:gd name="T5" fmla="*/ 0 h 745"/>
                  <a:gd name="T6" fmla="*/ 460 w 469"/>
                  <a:gd name="T7" fmla="*/ 71 h 745"/>
                  <a:gd name="T8" fmla="*/ 392 w 469"/>
                  <a:gd name="T9" fmla="*/ 115 h 745"/>
                  <a:gd name="T10" fmla="*/ 280 w 469"/>
                  <a:gd name="T11" fmla="*/ 164 h 745"/>
                  <a:gd name="T12" fmla="*/ 172 w 469"/>
                  <a:gd name="T13" fmla="*/ 235 h 745"/>
                  <a:gd name="T14" fmla="*/ 94 w 469"/>
                  <a:gd name="T15" fmla="*/ 313 h 745"/>
                  <a:gd name="T16" fmla="*/ 88 w 469"/>
                  <a:gd name="T17" fmla="*/ 332 h 745"/>
                  <a:gd name="T18" fmla="*/ 126 w 469"/>
                  <a:gd name="T19" fmla="*/ 379 h 745"/>
                  <a:gd name="T20" fmla="*/ 186 w 469"/>
                  <a:gd name="T21" fmla="*/ 433 h 745"/>
                  <a:gd name="T22" fmla="*/ 235 w 469"/>
                  <a:gd name="T23" fmla="*/ 494 h 745"/>
                  <a:gd name="T24" fmla="*/ 270 w 469"/>
                  <a:gd name="T25" fmla="*/ 574 h 745"/>
                  <a:gd name="T26" fmla="*/ 264 w 469"/>
                  <a:gd name="T27" fmla="*/ 611 h 745"/>
                  <a:gd name="T28" fmla="*/ 231 w 469"/>
                  <a:gd name="T29" fmla="*/ 631 h 745"/>
                  <a:gd name="T30" fmla="*/ 202 w 469"/>
                  <a:gd name="T31" fmla="*/ 645 h 745"/>
                  <a:gd name="T32" fmla="*/ 166 w 469"/>
                  <a:gd name="T33" fmla="*/ 672 h 745"/>
                  <a:gd name="T34" fmla="*/ 143 w 469"/>
                  <a:gd name="T35" fmla="*/ 721 h 745"/>
                  <a:gd name="T36" fmla="*/ 133 w 469"/>
                  <a:gd name="T37" fmla="*/ 745 h 745"/>
                  <a:gd name="T38" fmla="*/ 98 w 469"/>
                  <a:gd name="T39" fmla="*/ 742 h 745"/>
                  <a:gd name="T40" fmla="*/ 94 w 469"/>
                  <a:gd name="T41" fmla="*/ 701 h 745"/>
                  <a:gd name="T42" fmla="*/ 143 w 469"/>
                  <a:gd name="T43" fmla="*/ 631 h 745"/>
                  <a:gd name="T44" fmla="*/ 202 w 469"/>
                  <a:gd name="T45" fmla="*/ 594 h 745"/>
                  <a:gd name="T46" fmla="*/ 221 w 469"/>
                  <a:gd name="T47" fmla="*/ 571 h 745"/>
                  <a:gd name="T48" fmla="*/ 205 w 469"/>
                  <a:gd name="T49" fmla="*/ 520 h 745"/>
                  <a:gd name="T50" fmla="*/ 166 w 469"/>
                  <a:gd name="T51" fmla="*/ 479 h 745"/>
                  <a:gd name="T52" fmla="*/ 88 w 469"/>
                  <a:gd name="T53" fmla="*/ 433 h 745"/>
                  <a:gd name="T54" fmla="*/ 25 w 469"/>
                  <a:gd name="T55" fmla="*/ 373 h 745"/>
                  <a:gd name="T56" fmla="*/ 0 w 469"/>
                  <a:gd name="T57" fmla="*/ 313 h 745"/>
                  <a:gd name="T58" fmla="*/ 9 w 469"/>
                  <a:gd name="T59" fmla="*/ 296 h 745"/>
                  <a:gd name="T60" fmla="*/ 55 w 469"/>
                  <a:gd name="T61" fmla="*/ 252 h 745"/>
                  <a:gd name="T62" fmla="*/ 123 w 469"/>
                  <a:gd name="T63" fmla="*/ 191 h 745"/>
                  <a:gd name="T64" fmla="*/ 196 w 469"/>
                  <a:gd name="T65" fmla="*/ 135 h 745"/>
                  <a:gd name="T66" fmla="*/ 273 w 469"/>
                  <a:gd name="T67" fmla="*/ 71 h 745"/>
                  <a:gd name="T68" fmla="*/ 348 w 469"/>
                  <a:gd name="T69" fmla="*/ 30 h 7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
                  <a:gd name="T106" fmla="*/ 0 h 745"/>
                  <a:gd name="T107" fmla="*/ 469 w 469"/>
                  <a:gd name="T108" fmla="*/ 745 h 7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 h="745">
                    <a:moveTo>
                      <a:pt x="348" y="30"/>
                    </a:moveTo>
                    <a:lnTo>
                      <a:pt x="417" y="0"/>
                    </a:lnTo>
                    <a:lnTo>
                      <a:pt x="469" y="0"/>
                    </a:lnTo>
                    <a:lnTo>
                      <a:pt x="460" y="71"/>
                    </a:lnTo>
                    <a:lnTo>
                      <a:pt x="392" y="115"/>
                    </a:lnTo>
                    <a:lnTo>
                      <a:pt x="280" y="164"/>
                    </a:lnTo>
                    <a:lnTo>
                      <a:pt x="172" y="235"/>
                    </a:lnTo>
                    <a:lnTo>
                      <a:pt x="94" y="313"/>
                    </a:lnTo>
                    <a:lnTo>
                      <a:pt x="88" y="332"/>
                    </a:lnTo>
                    <a:lnTo>
                      <a:pt x="126" y="379"/>
                    </a:lnTo>
                    <a:lnTo>
                      <a:pt x="186" y="433"/>
                    </a:lnTo>
                    <a:lnTo>
                      <a:pt x="235" y="494"/>
                    </a:lnTo>
                    <a:lnTo>
                      <a:pt x="270" y="574"/>
                    </a:lnTo>
                    <a:lnTo>
                      <a:pt x="264" y="611"/>
                    </a:lnTo>
                    <a:lnTo>
                      <a:pt x="231" y="631"/>
                    </a:lnTo>
                    <a:lnTo>
                      <a:pt x="202" y="645"/>
                    </a:lnTo>
                    <a:lnTo>
                      <a:pt x="166" y="672"/>
                    </a:lnTo>
                    <a:lnTo>
                      <a:pt x="143" y="721"/>
                    </a:lnTo>
                    <a:lnTo>
                      <a:pt x="133" y="745"/>
                    </a:lnTo>
                    <a:lnTo>
                      <a:pt x="98" y="742"/>
                    </a:lnTo>
                    <a:lnTo>
                      <a:pt x="94" y="701"/>
                    </a:lnTo>
                    <a:lnTo>
                      <a:pt x="143" y="631"/>
                    </a:lnTo>
                    <a:lnTo>
                      <a:pt x="202" y="594"/>
                    </a:lnTo>
                    <a:lnTo>
                      <a:pt x="221" y="571"/>
                    </a:lnTo>
                    <a:lnTo>
                      <a:pt x="205" y="520"/>
                    </a:lnTo>
                    <a:lnTo>
                      <a:pt x="166" y="479"/>
                    </a:lnTo>
                    <a:lnTo>
                      <a:pt x="88" y="433"/>
                    </a:lnTo>
                    <a:lnTo>
                      <a:pt x="25" y="373"/>
                    </a:lnTo>
                    <a:lnTo>
                      <a:pt x="0" y="313"/>
                    </a:lnTo>
                    <a:lnTo>
                      <a:pt x="9" y="296"/>
                    </a:lnTo>
                    <a:lnTo>
                      <a:pt x="55" y="252"/>
                    </a:lnTo>
                    <a:lnTo>
                      <a:pt x="123" y="191"/>
                    </a:lnTo>
                    <a:lnTo>
                      <a:pt x="196" y="135"/>
                    </a:lnTo>
                    <a:lnTo>
                      <a:pt x="273" y="71"/>
                    </a:lnTo>
                    <a:lnTo>
                      <a:pt x="348" y="30"/>
                    </a:lnTo>
                    <a:close/>
                  </a:path>
                </a:pathLst>
              </a:custGeom>
              <a:solidFill>
                <a:srgbClr val="000000"/>
              </a:solidFill>
              <a:ln w="25400">
                <a:noFill/>
                <a:round/>
                <a:headEnd/>
                <a:tailEnd/>
              </a:ln>
            </p:spPr>
            <p:txBody>
              <a:bodyPr/>
              <a:lstStyle/>
              <a:p>
                <a:endParaRPr lang="en-US">
                  <a:solidFill>
                    <a:srgbClr val="000000"/>
                  </a:solidFill>
                </a:endParaRPr>
              </a:p>
            </p:txBody>
          </p:sp>
          <p:sp>
            <p:nvSpPr>
              <p:cNvPr id="46200" name="Freeform 29"/>
              <p:cNvSpPr>
                <a:spLocks/>
              </p:cNvSpPr>
              <p:nvPr/>
            </p:nvSpPr>
            <p:spPr bwMode="auto">
              <a:xfrm>
                <a:off x="6873" y="10465"/>
                <a:ext cx="375" cy="791"/>
              </a:xfrm>
              <a:custGeom>
                <a:avLst/>
                <a:gdLst>
                  <a:gd name="T0" fmla="*/ 47 w 375"/>
                  <a:gd name="T1" fmla="*/ 0 h 791"/>
                  <a:gd name="T2" fmla="*/ 138 w 375"/>
                  <a:gd name="T3" fmla="*/ 61 h 791"/>
                  <a:gd name="T4" fmla="*/ 205 w 375"/>
                  <a:gd name="T5" fmla="*/ 132 h 791"/>
                  <a:gd name="T6" fmla="*/ 244 w 375"/>
                  <a:gd name="T7" fmla="*/ 201 h 791"/>
                  <a:gd name="T8" fmla="*/ 277 w 375"/>
                  <a:gd name="T9" fmla="*/ 271 h 791"/>
                  <a:gd name="T10" fmla="*/ 316 w 375"/>
                  <a:gd name="T11" fmla="*/ 332 h 791"/>
                  <a:gd name="T12" fmla="*/ 361 w 375"/>
                  <a:gd name="T13" fmla="*/ 399 h 791"/>
                  <a:gd name="T14" fmla="*/ 375 w 375"/>
                  <a:gd name="T15" fmla="*/ 423 h 791"/>
                  <a:gd name="T16" fmla="*/ 372 w 375"/>
                  <a:gd name="T17" fmla="*/ 450 h 791"/>
                  <a:gd name="T18" fmla="*/ 305 w 375"/>
                  <a:gd name="T19" fmla="*/ 483 h 791"/>
                  <a:gd name="T20" fmla="*/ 217 w 375"/>
                  <a:gd name="T21" fmla="*/ 530 h 791"/>
                  <a:gd name="T22" fmla="*/ 145 w 375"/>
                  <a:gd name="T23" fmla="*/ 560 h 791"/>
                  <a:gd name="T24" fmla="*/ 89 w 375"/>
                  <a:gd name="T25" fmla="*/ 581 h 791"/>
                  <a:gd name="T26" fmla="*/ 86 w 375"/>
                  <a:gd name="T27" fmla="*/ 604 h 791"/>
                  <a:gd name="T28" fmla="*/ 128 w 375"/>
                  <a:gd name="T29" fmla="*/ 633 h 791"/>
                  <a:gd name="T30" fmla="*/ 165 w 375"/>
                  <a:gd name="T31" fmla="*/ 684 h 791"/>
                  <a:gd name="T32" fmla="*/ 194 w 375"/>
                  <a:gd name="T33" fmla="*/ 755 h 791"/>
                  <a:gd name="T34" fmla="*/ 188 w 375"/>
                  <a:gd name="T35" fmla="*/ 784 h 791"/>
                  <a:gd name="T36" fmla="*/ 165 w 375"/>
                  <a:gd name="T37" fmla="*/ 791 h 791"/>
                  <a:gd name="T38" fmla="*/ 145 w 375"/>
                  <a:gd name="T39" fmla="*/ 775 h 791"/>
                  <a:gd name="T40" fmla="*/ 128 w 375"/>
                  <a:gd name="T41" fmla="*/ 731 h 791"/>
                  <a:gd name="T42" fmla="*/ 109 w 375"/>
                  <a:gd name="T43" fmla="*/ 691 h 791"/>
                  <a:gd name="T44" fmla="*/ 79 w 375"/>
                  <a:gd name="T45" fmla="*/ 654 h 791"/>
                  <a:gd name="T46" fmla="*/ 40 w 375"/>
                  <a:gd name="T47" fmla="*/ 633 h 791"/>
                  <a:gd name="T48" fmla="*/ 17 w 375"/>
                  <a:gd name="T49" fmla="*/ 604 h 791"/>
                  <a:gd name="T50" fmla="*/ 40 w 375"/>
                  <a:gd name="T51" fmla="*/ 560 h 791"/>
                  <a:gd name="T52" fmla="*/ 86 w 375"/>
                  <a:gd name="T53" fmla="*/ 540 h 791"/>
                  <a:gd name="T54" fmla="*/ 158 w 375"/>
                  <a:gd name="T55" fmla="*/ 493 h 791"/>
                  <a:gd name="T56" fmla="*/ 237 w 375"/>
                  <a:gd name="T57" fmla="*/ 459 h 791"/>
                  <a:gd name="T58" fmla="*/ 296 w 375"/>
                  <a:gd name="T59" fmla="*/ 433 h 791"/>
                  <a:gd name="T60" fmla="*/ 296 w 375"/>
                  <a:gd name="T61" fmla="*/ 413 h 791"/>
                  <a:gd name="T62" fmla="*/ 277 w 375"/>
                  <a:gd name="T63" fmla="*/ 369 h 791"/>
                  <a:gd name="T64" fmla="*/ 217 w 375"/>
                  <a:gd name="T65" fmla="*/ 303 h 791"/>
                  <a:gd name="T66" fmla="*/ 158 w 375"/>
                  <a:gd name="T67" fmla="*/ 232 h 791"/>
                  <a:gd name="T68" fmla="*/ 89 w 375"/>
                  <a:gd name="T69" fmla="*/ 144 h 791"/>
                  <a:gd name="T70" fmla="*/ 40 w 375"/>
                  <a:gd name="T71" fmla="*/ 100 h 791"/>
                  <a:gd name="T72" fmla="*/ 10 w 375"/>
                  <a:gd name="T73" fmla="*/ 51 h 791"/>
                  <a:gd name="T74" fmla="*/ 0 w 375"/>
                  <a:gd name="T75" fmla="*/ 3 h 791"/>
                  <a:gd name="T76" fmla="*/ 47 w 375"/>
                  <a:gd name="T77" fmla="*/ 0 h 7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5"/>
                  <a:gd name="T118" fmla="*/ 0 h 791"/>
                  <a:gd name="T119" fmla="*/ 375 w 375"/>
                  <a:gd name="T120" fmla="*/ 791 h 7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5" h="791">
                    <a:moveTo>
                      <a:pt x="47" y="0"/>
                    </a:moveTo>
                    <a:lnTo>
                      <a:pt x="138" y="61"/>
                    </a:lnTo>
                    <a:lnTo>
                      <a:pt x="205" y="132"/>
                    </a:lnTo>
                    <a:lnTo>
                      <a:pt x="244" y="201"/>
                    </a:lnTo>
                    <a:lnTo>
                      <a:pt x="277" y="271"/>
                    </a:lnTo>
                    <a:lnTo>
                      <a:pt x="316" y="332"/>
                    </a:lnTo>
                    <a:lnTo>
                      <a:pt x="361" y="399"/>
                    </a:lnTo>
                    <a:lnTo>
                      <a:pt x="375" y="423"/>
                    </a:lnTo>
                    <a:lnTo>
                      <a:pt x="372" y="450"/>
                    </a:lnTo>
                    <a:lnTo>
                      <a:pt x="305" y="483"/>
                    </a:lnTo>
                    <a:lnTo>
                      <a:pt x="217" y="530"/>
                    </a:lnTo>
                    <a:lnTo>
                      <a:pt x="145" y="560"/>
                    </a:lnTo>
                    <a:lnTo>
                      <a:pt x="89" y="581"/>
                    </a:lnTo>
                    <a:lnTo>
                      <a:pt x="86" y="604"/>
                    </a:lnTo>
                    <a:lnTo>
                      <a:pt x="128" y="633"/>
                    </a:lnTo>
                    <a:lnTo>
                      <a:pt x="165" y="684"/>
                    </a:lnTo>
                    <a:lnTo>
                      <a:pt x="194" y="755"/>
                    </a:lnTo>
                    <a:lnTo>
                      <a:pt x="188" y="784"/>
                    </a:lnTo>
                    <a:lnTo>
                      <a:pt x="165" y="791"/>
                    </a:lnTo>
                    <a:lnTo>
                      <a:pt x="145" y="775"/>
                    </a:lnTo>
                    <a:lnTo>
                      <a:pt x="128" y="731"/>
                    </a:lnTo>
                    <a:lnTo>
                      <a:pt x="109" y="691"/>
                    </a:lnTo>
                    <a:lnTo>
                      <a:pt x="79" y="654"/>
                    </a:lnTo>
                    <a:lnTo>
                      <a:pt x="40" y="633"/>
                    </a:lnTo>
                    <a:lnTo>
                      <a:pt x="17" y="604"/>
                    </a:lnTo>
                    <a:lnTo>
                      <a:pt x="40" y="560"/>
                    </a:lnTo>
                    <a:lnTo>
                      <a:pt x="86" y="540"/>
                    </a:lnTo>
                    <a:lnTo>
                      <a:pt x="158" y="493"/>
                    </a:lnTo>
                    <a:lnTo>
                      <a:pt x="237" y="459"/>
                    </a:lnTo>
                    <a:lnTo>
                      <a:pt x="296" y="433"/>
                    </a:lnTo>
                    <a:lnTo>
                      <a:pt x="296" y="413"/>
                    </a:lnTo>
                    <a:lnTo>
                      <a:pt x="277" y="369"/>
                    </a:lnTo>
                    <a:lnTo>
                      <a:pt x="217" y="303"/>
                    </a:lnTo>
                    <a:lnTo>
                      <a:pt x="158" y="232"/>
                    </a:lnTo>
                    <a:lnTo>
                      <a:pt x="89" y="144"/>
                    </a:lnTo>
                    <a:lnTo>
                      <a:pt x="40" y="100"/>
                    </a:lnTo>
                    <a:lnTo>
                      <a:pt x="10" y="51"/>
                    </a:lnTo>
                    <a:lnTo>
                      <a:pt x="0" y="3"/>
                    </a:lnTo>
                    <a:lnTo>
                      <a:pt x="47" y="0"/>
                    </a:lnTo>
                    <a:close/>
                  </a:path>
                </a:pathLst>
              </a:custGeom>
              <a:solidFill>
                <a:srgbClr val="000000"/>
              </a:solidFill>
              <a:ln w="25400">
                <a:noFill/>
                <a:round/>
                <a:headEnd/>
                <a:tailEnd/>
              </a:ln>
            </p:spPr>
            <p:txBody>
              <a:bodyPr/>
              <a:lstStyle/>
              <a:p>
                <a:endParaRPr lang="en-US">
                  <a:solidFill>
                    <a:srgbClr val="000000"/>
                  </a:solidFill>
                </a:endParaRPr>
              </a:p>
            </p:txBody>
          </p:sp>
          <p:sp>
            <p:nvSpPr>
              <p:cNvPr id="46201" name="Freeform 30"/>
              <p:cNvSpPr>
                <a:spLocks/>
              </p:cNvSpPr>
              <p:nvPr/>
            </p:nvSpPr>
            <p:spPr bwMode="auto">
              <a:xfrm>
                <a:off x="6765" y="11050"/>
                <a:ext cx="349" cy="1050"/>
              </a:xfrm>
              <a:custGeom>
                <a:avLst/>
                <a:gdLst>
                  <a:gd name="T0" fmla="*/ 29 w 349"/>
                  <a:gd name="T1" fmla="*/ 7 h 1050"/>
                  <a:gd name="T2" fmla="*/ 72 w 349"/>
                  <a:gd name="T3" fmla="*/ 0 h 1050"/>
                  <a:gd name="T4" fmla="*/ 111 w 349"/>
                  <a:gd name="T5" fmla="*/ 20 h 1050"/>
                  <a:gd name="T6" fmla="*/ 129 w 349"/>
                  <a:gd name="T7" fmla="*/ 57 h 1050"/>
                  <a:gd name="T8" fmla="*/ 129 w 349"/>
                  <a:gd name="T9" fmla="*/ 218 h 1050"/>
                  <a:gd name="T10" fmla="*/ 141 w 349"/>
                  <a:gd name="T11" fmla="*/ 318 h 1050"/>
                  <a:gd name="T12" fmla="*/ 168 w 349"/>
                  <a:gd name="T13" fmla="*/ 451 h 1050"/>
                  <a:gd name="T14" fmla="*/ 197 w 349"/>
                  <a:gd name="T15" fmla="*/ 572 h 1050"/>
                  <a:gd name="T16" fmla="*/ 238 w 349"/>
                  <a:gd name="T17" fmla="*/ 702 h 1050"/>
                  <a:gd name="T18" fmla="*/ 261 w 349"/>
                  <a:gd name="T19" fmla="*/ 789 h 1050"/>
                  <a:gd name="T20" fmla="*/ 287 w 349"/>
                  <a:gd name="T21" fmla="*/ 849 h 1050"/>
                  <a:gd name="T22" fmla="*/ 329 w 349"/>
                  <a:gd name="T23" fmla="*/ 889 h 1050"/>
                  <a:gd name="T24" fmla="*/ 349 w 349"/>
                  <a:gd name="T25" fmla="*/ 920 h 1050"/>
                  <a:gd name="T26" fmla="*/ 336 w 349"/>
                  <a:gd name="T27" fmla="*/ 950 h 1050"/>
                  <a:gd name="T28" fmla="*/ 296 w 349"/>
                  <a:gd name="T29" fmla="*/ 962 h 1050"/>
                  <a:gd name="T30" fmla="*/ 250 w 349"/>
                  <a:gd name="T31" fmla="*/ 984 h 1050"/>
                  <a:gd name="T32" fmla="*/ 217 w 349"/>
                  <a:gd name="T33" fmla="*/ 1020 h 1050"/>
                  <a:gd name="T34" fmla="*/ 191 w 349"/>
                  <a:gd name="T35" fmla="*/ 1050 h 1050"/>
                  <a:gd name="T36" fmla="*/ 157 w 349"/>
                  <a:gd name="T37" fmla="*/ 1043 h 1050"/>
                  <a:gd name="T38" fmla="*/ 138 w 349"/>
                  <a:gd name="T39" fmla="*/ 1023 h 1050"/>
                  <a:gd name="T40" fmla="*/ 122 w 349"/>
                  <a:gd name="T41" fmla="*/ 974 h 1050"/>
                  <a:gd name="T42" fmla="*/ 152 w 349"/>
                  <a:gd name="T43" fmla="*/ 953 h 1050"/>
                  <a:gd name="T44" fmla="*/ 217 w 349"/>
                  <a:gd name="T45" fmla="*/ 920 h 1050"/>
                  <a:gd name="T46" fmla="*/ 257 w 349"/>
                  <a:gd name="T47" fmla="*/ 910 h 1050"/>
                  <a:gd name="T48" fmla="*/ 261 w 349"/>
                  <a:gd name="T49" fmla="*/ 893 h 1050"/>
                  <a:gd name="T50" fmla="*/ 240 w 349"/>
                  <a:gd name="T51" fmla="*/ 859 h 1050"/>
                  <a:gd name="T52" fmla="*/ 208 w 349"/>
                  <a:gd name="T53" fmla="*/ 779 h 1050"/>
                  <a:gd name="T54" fmla="*/ 162 w 349"/>
                  <a:gd name="T55" fmla="*/ 669 h 1050"/>
                  <a:gd name="T56" fmla="*/ 118 w 349"/>
                  <a:gd name="T57" fmla="*/ 529 h 1050"/>
                  <a:gd name="T58" fmla="*/ 72 w 349"/>
                  <a:gd name="T59" fmla="*/ 387 h 1050"/>
                  <a:gd name="T60" fmla="*/ 39 w 349"/>
                  <a:gd name="T61" fmla="*/ 257 h 1050"/>
                  <a:gd name="T62" fmla="*/ 20 w 349"/>
                  <a:gd name="T63" fmla="*/ 171 h 1050"/>
                  <a:gd name="T64" fmla="*/ 0 w 349"/>
                  <a:gd name="T65" fmla="*/ 88 h 1050"/>
                  <a:gd name="T66" fmla="*/ 29 w 349"/>
                  <a:gd name="T67" fmla="*/ 7 h 10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9"/>
                  <a:gd name="T103" fmla="*/ 0 h 1050"/>
                  <a:gd name="T104" fmla="*/ 349 w 349"/>
                  <a:gd name="T105" fmla="*/ 1050 h 10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9" h="1050">
                    <a:moveTo>
                      <a:pt x="29" y="7"/>
                    </a:moveTo>
                    <a:lnTo>
                      <a:pt x="72" y="0"/>
                    </a:lnTo>
                    <a:lnTo>
                      <a:pt x="111" y="20"/>
                    </a:lnTo>
                    <a:lnTo>
                      <a:pt x="129" y="57"/>
                    </a:lnTo>
                    <a:lnTo>
                      <a:pt x="129" y="218"/>
                    </a:lnTo>
                    <a:lnTo>
                      <a:pt x="141" y="318"/>
                    </a:lnTo>
                    <a:lnTo>
                      <a:pt x="168" y="451"/>
                    </a:lnTo>
                    <a:lnTo>
                      <a:pt x="197" y="572"/>
                    </a:lnTo>
                    <a:lnTo>
                      <a:pt x="238" y="702"/>
                    </a:lnTo>
                    <a:lnTo>
                      <a:pt x="261" y="789"/>
                    </a:lnTo>
                    <a:lnTo>
                      <a:pt x="287" y="849"/>
                    </a:lnTo>
                    <a:lnTo>
                      <a:pt x="329" y="889"/>
                    </a:lnTo>
                    <a:lnTo>
                      <a:pt x="349" y="920"/>
                    </a:lnTo>
                    <a:lnTo>
                      <a:pt x="336" y="950"/>
                    </a:lnTo>
                    <a:lnTo>
                      <a:pt x="296" y="962"/>
                    </a:lnTo>
                    <a:lnTo>
                      <a:pt x="250" y="984"/>
                    </a:lnTo>
                    <a:lnTo>
                      <a:pt x="217" y="1020"/>
                    </a:lnTo>
                    <a:lnTo>
                      <a:pt x="191" y="1050"/>
                    </a:lnTo>
                    <a:lnTo>
                      <a:pt x="157" y="1043"/>
                    </a:lnTo>
                    <a:lnTo>
                      <a:pt x="138" y="1023"/>
                    </a:lnTo>
                    <a:lnTo>
                      <a:pt x="122" y="974"/>
                    </a:lnTo>
                    <a:lnTo>
                      <a:pt x="152" y="953"/>
                    </a:lnTo>
                    <a:lnTo>
                      <a:pt x="217" y="920"/>
                    </a:lnTo>
                    <a:lnTo>
                      <a:pt x="257" y="910"/>
                    </a:lnTo>
                    <a:lnTo>
                      <a:pt x="261" y="893"/>
                    </a:lnTo>
                    <a:lnTo>
                      <a:pt x="240" y="859"/>
                    </a:lnTo>
                    <a:lnTo>
                      <a:pt x="208" y="779"/>
                    </a:lnTo>
                    <a:lnTo>
                      <a:pt x="162" y="669"/>
                    </a:lnTo>
                    <a:lnTo>
                      <a:pt x="118" y="529"/>
                    </a:lnTo>
                    <a:lnTo>
                      <a:pt x="72" y="387"/>
                    </a:lnTo>
                    <a:lnTo>
                      <a:pt x="39" y="257"/>
                    </a:lnTo>
                    <a:lnTo>
                      <a:pt x="20" y="171"/>
                    </a:lnTo>
                    <a:lnTo>
                      <a:pt x="0" y="88"/>
                    </a:lnTo>
                    <a:lnTo>
                      <a:pt x="29" y="7"/>
                    </a:lnTo>
                    <a:close/>
                  </a:path>
                </a:pathLst>
              </a:custGeom>
              <a:solidFill>
                <a:srgbClr val="000000"/>
              </a:solidFill>
              <a:ln w="25400">
                <a:noFill/>
                <a:round/>
                <a:headEnd/>
                <a:tailEnd/>
              </a:ln>
            </p:spPr>
            <p:txBody>
              <a:bodyPr/>
              <a:lstStyle/>
              <a:p>
                <a:endParaRPr lang="en-US">
                  <a:solidFill>
                    <a:srgbClr val="000000"/>
                  </a:solidFill>
                </a:endParaRPr>
              </a:p>
            </p:txBody>
          </p:sp>
          <p:sp>
            <p:nvSpPr>
              <p:cNvPr id="46202" name="Freeform 31"/>
              <p:cNvSpPr>
                <a:spLocks/>
              </p:cNvSpPr>
              <p:nvPr/>
            </p:nvSpPr>
            <p:spPr bwMode="auto">
              <a:xfrm>
                <a:off x="6528" y="11028"/>
                <a:ext cx="269" cy="1013"/>
              </a:xfrm>
              <a:custGeom>
                <a:avLst/>
                <a:gdLst>
                  <a:gd name="T0" fmla="*/ 80 w 269"/>
                  <a:gd name="T1" fmla="*/ 200 h 1013"/>
                  <a:gd name="T2" fmla="*/ 106 w 269"/>
                  <a:gd name="T3" fmla="*/ 49 h 1013"/>
                  <a:gd name="T4" fmla="*/ 159 w 269"/>
                  <a:gd name="T5" fmla="*/ 0 h 1013"/>
                  <a:gd name="T6" fmla="*/ 200 w 269"/>
                  <a:gd name="T7" fmla="*/ 39 h 1013"/>
                  <a:gd name="T8" fmla="*/ 219 w 269"/>
                  <a:gd name="T9" fmla="*/ 80 h 1013"/>
                  <a:gd name="T10" fmla="*/ 189 w 269"/>
                  <a:gd name="T11" fmla="*/ 149 h 1013"/>
                  <a:gd name="T12" fmla="*/ 166 w 269"/>
                  <a:gd name="T13" fmla="*/ 261 h 1013"/>
                  <a:gd name="T14" fmla="*/ 156 w 269"/>
                  <a:gd name="T15" fmla="*/ 374 h 1013"/>
                  <a:gd name="T16" fmla="*/ 147 w 269"/>
                  <a:gd name="T17" fmla="*/ 491 h 1013"/>
                  <a:gd name="T18" fmla="*/ 159 w 269"/>
                  <a:gd name="T19" fmla="*/ 575 h 1013"/>
                  <a:gd name="T20" fmla="*/ 186 w 269"/>
                  <a:gd name="T21" fmla="*/ 682 h 1013"/>
                  <a:gd name="T22" fmla="*/ 216 w 269"/>
                  <a:gd name="T23" fmla="*/ 775 h 1013"/>
                  <a:gd name="T24" fmla="*/ 246 w 269"/>
                  <a:gd name="T25" fmla="*/ 876 h 1013"/>
                  <a:gd name="T26" fmla="*/ 260 w 269"/>
                  <a:gd name="T27" fmla="*/ 912 h 1013"/>
                  <a:gd name="T28" fmla="*/ 269 w 269"/>
                  <a:gd name="T29" fmla="*/ 936 h 1013"/>
                  <a:gd name="T30" fmla="*/ 260 w 269"/>
                  <a:gd name="T31" fmla="*/ 973 h 1013"/>
                  <a:gd name="T32" fmla="*/ 239 w 269"/>
                  <a:gd name="T33" fmla="*/ 986 h 1013"/>
                  <a:gd name="T34" fmla="*/ 177 w 269"/>
                  <a:gd name="T35" fmla="*/ 976 h 1013"/>
                  <a:gd name="T36" fmla="*/ 99 w 269"/>
                  <a:gd name="T37" fmla="*/ 986 h 1013"/>
                  <a:gd name="T38" fmla="*/ 60 w 269"/>
                  <a:gd name="T39" fmla="*/ 1006 h 1013"/>
                  <a:gd name="T40" fmla="*/ 20 w 269"/>
                  <a:gd name="T41" fmla="*/ 1013 h 1013"/>
                  <a:gd name="T42" fmla="*/ 0 w 269"/>
                  <a:gd name="T43" fmla="*/ 986 h 1013"/>
                  <a:gd name="T44" fmla="*/ 57 w 269"/>
                  <a:gd name="T45" fmla="*/ 922 h 1013"/>
                  <a:gd name="T46" fmla="*/ 110 w 269"/>
                  <a:gd name="T47" fmla="*/ 915 h 1013"/>
                  <a:gd name="T48" fmla="*/ 179 w 269"/>
                  <a:gd name="T49" fmla="*/ 915 h 1013"/>
                  <a:gd name="T50" fmla="*/ 207 w 269"/>
                  <a:gd name="T51" fmla="*/ 915 h 1013"/>
                  <a:gd name="T52" fmla="*/ 209 w 269"/>
                  <a:gd name="T53" fmla="*/ 883 h 1013"/>
                  <a:gd name="T54" fmla="*/ 186 w 269"/>
                  <a:gd name="T55" fmla="*/ 812 h 1013"/>
                  <a:gd name="T56" fmla="*/ 129 w 269"/>
                  <a:gd name="T57" fmla="*/ 682 h 1013"/>
                  <a:gd name="T58" fmla="*/ 96 w 269"/>
                  <a:gd name="T59" fmla="*/ 575 h 1013"/>
                  <a:gd name="T60" fmla="*/ 80 w 269"/>
                  <a:gd name="T61" fmla="*/ 464 h 1013"/>
                  <a:gd name="T62" fmla="*/ 69 w 269"/>
                  <a:gd name="T63" fmla="*/ 364 h 1013"/>
                  <a:gd name="T64" fmla="*/ 69 w 269"/>
                  <a:gd name="T65" fmla="*/ 271 h 1013"/>
                  <a:gd name="T66" fmla="*/ 80 w 269"/>
                  <a:gd name="T67" fmla="*/ 200 h 10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1013"/>
                  <a:gd name="T104" fmla="*/ 269 w 269"/>
                  <a:gd name="T105" fmla="*/ 1013 h 10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1013">
                    <a:moveTo>
                      <a:pt x="80" y="200"/>
                    </a:moveTo>
                    <a:lnTo>
                      <a:pt x="106" y="49"/>
                    </a:lnTo>
                    <a:lnTo>
                      <a:pt x="159" y="0"/>
                    </a:lnTo>
                    <a:lnTo>
                      <a:pt x="200" y="39"/>
                    </a:lnTo>
                    <a:lnTo>
                      <a:pt x="219" y="80"/>
                    </a:lnTo>
                    <a:lnTo>
                      <a:pt x="189" y="149"/>
                    </a:lnTo>
                    <a:lnTo>
                      <a:pt x="166" y="261"/>
                    </a:lnTo>
                    <a:lnTo>
                      <a:pt x="156" y="374"/>
                    </a:lnTo>
                    <a:lnTo>
                      <a:pt x="147" y="491"/>
                    </a:lnTo>
                    <a:lnTo>
                      <a:pt x="159" y="575"/>
                    </a:lnTo>
                    <a:lnTo>
                      <a:pt x="186" y="682"/>
                    </a:lnTo>
                    <a:lnTo>
                      <a:pt x="216" y="775"/>
                    </a:lnTo>
                    <a:lnTo>
                      <a:pt x="246" y="876"/>
                    </a:lnTo>
                    <a:lnTo>
                      <a:pt x="260" y="912"/>
                    </a:lnTo>
                    <a:lnTo>
                      <a:pt x="269" y="936"/>
                    </a:lnTo>
                    <a:lnTo>
                      <a:pt x="260" y="973"/>
                    </a:lnTo>
                    <a:lnTo>
                      <a:pt x="239" y="986"/>
                    </a:lnTo>
                    <a:lnTo>
                      <a:pt x="177" y="976"/>
                    </a:lnTo>
                    <a:lnTo>
                      <a:pt x="99" y="986"/>
                    </a:lnTo>
                    <a:lnTo>
                      <a:pt x="60" y="1006"/>
                    </a:lnTo>
                    <a:lnTo>
                      <a:pt x="20" y="1013"/>
                    </a:lnTo>
                    <a:lnTo>
                      <a:pt x="0" y="986"/>
                    </a:lnTo>
                    <a:lnTo>
                      <a:pt x="57" y="922"/>
                    </a:lnTo>
                    <a:lnTo>
                      <a:pt x="110" y="915"/>
                    </a:lnTo>
                    <a:lnTo>
                      <a:pt x="179" y="915"/>
                    </a:lnTo>
                    <a:lnTo>
                      <a:pt x="207" y="915"/>
                    </a:lnTo>
                    <a:lnTo>
                      <a:pt x="209" y="883"/>
                    </a:lnTo>
                    <a:lnTo>
                      <a:pt x="186" y="812"/>
                    </a:lnTo>
                    <a:lnTo>
                      <a:pt x="129" y="682"/>
                    </a:lnTo>
                    <a:lnTo>
                      <a:pt x="96" y="575"/>
                    </a:lnTo>
                    <a:lnTo>
                      <a:pt x="80" y="464"/>
                    </a:lnTo>
                    <a:lnTo>
                      <a:pt x="69" y="364"/>
                    </a:lnTo>
                    <a:lnTo>
                      <a:pt x="69" y="271"/>
                    </a:lnTo>
                    <a:lnTo>
                      <a:pt x="80" y="200"/>
                    </a:lnTo>
                    <a:close/>
                  </a:path>
                </a:pathLst>
              </a:custGeom>
              <a:solidFill>
                <a:srgbClr val="000000"/>
              </a:solidFill>
              <a:ln w="25400">
                <a:noFill/>
                <a:round/>
                <a:headEnd/>
                <a:tailEnd/>
              </a:ln>
            </p:spPr>
            <p:txBody>
              <a:bodyPr/>
              <a:lstStyle/>
              <a:p>
                <a:endParaRPr lang="en-US">
                  <a:solidFill>
                    <a:srgbClr val="000000"/>
                  </a:solidFill>
                </a:endParaRPr>
              </a:p>
            </p:txBody>
          </p:sp>
        </p:grpSp>
      </p:grpSp>
      <p:grpSp>
        <p:nvGrpSpPr>
          <p:cNvPr id="7" name="Group 137"/>
          <p:cNvGrpSpPr>
            <a:grpSpLocks/>
          </p:cNvGrpSpPr>
          <p:nvPr/>
        </p:nvGrpSpPr>
        <p:grpSpPr bwMode="auto">
          <a:xfrm>
            <a:off x="993775" y="4549775"/>
            <a:ext cx="1466850" cy="1390650"/>
            <a:chOff x="4490" y="836"/>
            <a:chExt cx="924" cy="876"/>
          </a:xfrm>
        </p:grpSpPr>
        <p:sp>
          <p:nvSpPr>
            <p:cNvPr id="46188" name="Freeform 32"/>
            <p:cNvSpPr>
              <a:spLocks/>
            </p:cNvSpPr>
            <p:nvPr/>
          </p:nvSpPr>
          <p:spPr bwMode="auto">
            <a:xfrm>
              <a:off x="4948" y="1101"/>
              <a:ext cx="8" cy="611"/>
            </a:xfrm>
            <a:custGeom>
              <a:avLst/>
              <a:gdLst>
                <a:gd name="T0" fmla="*/ 0 w 15"/>
                <a:gd name="T1" fmla="*/ 0 h 1140"/>
                <a:gd name="T2" fmla="*/ 1 w 15"/>
                <a:gd name="T3" fmla="*/ 1 h 1140"/>
                <a:gd name="T4" fmla="*/ 0 60000 65536"/>
                <a:gd name="T5" fmla="*/ 0 60000 65536"/>
                <a:gd name="T6" fmla="*/ 0 w 15"/>
                <a:gd name="T7" fmla="*/ 0 h 1140"/>
                <a:gd name="T8" fmla="*/ 15 w 15"/>
                <a:gd name="T9" fmla="*/ 1140 h 1140"/>
              </a:gdLst>
              <a:ahLst/>
              <a:cxnLst>
                <a:cxn ang="T4">
                  <a:pos x="T0" y="T1"/>
                </a:cxn>
                <a:cxn ang="T5">
                  <a:pos x="T2" y="T3"/>
                </a:cxn>
              </a:cxnLst>
              <a:rect l="T6" t="T7" r="T8" b="T9"/>
              <a:pathLst>
                <a:path w="15" h="1140">
                  <a:moveTo>
                    <a:pt x="0" y="0"/>
                  </a:moveTo>
                  <a:lnTo>
                    <a:pt x="15" y="114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89" name="Freeform 33"/>
            <p:cNvSpPr>
              <a:spLocks/>
            </p:cNvSpPr>
            <p:nvPr/>
          </p:nvSpPr>
          <p:spPr bwMode="auto">
            <a:xfrm>
              <a:off x="5036" y="1069"/>
              <a:ext cx="218" cy="386"/>
            </a:xfrm>
            <a:custGeom>
              <a:avLst/>
              <a:gdLst>
                <a:gd name="T0" fmla="*/ 0 w 405"/>
                <a:gd name="T1" fmla="*/ 0 h 720"/>
                <a:gd name="T2" fmla="*/ 1 w 405"/>
                <a:gd name="T3" fmla="*/ 1 h 720"/>
                <a:gd name="T4" fmla="*/ 0 60000 65536"/>
                <a:gd name="T5" fmla="*/ 0 60000 65536"/>
                <a:gd name="T6" fmla="*/ 0 w 405"/>
                <a:gd name="T7" fmla="*/ 0 h 720"/>
                <a:gd name="T8" fmla="*/ 405 w 405"/>
                <a:gd name="T9" fmla="*/ 720 h 720"/>
              </a:gdLst>
              <a:ahLst/>
              <a:cxnLst>
                <a:cxn ang="T4">
                  <a:pos x="T0" y="T1"/>
                </a:cxn>
                <a:cxn ang="T5">
                  <a:pos x="T2" y="T3"/>
                </a:cxn>
              </a:cxnLst>
              <a:rect l="T6" t="T7" r="T8" b="T9"/>
              <a:pathLst>
                <a:path w="405" h="720">
                  <a:moveTo>
                    <a:pt x="0" y="0"/>
                  </a:moveTo>
                  <a:lnTo>
                    <a:pt x="405" y="72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90" name="Freeform 34"/>
            <p:cNvSpPr>
              <a:spLocks/>
            </p:cNvSpPr>
            <p:nvPr/>
          </p:nvSpPr>
          <p:spPr bwMode="auto">
            <a:xfrm>
              <a:off x="5084" y="981"/>
              <a:ext cx="330" cy="241"/>
            </a:xfrm>
            <a:custGeom>
              <a:avLst/>
              <a:gdLst>
                <a:gd name="T0" fmla="*/ 0 w 615"/>
                <a:gd name="T1" fmla="*/ 0 h 450"/>
                <a:gd name="T2" fmla="*/ 1 w 615"/>
                <a:gd name="T3" fmla="*/ 1 h 450"/>
                <a:gd name="T4" fmla="*/ 0 60000 65536"/>
                <a:gd name="T5" fmla="*/ 0 60000 65536"/>
                <a:gd name="T6" fmla="*/ 0 w 615"/>
                <a:gd name="T7" fmla="*/ 0 h 450"/>
                <a:gd name="T8" fmla="*/ 615 w 615"/>
                <a:gd name="T9" fmla="*/ 450 h 450"/>
              </a:gdLst>
              <a:ahLst/>
              <a:cxnLst>
                <a:cxn ang="T4">
                  <a:pos x="T0" y="T1"/>
                </a:cxn>
                <a:cxn ang="T5">
                  <a:pos x="T2" y="T3"/>
                </a:cxn>
              </a:cxnLst>
              <a:rect l="T6" t="T7" r="T8" b="T9"/>
              <a:pathLst>
                <a:path w="615" h="450">
                  <a:moveTo>
                    <a:pt x="0" y="0"/>
                  </a:moveTo>
                  <a:lnTo>
                    <a:pt x="615" y="45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91" name="Freeform 35"/>
            <p:cNvSpPr>
              <a:spLocks/>
            </p:cNvSpPr>
            <p:nvPr/>
          </p:nvSpPr>
          <p:spPr bwMode="auto">
            <a:xfrm>
              <a:off x="5101" y="836"/>
              <a:ext cx="289" cy="48"/>
            </a:xfrm>
            <a:custGeom>
              <a:avLst/>
              <a:gdLst>
                <a:gd name="T0" fmla="*/ 0 w 540"/>
                <a:gd name="T1" fmla="*/ 0 h 90"/>
                <a:gd name="T2" fmla="*/ 1 w 540"/>
                <a:gd name="T3" fmla="*/ 1 h 90"/>
                <a:gd name="T4" fmla="*/ 0 60000 65536"/>
                <a:gd name="T5" fmla="*/ 0 60000 65536"/>
                <a:gd name="T6" fmla="*/ 0 w 540"/>
                <a:gd name="T7" fmla="*/ 0 h 90"/>
                <a:gd name="T8" fmla="*/ 540 w 540"/>
                <a:gd name="T9" fmla="*/ 90 h 90"/>
              </a:gdLst>
              <a:ahLst/>
              <a:cxnLst>
                <a:cxn ang="T4">
                  <a:pos x="T0" y="T1"/>
                </a:cxn>
                <a:cxn ang="T5">
                  <a:pos x="T2" y="T3"/>
                </a:cxn>
              </a:cxnLst>
              <a:rect l="T6" t="T7" r="T8" b="T9"/>
              <a:pathLst>
                <a:path w="540" h="90">
                  <a:moveTo>
                    <a:pt x="0" y="0"/>
                  </a:moveTo>
                  <a:lnTo>
                    <a:pt x="540" y="9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92" name="Freeform 36"/>
            <p:cNvSpPr>
              <a:spLocks/>
            </p:cNvSpPr>
            <p:nvPr/>
          </p:nvSpPr>
          <p:spPr bwMode="auto">
            <a:xfrm>
              <a:off x="4643" y="1062"/>
              <a:ext cx="225" cy="417"/>
            </a:xfrm>
            <a:custGeom>
              <a:avLst/>
              <a:gdLst>
                <a:gd name="T0" fmla="*/ 1 w 420"/>
                <a:gd name="T1" fmla="*/ 0 h 780"/>
                <a:gd name="T2" fmla="*/ 0 w 420"/>
                <a:gd name="T3" fmla="*/ 1 h 780"/>
                <a:gd name="T4" fmla="*/ 0 60000 65536"/>
                <a:gd name="T5" fmla="*/ 0 60000 65536"/>
                <a:gd name="T6" fmla="*/ 0 w 420"/>
                <a:gd name="T7" fmla="*/ 0 h 780"/>
                <a:gd name="T8" fmla="*/ 420 w 420"/>
                <a:gd name="T9" fmla="*/ 780 h 780"/>
              </a:gdLst>
              <a:ahLst/>
              <a:cxnLst>
                <a:cxn ang="T4">
                  <a:pos x="T0" y="T1"/>
                </a:cxn>
                <a:cxn ang="T5">
                  <a:pos x="T2" y="T3"/>
                </a:cxn>
              </a:cxnLst>
              <a:rect l="T6" t="T7" r="T8" b="T9"/>
              <a:pathLst>
                <a:path w="420" h="780">
                  <a:moveTo>
                    <a:pt x="420" y="0"/>
                  </a:moveTo>
                  <a:lnTo>
                    <a:pt x="0" y="78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93" name="Freeform 37"/>
            <p:cNvSpPr>
              <a:spLocks/>
            </p:cNvSpPr>
            <p:nvPr/>
          </p:nvSpPr>
          <p:spPr bwMode="auto">
            <a:xfrm>
              <a:off x="4490" y="981"/>
              <a:ext cx="329" cy="201"/>
            </a:xfrm>
            <a:custGeom>
              <a:avLst/>
              <a:gdLst>
                <a:gd name="T0" fmla="*/ 1 w 615"/>
                <a:gd name="T1" fmla="*/ 0 h 375"/>
                <a:gd name="T2" fmla="*/ 0 w 615"/>
                <a:gd name="T3" fmla="*/ 1 h 375"/>
                <a:gd name="T4" fmla="*/ 0 60000 65536"/>
                <a:gd name="T5" fmla="*/ 0 60000 65536"/>
                <a:gd name="T6" fmla="*/ 0 w 615"/>
                <a:gd name="T7" fmla="*/ 0 h 375"/>
                <a:gd name="T8" fmla="*/ 615 w 615"/>
                <a:gd name="T9" fmla="*/ 375 h 375"/>
              </a:gdLst>
              <a:ahLst/>
              <a:cxnLst>
                <a:cxn ang="T4">
                  <a:pos x="T0" y="T1"/>
                </a:cxn>
                <a:cxn ang="T5">
                  <a:pos x="T2" y="T3"/>
                </a:cxn>
              </a:cxnLst>
              <a:rect l="T6" t="T7" r="T8" b="T9"/>
              <a:pathLst>
                <a:path w="615" h="375">
                  <a:moveTo>
                    <a:pt x="615" y="0"/>
                  </a:moveTo>
                  <a:lnTo>
                    <a:pt x="0" y="375"/>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94" name="Freeform 38"/>
            <p:cNvSpPr>
              <a:spLocks/>
            </p:cNvSpPr>
            <p:nvPr/>
          </p:nvSpPr>
          <p:spPr bwMode="auto">
            <a:xfrm>
              <a:off x="4490" y="844"/>
              <a:ext cx="313" cy="56"/>
            </a:xfrm>
            <a:custGeom>
              <a:avLst/>
              <a:gdLst>
                <a:gd name="T0" fmla="*/ 1 w 585"/>
                <a:gd name="T1" fmla="*/ 0 h 105"/>
                <a:gd name="T2" fmla="*/ 0 w 585"/>
                <a:gd name="T3" fmla="*/ 1 h 105"/>
                <a:gd name="T4" fmla="*/ 0 60000 65536"/>
                <a:gd name="T5" fmla="*/ 0 60000 65536"/>
                <a:gd name="T6" fmla="*/ 0 w 585"/>
                <a:gd name="T7" fmla="*/ 0 h 105"/>
                <a:gd name="T8" fmla="*/ 585 w 585"/>
                <a:gd name="T9" fmla="*/ 105 h 105"/>
              </a:gdLst>
              <a:ahLst/>
              <a:cxnLst>
                <a:cxn ang="T4">
                  <a:pos x="T0" y="T1"/>
                </a:cxn>
                <a:cxn ang="T5">
                  <a:pos x="T2" y="T3"/>
                </a:cxn>
              </a:cxnLst>
              <a:rect l="T6" t="T7" r="T8" b="T9"/>
              <a:pathLst>
                <a:path w="585" h="105">
                  <a:moveTo>
                    <a:pt x="585" y="0"/>
                  </a:moveTo>
                  <a:lnTo>
                    <a:pt x="0" y="105"/>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grpSp>
      <p:grpSp>
        <p:nvGrpSpPr>
          <p:cNvPr id="8" name="Group 136"/>
          <p:cNvGrpSpPr>
            <a:grpSpLocks/>
          </p:cNvGrpSpPr>
          <p:nvPr/>
        </p:nvGrpSpPr>
        <p:grpSpPr bwMode="auto">
          <a:xfrm>
            <a:off x="1120775" y="3987800"/>
            <a:ext cx="1223963" cy="406400"/>
            <a:chOff x="4570" y="482"/>
            <a:chExt cx="771" cy="256"/>
          </a:xfrm>
        </p:grpSpPr>
        <p:sp>
          <p:nvSpPr>
            <p:cNvPr id="46184" name="Line 39"/>
            <p:cNvSpPr>
              <a:spLocks noChangeShapeType="1"/>
            </p:cNvSpPr>
            <p:nvPr/>
          </p:nvSpPr>
          <p:spPr bwMode="auto">
            <a:xfrm flipH="1" flipV="1">
              <a:off x="4570" y="642"/>
              <a:ext cx="193" cy="96"/>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46185" name="Freeform 40"/>
            <p:cNvSpPr>
              <a:spLocks/>
            </p:cNvSpPr>
            <p:nvPr/>
          </p:nvSpPr>
          <p:spPr bwMode="auto">
            <a:xfrm>
              <a:off x="4811" y="490"/>
              <a:ext cx="49" cy="152"/>
            </a:xfrm>
            <a:custGeom>
              <a:avLst/>
              <a:gdLst>
                <a:gd name="T0" fmla="*/ 1 w 90"/>
                <a:gd name="T1" fmla="*/ 1 h 282"/>
                <a:gd name="T2" fmla="*/ 0 w 90"/>
                <a:gd name="T3" fmla="*/ 0 h 282"/>
                <a:gd name="T4" fmla="*/ 0 60000 65536"/>
                <a:gd name="T5" fmla="*/ 0 60000 65536"/>
                <a:gd name="T6" fmla="*/ 0 w 90"/>
                <a:gd name="T7" fmla="*/ 0 h 282"/>
                <a:gd name="T8" fmla="*/ 90 w 90"/>
                <a:gd name="T9" fmla="*/ 282 h 282"/>
              </a:gdLst>
              <a:ahLst/>
              <a:cxnLst>
                <a:cxn ang="T4">
                  <a:pos x="T0" y="T1"/>
                </a:cxn>
                <a:cxn ang="T5">
                  <a:pos x="T2" y="T3"/>
                </a:cxn>
              </a:cxnLst>
              <a:rect l="T6" t="T7" r="T8" b="T9"/>
              <a:pathLst>
                <a:path w="90" h="282">
                  <a:moveTo>
                    <a:pt x="90" y="282"/>
                  </a:moveTo>
                  <a:lnTo>
                    <a:pt x="0" y="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86" name="Freeform 41"/>
            <p:cNvSpPr>
              <a:spLocks/>
            </p:cNvSpPr>
            <p:nvPr/>
          </p:nvSpPr>
          <p:spPr bwMode="auto">
            <a:xfrm>
              <a:off x="5053" y="482"/>
              <a:ext cx="48" cy="160"/>
            </a:xfrm>
            <a:custGeom>
              <a:avLst/>
              <a:gdLst>
                <a:gd name="T0" fmla="*/ 0 w 90"/>
                <a:gd name="T1" fmla="*/ 1 h 297"/>
                <a:gd name="T2" fmla="*/ 1 w 90"/>
                <a:gd name="T3" fmla="*/ 0 h 297"/>
                <a:gd name="T4" fmla="*/ 0 60000 65536"/>
                <a:gd name="T5" fmla="*/ 0 60000 65536"/>
                <a:gd name="T6" fmla="*/ 0 w 90"/>
                <a:gd name="T7" fmla="*/ 0 h 297"/>
                <a:gd name="T8" fmla="*/ 90 w 90"/>
                <a:gd name="T9" fmla="*/ 297 h 297"/>
              </a:gdLst>
              <a:ahLst/>
              <a:cxnLst>
                <a:cxn ang="T4">
                  <a:pos x="T0" y="T1"/>
                </a:cxn>
                <a:cxn ang="T5">
                  <a:pos x="T2" y="T3"/>
                </a:cxn>
              </a:cxnLst>
              <a:rect l="T6" t="T7" r="T8" b="T9"/>
              <a:pathLst>
                <a:path w="90" h="297">
                  <a:moveTo>
                    <a:pt x="0" y="297"/>
                  </a:moveTo>
                  <a:lnTo>
                    <a:pt x="90" y="0"/>
                  </a:lnTo>
                </a:path>
              </a:pathLst>
            </a:custGeom>
            <a:noFill/>
            <a:ln w="25400">
              <a:solidFill>
                <a:srgbClr val="000000"/>
              </a:solidFill>
              <a:round/>
              <a:headEnd type="none" w="med" len="med"/>
              <a:tailEnd type="triangle" w="lg" len="lg"/>
            </a:ln>
          </p:spPr>
          <p:txBody>
            <a:bodyPr/>
            <a:lstStyle/>
            <a:p>
              <a:endParaRPr lang="en-US">
                <a:solidFill>
                  <a:srgbClr val="000000"/>
                </a:solidFill>
              </a:endParaRPr>
            </a:p>
          </p:txBody>
        </p:sp>
        <p:sp>
          <p:nvSpPr>
            <p:cNvPr id="46187" name="Line 42"/>
            <p:cNvSpPr>
              <a:spLocks noChangeShapeType="1"/>
            </p:cNvSpPr>
            <p:nvPr/>
          </p:nvSpPr>
          <p:spPr bwMode="auto">
            <a:xfrm flipV="1">
              <a:off x="5149" y="642"/>
              <a:ext cx="192" cy="96"/>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grpSp>
      <p:grpSp>
        <p:nvGrpSpPr>
          <p:cNvPr id="9" name="Group 140"/>
          <p:cNvGrpSpPr>
            <a:grpSpLocks/>
          </p:cNvGrpSpPr>
          <p:nvPr/>
        </p:nvGrpSpPr>
        <p:grpSpPr bwMode="auto">
          <a:xfrm>
            <a:off x="5268913" y="6118225"/>
            <a:ext cx="954087" cy="482600"/>
            <a:chOff x="3431" y="3757"/>
            <a:chExt cx="601" cy="304"/>
          </a:xfrm>
        </p:grpSpPr>
        <p:grpSp>
          <p:nvGrpSpPr>
            <p:cNvPr id="46170" name="Group 44"/>
            <p:cNvGrpSpPr>
              <a:grpSpLocks/>
            </p:cNvGrpSpPr>
            <p:nvPr/>
          </p:nvGrpSpPr>
          <p:grpSpPr bwMode="auto">
            <a:xfrm rot="-10629711">
              <a:off x="3831" y="3757"/>
              <a:ext cx="201" cy="304"/>
              <a:chOff x="3240" y="6732"/>
              <a:chExt cx="1091" cy="1653"/>
            </a:xfrm>
          </p:grpSpPr>
          <p:sp>
            <p:nvSpPr>
              <p:cNvPr id="46178" name="Freeform 45"/>
              <p:cNvSpPr>
                <a:spLocks/>
              </p:cNvSpPr>
              <p:nvPr/>
            </p:nvSpPr>
            <p:spPr bwMode="auto">
              <a:xfrm>
                <a:off x="3469" y="7295"/>
                <a:ext cx="400" cy="587"/>
              </a:xfrm>
              <a:custGeom>
                <a:avLst/>
                <a:gdLst>
                  <a:gd name="T0" fmla="*/ 169 w 400"/>
                  <a:gd name="T1" fmla="*/ 23 h 587"/>
                  <a:gd name="T2" fmla="*/ 191 w 400"/>
                  <a:gd name="T3" fmla="*/ 5 h 587"/>
                  <a:gd name="T4" fmla="*/ 219 w 400"/>
                  <a:gd name="T5" fmla="*/ 0 h 587"/>
                  <a:gd name="T6" fmla="*/ 255 w 400"/>
                  <a:gd name="T7" fmla="*/ 0 h 587"/>
                  <a:gd name="T8" fmla="*/ 294 w 400"/>
                  <a:gd name="T9" fmla="*/ 8 h 587"/>
                  <a:gd name="T10" fmla="*/ 322 w 400"/>
                  <a:gd name="T11" fmla="*/ 23 h 587"/>
                  <a:gd name="T12" fmla="*/ 344 w 400"/>
                  <a:gd name="T13" fmla="*/ 48 h 587"/>
                  <a:gd name="T14" fmla="*/ 364 w 400"/>
                  <a:gd name="T15" fmla="*/ 74 h 587"/>
                  <a:gd name="T16" fmla="*/ 386 w 400"/>
                  <a:gd name="T17" fmla="*/ 119 h 587"/>
                  <a:gd name="T18" fmla="*/ 400 w 400"/>
                  <a:gd name="T19" fmla="*/ 164 h 587"/>
                  <a:gd name="T20" fmla="*/ 400 w 400"/>
                  <a:gd name="T21" fmla="*/ 218 h 587"/>
                  <a:gd name="T22" fmla="*/ 395 w 400"/>
                  <a:gd name="T23" fmla="*/ 271 h 587"/>
                  <a:gd name="T24" fmla="*/ 386 w 400"/>
                  <a:gd name="T25" fmla="*/ 323 h 587"/>
                  <a:gd name="T26" fmla="*/ 372 w 400"/>
                  <a:gd name="T27" fmla="*/ 373 h 587"/>
                  <a:gd name="T28" fmla="*/ 351 w 400"/>
                  <a:gd name="T29" fmla="*/ 408 h 587"/>
                  <a:gd name="T30" fmla="*/ 323 w 400"/>
                  <a:gd name="T31" fmla="*/ 452 h 587"/>
                  <a:gd name="T32" fmla="*/ 294 w 400"/>
                  <a:gd name="T33" fmla="*/ 489 h 587"/>
                  <a:gd name="T34" fmla="*/ 263 w 400"/>
                  <a:gd name="T35" fmla="*/ 518 h 587"/>
                  <a:gd name="T36" fmla="*/ 235 w 400"/>
                  <a:gd name="T37" fmla="*/ 539 h 587"/>
                  <a:gd name="T38" fmla="*/ 182 w 400"/>
                  <a:gd name="T39" fmla="*/ 565 h 587"/>
                  <a:gd name="T40" fmla="*/ 130 w 400"/>
                  <a:gd name="T41" fmla="*/ 582 h 587"/>
                  <a:gd name="T42" fmla="*/ 90 w 400"/>
                  <a:gd name="T43" fmla="*/ 585 h 587"/>
                  <a:gd name="T44" fmla="*/ 85 w 400"/>
                  <a:gd name="T45" fmla="*/ 587 h 587"/>
                  <a:gd name="T46" fmla="*/ 54 w 400"/>
                  <a:gd name="T47" fmla="*/ 579 h 587"/>
                  <a:gd name="T48" fmla="*/ 29 w 400"/>
                  <a:gd name="T49" fmla="*/ 560 h 587"/>
                  <a:gd name="T50" fmla="*/ 8 w 400"/>
                  <a:gd name="T51" fmla="*/ 529 h 587"/>
                  <a:gd name="T52" fmla="*/ 0 w 400"/>
                  <a:gd name="T53" fmla="*/ 490 h 587"/>
                  <a:gd name="T54" fmla="*/ 4 w 400"/>
                  <a:gd name="T55" fmla="*/ 432 h 587"/>
                  <a:gd name="T56" fmla="*/ 22 w 400"/>
                  <a:gd name="T57" fmla="*/ 394 h 587"/>
                  <a:gd name="T58" fmla="*/ 54 w 400"/>
                  <a:gd name="T59" fmla="*/ 356 h 587"/>
                  <a:gd name="T60" fmla="*/ 92 w 400"/>
                  <a:gd name="T61" fmla="*/ 332 h 587"/>
                  <a:gd name="T62" fmla="*/ 116 w 400"/>
                  <a:gd name="T63" fmla="*/ 302 h 587"/>
                  <a:gd name="T64" fmla="*/ 132 w 400"/>
                  <a:gd name="T65" fmla="*/ 261 h 587"/>
                  <a:gd name="T66" fmla="*/ 138 w 400"/>
                  <a:gd name="T67" fmla="*/ 219 h 587"/>
                  <a:gd name="T68" fmla="*/ 135 w 400"/>
                  <a:gd name="T69" fmla="*/ 174 h 587"/>
                  <a:gd name="T70" fmla="*/ 130 w 400"/>
                  <a:gd name="T71" fmla="*/ 124 h 587"/>
                  <a:gd name="T72" fmla="*/ 132 w 400"/>
                  <a:gd name="T73" fmla="*/ 82 h 587"/>
                  <a:gd name="T74" fmla="*/ 132 w 400"/>
                  <a:gd name="T75" fmla="*/ 89 h 587"/>
                  <a:gd name="T76" fmla="*/ 149 w 400"/>
                  <a:gd name="T77" fmla="*/ 45 h 587"/>
                  <a:gd name="T78" fmla="*/ 169 w 400"/>
                  <a:gd name="T79" fmla="*/ 23 h 5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0"/>
                  <a:gd name="T121" fmla="*/ 0 h 587"/>
                  <a:gd name="T122" fmla="*/ 400 w 400"/>
                  <a:gd name="T123" fmla="*/ 587 h 5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0" h="587">
                    <a:moveTo>
                      <a:pt x="169" y="23"/>
                    </a:moveTo>
                    <a:lnTo>
                      <a:pt x="191" y="5"/>
                    </a:lnTo>
                    <a:lnTo>
                      <a:pt x="219" y="0"/>
                    </a:lnTo>
                    <a:lnTo>
                      <a:pt x="255" y="0"/>
                    </a:lnTo>
                    <a:lnTo>
                      <a:pt x="294" y="8"/>
                    </a:lnTo>
                    <a:lnTo>
                      <a:pt x="322" y="23"/>
                    </a:lnTo>
                    <a:lnTo>
                      <a:pt x="344" y="48"/>
                    </a:lnTo>
                    <a:lnTo>
                      <a:pt x="364" y="74"/>
                    </a:lnTo>
                    <a:lnTo>
                      <a:pt x="386" y="119"/>
                    </a:lnTo>
                    <a:lnTo>
                      <a:pt x="400" y="164"/>
                    </a:lnTo>
                    <a:lnTo>
                      <a:pt x="400" y="218"/>
                    </a:lnTo>
                    <a:lnTo>
                      <a:pt x="395" y="271"/>
                    </a:lnTo>
                    <a:lnTo>
                      <a:pt x="386" y="323"/>
                    </a:lnTo>
                    <a:lnTo>
                      <a:pt x="372" y="373"/>
                    </a:lnTo>
                    <a:lnTo>
                      <a:pt x="351" y="408"/>
                    </a:lnTo>
                    <a:lnTo>
                      <a:pt x="323" y="452"/>
                    </a:lnTo>
                    <a:lnTo>
                      <a:pt x="294" y="489"/>
                    </a:lnTo>
                    <a:lnTo>
                      <a:pt x="263" y="518"/>
                    </a:lnTo>
                    <a:lnTo>
                      <a:pt x="235" y="539"/>
                    </a:lnTo>
                    <a:lnTo>
                      <a:pt x="182" y="565"/>
                    </a:lnTo>
                    <a:lnTo>
                      <a:pt x="130" y="582"/>
                    </a:lnTo>
                    <a:lnTo>
                      <a:pt x="90" y="585"/>
                    </a:lnTo>
                    <a:lnTo>
                      <a:pt x="85" y="587"/>
                    </a:lnTo>
                    <a:lnTo>
                      <a:pt x="54" y="579"/>
                    </a:lnTo>
                    <a:lnTo>
                      <a:pt x="29" y="560"/>
                    </a:lnTo>
                    <a:lnTo>
                      <a:pt x="8" y="529"/>
                    </a:lnTo>
                    <a:lnTo>
                      <a:pt x="0" y="490"/>
                    </a:lnTo>
                    <a:lnTo>
                      <a:pt x="4" y="432"/>
                    </a:lnTo>
                    <a:lnTo>
                      <a:pt x="22" y="394"/>
                    </a:lnTo>
                    <a:lnTo>
                      <a:pt x="54" y="356"/>
                    </a:lnTo>
                    <a:lnTo>
                      <a:pt x="92" y="332"/>
                    </a:lnTo>
                    <a:lnTo>
                      <a:pt x="116" y="302"/>
                    </a:lnTo>
                    <a:lnTo>
                      <a:pt x="132" y="261"/>
                    </a:lnTo>
                    <a:lnTo>
                      <a:pt x="138" y="219"/>
                    </a:lnTo>
                    <a:lnTo>
                      <a:pt x="135" y="174"/>
                    </a:lnTo>
                    <a:lnTo>
                      <a:pt x="130" y="124"/>
                    </a:lnTo>
                    <a:lnTo>
                      <a:pt x="132" y="82"/>
                    </a:lnTo>
                    <a:lnTo>
                      <a:pt x="132" y="89"/>
                    </a:lnTo>
                    <a:lnTo>
                      <a:pt x="149" y="45"/>
                    </a:lnTo>
                    <a:lnTo>
                      <a:pt x="169" y="23"/>
                    </a:lnTo>
                    <a:close/>
                  </a:path>
                </a:pathLst>
              </a:custGeom>
              <a:solidFill>
                <a:srgbClr val="000000"/>
              </a:solidFill>
              <a:ln w="9525">
                <a:noFill/>
                <a:round/>
                <a:headEnd/>
                <a:tailEnd/>
              </a:ln>
            </p:spPr>
            <p:txBody>
              <a:bodyPr/>
              <a:lstStyle/>
              <a:p>
                <a:endParaRPr lang="en-US">
                  <a:solidFill>
                    <a:srgbClr val="000000"/>
                  </a:solidFill>
                </a:endParaRPr>
              </a:p>
            </p:txBody>
          </p:sp>
          <p:sp>
            <p:nvSpPr>
              <p:cNvPr id="46179" name="Freeform 46"/>
              <p:cNvSpPr>
                <a:spLocks/>
              </p:cNvSpPr>
              <p:nvPr/>
            </p:nvSpPr>
            <p:spPr bwMode="auto">
              <a:xfrm>
                <a:off x="3724" y="7305"/>
                <a:ext cx="607" cy="313"/>
              </a:xfrm>
              <a:custGeom>
                <a:avLst/>
                <a:gdLst>
                  <a:gd name="T0" fmla="*/ 109 w 607"/>
                  <a:gd name="T1" fmla="*/ 29 h 313"/>
                  <a:gd name="T2" fmla="*/ 205 w 607"/>
                  <a:gd name="T3" fmla="*/ 95 h 313"/>
                  <a:gd name="T4" fmla="*/ 345 w 607"/>
                  <a:gd name="T5" fmla="*/ 134 h 313"/>
                  <a:gd name="T6" fmla="*/ 462 w 607"/>
                  <a:gd name="T7" fmla="*/ 135 h 313"/>
                  <a:gd name="T8" fmla="*/ 484 w 607"/>
                  <a:gd name="T9" fmla="*/ 129 h 313"/>
                  <a:gd name="T10" fmla="*/ 498 w 607"/>
                  <a:gd name="T11" fmla="*/ 117 h 313"/>
                  <a:gd name="T12" fmla="*/ 514 w 607"/>
                  <a:gd name="T13" fmla="*/ 101 h 313"/>
                  <a:gd name="T14" fmla="*/ 529 w 607"/>
                  <a:gd name="T15" fmla="*/ 87 h 313"/>
                  <a:gd name="T16" fmla="*/ 543 w 607"/>
                  <a:gd name="T17" fmla="*/ 74 h 313"/>
                  <a:gd name="T18" fmla="*/ 565 w 607"/>
                  <a:gd name="T19" fmla="*/ 63 h 313"/>
                  <a:gd name="T20" fmla="*/ 587 w 607"/>
                  <a:gd name="T21" fmla="*/ 64 h 313"/>
                  <a:gd name="T22" fmla="*/ 598 w 607"/>
                  <a:gd name="T23" fmla="*/ 84 h 313"/>
                  <a:gd name="T24" fmla="*/ 590 w 607"/>
                  <a:gd name="T25" fmla="*/ 101 h 313"/>
                  <a:gd name="T26" fmla="*/ 570 w 607"/>
                  <a:gd name="T27" fmla="*/ 114 h 313"/>
                  <a:gd name="T28" fmla="*/ 554 w 607"/>
                  <a:gd name="T29" fmla="*/ 121 h 313"/>
                  <a:gd name="T30" fmla="*/ 537 w 607"/>
                  <a:gd name="T31" fmla="*/ 132 h 313"/>
                  <a:gd name="T32" fmla="*/ 518 w 607"/>
                  <a:gd name="T33" fmla="*/ 145 h 313"/>
                  <a:gd name="T34" fmla="*/ 515 w 607"/>
                  <a:gd name="T35" fmla="*/ 161 h 313"/>
                  <a:gd name="T36" fmla="*/ 531 w 607"/>
                  <a:gd name="T37" fmla="*/ 167 h 313"/>
                  <a:gd name="T38" fmla="*/ 551 w 607"/>
                  <a:gd name="T39" fmla="*/ 164 h 313"/>
                  <a:gd name="T40" fmla="*/ 573 w 607"/>
                  <a:gd name="T41" fmla="*/ 161 h 313"/>
                  <a:gd name="T42" fmla="*/ 594 w 607"/>
                  <a:gd name="T43" fmla="*/ 169 h 313"/>
                  <a:gd name="T44" fmla="*/ 607 w 607"/>
                  <a:gd name="T45" fmla="*/ 185 h 313"/>
                  <a:gd name="T46" fmla="*/ 601 w 607"/>
                  <a:gd name="T47" fmla="*/ 208 h 313"/>
                  <a:gd name="T48" fmla="*/ 587 w 607"/>
                  <a:gd name="T49" fmla="*/ 222 h 313"/>
                  <a:gd name="T50" fmla="*/ 568 w 607"/>
                  <a:gd name="T51" fmla="*/ 224 h 313"/>
                  <a:gd name="T52" fmla="*/ 551 w 607"/>
                  <a:gd name="T53" fmla="*/ 217 h 313"/>
                  <a:gd name="T54" fmla="*/ 534 w 607"/>
                  <a:gd name="T55" fmla="*/ 204 h 313"/>
                  <a:gd name="T56" fmla="*/ 518 w 607"/>
                  <a:gd name="T57" fmla="*/ 193 h 313"/>
                  <a:gd name="T58" fmla="*/ 501 w 607"/>
                  <a:gd name="T59" fmla="*/ 196 h 313"/>
                  <a:gd name="T60" fmla="*/ 506 w 607"/>
                  <a:gd name="T61" fmla="*/ 214 h 313"/>
                  <a:gd name="T62" fmla="*/ 517 w 607"/>
                  <a:gd name="T63" fmla="*/ 234 h 313"/>
                  <a:gd name="T64" fmla="*/ 528 w 607"/>
                  <a:gd name="T65" fmla="*/ 258 h 313"/>
                  <a:gd name="T66" fmla="*/ 529 w 607"/>
                  <a:gd name="T67" fmla="*/ 284 h 313"/>
                  <a:gd name="T68" fmla="*/ 523 w 607"/>
                  <a:gd name="T69" fmla="*/ 303 h 313"/>
                  <a:gd name="T70" fmla="*/ 503 w 607"/>
                  <a:gd name="T71" fmla="*/ 313 h 313"/>
                  <a:gd name="T72" fmla="*/ 481 w 607"/>
                  <a:gd name="T73" fmla="*/ 306 h 313"/>
                  <a:gd name="T74" fmla="*/ 475 w 607"/>
                  <a:gd name="T75" fmla="*/ 280 h 313"/>
                  <a:gd name="T76" fmla="*/ 475 w 607"/>
                  <a:gd name="T77" fmla="*/ 263 h 313"/>
                  <a:gd name="T78" fmla="*/ 473 w 607"/>
                  <a:gd name="T79" fmla="*/ 242 h 313"/>
                  <a:gd name="T80" fmla="*/ 470 w 607"/>
                  <a:gd name="T81" fmla="*/ 217 h 313"/>
                  <a:gd name="T82" fmla="*/ 461 w 607"/>
                  <a:gd name="T83" fmla="*/ 198 h 313"/>
                  <a:gd name="T84" fmla="*/ 448 w 607"/>
                  <a:gd name="T85" fmla="*/ 185 h 313"/>
                  <a:gd name="T86" fmla="*/ 254 w 607"/>
                  <a:gd name="T87" fmla="*/ 156 h 313"/>
                  <a:gd name="T88" fmla="*/ 14 w 607"/>
                  <a:gd name="T89" fmla="*/ 69 h 313"/>
                  <a:gd name="T90" fmla="*/ 19 w 607"/>
                  <a:gd name="T91" fmla="*/ 0 h 3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7"/>
                  <a:gd name="T139" fmla="*/ 0 h 313"/>
                  <a:gd name="T140" fmla="*/ 607 w 607"/>
                  <a:gd name="T141" fmla="*/ 313 h 3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7" h="313">
                    <a:moveTo>
                      <a:pt x="19" y="0"/>
                    </a:moveTo>
                    <a:lnTo>
                      <a:pt x="64" y="3"/>
                    </a:lnTo>
                    <a:lnTo>
                      <a:pt x="109" y="29"/>
                    </a:lnTo>
                    <a:lnTo>
                      <a:pt x="146" y="61"/>
                    </a:lnTo>
                    <a:lnTo>
                      <a:pt x="151" y="64"/>
                    </a:lnTo>
                    <a:lnTo>
                      <a:pt x="205" y="95"/>
                    </a:lnTo>
                    <a:lnTo>
                      <a:pt x="244" y="114"/>
                    </a:lnTo>
                    <a:lnTo>
                      <a:pt x="294" y="129"/>
                    </a:lnTo>
                    <a:lnTo>
                      <a:pt x="345" y="134"/>
                    </a:lnTo>
                    <a:lnTo>
                      <a:pt x="414" y="138"/>
                    </a:lnTo>
                    <a:lnTo>
                      <a:pt x="456" y="135"/>
                    </a:lnTo>
                    <a:lnTo>
                      <a:pt x="462" y="135"/>
                    </a:lnTo>
                    <a:lnTo>
                      <a:pt x="470" y="135"/>
                    </a:lnTo>
                    <a:lnTo>
                      <a:pt x="475" y="132"/>
                    </a:lnTo>
                    <a:lnTo>
                      <a:pt x="484" y="129"/>
                    </a:lnTo>
                    <a:lnTo>
                      <a:pt x="487" y="124"/>
                    </a:lnTo>
                    <a:lnTo>
                      <a:pt x="492" y="121"/>
                    </a:lnTo>
                    <a:lnTo>
                      <a:pt x="498" y="117"/>
                    </a:lnTo>
                    <a:lnTo>
                      <a:pt x="503" y="113"/>
                    </a:lnTo>
                    <a:lnTo>
                      <a:pt x="509" y="106"/>
                    </a:lnTo>
                    <a:lnTo>
                      <a:pt x="514" y="101"/>
                    </a:lnTo>
                    <a:lnTo>
                      <a:pt x="518" y="98"/>
                    </a:lnTo>
                    <a:lnTo>
                      <a:pt x="523" y="92"/>
                    </a:lnTo>
                    <a:lnTo>
                      <a:pt x="529" y="87"/>
                    </a:lnTo>
                    <a:lnTo>
                      <a:pt x="532" y="80"/>
                    </a:lnTo>
                    <a:lnTo>
                      <a:pt x="537" y="75"/>
                    </a:lnTo>
                    <a:lnTo>
                      <a:pt x="543" y="74"/>
                    </a:lnTo>
                    <a:lnTo>
                      <a:pt x="551" y="69"/>
                    </a:lnTo>
                    <a:lnTo>
                      <a:pt x="557" y="64"/>
                    </a:lnTo>
                    <a:lnTo>
                      <a:pt x="565" y="63"/>
                    </a:lnTo>
                    <a:lnTo>
                      <a:pt x="571" y="61"/>
                    </a:lnTo>
                    <a:lnTo>
                      <a:pt x="580" y="63"/>
                    </a:lnTo>
                    <a:lnTo>
                      <a:pt x="587" y="64"/>
                    </a:lnTo>
                    <a:lnTo>
                      <a:pt x="590" y="69"/>
                    </a:lnTo>
                    <a:lnTo>
                      <a:pt x="594" y="75"/>
                    </a:lnTo>
                    <a:lnTo>
                      <a:pt x="598" y="84"/>
                    </a:lnTo>
                    <a:lnTo>
                      <a:pt x="598" y="90"/>
                    </a:lnTo>
                    <a:lnTo>
                      <a:pt x="594" y="95"/>
                    </a:lnTo>
                    <a:lnTo>
                      <a:pt x="590" y="101"/>
                    </a:lnTo>
                    <a:lnTo>
                      <a:pt x="582" y="106"/>
                    </a:lnTo>
                    <a:lnTo>
                      <a:pt x="576" y="113"/>
                    </a:lnTo>
                    <a:lnTo>
                      <a:pt x="570" y="114"/>
                    </a:lnTo>
                    <a:lnTo>
                      <a:pt x="565" y="116"/>
                    </a:lnTo>
                    <a:lnTo>
                      <a:pt x="559" y="119"/>
                    </a:lnTo>
                    <a:lnTo>
                      <a:pt x="554" y="121"/>
                    </a:lnTo>
                    <a:lnTo>
                      <a:pt x="548" y="127"/>
                    </a:lnTo>
                    <a:lnTo>
                      <a:pt x="543" y="129"/>
                    </a:lnTo>
                    <a:lnTo>
                      <a:pt x="537" y="132"/>
                    </a:lnTo>
                    <a:lnTo>
                      <a:pt x="531" y="135"/>
                    </a:lnTo>
                    <a:lnTo>
                      <a:pt x="526" y="138"/>
                    </a:lnTo>
                    <a:lnTo>
                      <a:pt x="518" y="145"/>
                    </a:lnTo>
                    <a:lnTo>
                      <a:pt x="512" y="150"/>
                    </a:lnTo>
                    <a:lnTo>
                      <a:pt x="512" y="156"/>
                    </a:lnTo>
                    <a:lnTo>
                      <a:pt x="515" y="161"/>
                    </a:lnTo>
                    <a:lnTo>
                      <a:pt x="520" y="164"/>
                    </a:lnTo>
                    <a:lnTo>
                      <a:pt x="526" y="167"/>
                    </a:lnTo>
                    <a:lnTo>
                      <a:pt x="531" y="167"/>
                    </a:lnTo>
                    <a:lnTo>
                      <a:pt x="537" y="167"/>
                    </a:lnTo>
                    <a:lnTo>
                      <a:pt x="543" y="167"/>
                    </a:lnTo>
                    <a:lnTo>
                      <a:pt x="551" y="164"/>
                    </a:lnTo>
                    <a:lnTo>
                      <a:pt x="562" y="164"/>
                    </a:lnTo>
                    <a:lnTo>
                      <a:pt x="566" y="161"/>
                    </a:lnTo>
                    <a:lnTo>
                      <a:pt x="573" y="161"/>
                    </a:lnTo>
                    <a:lnTo>
                      <a:pt x="580" y="161"/>
                    </a:lnTo>
                    <a:lnTo>
                      <a:pt x="590" y="164"/>
                    </a:lnTo>
                    <a:lnTo>
                      <a:pt x="594" y="169"/>
                    </a:lnTo>
                    <a:lnTo>
                      <a:pt x="599" y="174"/>
                    </a:lnTo>
                    <a:lnTo>
                      <a:pt x="604" y="179"/>
                    </a:lnTo>
                    <a:lnTo>
                      <a:pt x="607" y="185"/>
                    </a:lnTo>
                    <a:lnTo>
                      <a:pt x="607" y="190"/>
                    </a:lnTo>
                    <a:lnTo>
                      <a:pt x="604" y="200"/>
                    </a:lnTo>
                    <a:lnTo>
                      <a:pt x="601" y="208"/>
                    </a:lnTo>
                    <a:lnTo>
                      <a:pt x="598" y="216"/>
                    </a:lnTo>
                    <a:lnTo>
                      <a:pt x="593" y="216"/>
                    </a:lnTo>
                    <a:lnTo>
                      <a:pt x="587" y="222"/>
                    </a:lnTo>
                    <a:lnTo>
                      <a:pt x="582" y="222"/>
                    </a:lnTo>
                    <a:lnTo>
                      <a:pt x="573" y="222"/>
                    </a:lnTo>
                    <a:lnTo>
                      <a:pt x="568" y="224"/>
                    </a:lnTo>
                    <a:lnTo>
                      <a:pt x="562" y="224"/>
                    </a:lnTo>
                    <a:lnTo>
                      <a:pt x="556" y="219"/>
                    </a:lnTo>
                    <a:lnTo>
                      <a:pt x="551" y="217"/>
                    </a:lnTo>
                    <a:lnTo>
                      <a:pt x="545" y="213"/>
                    </a:lnTo>
                    <a:lnTo>
                      <a:pt x="540" y="208"/>
                    </a:lnTo>
                    <a:lnTo>
                      <a:pt x="534" y="204"/>
                    </a:lnTo>
                    <a:lnTo>
                      <a:pt x="529" y="201"/>
                    </a:lnTo>
                    <a:lnTo>
                      <a:pt x="523" y="200"/>
                    </a:lnTo>
                    <a:lnTo>
                      <a:pt x="518" y="193"/>
                    </a:lnTo>
                    <a:lnTo>
                      <a:pt x="512" y="193"/>
                    </a:lnTo>
                    <a:lnTo>
                      <a:pt x="504" y="190"/>
                    </a:lnTo>
                    <a:lnTo>
                      <a:pt x="501" y="196"/>
                    </a:lnTo>
                    <a:lnTo>
                      <a:pt x="501" y="201"/>
                    </a:lnTo>
                    <a:lnTo>
                      <a:pt x="504" y="208"/>
                    </a:lnTo>
                    <a:lnTo>
                      <a:pt x="506" y="214"/>
                    </a:lnTo>
                    <a:lnTo>
                      <a:pt x="509" y="222"/>
                    </a:lnTo>
                    <a:lnTo>
                      <a:pt x="512" y="227"/>
                    </a:lnTo>
                    <a:lnTo>
                      <a:pt x="517" y="234"/>
                    </a:lnTo>
                    <a:lnTo>
                      <a:pt x="523" y="243"/>
                    </a:lnTo>
                    <a:lnTo>
                      <a:pt x="526" y="248"/>
                    </a:lnTo>
                    <a:lnTo>
                      <a:pt x="528" y="258"/>
                    </a:lnTo>
                    <a:lnTo>
                      <a:pt x="529" y="269"/>
                    </a:lnTo>
                    <a:lnTo>
                      <a:pt x="529" y="277"/>
                    </a:lnTo>
                    <a:lnTo>
                      <a:pt x="529" y="284"/>
                    </a:lnTo>
                    <a:lnTo>
                      <a:pt x="526" y="288"/>
                    </a:lnTo>
                    <a:lnTo>
                      <a:pt x="526" y="295"/>
                    </a:lnTo>
                    <a:lnTo>
                      <a:pt x="523" y="303"/>
                    </a:lnTo>
                    <a:lnTo>
                      <a:pt x="518" y="308"/>
                    </a:lnTo>
                    <a:lnTo>
                      <a:pt x="512" y="311"/>
                    </a:lnTo>
                    <a:lnTo>
                      <a:pt x="503" y="313"/>
                    </a:lnTo>
                    <a:lnTo>
                      <a:pt x="493" y="309"/>
                    </a:lnTo>
                    <a:lnTo>
                      <a:pt x="489" y="308"/>
                    </a:lnTo>
                    <a:lnTo>
                      <a:pt x="481" y="306"/>
                    </a:lnTo>
                    <a:lnTo>
                      <a:pt x="476" y="298"/>
                    </a:lnTo>
                    <a:lnTo>
                      <a:pt x="475" y="288"/>
                    </a:lnTo>
                    <a:lnTo>
                      <a:pt x="475" y="280"/>
                    </a:lnTo>
                    <a:lnTo>
                      <a:pt x="475" y="274"/>
                    </a:lnTo>
                    <a:lnTo>
                      <a:pt x="475" y="269"/>
                    </a:lnTo>
                    <a:lnTo>
                      <a:pt x="475" y="263"/>
                    </a:lnTo>
                    <a:lnTo>
                      <a:pt x="473" y="256"/>
                    </a:lnTo>
                    <a:lnTo>
                      <a:pt x="473" y="248"/>
                    </a:lnTo>
                    <a:lnTo>
                      <a:pt x="473" y="242"/>
                    </a:lnTo>
                    <a:lnTo>
                      <a:pt x="473" y="234"/>
                    </a:lnTo>
                    <a:lnTo>
                      <a:pt x="473" y="227"/>
                    </a:lnTo>
                    <a:lnTo>
                      <a:pt x="470" y="217"/>
                    </a:lnTo>
                    <a:lnTo>
                      <a:pt x="467" y="211"/>
                    </a:lnTo>
                    <a:lnTo>
                      <a:pt x="465" y="203"/>
                    </a:lnTo>
                    <a:lnTo>
                      <a:pt x="461" y="198"/>
                    </a:lnTo>
                    <a:lnTo>
                      <a:pt x="454" y="193"/>
                    </a:lnTo>
                    <a:lnTo>
                      <a:pt x="453" y="187"/>
                    </a:lnTo>
                    <a:lnTo>
                      <a:pt x="448" y="185"/>
                    </a:lnTo>
                    <a:lnTo>
                      <a:pt x="412" y="179"/>
                    </a:lnTo>
                    <a:lnTo>
                      <a:pt x="325" y="171"/>
                    </a:lnTo>
                    <a:lnTo>
                      <a:pt x="254" y="156"/>
                    </a:lnTo>
                    <a:lnTo>
                      <a:pt x="184" y="135"/>
                    </a:lnTo>
                    <a:lnTo>
                      <a:pt x="81" y="109"/>
                    </a:lnTo>
                    <a:lnTo>
                      <a:pt x="14" y="69"/>
                    </a:lnTo>
                    <a:lnTo>
                      <a:pt x="0" y="34"/>
                    </a:lnTo>
                    <a:lnTo>
                      <a:pt x="11" y="9"/>
                    </a:lnTo>
                    <a:lnTo>
                      <a:pt x="19" y="0"/>
                    </a:lnTo>
                    <a:close/>
                  </a:path>
                </a:pathLst>
              </a:custGeom>
              <a:solidFill>
                <a:srgbClr val="000000"/>
              </a:solidFill>
              <a:ln w="9525">
                <a:noFill/>
                <a:round/>
                <a:headEnd/>
                <a:tailEnd/>
              </a:ln>
            </p:spPr>
            <p:txBody>
              <a:bodyPr/>
              <a:lstStyle/>
              <a:p>
                <a:endParaRPr lang="en-US">
                  <a:solidFill>
                    <a:srgbClr val="000000"/>
                  </a:solidFill>
                </a:endParaRPr>
              </a:p>
            </p:txBody>
          </p:sp>
          <p:sp>
            <p:nvSpPr>
              <p:cNvPr id="46180" name="Freeform 47"/>
              <p:cNvSpPr>
                <a:spLocks/>
              </p:cNvSpPr>
              <p:nvPr/>
            </p:nvSpPr>
            <p:spPr bwMode="auto">
              <a:xfrm>
                <a:off x="3240" y="6732"/>
                <a:ext cx="476" cy="668"/>
              </a:xfrm>
              <a:custGeom>
                <a:avLst/>
                <a:gdLst>
                  <a:gd name="T0" fmla="*/ 445 w 476"/>
                  <a:gd name="T1" fmla="*/ 576 h 668"/>
                  <a:gd name="T2" fmla="*/ 462 w 476"/>
                  <a:gd name="T3" fmla="*/ 647 h 668"/>
                  <a:gd name="T4" fmla="*/ 311 w 476"/>
                  <a:gd name="T5" fmla="*/ 619 h 668"/>
                  <a:gd name="T6" fmla="*/ 106 w 476"/>
                  <a:gd name="T7" fmla="*/ 544 h 668"/>
                  <a:gd name="T8" fmla="*/ 37 w 476"/>
                  <a:gd name="T9" fmla="*/ 497 h 668"/>
                  <a:gd name="T10" fmla="*/ 65 w 476"/>
                  <a:gd name="T11" fmla="*/ 400 h 668"/>
                  <a:gd name="T12" fmla="*/ 103 w 476"/>
                  <a:gd name="T13" fmla="*/ 231 h 668"/>
                  <a:gd name="T14" fmla="*/ 79 w 476"/>
                  <a:gd name="T15" fmla="*/ 137 h 668"/>
                  <a:gd name="T16" fmla="*/ 68 w 476"/>
                  <a:gd name="T17" fmla="*/ 121 h 668"/>
                  <a:gd name="T18" fmla="*/ 53 w 476"/>
                  <a:gd name="T19" fmla="*/ 110 h 668"/>
                  <a:gd name="T20" fmla="*/ 39 w 476"/>
                  <a:gd name="T21" fmla="*/ 97 h 668"/>
                  <a:gd name="T22" fmla="*/ 22 w 476"/>
                  <a:gd name="T23" fmla="*/ 89 h 668"/>
                  <a:gd name="T24" fmla="*/ 5 w 476"/>
                  <a:gd name="T25" fmla="*/ 77 h 668"/>
                  <a:gd name="T26" fmla="*/ 0 w 476"/>
                  <a:gd name="T27" fmla="*/ 60 h 668"/>
                  <a:gd name="T28" fmla="*/ 11 w 476"/>
                  <a:gd name="T29" fmla="*/ 45 h 668"/>
                  <a:gd name="T30" fmla="*/ 33 w 476"/>
                  <a:gd name="T31" fmla="*/ 40 h 668"/>
                  <a:gd name="T32" fmla="*/ 44 w 476"/>
                  <a:gd name="T33" fmla="*/ 56 h 668"/>
                  <a:gd name="T34" fmla="*/ 58 w 476"/>
                  <a:gd name="T35" fmla="*/ 71 h 668"/>
                  <a:gd name="T36" fmla="*/ 72 w 476"/>
                  <a:gd name="T37" fmla="*/ 90 h 668"/>
                  <a:gd name="T38" fmla="*/ 89 w 476"/>
                  <a:gd name="T39" fmla="*/ 100 h 668"/>
                  <a:gd name="T40" fmla="*/ 96 w 476"/>
                  <a:gd name="T41" fmla="*/ 85 h 668"/>
                  <a:gd name="T42" fmla="*/ 96 w 476"/>
                  <a:gd name="T43" fmla="*/ 65 h 668"/>
                  <a:gd name="T44" fmla="*/ 89 w 476"/>
                  <a:gd name="T45" fmla="*/ 42 h 668"/>
                  <a:gd name="T46" fmla="*/ 82 w 476"/>
                  <a:gd name="T47" fmla="*/ 23 h 668"/>
                  <a:gd name="T48" fmla="*/ 89 w 476"/>
                  <a:gd name="T49" fmla="*/ 5 h 668"/>
                  <a:gd name="T50" fmla="*/ 104 w 476"/>
                  <a:gd name="T51" fmla="*/ 5 h 668"/>
                  <a:gd name="T52" fmla="*/ 117 w 476"/>
                  <a:gd name="T53" fmla="*/ 16 h 668"/>
                  <a:gd name="T54" fmla="*/ 124 w 476"/>
                  <a:gd name="T55" fmla="*/ 35 h 668"/>
                  <a:gd name="T56" fmla="*/ 124 w 476"/>
                  <a:gd name="T57" fmla="*/ 52 h 668"/>
                  <a:gd name="T58" fmla="*/ 121 w 476"/>
                  <a:gd name="T59" fmla="*/ 71 h 668"/>
                  <a:gd name="T60" fmla="*/ 124 w 476"/>
                  <a:gd name="T61" fmla="*/ 92 h 668"/>
                  <a:gd name="T62" fmla="*/ 124 w 476"/>
                  <a:gd name="T63" fmla="*/ 108 h 668"/>
                  <a:gd name="T64" fmla="*/ 128 w 476"/>
                  <a:gd name="T65" fmla="*/ 126 h 668"/>
                  <a:gd name="T66" fmla="*/ 143 w 476"/>
                  <a:gd name="T67" fmla="*/ 129 h 668"/>
                  <a:gd name="T68" fmla="*/ 159 w 476"/>
                  <a:gd name="T69" fmla="*/ 118 h 668"/>
                  <a:gd name="T70" fmla="*/ 174 w 476"/>
                  <a:gd name="T71" fmla="*/ 105 h 668"/>
                  <a:gd name="T72" fmla="*/ 195 w 476"/>
                  <a:gd name="T73" fmla="*/ 100 h 668"/>
                  <a:gd name="T74" fmla="*/ 216 w 476"/>
                  <a:gd name="T75" fmla="*/ 111 h 668"/>
                  <a:gd name="T76" fmla="*/ 213 w 476"/>
                  <a:gd name="T77" fmla="*/ 131 h 668"/>
                  <a:gd name="T78" fmla="*/ 205 w 476"/>
                  <a:gd name="T79" fmla="*/ 147 h 668"/>
                  <a:gd name="T80" fmla="*/ 184 w 476"/>
                  <a:gd name="T81" fmla="*/ 158 h 668"/>
                  <a:gd name="T82" fmla="*/ 167 w 476"/>
                  <a:gd name="T83" fmla="*/ 161 h 668"/>
                  <a:gd name="T84" fmla="*/ 149 w 476"/>
                  <a:gd name="T85" fmla="*/ 161 h 668"/>
                  <a:gd name="T86" fmla="*/ 135 w 476"/>
                  <a:gd name="T87" fmla="*/ 171 h 668"/>
                  <a:gd name="T88" fmla="*/ 121 w 476"/>
                  <a:gd name="T89" fmla="*/ 371 h 668"/>
                  <a:gd name="T90" fmla="*/ 110 w 476"/>
                  <a:gd name="T91" fmla="*/ 492 h 668"/>
                  <a:gd name="T92" fmla="*/ 251 w 476"/>
                  <a:gd name="T93" fmla="*/ 529 h 6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6"/>
                  <a:gd name="T142" fmla="*/ 0 h 668"/>
                  <a:gd name="T143" fmla="*/ 476 w 476"/>
                  <a:gd name="T144" fmla="*/ 668 h 6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6" h="668">
                    <a:moveTo>
                      <a:pt x="308" y="544"/>
                    </a:moveTo>
                    <a:lnTo>
                      <a:pt x="369" y="561"/>
                    </a:lnTo>
                    <a:lnTo>
                      <a:pt x="445" y="576"/>
                    </a:lnTo>
                    <a:lnTo>
                      <a:pt x="476" y="597"/>
                    </a:lnTo>
                    <a:lnTo>
                      <a:pt x="464" y="642"/>
                    </a:lnTo>
                    <a:lnTo>
                      <a:pt x="462" y="647"/>
                    </a:lnTo>
                    <a:lnTo>
                      <a:pt x="433" y="668"/>
                    </a:lnTo>
                    <a:lnTo>
                      <a:pt x="384" y="668"/>
                    </a:lnTo>
                    <a:lnTo>
                      <a:pt x="311" y="619"/>
                    </a:lnTo>
                    <a:lnTo>
                      <a:pt x="255" y="590"/>
                    </a:lnTo>
                    <a:lnTo>
                      <a:pt x="181" y="565"/>
                    </a:lnTo>
                    <a:lnTo>
                      <a:pt x="106" y="544"/>
                    </a:lnTo>
                    <a:lnTo>
                      <a:pt x="65" y="529"/>
                    </a:lnTo>
                    <a:lnTo>
                      <a:pt x="44" y="506"/>
                    </a:lnTo>
                    <a:lnTo>
                      <a:pt x="37" y="497"/>
                    </a:lnTo>
                    <a:lnTo>
                      <a:pt x="34" y="477"/>
                    </a:lnTo>
                    <a:lnTo>
                      <a:pt x="44" y="440"/>
                    </a:lnTo>
                    <a:lnTo>
                      <a:pt x="65" y="400"/>
                    </a:lnTo>
                    <a:lnTo>
                      <a:pt x="90" y="350"/>
                    </a:lnTo>
                    <a:lnTo>
                      <a:pt x="100" y="286"/>
                    </a:lnTo>
                    <a:lnTo>
                      <a:pt x="103" y="231"/>
                    </a:lnTo>
                    <a:lnTo>
                      <a:pt x="100" y="185"/>
                    </a:lnTo>
                    <a:lnTo>
                      <a:pt x="86" y="144"/>
                    </a:lnTo>
                    <a:lnTo>
                      <a:pt x="79" y="137"/>
                    </a:lnTo>
                    <a:lnTo>
                      <a:pt x="76" y="132"/>
                    </a:lnTo>
                    <a:lnTo>
                      <a:pt x="72" y="126"/>
                    </a:lnTo>
                    <a:lnTo>
                      <a:pt x="68" y="121"/>
                    </a:lnTo>
                    <a:lnTo>
                      <a:pt x="64" y="116"/>
                    </a:lnTo>
                    <a:lnTo>
                      <a:pt x="58" y="111"/>
                    </a:lnTo>
                    <a:lnTo>
                      <a:pt x="53" y="110"/>
                    </a:lnTo>
                    <a:lnTo>
                      <a:pt x="50" y="105"/>
                    </a:lnTo>
                    <a:lnTo>
                      <a:pt x="47" y="100"/>
                    </a:lnTo>
                    <a:lnTo>
                      <a:pt x="39" y="97"/>
                    </a:lnTo>
                    <a:lnTo>
                      <a:pt x="33" y="92"/>
                    </a:lnTo>
                    <a:lnTo>
                      <a:pt x="26" y="90"/>
                    </a:lnTo>
                    <a:lnTo>
                      <a:pt x="22" y="89"/>
                    </a:lnTo>
                    <a:lnTo>
                      <a:pt x="14" y="85"/>
                    </a:lnTo>
                    <a:lnTo>
                      <a:pt x="9" y="82"/>
                    </a:lnTo>
                    <a:lnTo>
                      <a:pt x="5" y="77"/>
                    </a:lnTo>
                    <a:lnTo>
                      <a:pt x="2" y="71"/>
                    </a:lnTo>
                    <a:lnTo>
                      <a:pt x="0" y="66"/>
                    </a:lnTo>
                    <a:lnTo>
                      <a:pt x="0" y="60"/>
                    </a:lnTo>
                    <a:lnTo>
                      <a:pt x="0" y="55"/>
                    </a:lnTo>
                    <a:lnTo>
                      <a:pt x="5" y="50"/>
                    </a:lnTo>
                    <a:lnTo>
                      <a:pt x="11" y="45"/>
                    </a:lnTo>
                    <a:lnTo>
                      <a:pt x="19" y="42"/>
                    </a:lnTo>
                    <a:lnTo>
                      <a:pt x="25" y="40"/>
                    </a:lnTo>
                    <a:lnTo>
                      <a:pt x="33" y="40"/>
                    </a:lnTo>
                    <a:lnTo>
                      <a:pt x="37" y="45"/>
                    </a:lnTo>
                    <a:lnTo>
                      <a:pt x="40" y="52"/>
                    </a:lnTo>
                    <a:lnTo>
                      <a:pt x="44" y="56"/>
                    </a:lnTo>
                    <a:lnTo>
                      <a:pt x="50" y="63"/>
                    </a:lnTo>
                    <a:lnTo>
                      <a:pt x="54" y="66"/>
                    </a:lnTo>
                    <a:lnTo>
                      <a:pt x="58" y="71"/>
                    </a:lnTo>
                    <a:lnTo>
                      <a:pt x="62" y="79"/>
                    </a:lnTo>
                    <a:lnTo>
                      <a:pt x="67" y="85"/>
                    </a:lnTo>
                    <a:lnTo>
                      <a:pt x="72" y="90"/>
                    </a:lnTo>
                    <a:lnTo>
                      <a:pt x="76" y="95"/>
                    </a:lnTo>
                    <a:lnTo>
                      <a:pt x="82" y="100"/>
                    </a:lnTo>
                    <a:lnTo>
                      <a:pt x="89" y="100"/>
                    </a:lnTo>
                    <a:lnTo>
                      <a:pt x="93" y="95"/>
                    </a:lnTo>
                    <a:lnTo>
                      <a:pt x="93" y="90"/>
                    </a:lnTo>
                    <a:lnTo>
                      <a:pt x="96" y="85"/>
                    </a:lnTo>
                    <a:lnTo>
                      <a:pt x="96" y="79"/>
                    </a:lnTo>
                    <a:lnTo>
                      <a:pt x="96" y="71"/>
                    </a:lnTo>
                    <a:lnTo>
                      <a:pt x="96" y="65"/>
                    </a:lnTo>
                    <a:lnTo>
                      <a:pt x="93" y="56"/>
                    </a:lnTo>
                    <a:lnTo>
                      <a:pt x="90" y="50"/>
                    </a:lnTo>
                    <a:lnTo>
                      <a:pt x="89" y="42"/>
                    </a:lnTo>
                    <a:lnTo>
                      <a:pt x="82" y="35"/>
                    </a:lnTo>
                    <a:lnTo>
                      <a:pt x="82" y="31"/>
                    </a:lnTo>
                    <a:lnTo>
                      <a:pt x="82" y="23"/>
                    </a:lnTo>
                    <a:lnTo>
                      <a:pt x="82" y="15"/>
                    </a:lnTo>
                    <a:lnTo>
                      <a:pt x="82" y="10"/>
                    </a:lnTo>
                    <a:lnTo>
                      <a:pt x="89" y="5"/>
                    </a:lnTo>
                    <a:lnTo>
                      <a:pt x="93" y="0"/>
                    </a:lnTo>
                    <a:lnTo>
                      <a:pt x="100" y="0"/>
                    </a:lnTo>
                    <a:lnTo>
                      <a:pt x="104" y="5"/>
                    </a:lnTo>
                    <a:lnTo>
                      <a:pt x="110" y="5"/>
                    </a:lnTo>
                    <a:lnTo>
                      <a:pt x="114" y="11"/>
                    </a:lnTo>
                    <a:lnTo>
                      <a:pt x="117" y="16"/>
                    </a:lnTo>
                    <a:lnTo>
                      <a:pt x="118" y="23"/>
                    </a:lnTo>
                    <a:lnTo>
                      <a:pt x="121" y="31"/>
                    </a:lnTo>
                    <a:lnTo>
                      <a:pt x="124" y="35"/>
                    </a:lnTo>
                    <a:lnTo>
                      <a:pt x="124" y="40"/>
                    </a:lnTo>
                    <a:lnTo>
                      <a:pt x="124" y="45"/>
                    </a:lnTo>
                    <a:lnTo>
                      <a:pt x="124" y="52"/>
                    </a:lnTo>
                    <a:lnTo>
                      <a:pt x="124" y="60"/>
                    </a:lnTo>
                    <a:lnTo>
                      <a:pt x="124" y="66"/>
                    </a:lnTo>
                    <a:lnTo>
                      <a:pt x="121" y="71"/>
                    </a:lnTo>
                    <a:lnTo>
                      <a:pt x="121" y="79"/>
                    </a:lnTo>
                    <a:lnTo>
                      <a:pt x="121" y="85"/>
                    </a:lnTo>
                    <a:lnTo>
                      <a:pt x="124" y="92"/>
                    </a:lnTo>
                    <a:lnTo>
                      <a:pt x="124" y="97"/>
                    </a:lnTo>
                    <a:lnTo>
                      <a:pt x="124" y="103"/>
                    </a:lnTo>
                    <a:lnTo>
                      <a:pt x="124" y="108"/>
                    </a:lnTo>
                    <a:lnTo>
                      <a:pt x="124" y="115"/>
                    </a:lnTo>
                    <a:lnTo>
                      <a:pt x="124" y="119"/>
                    </a:lnTo>
                    <a:lnTo>
                      <a:pt x="128" y="126"/>
                    </a:lnTo>
                    <a:lnTo>
                      <a:pt x="132" y="126"/>
                    </a:lnTo>
                    <a:lnTo>
                      <a:pt x="138" y="126"/>
                    </a:lnTo>
                    <a:lnTo>
                      <a:pt x="143" y="129"/>
                    </a:lnTo>
                    <a:lnTo>
                      <a:pt x="149" y="126"/>
                    </a:lnTo>
                    <a:lnTo>
                      <a:pt x="154" y="126"/>
                    </a:lnTo>
                    <a:lnTo>
                      <a:pt x="159" y="118"/>
                    </a:lnTo>
                    <a:lnTo>
                      <a:pt x="163" y="115"/>
                    </a:lnTo>
                    <a:lnTo>
                      <a:pt x="170" y="108"/>
                    </a:lnTo>
                    <a:lnTo>
                      <a:pt x="174" y="105"/>
                    </a:lnTo>
                    <a:lnTo>
                      <a:pt x="181" y="100"/>
                    </a:lnTo>
                    <a:lnTo>
                      <a:pt x="188" y="100"/>
                    </a:lnTo>
                    <a:lnTo>
                      <a:pt x="195" y="100"/>
                    </a:lnTo>
                    <a:lnTo>
                      <a:pt x="202" y="103"/>
                    </a:lnTo>
                    <a:lnTo>
                      <a:pt x="210" y="105"/>
                    </a:lnTo>
                    <a:lnTo>
                      <a:pt x="216" y="111"/>
                    </a:lnTo>
                    <a:lnTo>
                      <a:pt x="216" y="118"/>
                    </a:lnTo>
                    <a:lnTo>
                      <a:pt x="216" y="126"/>
                    </a:lnTo>
                    <a:lnTo>
                      <a:pt x="213" y="131"/>
                    </a:lnTo>
                    <a:lnTo>
                      <a:pt x="213" y="137"/>
                    </a:lnTo>
                    <a:lnTo>
                      <a:pt x="209" y="140"/>
                    </a:lnTo>
                    <a:lnTo>
                      <a:pt x="205" y="147"/>
                    </a:lnTo>
                    <a:lnTo>
                      <a:pt x="198" y="152"/>
                    </a:lnTo>
                    <a:lnTo>
                      <a:pt x="191" y="155"/>
                    </a:lnTo>
                    <a:lnTo>
                      <a:pt x="184" y="158"/>
                    </a:lnTo>
                    <a:lnTo>
                      <a:pt x="177" y="160"/>
                    </a:lnTo>
                    <a:lnTo>
                      <a:pt x="171" y="161"/>
                    </a:lnTo>
                    <a:lnTo>
                      <a:pt x="167" y="161"/>
                    </a:lnTo>
                    <a:lnTo>
                      <a:pt x="160" y="161"/>
                    </a:lnTo>
                    <a:lnTo>
                      <a:pt x="156" y="161"/>
                    </a:lnTo>
                    <a:lnTo>
                      <a:pt x="149" y="161"/>
                    </a:lnTo>
                    <a:lnTo>
                      <a:pt x="145" y="161"/>
                    </a:lnTo>
                    <a:lnTo>
                      <a:pt x="138" y="166"/>
                    </a:lnTo>
                    <a:lnTo>
                      <a:pt x="135" y="171"/>
                    </a:lnTo>
                    <a:lnTo>
                      <a:pt x="132" y="213"/>
                    </a:lnTo>
                    <a:lnTo>
                      <a:pt x="131" y="295"/>
                    </a:lnTo>
                    <a:lnTo>
                      <a:pt x="121" y="371"/>
                    </a:lnTo>
                    <a:lnTo>
                      <a:pt x="110" y="429"/>
                    </a:lnTo>
                    <a:lnTo>
                      <a:pt x="101" y="477"/>
                    </a:lnTo>
                    <a:lnTo>
                      <a:pt x="110" y="492"/>
                    </a:lnTo>
                    <a:lnTo>
                      <a:pt x="145" y="503"/>
                    </a:lnTo>
                    <a:lnTo>
                      <a:pt x="195" y="518"/>
                    </a:lnTo>
                    <a:lnTo>
                      <a:pt x="251" y="529"/>
                    </a:lnTo>
                    <a:lnTo>
                      <a:pt x="308" y="544"/>
                    </a:lnTo>
                    <a:close/>
                  </a:path>
                </a:pathLst>
              </a:custGeom>
              <a:solidFill>
                <a:srgbClr val="000000"/>
              </a:solidFill>
              <a:ln w="9525">
                <a:noFill/>
                <a:round/>
                <a:headEnd/>
                <a:tailEnd/>
              </a:ln>
            </p:spPr>
            <p:txBody>
              <a:bodyPr/>
              <a:lstStyle/>
              <a:p>
                <a:endParaRPr lang="en-US">
                  <a:solidFill>
                    <a:srgbClr val="000000"/>
                  </a:solidFill>
                </a:endParaRPr>
              </a:p>
            </p:txBody>
          </p:sp>
          <p:sp>
            <p:nvSpPr>
              <p:cNvPr id="46181" name="Freeform 48"/>
              <p:cNvSpPr>
                <a:spLocks/>
              </p:cNvSpPr>
              <p:nvPr/>
            </p:nvSpPr>
            <p:spPr bwMode="auto">
              <a:xfrm>
                <a:off x="3687" y="6892"/>
                <a:ext cx="368" cy="364"/>
              </a:xfrm>
              <a:custGeom>
                <a:avLst/>
                <a:gdLst>
                  <a:gd name="T0" fmla="*/ 263 w 368"/>
                  <a:gd name="T1" fmla="*/ 222 h 364"/>
                  <a:gd name="T2" fmla="*/ 269 w 368"/>
                  <a:gd name="T3" fmla="*/ 164 h 364"/>
                  <a:gd name="T4" fmla="*/ 263 w 368"/>
                  <a:gd name="T5" fmla="*/ 119 h 364"/>
                  <a:gd name="T6" fmla="*/ 258 w 368"/>
                  <a:gd name="T7" fmla="*/ 87 h 364"/>
                  <a:gd name="T8" fmla="*/ 245 w 368"/>
                  <a:gd name="T9" fmla="*/ 64 h 364"/>
                  <a:gd name="T10" fmla="*/ 230 w 368"/>
                  <a:gd name="T11" fmla="*/ 38 h 364"/>
                  <a:gd name="T12" fmla="*/ 205 w 368"/>
                  <a:gd name="T13" fmla="*/ 21 h 364"/>
                  <a:gd name="T14" fmla="*/ 177 w 368"/>
                  <a:gd name="T15" fmla="*/ 6 h 364"/>
                  <a:gd name="T16" fmla="*/ 149 w 368"/>
                  <a:gd name="T17" fmla="*/ 0 h 364"/>
                  <a:gd name="T18" fmla="*/ 113 w 368"/>
                  <a:gd name="T19" fmla="*/ 0 h 364"/>
                  <a:gd name="T20" fmla="*/ 87 w 368"/>
                  <a:gd name="T21" fmla="*/ 11 h 364"/>
                  <a:gd name="T22" fmla="*/ 62 w 368"/>
                  <a:gd name="T23" fmla="*/ 32 h 364"/>
                  <a:gd name="T24" fmla="*/ 37 w 368"/>
                  <a:gd name="T25" fmla="*/ 67 h 364"/>
                  <a:gd name="T26" fmla="*/ 23 w 368"/>
                  <a:gd name="T27" fmla="*/ 101 h 364"/>
                  <a:gd name="T28" fmla="*/ 9 w 368"/>
                  <a:gd name="T29" fmla="*/ 153 h 364"/>
                  <a:gd name="T30" fmla="*/ 1 w 368"/>
                  <a:gd name="T31" fmla="*/ 205 h 364"/>
                  <a:gd name="T32" fmla="*/ 0 w 368"/>
                  <a:gd name="T33" fmla="*/ 253 h 364"/>
                  <a:gd name="T34" fmla="*/ 6 w 368"/>
                  <a:gd name="T35" fmla="*/ 287 h 364"/>
                  <a:gd name="T36" fmla="*/ 20 w 368"/>
                  <a:gd name="T37" fmla="*/ 316 h 364"/>
                  <a:gd name="T38" fmla="*/ 42 w 368"/>
                  <a:gd name="T39" fmla="*/ 342 h 364"/>
                  <a:gd name="T40" fmla="*/ 70 w 368"/>
                  <a:gd name="T41" fmla="*/ 356 h 364"/>
                  <a:gd name="T42" fmla="*/ 98 w 368"/>
                  <a:gd name="T43" fmla="*/ 364 h 364"/>
                  <a:gd name="T44" fmla="*/ 124 w 368"/>
                  <a:gd name="T45" fmla="*/ 363 h 364"/>
                  <a:gd name="T46" fmla="*/ 152 w 368"/>
                  <a:gd name="T47" fmla="*/ 356 h 364"/>
                  <a:gd name="T48" fmla="*/ 179 w 368"/>
                  <a:gd name="T49" fmla="*/ 342 h 364"/>
                  <a:gd name="T50" fmla="*/ 205 w 368"/>
                  <a:gd name="T51" fmla="*/ 317 h 364"/>
                  <a:gd name="T52" fmla="*/ 224 w 368"/>
                  <a:gd name="T53" fmla="*/ 290 h 364"/>
                  <a:gd name="T54" fmla="*/ 242 w 368"/>
                  <a:gd name="T55" fmla="*/ 272 h 364"/>
                  <a:gd name="T56" fmla="*/ 263 w 368"/>
                  <a:gd name="T57" fmla="*/ 272 h 364"/>
                  <a:gd name="T58" fmla="*/ 288 w 368"/>
                  <a:gd name="T59" fmla="*/ 290 h 364"/>
                  <a:gd name="T60" fmla="*/ 322 w 368"/>
                  <a:gd name="T61" fmla="*/ 322 h 364"/>
                  <a:gd name="T62" fmla="*/ 336 w 368"/>
                  <a:gd name="T63" fmla="*/ 332 h 364"/>
                  <a:gd name="T64" fmla="*/ 353 w 368"/>
                  <a:gd name="T65" fmla="*/ 327 h 364"/>
                  <a:gd name="T66" fmla="*/ 368 w 368"/>
                  <a:gd name="T67" fmla="*/ 313 h 364"/>
                  <a:gd name="T68" fmla="*/ 365 w 368"/>
                  <a:gd name="T69" fmla="*/ 293 h 364"/>
                  <a:gd name="T70" fmla="*/ 344 w 368"/>
                  <a:gd name="T71" fmla="*/ 276 h 364"/>
                  <a:gd name="T72" fmla="*/ 295 w 368"/>
                  <a:gd name="T73" fmla="*/ 253 h 364"/>
                  <a:gd name="T74" fmla="*/ 272 w 368"/>
                  <a:gd name="T75" fmla="*/ 240 h 364"/>
                  <a:gd name="T76" fmla="*/ 263 w 368"/>
                  <a:gd name="T77" fmla="*/ 222 h 3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8"/>
                  <a:gd name="T118" fmla="*/ 0 h 364"/>
                  <a:gd name="T119" fmla="*/ 368 w 368"/>
                  <a:gd name="T120" fmla="*/ 364 h 3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8" h="364">
                    <a:moveTo>
                      <a:pt x="263" y="222"/>
                    </a:moveTo>
                    <a:lnTo>
                      <a:pt x="269" y="164"/>
                    </a:lnTo>
                    <a:lnTo>
                      <a:pt x="263" y="119"/>
                    </a:lnTo>
                    <a:lnTo>
                      <a:pt x="258" y="87"/>
                    </a:lnTo>
                    <a:lnTo>
                      <a:pt x="245" y="64"/>
                    </a:lnTo>
                    <a:lnTo>
                      <a:pt x="230" y="38"/>
                    </a:lnTo>
                    <a:lnTo>
                      <a:pt x="205" y="21"/>
                    </a:lnTo>
                    <a:lnTo>
                      <a:pt x="177" y="6"/>
                    </a:lnTo>
                    <a:lnTo>
                      <a:pt x="149" y="0"/>
                    </a:lnTo>
                    <a:lnTo>
                      <a:pt x="113" y="0"/>
                    </a:lnTo>
                    <a:lnTo>
                      <a:pt x="87" y="11"/>
                    </a:lnTo>
                    <a:lnTo>
                      <a:pt x="62" y="32"/>
                    </a:lnTo>
                    <a:lnTo>
                      <a:pt x="37" y="67"/>
                    </a:lnTo>
                    <a:lnTo>
                      <a:pt x="23" y="101"/>
                    </a:lnTo>
                    <a:lnTo>
                      <a:pt x="9" y="153"/>
                    </a:lnTo>
                    <a:lnTo>
                      <a:pt x="1" y="205"/>
                    </a:lnTo>
                    <a:lnTo>
                      <a:pt x="0" y="253"/>
                    </a:lnTo>
                    <a:lnTo>
                      <a:pt x="6" y="287"/>
                    </a:lnTo>
                    <a:lnTo>
                      <a:pt x="20" y="316"/>
                    </a:lnTo>
                    <a:lnTo>
                      <a:pt x="42" y="342"/>
                    </a:lnTo>
                    <a:lnTo>
                      <a:pt x="70" y="356"/>
                    </a:lnTo>
                    <a:lnTo>
                      <a:pt x="98" y="364"/>
                    </a:lnTo>
                    <a:lnTo>
                      <a:pt x="124" y="363"/>
                    </a:lnTo>
                    <a:lnTo>
                      <a:pt x="152" y="356"/>
                    </a:lnTo>
                    <a:lnTo>
                      <a:pt x="179" y="342"/>
                    </a:lnTo>
                    <a:lnTo>
                      <a:pt x="205" y="317"/>
                    </a:lnTo>
                    <a:lnTo>
                      <a:pt x="224" y="290"/>
                    </a:lnTo>
                    <a:lnTo>
                      <a:pt x="242" y="272"/>
                    </a:lnTo>
                    <a:lnTo>
                      <a:pt x="263" y="272"/>
                    </a:lnTo>
                    <a:lnTo>
                      <a:pt x="288" y="290"/>
                    </a:lnTo>
                    <a:lnTo>
                      <a:pt x="322" y="322"/>
                    </a:lnTo>
                    <a:lnTo>
                      <a:pt x="336" y="332"/>
                    </a:lnTo>
                    <a:lnTo>
                      <a:pt x="353" y="327"/>
                    </a:lnTo>
                    <a:lnTo>
                      <a:pt x="368" y="313"/>
                    </a:lnTo>
                    <a:lnTo>
                      <a:pt x="365" y="293"/>
                    </a:lnTo>
                    <a:lnTo>
                      <a:pt x="344" y="276"/>
                    </a:lnTo>
                    <a:lnTo>
                      <a:pt x="295" y="253"/>
                    </a:lnTo>
                    <a:lnTo>
                      <a:pt x="272" y="240"/>
                    </a:lnTo>
                    <a:lnTo>
                      <a:pt x="263" y="222"/>
                    </a:lnTo>
                    <a:close/>
                  </a:path>
                </a:pathLst>
              </a:custGeom>
              <a:solidFill>
                <a:srgbClr val="000000"/>
              </a:solidFill>
              <a:ln w="9525">
                <a:noFill/>
                <a:round/>
                <a:headEnd/>
                <a:tailEnd/>
              </a:ln>
            </p:spPr>
            <p:txBody>
              <a:bodyPr/>
              <a:lstStyle/>
              <a:p>
                <a:endParaRPr lang="en-US">
                  <a:solidFill>
                    <a:srgbClr val="000000"/>
                  </a:solidFill>
                </a:endParaRPr>
              </a:p>
            </p:txBody>
          </p:sp>
          <p:sp>
            <p:nvSpPr>
              <p:cNvPr id="46182" name="Freeform 49"/>
              <p:cNvSpPr>
                <a:spLocks/>
              </p:cNvSpPr>
              <p:nvPr/>
            </p:nvSpPr>
            <p:spPr bwMode="auto">
              <a:xfrm>
                <a:off x="3554" y="7771"/>
                <a:ext cx="449" cy="597"/>
              </a:xfrm>
              <a:custGeom>
                <a:avLst/>
                <a:gdLst>
                  <a:gd name="T0" fmla="*/ 59 w 449"/>
                  <a:gd name="T1" fmla="*/ 0 h 597"/>
                  <a:gd name="T2" fmla="*/ 137 w 449"/>
                  <a:gd name="T3" fmla="*/ 21 h 597"/>
                  <a:gd name="T4" fmla="*/ 198 w 449"/>
                  <a:gd name="T5" fmla="*/ 43 h 597"/>
                  <a:gd name="T6" fmla="*/ 245 w 449"/>
                  <a:gd name="T7" fmla="*/ 72 h 597"/>
                  <a:gd name="T8" fmla="*/ 285 w 449"/>
                  <a:gd name="T9" fmla="*/ 106 h 597"/>
                  <a:gd name="T10" fmla="*/ 318 w 449"/>
                  <a:gd name="T11" fmla="*/ 142 h 597"/>
                  <a:gd name="T12" fmla="*/ 332 w 449"/>
                  <a:gd name="T13" fmla="*/ 169 h 597"/>
                  <a:gd name="T14" fmla="*/ 336 w 449"/>
                  <a:gd name="T15" fmla="*/ 187 h 597"/>
                  <a:gd name="T16" fmla="*/ 336 w 449"/>
                  <a:gd name="T17" fmla="*/ 211 h 597"/>
                  <a:gd name="T18" fmla="*/ 326 w 449"/>
                  <a:gd name="T19" fmla="*/ 230 h 597"/>
                  <a:gd name="T20" fmla="*/ 312 w 449"/>
                  <a:gd name="T21" fmla="*/ 250 h 597"/>
                  <a:gd name="T22" fmla="*/ 282 w 449"/>
                  <a:gd name="T23" fmla="*/ 282 h 597"/>
                  <a:gd name="T24" fmla="*/ 254 w 449"/>
                  <a:gd name="T25" fmla="*/ 326 h 597"/>
                  <a:gd name="T26" fmla="*/ 240 w 449"/>
                  <a:gd name="T27" fmla="*/ 363 h 597"/>
                  <a:gd name="T28" fmla="*/ 231 w 449"/>
                  <a:gd name="T29" fmla="*/ 397 h 597"/>
                  <a:gd name="T30" fmla="*/ 229 w 449"/>
                  <a:gd name="T31" fmla="*/ 430 h 597"/>
                  <a:gd name="T32" fmla="*/ 237 w 449"/>
                  <a:gd name="T33" fmla="*/ 458 h 597"/>
                  <a:gd name="T34" fmla="*/ 251 w 449"/>
                  <a:gd name="T35" fmla="*/ 482 h 597"/>
                  <a:gd name="T36" fmla="*/ 271 w 449"/>
                  <a:gd name="T37" fmla="*/ 501 h 597"/>
                  <a:gd name="T38" fmla="*/ 307 w 449"/>
                  <a:gd name="T39" fmla="*/ 511 h 597"/>
                  <a:gd name="T40" fmla="*/ 363 w 449"/>
                  <a:gd name="T41" fmla="*/ 519 h 597"/>
                  <a:gd name="T42" fmla="*/ 413 w 449"/>
                  <a:gd name="T43" fmla="*/ 527 h 597"/>
                  <a:gd name="T44" fmla="*/ 442 w 449"/>
                  <a:gd name="T45" fmla="*/ 545 h 597"/>
                  <a:gd name="T46" fmla="*/ 449 w 449"/>
                  <a:gd name="T47" fmla="*/ 560 h 597"/>
                  <a:gd name="T48" fmla="*/ 438 w 449"/>
                  <a:gd name="T49" fmla="*/ 574 h 597"/>
                  <a:gd name="T50" fmla="*/ 419 w 449"/>
                  <a:gd name="T51" fmla="*/ 585 h 597"/>
                  <a:gd name="T52" fmla="*/ 389 w 449"/>
                  <a:gd name="T53" fmla="*/ 597 h 597"/>
                  <a:gd name="T54" fmla="*/ 371 w 449"/>
                  <a:gd name="T55" fmla="*/ 590 h 597"/>
                  <a:gd name="T56" fmla="*/ 350 w 449"/>
                  <a:gd name="T57" fmla="*/ 576 h 597"/>
                  <a:gd name="T58" fmla="*/ 315 w 449"/>
                  <a:gd name="T59" fmla="*/ 551 h 597"/>
                  <a:gd name="T60" fmla="*/ 262 w 449"/>
                  <a:gd name="T61" fmla="*/ 535 h 597"/>
                  <a:gd name="T62" fmla="*/ 218 w 449"/>
                  <a:gd name="T63" fmla="*/ 534 h 597"/>
                  <a:gd name="T64" fmla="*/ 190 w 449"/>
                  <a:gd name="T65" fmla="*/ 532 h 597"/>
                  <a:gd name="T66" fmla="*/ 173 w 449"/>
                  <a:gd name="T67" fmla="*/ 516 h 597"/>
                  <a:gd name="T68" fmla="*/ 170 w 449"/>
                  <a:gd name="T69" fmla="*/ 498 h 597"/>
                  <a:gd name="T70" fmla="*/ 170 w 449"/>
                  <a:gd name="T71" fmla="*/ 479 h 597"/>
                  <a:gd name="T72" fmla="*/ 176 w 449"/>
                  <a:gd name="T73" fmla="*/ 447 h 597"/>
                  <a:gd name="T74" fmla="*/ 193 w 449"/>
                  <a:gd name="T75" fmla="*/ 403 h 597"/>
                  <a:gd name="T76" fmla="*/ 207 w 449"/>
                  <a:gd name="T77" fmla="*/ 337 h 597"/>
                  <a:gd name="T78" fmla="*/ 218 w 449"/>
                  <a:gd name="T79" fmla="*/ 285 h 597"/>
                  <a:gd name="T80" fmla="*/ 231 w 449"/>
                  <a:gd name="T81" fmla="*/ 245 h 597"/>
                  <a:gd name="T82" fmla="*/ 248 w 449"/>
                  <a:gd name="T83" fmla="*/ 216 h 597"/>
                  <a:gd name="T84" fmla="*/ 259 w 449"/>
                  <a:gd name="T85" fmla="*/ 198 h 597"/>
                  <a:gd name="T86" fmla="*/ 257 w 449"/>
                  <a:gd name="T87" fmla="*/ 180 h 597"/>
                  <a:gd name="T88" fmla="*/ 240 w 449"/>
                  <a:gd name="T89" fmla="*/ 168 h 597"/>
                  <a:gd name="T90" fmla="*/ 209 w 449"/>
                  <a:gd name="T91" fmla="*/ 147 h 597"/>
                  <a:gd name="T92" fmla="*/ 159 w 449"/>
                  <a:gd name="T93" fmla="*/ 127 h 597"/>
                  <a:gd name="T94" fmla="*/ 106 w 449"/>
                  <a:gd name="T95" fmla="*/ 109 h 597"/>
                  <a:gd name="T96" fmla="*/ 49 w 449"/>
                  <a:gd name="T97" fmla="*/ 95 h 597"/>
                  <a:gd name="T98" fmla="*/ 11 w 449"/>
                  <a:gd name="T99" fmla="*/ 76 h 597"/>
                  <a:gd name="T100" fmla="*/ 0 w 449"/>
                  <a:gd name="T101" fmla="*/ 40 h 597"/>
                  <a:gd name="T102" fmla="*/ 7 w 449"/>
                  <a:gd name="T103" fmla="*/ 19 h 597"/>
                  <a:gd name="T104" fmla="*/ 31 w 449"/>
                  <a:gd name="T105" fmla="*/ 6 h 597"/>
                  <a:gd name="T106" fmla="*/ 44 w 449"/>
                  <a:gd name="T107" fmla="*/ 0 h 597"/>
                  <a:gd name="T108" fmla="*/ 59 w 449"/>
                  <a:gd name="T109" fmla="*/ 0 h 5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97"/>
                  <a:gd name="T167" fmla="*/ 449 w 449"/>
                  <a:gd name="T168" fmla="*/ 597 h 5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97">
                    <a:moveTo>
                      <a:pt x="59" y="0"/>
                    </a:moveTo>
                    <a:lnTo>
                      <a:pt x="137" y="21"/>
                    </a:lnTo>
                    <a:lnTo>
                      <a:pt x="198" y="43"/>
                    </a:lnTo>
                    <a:lnTo>
                      <a:pt x="245" y="72"/>
                    </a:lnTo>
                    <a:lnTo>
                      <a:pt x="285" y="106"/>
                    </a:lnTo>
                    <a:lnTo>
                      <a:pt x="318" y="142"/>
                    </a:lnTo>
                    <a:lnTo>
                      <a:pt x="332" y="169"/>
                    </a:lnTo>
                    <a:lnTo>
                      <a:pt x="336" y="187"/>
                    </a:lnTo>
                    <a:lnTo>
                      <a:pt x="336" y="211"/>
                    </a:lnTo>
                    <a:lnTo>
                      <a:pt x="326" y="230"/>
                    </a:lnTo>
                    <a:lnTo>
                      <a:pt x="312" y="250"/>
                    </a:lnTo>
                    <a:lnTo>
                      <a:pt x="282" y="282"/>
                    </a:lnTo>
                    <a:lnTo>
                      <a:pt x="254" y="326"/>
                    </a:lnTo>
                    <a:lnTo>
                      <a:pt x="240" y="363"/>
                    </a:lnTo>
                    <a:lnTo>
                      <a:pt x="231" y="397"/>
                    </a:lnTo>
                    <a:lnTo>
                      <a:pt x="229" y="430"/>
                    </a:lnTo>
                    <a:lnTo>
                      <a:pt x="237" y="458"/>
                    </a:lnTo>
                    <a:lnTo>
                      <a:pt x="251" y="482"/>
                    </a:lnTo>
                    <a:lnTo>
                      <a:pt x="271" y="501"/>
                    </a:lnTo>
                    <a:lnTo>
                      <a:pt x="307" y="511"/>
                    </a:lnTo>
                    <a:lnTo>
                      <a:pt x="363" y="519"/>
                    </a:lnTo>
                    <a:lnTo>
                      <a:pt x="413" y="527"/>
                    </a:lnTo>
                    <a:lnTo>
                      <a:pt x="442" y="545"/>
                    </a:lnTo>
                    <a:lnTo>
                      <a:pt x="449" y="560"/>
                    </a:lnTo>
                    <a:lnTo>
                      <a:pt x="438" y="574"/>
                    </a:lnTo>
                    <a:lnTo>
                      <a:pt x="419" y="585"/>
                    </a:lnTo>
                    <a:lnTo>
                      <a:pt x="389" y="597"/>
                    </a:lnTo>
                    <a:lnTo>
                      <a:pt x="371" y="590"/>
                    </a:lnTo>
                    <a:lnTo>
                      <a:pt x="350" y="576"/>
                    </a:lnTo>
                    <a:lnTo>
                      <a:pt x="315" y="551"/>
                    </a:lnTo>
                    <a:lnTo>
                      <a:pt x="262" y="535"/>
                    </a:lnTo>
                    <a:lnTo>
                      <a:pt x="218" y="534"/>
                    </a:lnTo>
                    <a:lnTo>
                      <a:pt x="190" y="532"/>
                    </a:lnTo>
                    <a:lnTo>
                      <a:pt x="173" y="516"/>
                    </a:lnTo>
                    <a:lnTo>
                      <a:pt x="170" y="498"/>
                    </a:lnTo>
                    <a:lnTo>
                      <a:pt x="170" y="479"/>
                    </a:lnTo>
                    <a:lnTo>
                      <a:pt x="176" y="447"/>
                    </a:lnTo>
                    <a:lnTo>
                      <a:pt x="193" y="403"/>
                    </a:lnTo>
                    <a:lnTo>
                      <a:pt x="207" y="337"/>
                    </a:lnTo>
                    <a:lnTo>
                      <a:pt x="218" y="285"/>
                    </a:lnTo>
                    <a:lnTo>
                      <a:pt x="231" y="245"/>
                    </a:lnTo>
                    <a:lnTo>
                      <a:pt x="248" y="216"/>
                    </a:lnTo>
                    <a:lnTo>
                      <a:pt x="259" y="198"/>
                    </a:lnTo>
                    <a:lnTo>
                      <a:pt x="257" y="180"/>
                    </a:lnTo>
                    <a:lnTo>
                      <a:pt x="240" y="168"/>
                    </a:lnTo>
                    <a:lnTo>
                      <a:pt x="209" y="147"/>
                    </a:lnTo>
                    <a:lnTo>
                      <a:pt x="159" y="127"/>
                    </a:lnTo>
                    <a:lnTo>
                      <a:pt x="106" y="109"/>
                    </a:lnTo>
                    <a:lnTo>
                      <a:pt x="49" y="95"/>
                    </a:lnTo>
                    <a:lnTo>
                      <a:pt x="11" y="76"/>
                    </a:lnTo>
                    <a:lnTo>
                      <a:pt x="0" y="40"/>
                    </a:lnTo>
                    <a:lnTo>
                      <a:pt x="7" y="19"/>
                    </a:lnTo>
                    <a:lnTo>
                      <a:pt x="31" y="6"/>
                    </a:lnTo>
                    <a:lnTo>
                      <a:pt x="44" y="0"/>
                    </a:lnTo>
                    <a:lnTo>
                      <a:pt x="59" y="0"/>
                    </a:lnTo>
                    <a:close/>
                  </a:path>
                </a:pathLst>
              </a:custGeom>
              <a:solidFill>
                <a:srgbClr val="000000"/>
              </a:solidFill>
              <a:ln w="9525">
                <a:noFill/>
                <a:round/>
                <a:headEnd/>
                <a:tailEnd/>
              </a:ln>
            </p:spPr>
            <p:txBody>
              <a:bodyPr/>
              <a:lstStyle/>
              <a:p>
                <a:endParaRPr lang="en-US">
                  <a:solidFill>
                    <a:srgbClr val="000000"/>
                  </a:solidFill>
                </a:endParaRPr>
              </a:p>
            </p:txBody>
          </p:sp>
          <p:sp>
            <p:nvSpPr>
              <p:cNvPr id="46183" name="Freeform 50"/>
              <p:cNvSpPr>
                <a:spLocks/>
              </p:cNvSpPr>
              <p:nvPr/>
            </p:nvSpPr>
            <p:spPr bwMode="auto">
              <a:xfrm>
                <a:off x="3354" y="7742"/>
                <a:ext cx="317" cy="643"/>
              </a:xfrm>
              <a:custGeom>
                <a:avLst/>
                <a:gdLst>
                  <a:gd name="T0" fmla="*/ 133 w 317"/>
                  <a:gd name="T1" fmla="*/ 13 h 643"/>
                  <a:gd name="T2" fmla="*/ 121 w 317"/>
                  <a:gd name="T3" fmla="*/ 53 h 643"/>
                  <a:gd name="T4" fmla="*/ 127 w 317"/>
                  <a:gd name="T5" fmla="*/ 87 h 643"/>
                  <a:gd name="T6" fmla="*/ 146 w 317"/>
                  <a:gd name="T7" fmla="*/ 127 h 643"/>
                  <a:gd name="T8" fmla="*/ 169 w 317"/>
                  <a:gd name="T9" fmla="*/ 156 h 643"/>
                  <a:gd name="T10" fmla="*/ 202 w 317"/>
                  <a:gd name="T11" fmla="*/ 187 h 643"/>
                  <a:gd name="T12" fmla="*/ 236 w 317"/>
                  <a:gd name="T13" fmla="*/ 227 h 643"/>
                  <a:gd name="T14" fmla="*/ 247 w 317"/>
                  <a:gd name="T15" fmla="*/ 243 h 643"/>
                  <a:gd name="T16" fmla="*/ 247 w 317"/>
                  <a:gd name="T17" fmla="*/ 258 h 643"/>
                  <a:gd name="T18" fmla="*/ 238 w 317"/>
                  <a:gd name="T19" fmla="*/ 279 h 643"/>
                  <a:gd name="T20" fmla="*/ 213 w 317"/>
                  <a:gd name="T21" fmla="*/ 292 h 643"/>
                  <a:gd name="T22" fmla="*/ 174 w 317"/>
                  <a:gd name="T23" fmla="*/ 303 h 643"/>
                  <a:gd name="T24" fmla="*/ 127 w 317"/>
                  <a:gd name="T25" fmla="*/ 326 h 643"/>
                  <a:gd name="T26" fmla="*/ 87 w 317"/>
                  <a:gd name="T27" fmla="*/ 351 h 643"/>
                  <a:gd name="T28" fmla="*/ 59 w 317"/>
                  <a:gd name="T29" fmla="*/ 380 h 643"/>
                  <a:gd name="T30" fmla="*/ 39 w 317"/>
                  <a:gd name="T31" fmla="*/ 416 h 643"/>
                  <a:gd name="T32" fmla="*/ 28 w 317"/>
                  <a:gd name="T33" fmla="*/ 448 h 643"/>
                  <a:gd name="T34" fmla="*/ 18 w 317"/>
                  <a:gd name="T35" fmla="*/ 490 h 643"/>
                  <a:gd name="T36" fmla="*/ 9 w 317"/>
                  <a:gd name="T37" fmla="*/ 527 h 643"/>
                  <a:gd name="T38" fmla="*/ 0 w 317"/>
                  <a:gd name="T39" fmla="*/ 556 h 643"/>
                  <a:gd name="T40" fmla="*/ 4 w 317"/>
                  <a:gd name="T41" fmla="*/ 574 h 643"/>
                  <a:gd name="T42" fmla="*/ 14 w 317"/>
                  <a:gd name="T43" fmla="*/ 585 h 643"/>
                  <a:gd name="T44" fmla="*/ 35 w 317"/>
                  <a:gd name="T45" fmla="*/ 589 h 643"/>
                  <a:gd name="T46" fmla="*/ 63 w 317"/>
                  <a:gd name="T47" fmla="*/ 580 h 643"/>
                  <a:gd name="T48" fmla="*/ 107 w 317"/>
                  <a:gd name="T49" fmla="*/ 589 h 643"/>
                  <a:gd name="T50" fmla="*/ 155 w 317"/>
                  <a:gd name="T51" fmla="*/ 609 h 643"/>
                  <a:gd name="T52" fmla="*/ 174 w 317"/>
                  <a:gd name="T53" fmla="*/ 635 h 643"/>
                  <a:gd name="T54" fmla="*/ 194 w 317"/>
                  <a:gd name="T55" fmla="*/ 643 h 643"/>
                  <a:gd name="T56" fmla="*/ 227 w 317"/>
                  <a:gd name="T57" fmla="*/ 635 h 643"/>
                  <a:gd name="T58" fmla="*/ 261 w 317"/>
                  <a:gd name="T59" fmla="*/ 618 h 643"/>
                  <a:gd name="T60" fmla="*/ 264 w 317"/>
                  <a:gd name="T61" fmla="*/ 605 h 643"/>
                  <a:gd name="T62" fmla="*/ 258 w 317"/>
                  <a:gd name="T63" fmla="*/ 592 h 643"/>
                  <a:gd name="T64" fmla="*/ 219 w 317"/>
                  <a:gd name="T65" fmla="*/ 566 h 643"/>
                  <a:gd name="T66" fmla="*/ 161 w 317"/>
                  <a:gd name="T67" fmla="*/ 553 h 643"/>
                  <a:gd name="T68" fmla="*/ 102 w 317"/>
                  <a:gd name="T69" fmla="*/ 548 h 643"/>
                  <a:gd name="T70" fmla="*/ 77 w 317"/>
                  <a:gd name="T71" fmla="*/ 539 h 643"/>
                  <a:gd name="T72" fmla="*/ 67 w 317"/>
                  <a:gd name="T73" fmla="*/ 527 h 643"/>
                  <a:gd name="T74" fmla="*/ 59 w 317"/>
                  <a:gd name="T75" fmla="*/ 508 h 643"/>
                  <a:gd name="T76" fmla="*/ 63 w 317"/>
                  <a:gd name="T77" fmla="*/ 479 h 643"/>
                  <a:gd name="T78" fmla="*/ 73 w 317"/>
                  <a:gd name="T79" fmla="*/ 445 h 643"/>
                  <a:gd name="T80" fmla="*/ 95 w 317"/>
                  <a:gd name="T81" fmla="*/ 416 h 643"/>
                  <a:gd name="T82" fmla="*/ 132 w 317"/>
                  <a:gd name="T83" fmla="*/ 389 h 643"/>
                  <a:gd name="T84" fmla="*/ 175 w 317"/>
                  <a:gd name="T85" fmla="*/ 366 h 643"/>
                  <a:gd name="T86" fmla="*/ 227 w 317"/>
                  <a:gd name="T87" fmla="*/ 343 h 643"/>
                  <a:gd name="T88" fmla="*/ 278 w 317"/>
                  <a:gd name="T89" fmla="*/ 322 h 643"/>
                  <a:gd name="T90" fmla="*/ 300 w 317"/>
                  <a:gd name="T91" fmla="*/ 306 h 643"/>
                  <a:gd name="T92" fmla="*/ 312 w 317"/>
                  <a:gd name="T93" fmla="*/ 284 h 643"/>
                  <a:gd name="T94" fmla="*/ 317 w 317"/>
                  <a:gd name="T95" fmla="*/ 259 h 643"/>
                  <a:gd name="T96" fmla="*/ 311 w 317"/>
                  <a:gd name="T97" fmla="*/ 237 h 643"/>
                  <a:gd name="T98" fmla="*/ 294 w 317"/>
                  <a:gd name="T99" fmla="*/ 205 h 643"/>
                  <a:gd name="T100" fmla="*/ 272 w 317"/>
                  <a:gd name="T101" fmla="*/ 161 h 643"/>
                  <a:gd name="T102" fmla="*/ 250 w 317"/>
                  <a:gd name="T103" fmla="*/ 98 h 643"/>
                  <a:gd name="T104" fmla="*/ 225 w 317"/>
                  <a:gd name="T105" fmla="*/ 42 h 643"/>
                  <a:gd name="T106" fmla="*/ 194 w 317"/>
                  <a:gd name="T107" fmla="*/ 3 h 643"/>
                  <a:gd name="T108" fmla="*/ 188 w 317"/>
                  <a:gd name="T109" fmla="*/ 3 h 643"/>
                  <a:gd name="T110" fmla="*/ 166 w 317"/>
                  <a:gd name="T111" fmla="*/ 0 h 643"/>
                  <a:gd name="T112" fmla="*/ 133 w 317"/>
                  <a:gd name="T113" fmla="*/ 13 h 6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7"/>
                  <a:gd name="T172" fmla="*/ 0 h 643"/>
                  <a:gd name="T173" fmla="*/ 317 w 317"/>
                  <a:gd name="T174" fmla="*/ 643 h 6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7" h="643">
                    <a:moveTo>
                      <a:pt x="133" y="13"/>
                    </a:moveTo>
                    <a:lnTo>
                      <a:pt x="121" y="53"/>
                    </a:lnTo>
                    <a:lnTo>
                      <a:pt x="127" y="87"/>
                    </a:lnTo>
                    <a:lnTo>
                      <a:pt x="146" y="127"/>
                    </a:lnTo>
                    <a:lnTo>
                      <a:pt x="169" y="156"/>
                    </a:lnTo>
                    <a:lnTo>
                      <a:pt x="202" y="187"/>
                    </a:lnTo>
                    <a:lnTo>
                      <a:pt x="236" y="227"/>
                    </a:lnTo>
                    <a:lnTo>
                      <a:pt x="247" y="243"/>
                    </a:lnTo>
                    <a:lnTo>
                      <a:pt x="247" y="258"/>
                    </a:lnTo>
                    <a:lnTo>
                      <a:pt x="238" y="279"/>
                    </a:lnTo>
                    <a:lnTo>
                      <a:pt x="213" y="292"/>
                    </a:lnTo>
                    <a:lnTo>
                      <a:pt x="174" y="303"/>
                    </a:lnTo>
                    <a:lnTo>
                      <a:pt x="127" y="326"/>
                    </a:lnTo>
                    <a:lnTo>
                      <a:pt x="87" y="351"/>
                    </a:lnTo>
                    <a:lnTo>
                      <a:pt x="59" y="380"/>
                    </a:lnTo>
                    <a:lnTo>
                      <a:pt x="39" y="416"/>
                    </a:lnTo>
                    <a:lnTo>
                      <a:pt x="28" y="448"/>
                    </a:lnTo>
                    <a:lnTo>
                      <a:pt x="18" y="490"/>
                    </a:lnTo>
                    <a:lnTo>
                      <a:pt x="9" y="527"/>
                    </a:lnTo>
                    <a:lnTo>
                      <a:pt x="0" y="556"/>
                    </a:lnTo>
                    <a:lnTo>
                      <a:pt x="4" y="574"/>
                    </a:lnTo>
                    <a:lnTo>
                      <a:pt x="14" y="585"/>
                    </a:lnTo>
                    <a:lnTo>
                      <a:pt x="35" y="589"/>
                    </a:lnTo>
                    <a:lnTo>
                      <a:pt x="63" y="580"/>
                    </a:lnTo>
                    <a:lnTo>
                      <a:pt x="107" y="589"/>
                    </a:lnTo>
                    <a:lnTo>
                      <a:pt x="155" y="609"/>
                    </a:lnTo>
                    <a:lnTo>
                      <a:pt x="174" y="635"/>
                    </a:lnTo>
                    <a:lnTo>
                      <a:pt x="194" y="643"/>
                    </a:lnTo>
                    <a:lnTo>
                      <a:pt x="227" y="635"/>
                    </a:lnTo>
                    <a:lnTo>
                      <a:pt x="261" y="618"/>
                    </a:lnTo>
                    <a:lnTo>
                      <a:pt x="264" y="605"/>
                    </a:lnTo>
                    <a:lnTo>
                      <a:pt x="258" y="592"/>
                    </a:lnTo>
                    <a:lnTo>
                      <a:pt x="219" y="566"/>
                    </a:lnTo>
                    <a:lnTo>
                      <a:pt x="161" y="553"/>
                    </a:lnTo>
                    <a:lnTo>
                      <a:pt x="102" y="548"/>
                    </a:lnTo>
                    <a:lnTo>
                      <a:pt x="77" y="539"/>
                    </a:lnTo>
                    <a:lnTo>
                      <a:pt x="67" y="527"/>
                    </a:lnTo>
                    <a:lnTo>
                      <a:pt x="59" y="508"/>
                    </a:lnTo>
                    <a:lnTo>
                      <a:pt x="63" y="479"/>
                    </a:lnTo>
                    <a:lnTo>
                      <a:pt x="73" y="445"/>
                    </a:lnTo>
                    <a:lnTo>
                      <a:pt x="95" y="416"/>
                    </a:lnTo>
                    <a:lnTo>
                      <a:pt x="132" y="389"/>
                    </a:lnTo>
                    <a:lnTo>
                      <a:pt x="175" y="366"/>
                    </a:lnTo>
                    <a:lnTo>
                      <a:pt x="227" y="343"/>
                    </a:lnTo>
                    <a:lnTo>
                      <a:pt x="278" y="322"/>
                    </a:lnTo>
                    <a:lnTo>
                      <a:pt x="300" y="306"/>
                    </a:lnTo>
                    <a:lnTo>
                      <a:pt x="312" y="284"/>
                    </a:lnTo>
                    <a:lnTo>
                      <a:pt x="317" y="259"/>
                    </a:lnTo>
                    <a:lnTo>
                      <a:pt x="311" y="237"/>
                    </a:lnTo>
                    <a:lnTo>
                      <a:pt x="294" y="205"/>
                    </a:lnTo>
                    <a:lnTo>
                      <a:pt x="272" y="161"/>
                    </a:lnTo>
                    <a:lnTo>
                      <a:pt x="250" y="98"/>
                    </a:lnTo>
                    <a:lnTo>
                      <a:pt x="225" y="42"/>
                    </a:lnTo>
                    <a:lnTo>
                      <a:pt x="194" y="3"/>
                    </a:lnTo>
                    <a:lnTo>
                      <a:pt x="188" y="3"/>
                    </a:lnTo>
                    <a:lnTo>
                      <a:pt x="166" y="0"/>
                    </a:lnTo>
                    <a:lnTo>
                      <a:pt x="133" y="13"/>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46171" name="Group 51"/>
            <p:cNvGrpSpPr>
              <a:grpSpLocks/>
            </p:cNvGrpSpPr>
            <p:nvPr/>
          </p:nvGrpSpPr>
          <p:grpSpPr bwMode="auto">
            <a:xfrm rot="-10629711">
              <a:off x="3431" y="3766"/>
              <a:ext cx="184" cy="221"/>
              <a:chOff x="4773" y="7018"/>
              <a:chExt cx="1000" cy="1200"/>
            </a:xfrm>
          </p:grpSpPr>
          <p:sp>
            <p:nvSpPr>
              <p:cNvPr id="46172" name="Freeform 52"/>
              <p:cNvSpPr>
                <a:spLocks/>
              </p:cNvSpPr>
              <p:nvPr/>
            </p:nvSpPr>
            <p:spPr bwMode="auto">
              <a:xfrm>
                <a:off x="5002" y="7090"/>
                <a:ext cx="364" cy="400"/>
              </a:xfrm>
              <a:custGeom>
                <a:avLst/>
                <a:gdLst>
                  <a:gd name="T0" fmla="*/ 98 w 364"/>
                  <a:gd name="T1" fmla="*/ 268 h 400"/>
                  <a:gd name="T2" fmla="*/ 79 w 364"/>
                  <a:gd name="T3" fmla="*/ 210 h 400"/>
                  <a:gd name="T4" fmla="*/ 70 w 364"/>
                  <a:gd name="T5" fmla="*/ 163 h 400"/>
                  <a:gd name="T6" fmla="*/ 65 w 364"/>
                  <a:gd name="T7" fmla="*/ 119 h 400"/>
                  <a:gd name="T8" fmla="*/ 70 w 364"/>
                  <a:gd name="T9" fmla="*/ 78 h 400"/>
                  <a:gd name="T10" fmla="*/ 84 w 364"/>
                  <a:gd name="T11" fmla="*/ 47 h 400"/>
                  <a:gd name="T12" fmla="*/ 112 w 364"/>
                  <a:gd name="T13" fmla="*/ 23 h 400"/>
                  <a:gd name="T14" fmla="*/ 146 w 364"/>
                  <a:gd name="T15" fmla="*/ 8 h 400"/>
                  <a:gd name="T16" fmla="*/ 179 w 364"/>
                  <a:gd name="T17" fmla="*/ 0 h 400"/>
                  <a:gd name="T18" fmla="*/ 221 w 364"/>
                  <a:gd name="T19" fmla="*/ 3 h 400"/>
                  <a:gd name="T20" fmla="*/ 261 w 364"/>
                  <a:gd name="T21" fmla="*/ 19 h 400"/>
                  <a:gd name="T22" fmla="*/ 281 w 364"/>
                  <a:gd name="T23" fmla="*/ 42 h 400"/>
                  <a:gd name="T24" fmla="*/ 309 w 364"/>
                  <a:gd name="T25" fmla="*/ 78 h 400"/>
                  <a:gd name="T26" fmla="*/ 333 w 364"/>
                  <a:gd name="T27" fmla="*/ 119 h 400"/>
                  <a:gd name="T28" fmla="*/ 350 w 364"/>
                  <a:gd name="T29" fmla="*/ 163 h 400"/>
                  <a:gd name="T30" fmla="*/ 364 w 364"/>
                  <a:gd name="T31" fmla="*/ 223 h 400"/>
                  <a:gd name="T32" fmla="*/ 361 w 364"/>
                  <a:gd name="T33" fmla="*/ 273 h 400"/>
                  <a:gd name="T34" fmla="*/ 354 w 364"/>
                  <a:gd name="T35" fmla="*/ 315 h 400"/>
                  <a:gd name="T36" fmla="*/ 336 w 364"/>
                  <a:gd name="T37" fmla="*/ 342 h 400"/>
                  <a:gd name="T38" fmla="*/ 317 w 364"/>
                  <a:gd name="T39" fmla="*/ 361 h 400"/>
                  <a:gd name="T40" fmla="*/ 289 w 364"/>
                  <a:gd name="T41" fmla="*/ 371 h 400"/>
                  <a:gd name="T42" fmla="*/ 253 w 364"/>
                  <a:gd name="T43" fmla="*/ 373 h 400"/>
                  <a:gd name="T44" fmla="*/ 216 w 364"/>
                  <a:gd name="T45" fmla="*/ 368 h 400"/>
                  <a:gd name="T46" fmla="*/ 183 w 364"/>
                  <a:gd name="T47" fmla="*/ 352 h 400"/>
                  <a:gd name="T48" fmla="*/ 160 w 364"/>
                  <a:gd name="T49" fmla="*/ 337 h 400"/>
                  <a:gd name="T50" fmla="*/ 123 w 364"/>
                  <a:gd name="T51" fmla="*/ 303 h 400"/>
                  <a:gd name="T52" fmla="*/ 70 w 364"/>
                  <a:gd name="T53" fmla="*/ 361 h 400"/>
                  <a:gd name="T54" fmla="*/ 49 w 364"/>
                  <a:gd name="T55" fmla="*/ 395 h 400"/>
                  <a:gd name="T56" fmla="*/ 23 w 364"/>
                  <a:gd name="T57" fmla="*/ 400 h 400"/>
                  <a:gd name="T58" fmla="*/ 4 w 364"/>
                  <a:gd name="T59" fmla="*/ 387 h 400"/>
                  <a:gd name="T60" fmla="*/ 0 w 364"/>
                  <a:gd name="T61" fmla="*/ 371 h 400"/>
                  <a:gd name="T62" fmla="*/ 4 w 364"/>
                  <a:gd name="T63" fmla="*/ 344 h 400"/>
                  <a:gd name="T64" fmla="*/ 21 w 364"/>
                  <a:gd name="T65" fmla="*/ 328 h 400"/>
                  <a:gd name="T66" fmla="*/ 65 w 364"/>
                  <a:gd name="T67" fmla="*/ 297 h 400"/>
                  <a:gd name="T68" fmla="*/ 98 w 364"/>
                  <a:gd name="T69" fmla="*/ 268 h 4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400"/>
                  <a:gd name="T107" fmla="*/ 364 w 364"/>
                  <a:gd name="T108" fmla="*/ 400 h 4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400">
                    <a:moveTo>
                      <a:pt x="98" y="268"/>
                    </a:moveTo>
                    <a:lnTo>
                      <a:pt x="79" y="210"/>
                    </a:lnTo>
                    <a:lnTo>
                      <a:pt x="70" y="163"/>
                    </a:lnTo>
                    <a:lnTo>
                      <a:pt x="65" y="119"/>
                    </a:lnTo>
                    <a:lnTo>
                      <a:pt x="70" y="78"/>
                    </a:lnTo>
                    <a:lnTo>
                      <a:pt x="84" y="47"/>
                    </a:lnTo>
                    <a:lnTo>
                      <a:pt x="112" y="23"/>
                    </a:lnTo>
                    <a:lnTo>
                      <a:pt x="146" y="8"/>
                    </a:lnTo>
                    <a:lnTo>
                      <a:pt x="179" y="0"/>
                    </a:lnTo>
                    <a:lnTo>
                      <a:pt x="221" y="3"/>
                    </a:lnTo>
                    <a:lnTo>
                      <a:pt x="261" y="19"/>
                    </a:lnTo>
                    <a:lnTo>
                      <a:pt x="281" y="42"/>
                    </a:lnTo>
                    <a:lnTo>
                      <a:pt x="309" y="78"/>
                    </a:lnTo>
                    <a:lnTo>
                      <a:pt x="333" y="119"/>
                    </a:lnTo>
                    <a:lnTo>
                      <a:pt x="350" y="163"/>
                    </a:lnTo>
                    <a:lnTo>
                      <a:pt x="364" y="223"/>
                    </a:lnTo>
                    <a:lnTo>
                      <a:pt x="361" y="273"/>
                    </a:lnTo>
                    <a:lnTo>
                      <a:pt x="354" y="315"/>
                    </a:lnTo>
                    <a:lnTo>
                      <a:pt x="336" y="342"/>
                    </a:lnTo>
                    <a:lnTo>
                      <a:pt x="317" y="361"/>
                    </a:lnTo>
                    <a:lnTo>
                      <a:pt x="289" y="371"/>
                    </a:lnTo>
                    <a:lnTo>
                      <a:pt x="253" y="373"/>
                    </a:lnTo>
                    <a:lnTo>
                      <a:pt x="216" y="368"/>
                    </a:lnTo>
                    <a:lnTo>
                      <a:pt x="183" y="352"/>
                    </a:lnTo>
                    <a:lnTo>
                      <a:pt x="160" y="337"/>
                    </a:lnTo>
                    <a:lnTo>
                      <a:pt x="123" y="303"/>
                    </a:lnTo>
                    <a:lnTo>
                      <a:pt x="70" y="361"/>
                    </a:lnTo>
                    <a:lnTo>
                      <a:pt x="49" y="395"/>
                    </a:lnTo>
                    <a:lnTo>
                      <a:pt x="23" y="400"/>
                    </a:lnTo>
                    <a:lnTo>
                      <a:pt x="4" y="387"/>
                    </a:lnTo>
                    <a:lnTo>
                      <a:pt x="0" y="371"/>
                    </a:lnTo>
                    <a:lnTo>
                      <a:pt x="4" y="344"/>
                    </a:lnTo>
                    <a:lnTo>
                      <a:pt x="21" y="328"/>
                    </a:lnTo>
                    <a:lnTo>
                      <a:pt x="65" y="297"/>
                    </a:lnTo>
                    <a:lnTo>
                      <a:pt x="98" y="268"/>
                    </a:lnTo>
                    <a:close/>
                  </a:path>
                </a:pathLst>
              </a:custGeom>
              <a:solidFill>
                <a:srgbClr val="000000"/>
              </a:solidFill>
              <a:ln w="9525">
                <a:noFill/>
                <a:round/>
                <a:headEnd/>
                <a:tailEnd/>
              </a:ln>
            </p:spPr>
            <p:txBody>
              <a:bodyPr/>
              <a:lstStyle/>
              <a:p>
                <a:endParaRPr lang="en-US">
                  <a:solidFill>
                    <a:srgbClr val="000000"/>
                  </a:solidFill>
                </a:endParaRPr>
              </a:p>
            </p:txBody>
          </p:sp>
          <p:sp>
            <p:nvSpPr>
              <p:cNvPr id="46173" name="Freeform 53"/>
              <p:cNvSpPr>
                <a:spLocks/>
              </p:cNvSpPr>
              <p:nvPr/>
            </p:nvSpPr>
            <p:spPr bwMode="auto">
              <a:xfrm>
                <a:off x="5247" y="7485"/>
                <a:ext cx="352" cy="547"/>
              </a:xfrm>
              <a:custGeom>
                <a:avLst/>
                <a:gdLst>
                  <a:gd name="T0" fmla="*/ 41 w 352"/>
                  <a:gd name="T1" fmla="*/ 29 h 547"/>
                  <a:gd name="T2" fmla="*/ 72 w 352"/>
                  <a:gd name="T3" fmla="*/ 10 h 547"/>
                  <a:gd name="T4" fmla="*/ 111 w 352"/>
                  <a:gd name="T5" fmla="*/ 0 h 547"/>
                  <a:gd name="T6" fmla="*/ 156 w 352"/>
                  <a:gd name="T7" fmla="*/ 7 h 547"/>
                  <a:gd name="T8" fmla="*/ 206 w 352"/>
                  <a:gd name="T9" fmla="*/ 24 h 547"/>
                  <a:gd name="T10" fmla="*/ 248 w 352"/>
                  <a:gd name="T11" fmla="*/ 55 h 547"/>
                  <a:gd name="T12" fmla="*/ 276 w 352"/>
                  <a:gd name="T13" fmla="*/ 87 h 547"/>
                  <a:gd name="T14" fmla="*/ 310 w 352"/>
                  <a:gd name="T15" fmla="*/ 134 h 547"/>
                  <a:gd name="T16" fmla="*/ 333 w 352"/>
                  <a:gd name="T17" fmla="*/ 191 h 547"/>
                  <a:gd name="T18" fmla="*/ 347 w 352"/>
                  <a:gd name="T19" fmla="*/ 249 h 547"/>
                  <a:gd name="T20" fmla="*/ 352 w 352"/>
                  <a:gd name="T21" fmla="*/ 315 h 547"/>
                  <a:gd name="T22" fmla="*/ 344 w 352"/>
                  <a:gd name="T23" fmla="*/ 381 h 547"/>
                  <a:gd name="T24" fmla="*/ 329 w 352"/>
                  <a:gd name="T25" fmla="*/ 439 h 547"/>
                  <a:gd name="T26" fmla="*/ 307 w 352"/>
                  <a:gd name="T27" fmla="*/ 487 h 547"/>
                  <a:gd name="T28" fmla="*/ 281 w 352"/>
                  <a:gd name="T29" fmla="*/ 525 h 547"/>
                  <a:gd name="T30" fmla="*/ 246 w 352"/>
                  <a:gd name="T31" fmla="*/ 539 h 547"/>
                  <a:gd name="T32" fmla="*/ 206 w 352"/>
                  <a:gd name="T33" fmla="*/ 547 h 547"/>
                  <a:gd name="T34" fmla="*/ 161 w 352"/>
                  <a:gd name="T35" fmla="*/ 541 h 547"/>
                  <a:gd name="T36" fmla="*/ 116 w 352"/>
                  <a:gd name="T37" fmla="*/ 531 h 547"/>
                  <a:gd name="T38" fmla="*/ 83 w 352"/>
                  <a:gd name="T39" fmla="*/ 502 h 547"/>
                  <a:gd name="T40" fmla="*/ 60 w 352"/>
                  <a:gd name="T41" fmla="*/ 468 h 547"/>
                  <a:gd name="T42" fmla="*/ 50 w 352"/>
                  <a:gd name="T43" fmla="*/ 436 h 547"/>
                  <a:gd name="T44" fmla="*/ 50 w 352"/>
                  <a:gd name="T45" fmla="*/ 397 h 547"/>
                  <a:gd name="T46" fmla="*/ 56 w 352"/>
                  <a:gd name="T47" fmla="*/ 363 h 547"/>
                  <a:gd name="T48" fmla="*/ 74 w 352"/>
                  <a:gd name="T49" fmla="*/ 329 h 547"/>
                  <a:gd name="T50" fmla="*/ 83 w 352"/>
                  <a:gd name="T51" fmla="*/ 292 h 547"/>
                  <a:gd name="T52" fmla="*/ 86 w 352"/>
                  <a:gd name="T53" fmla="*/ 263 h 547"/>
                  <a:gd name="T54" fmla="*/ 74 w 352"/>
                  <a:gd name="T55" fmla="*/ 234 h 547"/>
                  <a:gd name="T56" fmla="*/ 50 w 352"/>
                  <a:gd name="T57" fmla="*/ 212 h 547"/>
                  <a:gd name="T58" fmla="*/ 27 w 352"/>
                  <a:gd name="T59" fmla="*/ 191 h 547"/>
                  <a:gd name="T60" fmla="*/ 10 w 352"/>
                  <a:gd name="T61" fmla="*/ 163 h 547"/>
                  <a:gd name="T62" fmla="*/ 4 w 352"/>
                  <a:gd name="T63" fmla="*/ 126 h 547"/>
                  <a:gd name="T64" fmla="*/ 0 w 352"/>
                  <a:gd name="T65" fmla="*/ 84 h 547"/>
                  <a:gd name="T66" fmla="*/ 14 w 352"/>
                  <a:gd name="T67" fmla="*/ 54 h 547"/>
                  <a:gd name="T68" fmla="*/ 28 w 352"/>
                  <a:gd name="T69" fmla="*/ 34 h 547"/>
                  <a:gd name="T70" fmla="*/ 41 w 352"/>
                  <a:gd name="T71" fmla="*/ 29 h 5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2"/>
                  <a:gd name="T109" fmla="*/ 0 h 547"/>
                  <a:gd name="T110" fmla="*/ 352 w 352"/>
                  <a:gd name="T111" fmla="*/ 547 h 5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2" h="547">
                    <a:moveTo>
                      <a:pt x="41" y="29"/>
                    </a:moveTo>
                    <a:lnTo>
                      <a:pt x="72" y="10"/>
                    </a:lnTo>
                    <a:lnTo>
                      <a:pt x="111" y="0"/>
                    </a:lnTo>
                    <a:lnTo>
                      <a:pt x="156" y="7"/>
                    </a:lnTo>
                    <a:lnTo>
                      <a:pt x="206" y="24"/>
                    </a:lnTo>
                    <a:lnTo>
                      <a:pt x="248" y="55"/>
                    </a:lnTo>
                    <a:lnTo>
                      <a:pt x="276" y="87"/>
                    </a:lnTo>
                    <a:lnTo>
                      <a:pt x="310" y="134"/>
                    </a:lnTo>
                    <a:lnTo>
                      <a:pt x="333" y="191"/>
                    </a:lnTo>
                    <a:lnTo>
                      <a:pt x="347" y="249"/>
                    </a:lnTo>
                    <a:lnTo>
                      <a:pt x="352" y="315"/>
                    </a:lnTo>
                    <a:lnTo>
                      <a:pt x="344" y="381"/>
                    </a:lnTo>
                    <a:lnTo>
                      <a:pt x="329" y="439"/>
                    </a:lnTo>
                    <a:lnTo>
                      <a:pt x="307" y="487"/>
                    </a:lnTo>
                    <a:lnTo>
                      <a:pt x="281" y="525"/>
                    </a:lnTo>
                    <a:lnTo>
                      <a:pt x="246" y="539"/>
                    </a:lnTo>
                    <a:lnTo>
                      <a:pt x="206" y="547"/>
                    </a:lnTo>
                    <a:lnTo>
                      <a:pt x="161" y="541"/>
                    </a:lnTo>
                    <a:lnTo>
                      <a:pt x="116" y="531"/>
                    </a:lnTo>
                    <a:lnTo>
                      <a:pt x="83" y="502"/>
                    </a:lnTo>
                    <a:lnTo>
                      <a:pt x="60" y="468"/>
                    </a:lnTo>
                    <a:lnTo>
                      <a:pt x="50" y="436"/>
                    </a:lnTo>
                    <a:lnTo>
                      <a:pt x="50" y="397"/>
                    </a:lnTo>
                    <a:lnTo>
                      <a:pt x="56" y="363"/>
                    </a:lnTo>
                    <a:lnTo>
                      <a:pt x="74" y="329"/>
                    </a:lnTo>
                    <a:lnTo>
                      <a:pt x="83" y="292"/>
                    </a:lnTo>
                    <a:lnTo>
                      <a:pt x="86" y="263"/>
                    </a:lnTo>
                    <a:lnTo>
                      <a:pt x="74" y="234"/>
                    </a:lnTo>
                    <a:lnTo>
                      <a:pt x="50" y="212"/>
                    </a:lnTo>
                    <a:lnTo>
                      <a:pt x="27" y="191"/>
                    </a:lnTo>
                    <a:lnTo>
                      <a:pt x="10" y="163"/>
                    </a:lnTo>
                    <a:lnTo>
                      <a:pt x="4" y="126"/>
                    </a:lnTo>
                    <a:lnTo>
                      <a:pt x="0" y="84"/>
                    </a:lnTo>
                    <a:lnTo>
                      <a:pt x="14" y="54"/>
                    </a:lnTo>
                    <a:lnTo>
                      <a:pt x="28" y="34"/>
                    </a:lnTo>
                    <a:lnTo>
                      <a:pt x="41" y="29"/>
                    </a:lnTo>
                    <a:close/>
                  </a:path>
                </a:pathLst>
              </a:custGeom>
              <a:solidFill>
                <a:srgbClr val="000000"/>
              </a:solidFill>
              <a:ln w="9525">
                <a:noFill/>
                <a:round/>
                <a:headEnd/>
                <a:tailEnd/>
              </a:ln>
            </p:spPr>
            <p:txBody>
              <a:bodyPr/>
              <a:lstStyle/>
              <a:p>
                <a:endParaRPr lang="en-US">
                  <a:solidFill>
                    <a:srgbClr val="000000"/>
                  </a:solidFill>
                </a:endParaRPr>
              </a:p>
            </p:txBody>
          </p:sp>
          <p:sp>
            <p:nvSpPr>
              <p:cNvPr id="46174" name="Freeform 54"/>
              <p:cNvSpPr>
                <a:spLocks/>
              </p:cNvSpPr>
              <p:nvPr/>
            </p:nvSpPr>
            <p:spPr bwMode="auto">
              <a:xfrm>
                <a:off x="4773" y="7518"/>
                <a:ext cx="577" cy="635"/>
              </a:xfrm>
              <a:custGeom>
                <a:avLst/>
                <a:gdLst>
                  <a:gd name="T0" fmla="*/ 456 w 577"/>
                  <a:gd name="T1" fmla="*/ 32 h 635"/>
                  <a:gd name="T2" fmla="*/ 534 w 577"/>
                  <a:gd name="T3" fmla="*/ 0 h 635"/>
                  <a:gd name="T4" fmla="*/ 577 w 577"/>
                  <a:gd name="T5" fmla="*/ 51 h 635"/>
                  <a:gd name="T6" fmla="*/ 518 w 577"/>
                  <a:gd name="T7" fmla="*/ 117 h 635"/>
                  <a:gd name="T8" fmla="*/ 364 w 577"/>
                  <a:gd name="T9" fmla="*/ 185 h 635"/>
                  <a:gd name="T10" fmla="*/ 232 w 577"/>
                  <a:gd name="T11" fmla="*/ 312 h 635"/>
                  <a:gd name="T12" fmla="*/ 190 w 577"/>
                  <a:gd name="T13" fmla="*/ 409 h 635"/>
                  <a:gd name="T14" fmla="*/ 176 w 577"/>
                  <a:gd name="T15" fmla="*/ 522 h 635"/>
                  <a:gd name="T16" fmla="*/ 179 w 577"/>
                  <a:gd name="T17" fmla="*/ 537 h 635"/>
                  <a:gd name="T18" fmla="*/ 188 w 577"/>
                  <a:gd name="T19" fmla="*/ 551 h 635"/>
                  <a:gd name="T20" fmla="*/ 207 w 577"/>
                  <a:gd name="T21" fmla="*/ 559 h 635"/>
                  <a:gd name="T22" fmla="*/ 222 w 577"/>
                  <a:gd name="T23" fmla="*/ 559 h 635"/>
                  <a:gd name="T24" fmla="*/ 239 w 577"/>
                  <a:gd name="T25" fmla="*/ 564 h 635"/>
                  <a:gd name="T26" fmla="*/ 257 w 577"/>
                  <a:gd name="T27" fmla="*/ 569 h 635"/>
                  <a:gd name="T28" fmla="*/ 271 w 577"/>
                  <a:gd name="T29" fmla="*/ 574 h 635"/>
                  <a:gd name="T30" fmla="*/ 285 w 577"/>
                  <a:gd name="T31" fmla="*/ 583 h 635"/>
                  <a:gd name="T32" fmla="*/ 286 w 577"/>
                  <a:gd name="T33" fmla="*/ 598 h 635"/>
                  <a:gd name="T34" fmla="*/ 280 w 577"/>
                  <a:gd name="T35" fmla="*/ 613 h 635"/>
                  <a:gd name="T36" fmla="*/ 266 w 577"/>
                  <a:gd name="T37" fmla="*/ 622 h 635"/>
                  <a:gd name="T38" fmla="*/ 249 w 577"/>
                  <a:gd name="T39" fmla="*/ 622 h 635"/>
                  <a:gd name="T40" fmla="*/ 235 w 577"/>
                  <a:gd name="T41" fmla="*/ 617 h 635"/>
                  <a:gd name="T42" fmla="*/ 222 w 577"/>
                  <a:gd name="T43" fmla="*/ 604 h 635"/>
                  <a:gd name="T44" fmla="*/ 208 w 577"/>
                  <a:gd name="T45" fmla="*/ 593 h 635"/>
                  <a:gd name="T46" fmla="*/ 190 w 577"/>
                  <a:gd name="T47" fmla="*/ 585 h 635"/>
                  <a:gd name="T48" fmla="*/ 176 w 577"/>
                  <a:gd name="T49" fmla="*/ 579 h 635"/>
                  <a:gd name="T50" fmla="*/ 162 w 577"/>
                  <a:gd name="T51" fmla="*/ 580 h 635"/>
                  <a:gd name="T52" fmla="*/ 143 w 577"/>
                  <a:gd name="T53" fmla="*/ 588 h 635"/>
                  <a:gd name="T54" fmla="*/ 124 w 577"/>
                  <a:gd name="T55" fmla="*/ 598 h 635"/>
                  <a:gd name="T56" fmla="*/ 110 w 577"/>
                  <a:gd name="T57" fmla="*/ 609 h 635"/>
                  <a:gd name="T58" fmla="*/ 93 w 577"/>
                  <a:gd name="T59" fmla="*/ 622 h 635"/>
                  <a:gd name="T60" fmla="*/ 76 w 577"/>
                  <a:gd name="T61" fmla="*/ 629 h 635"/>
                  <a:gd name="T62" fmla="*/ 62 w 577"/>
                  <a:gd name="T63" fmla="*/ 635 h 635"/>
                  <a:gd name="T64" fmla="*/ 48 w 577"/>
                  <a:gd name="T65" fmla="*/ 624 h 635"/>
                  <a:gd name="T66" fmla="*/ 39 w 577"/>
                  <a:gd name="T67" fmla="*/ 609 h 635"/>
                  <a:gd name="T68" fmla="*/ 43 w 577"/>
                  <a:gd name="T69" fmla="*/ 593 h 635"/>
                  <a:gd name="T70" fmla="*/ 51 w 577"/>
                  <a:gd name="T71" fmla="*/ 579 h 635"/>
                  <a:gd name="T72" fmla="*/ 65 w 577"/>
                  <a:gd name="T73" fmla="*/ 574 h 635"/>
                  <a:gd name="T74" fmla="*/ 79 w 577"/>
                  <a:gd name="T75" fmla="*/ 574 h 635"/>
                  <a:gd name="T76" fmla="*/ 93 w 577"/>
                  <a:gd name="T77" fmla="*/ 574 h 635"/>
                  <a:gd name="T78" fmla="*/ 107 w 577"/>
                  <a:gd name="T79" fmla="*/ 569 h 635"/>
                  <a:gd name="T80" fmla="*/ 120 w 577"/>
                  <a:gd name="T81" fmla="*/ 556 h 635"/>
                  <a:gd name="T82" fmla="*/ 112 w 577"/>
                  <a:gd name="T83" fmla="*/ 550 h 635"/>
                  <a:gd name="T84" fmla="*/ 96 w 577"/>
                  <a:gd name="T85" fmla="*/ 542 h 635"/>
                  <a:gd name="T86" fmla="*/ 82 w 577"/>
                  <a:gd name="T87" fmla="*/ 542 h 635"/>
                  <a:gd name="T88" fmla="*/ 67 w 577"/>
                  <a:gd name="T89" fmla="*/ 546 h 635"/>
                  <a:gd name="T90" fmla="*/ 48 w 577"/>
                  <a:gd name="T91" fmla="*/ 551 h 635"/>
                  <a:gd name="T92" fmla="*/ 28 w 577"/>
                  <a:gd name="T93" fmla="*/ 554 h 635"/>
                  <a:gd name="T94" fmla="*/ 14 w 577"/>
                  <a:gd name="T95" fmla="*/ 556 h 635"/>
                  <a:gd name="T96" fmla="*/ 1 w 577"/>
                  <a:gd name="T97" fmla="*/ 545 h 635"/>
                  <a:gd name="T98" fmla="*/ 0 w 577"/>
                  <a:gd name="T99" fmla="*/ 527 h 635"/>
                  <a:gd name="T100" fmla="*/ 9 w 577"/>
                  <a:gd name="T101" fmla="*/ 512 h 635"/>
                  <a:gd name="T102" fmla="*/ 23 w 577"/>
                  <a:gd name="T103" fmla="*/ 500 h 635"/>
                  <a:gd name="T104" fmla="*/ 43 w 577"/>
                  <a:gd name="T105" fmla="*/ 495 h 635"/>
                  <a:gd name="T106" fmla="*/ 57 w 577"/>
                  <a:gd name="T107" fmla="*/ 500 h 635"/>
                  <a:gd name="T108" fmla="*/ 71 w 577"/>
                  <a:gd name="T109" fmla="*/ 503 h 635"/>
                  <a:gd name="T110" fmla="*/ 89 w 577"/>
                  <a:gd name="T111" fmla="*/ 509 h 635"/>
                  <a:gd name="T112" fmla="*/ 107 w 577"/>
                  <a:gd name="T113" fmla="*/ 514 h 635"/>
                  <a:gd name="T114" fmla="*/ 121 w 577"/>
                  <a:gd name="T115" fmla="*/ 517 h 635"/>
                  <a:gd name="T116" fmla="*/ 159 w 577"/>
                  <a:gd name="T117" fmla="*/ 398 h 635"/>
                  <a:gd name="T118" fmla="*/ 208 w 577"/>
                  <a:gd name="T119" fmla="*/ 254 h 635"/>
                  <a:gd name="T120" fmla="*/ 295 w 577"/>
                  <a:gd name="T121" fmla="*/ 151 h 635"/>
                  <a:gd name="T122" fmla="*/ 373 w 577"/>
                  <a:gd name="T123" fmla="*/ 85 h 6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7"/>
                  <a:gd name="T187" fmla="*/ 0 h 635"/>
                  <a:gd name="T188" fmla="*/ 577 w 577"/>
                  <a:gd name="T189" fmla="*/ 635 h 6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7" h="635">
                    <a:moveTo>
                      <a:pt x="401" y="69"/>
                    </a:moveTo>
                    <a:lnTo>
                      <a:pt x="456" y="32"/>
                    </a:lnTo>
                    <a:lnTo>
                      <a:pt x="492" y="11"/>
                    </a:lnTo>
                    <a:lnTo>
                      <a:pt x="534" y="0"/>
                    </a:lnTo>
                    <a:lnTo>
                      <a:pt x="565" y="12"/>
                    </a:lnTo>
                    <a:lnTo>
                      <a:pt x="577" y="51"/>
                    </a:lnTo>
                    <a:lnTo>
                      <a:pt x="552" y="88"/>
                    </a:lnTo>
                    <a:lnTo>
                      <a:pt x="518" y="117"/>
                    </a:lnTo>
                    <a:lnTo>
                      <a:pt x="454" y="141"/>
                    </a:lnTo>
                    <a:lnTo>
                      <a:pt x="364" y="185"/>
                    </a:lnTo>
                    <a:lnTo>
                      <a:pt x="281" y="245"/>
                    </a:lnTo>
                    <a:lnTo>
                      <a:pt x="232" y="312"/>
                    </a:lnTo>
                    <a:lnTo>
                      <a:pt x="194" y="403"/>
                    </a:lnTo>
                    <a:lnTo>
                      <a:pt x="190" y="409"/>
                    </a:lnTo>
                    <a:lnTo>
                      <a:pt x="176" y="493"/>
                    </a:lnTo>
                    <a:lnTo>
                      <a:pt x="176" y="522"/>
                    </a:lnTo>
                    <a:lnTo>
                      <a:pt x="176" y="530"/>
                    </a:lnTo>
                    <a:lnTo>
                      <a:pt x="179" y="537"/>
                    </a:lnTo>
                    <a:lnTo>
                      <a:pt x="180" y="545"/>
                    </a:lnTo>
                    <a:lnTo>
                      <a:pt x="188" y="551"/>
                    </a:lnTo>
                    <a:lnTo>
                      <a:pt x="194" y="554"/>
                    </a:lnTo>
                    <a:lnTo>
                      <a:pt x="207" y="559"/>
                    </a:lnTo>
                    <a:lnTo>
                      <a:pt x="213" y="559"/>
                    </a:lnTo>
                    <a:lnTo>
                      <a:pt x="222" y="559"/>
                    </a:lnTo>
                    <a:lnTo>
                      <a:pt x="232" y="561"/>
                    </a:lnTo>
                    <a:lnTo>
                      <a:pt x="239" y="564"/>
                    </a:lnTo>
                    <a:lnTo>
                      <a:pt x="247" y="569"/>
                    </a:lnTo>
                    <a:lnTo>
                      <a:pt x="257" y="569"/>
                    </a:lnTo>
                    <a:lnTo>
                      <a:pt x="263" y="569"/>
                    </a:lnTo>
                    <a:lnTo>
                      <a:pt x="271" y="574"/>
                    </a:lnTo>
                    <a:lnTo>
                      <a:pt x="277" y="575"/>
                    </a:lnTo>
                    <a:lnTo>
                      <a:pt x="285" y="583"/>
                    </a:lnTo>
                    <a:lnTo>
                      <a:pt x="286" y="590"/>
                    </a:lnTo>
                    <a:lnTo>
                      <a:pt x="286" y="598"/>
                    </a:lnTo>
                    <a:lnTo>
                      <a:pt x="281" y="604"/>
                    </a:lnTo>
                    <a:lnTo>
                      <a:pt x="280" y="613"/>
                    </a:lnTo>
                    <a:lnTo>
                      <a:pt x="272" y="619"/>
                    </a:lnTo>
                    <a:lnTo>
                      <a:pt x="266" y="622"/>
                    </a:lnTo>
                    <a:lnTo>
                      <a:pt x="257" y="622"/>
                    </a:lnTo>
                    <a:lnTo>
                      <a:pt x="249" y="622"/>
                    </a:lnTo>
                    <a:lnTo>
                      <a:pt x="241" y="622"/>
                    </a:lnTo>
                    <a:lnTo>
                      <a:pt x="235" y="617"/>
                    </a:lnTo>
                    <a:lnTo>
                      <a:pt x="227" y="613"/>
                    </a:lnTo>
                    <a:lnTo>
                      <a:pt x="222" y="604"/>
                    </a:lnTo>
                    <a:lnTo>
                      <a:pt x="216" y="600"/>
                    </a:lnTo>
                    <a:lnTo>
                      <a:pt x="208" y="593"/>
                    </a:lnTo>
                    <a:lnTo>
                      <a:pt x="199" y="588"/>
                    </a:lnTo>
                    <a:lnTo>
                      <a:pt x="190" y="585"/>
                    </a:lnTo>
                    <a:lnTo>
                      <a:pt x="183" y="580"/>
                    </a:lnTo>
                    <a:lnTo>
                      <a:pt x="176" y="579"/>
                    </a:lnTo>
                    <a:lnTo>
                      <a:pt x="169" y="580"/>
                    </a:lnTo>
                    <a:lnTo>
                      <a:pt x="162" y="580"/>
                    </a:lnTo>
                    <a:lnTo>
                      <a:pt x="152" y="583"/>
                    </a:lnTo>
                    <a:lnTo>
                      <a:pt x="143" y="588"/>
                    </a:lnTo>
                    <a:lnTo>
                      <a:pt x="134" y="595"/>
                    </a:lnTo>
                    <a:lnTo>
                      <a:pt x="124" y="598"/>
                    </a:lnTo>
                    <a:lnTo>
                      <a:pt x="117" y="603"/>
                    </a:lnTo>
                    <a:lnTo>
                      <a:pt x="110" y="609"/>
                    </a:lnTo>
                    <a:lnTo>
                      <a:pt x="103" y="613"/>
                    </a:lnTo>
                    <a:lnTo>
                      <a:pt x="93" y="622"/>
                    </a:lnTo>
                    <a:lnTo>
                      <a:pt x="84" y="627"/>
                    </a:lnTo>
                    <a:lnTo>
                      <a:pt x="76" y="629"/>
                    </a:lnTo>
                    <a:lnTo>
                      <a:pt x="70" y="635"/>
                    </a:lnTo>
                    <a:lnTo>
                      <a:pt x="62" y="635"/>
                    </a:lnTo>
                    <a:lnTo>
                      <a:pt x="56" y="629"/>
                    </a:lnTo>
                    <a:lnTo>
                      <a:pt x="48" y="624"/>
                    </a:lnTo>
                    <a:lnTo>
                      <a:pt x="42" y="617"/>
                    </a:lnTo>
                    <a:lnTo>
                      <a:pt x="39" y="609"/>
                    </a:lnTo>
                    <a:lnTo>
                      <a:pt x="39" y="600"/>
                    </a:lnTo>
                    <a:lnTo>
                      <a:pt x="43" y="593"/>
                    </a:lnTo>
                    <a:lnTo>
                      <a:pt x="47" y="585"/>
                    </a:lnTo>
                    <a:lnTo>
                      <a:pt x="51" y="579"/>
                    </a:lnTo>
                    <a:lnTo>
                      <a:pt x="57" y="575"/>
                    </a:lnTo>
                    <a:lnTo>
                      <a:pt x="65" y="574"/>
                    </a:lnTo>
                    <a:lnTo>
                      <a:pt x="71" y="574"/>
                    </a:lnTo>
                    <a:lnTo>
                      <a:pt x="79" y="574"/>
                    </a:lnTo>
                    <a:lnTo>
                      <a:pt x="87" y="574"/>
                    </a:lnTo>
                    <a:lnTo>
                      <a:pt x="93" y="574"/>
                    </a:lnTo>
                    <a:lnTo>
                      <a:pt x="101" y="571"/>
                    </a:lnTo>
                    <a:lnTo>
                      <a:pt x="107" y="569"/>
                    </a:lnTo>
                    <a:lnTo>
                      <a:pt x="115" y="564"/>
                    </a:lnTo>
                    <a:lnTo>
                      <a:pt x="120" y="556"/>
                    </a:lnTo>
                    <a:lnTo>
                      <a:pt x="120" y="550"/>
                    </a:lnTo>
                    <a:lnTo>
                      <a:pt x="112" y="550"/>
                    </a:lnTo>
                    <a:lnTo>
                      <a:pt x="103" y="545"/>
                    </a:lnTo>
                    <a:lnTo>
                      <a:pt x="96" y="542"/>
                    </a:lnTo>
                    <a:lnTo>
                      <a:pt x="89" y="542"/>
                    </a:lnTo>
                    <a:lnTo>
                      <a:pt x="82" y="542"/>
                    </a:lnTo>
                    <a:lnTo>
                      <a:pt x="75" y="545"/>
                    </a:lnTo>
                    <a:lnTo>
                      <a:pt x="67" y="546"/>
                    </a:lnTo>
                    <a:lnTo>
                      <a:pt x="57" y="550"/>
                    </a:lnTo>
                    <a:lnTo>
                      <a:pt x="48" y="551"/>
                    </a:lnTo>
                    <a:lnTo>
                      <a:pt x="34" y="554"/>
                    </a:lnTo>
                    <a:lnTo>
                      <a:pt x="28" y="554"/>
                    </a:lnTo>
                    <a:lnTo>
                      <a:pt x="20" y="556"/>
                    </a:lnTo>
                    <a:lnTo>
                      <a:pt x="14" y="556"/>
                    </a:lnTo>
                    <a:lnTo>
                      <a:pt x="6" y="554"/>
                    </a:lnTo>
                    <a:lnTo>
                      <a:pt x="1" y="545"/>
                    </a:lnTo>
                    <a:lnTo>
                      <a:pt x="0" y="535"/>
                    </a:lnTo>
                    <a:lnTo>
                      <a:pt x="0" y="527"/>
                    </a:lnTo>
                    <a:lnTo>
                      <a:pt x="1" y="517"/>
                    </a:lnTo>
                    <a:lnTo>
                      <a:pt x="9" y="512"/>
                    </a:lnTo>
                    <a:lnTo>
                      <a:pt x="15" y="504"/>
                    </a:lnTo>
                    <a:lnTo>
                      <a:pt x="23" y="500"/>
                    </a:lnTo>
                    <a:lnTo>
                      <a:pt x="34" y="498"/>
                    </a:lnTo>
                    <a:lnTo>
                      <a:pt x="43" y="495"/>
                    </a:lnTo>
                    <a:lnTo>
                      <a:pt x="51" y="500"/>
                    </a:lnTo>
                    <a:lnTo>
                      <a:pt x="57" y="500"/>
                    </a:lnTo>
                    <a:lnTo>
                      <a:pt x="65" y="500"/>
                    </a:lnTo>
                    <a:lnTo>
                      <a:pt x="71" y="503"/>
                    </a:lnTo>
                    <a:lnTo>
                      <a:pt x="82" y="508"/>
                    </a:lnTo>
                    <a:lnTo>
                      <a:pt x="89" y="509"/>
                    </a:lnTo>
                    <a:lnTo>
                      <a:pt x="101" y="512"/>
                    </a:lnTo>
                    <a:lnTo>
                      <a:pt x="107" y="514"/>
                    </a:lnTo>
                    <a:lnTo>
                      <a:pt x="115" y="517"/>
                    </a:lnTo>
                    <a:lnTo>
                      <a:pt x="121" y="517"/>
                    </a:lnTo>
                    <a:lnTo>
                      <a:pt x="140" y="479"/>
                    </a:lnTo>
                    <a:lnTo>
                      <a:pt x="159" y="398"/>
                    </a:lnTo>
                    <a:lnTo>
                      <a:pt x="179" y="322"/>
                    </a:lnTo>
                    <a:lnTo>
                      <a:pt x="208" y="254"/>
                    </a:lnTo>
                    <a:lnTo>
                      <a:pt x="252" y="195"/>
                    </a:lnTo>
                    <a:lnTo>
                      <a:pt x="295" y="151"/>
                    </a:lnTo>
                    <a:lnTo>
                      <a:pt x="345" y="108"/>
                    </a:lnTo>
                    <a:lnTo>
                      <a:pt x="373" y="85"/>
                    </a:lnTo>
                    <a:lnTo>
                      <a:pt x="401" y="69"/>
                    </a:lnTo>
                    <a:close/>
                  </a:path>
                </a:pathLst>
              </a:custGeom>
              <a:solidFill>
                <a:srgbClr val="000000"/>
              </a:solidFill>
              <a:ln w="9525">
                <a:noFill/>
                <a:round/>
                <a:headEnd/>
                <a:tailEnd/>
              </a:ln>
            </p:spPr>
            <p:txBody>
              <a:bodyPr/>
              <a:lstStyle/>
              <a:p>
                <a:endParaRPr lang="en-US">
                  <a:solidFill>
                    <a:srgbClr val="000000"/>
                  </a:solidFill>
                </a:endParaRPr>
              </a:p>
            </p:txBody>
          </p:sp>
          <p:sp>
            <p:nvSpPr>
              <p:cNvPr id="46175" name="Freeform 55"/>
              <p:cNvSpPr>
                <a:spLocks/>
              </p:cNvSpPr>
              <p:nvPr/>
            </p:nvSpPr>
            <p:spPr bwMode="auto">
              <a:xfrm>
                <a:off x="5279" y="7871"/>
                <a:ext cx="443" cy="347"/>
              </a:xfrm>
              <a:custGeom>
                <a:avLst/>
                <a:gdLst>
                  <a:gd name="T0" fmla="*/ 188 w 443"/>
                  <a:gd name="T1" fmla="*/ 21 h 347"/>
                  <a:gd name="T2" fmla="*/ 225 w 443"/>
                  <a:gd name="T3" fmla="*/ 5 h 347"/>
                  <a:gd name="T4" fmla="*/ 272 w 443"/>
                  <a:gd name="T5" fmla="*/ 24 h 347"/>
                  <a:gd name="T6" fmla="*/ 258 w 443"/>
                  <a:gd name="T7" fmla="*/ 111 h 347"/>
                  <a:gd name="T8" fmla="*/ 179 w 443"/>
                  <a:gd name="T9" fmla="*/ 187 h 347"/>
                  <a:gd name="T10" fmla="*/ 152 w 443"/>
                  <a:gd name="T11" fmla="*/ 253 h 347"/>
                  <a:gd name="T12" fmla="*/ 297 w 443"/>
                  <a:gd name="T13" fmla="*/ 206 h 347"/>
                  <a:gd name="T14" fmla="*/ 362 w 443"/>
                  <a:gd name="T15" fmla="*/ 169 h 347"/>
                  <a:gd name="T16" fmla="*/ 393 w 443"/>
                  <a:gd name="T17" fmla="*/ 124 h 347"/>
                  <a:gd name="T18" fmla="*/ 428 w 443"/>
                  <a:gd name="T19" fmla="*/ 124 h 347"/>
                  <a:gd name="T20" fmla="*/ 443 w 443"/>
                  <a:gd name="T21" fmla="*/ 143 h 347"/>
                  <a:gd name="T22" fmla="*/ 418 w 443"/>
                  <a:gd name="T23" fmla="*/ 210 h 347"/>
                  <a:gd name="T24" fmla="*/ 409 w 443"/>
                  <a:gd name="T25" fmla="*/ 224 h 347"/>
                  <a:gd name="T26" fmla="*/ 407 w 443"/>
                  <a:gd name="T27" fmla="*/ 239 h 347"/>
                  <a:gd name="T28" fmla="*/ 404 w 443"/>
                  <a:gd name="T29" fmla="*/ 253 h 347"/>
                  <a:gd name="T30" fmla="*/ 400 w 443"/>
                  <a:gd name="T31" fmla="*/ 268 h 347"/>
                  <a:gd name="T32" fmla="*/ 398 w 443"/>
                  <a:gd name="T33" fmla="*/ 282 h 347"/>
                  <a:gd name="T34" fmla="*/ 398 w 443"/>
                  <a:gd name="T35" fmla="*/ 297 h 347"/>
                  <a:gd name="T36" fmla="*/ 398 w 443"/>
                  <a:gd name="T37" fmla="*/ 311 h 347"/>
                  <a:gd name="T38" fmla="*/ 393 w 443"/>
                  <a:gd name="T39" fmla="*/ 326 h 347"/>
                  <a:gd name="T40" fmla="*/ 379 w 443"/>
                  <a:gd name="T41" fmla="*/ 335 h 347"/>
                  <a:gd name="T42" fmla="*/ 362 w 443"/>
                  <a:gd name="T43" fmla="*/ 340 h 347"/>
                  <a:gd name="T44" fmla="*/ 348 w 443"/>
                  <a:gd name="T45" fmla="*/ 343 h 347"/>
                  <a:gd name="T46" fmla="*/ 329 w 443"/>
                  <a:gd name="T47" fmla="*/ 347 h 347"/>
                  <a:gd name="T48" fmla="*/ 315 w 443"/>
                  <a:gd name="T49" fmla="*/ 343 h 347"/>
                  <a:gd name="T50" fmla="*/ 301 w 443"/>
                  <a:gd name="T51" fmla="*/ 334 h 347"/>
                  <a:gd name="T52" fmla="*/ 289 w 443"/>
                  <a:gd name="T53" fmla="*/ 324 h 347"/>
                  <a:gd name="T54" fmla="*/ 286 w 443"/>
                  <a:gd name="T55" fmla="*/ 310 h 347"/>
                  <a:gd name="T56" fmla="*/ 301 w 443"/>
                  <a:gd name="T57" fmla="*/ 300 h 347"/>
                  <a:gd name="T58" fmla="*/ 315 w 443"/>
                  <a:gd name="T59" fmla="*/ 287 h 347"/>
                  <a:gd name="T60" fmla="*/ 326 w 443"/>
                  <a:gd name="T61" fmla="*/ 276 h 347"/>
                  <a:gd name="T62" fmla="*/ 353 w 443"/>
                  <a:gd name="T63" fmla="*/ 226 h 347"/>
                  <a:gd name="T64" fmla="*/ 239 w 443"/>
                  <a:gd name="T65" fmla="*/ 290 h 347"/>
                  <a:gd name="T66" fmla="*/ 93 w 443"/>
                  <a:gd name="T67" fmla="*/ 335 h 347"/>
                  <a:gd name="T68" fmla="*/ 24 w 443"/>
                  <a:gd name="T69" fmla="*/ 335 h 347"/>
                  <a:gd name="T70" fmla="*/ 0 w 443"/>
                  <a:gd name="T71" fmla="*/ 300 h 347"/>
                  <a:gd name="T72" fmla="*/ 14 w 443"/>
                  <a:gd name="T73" fmla="*/ 243 h 347"/>
                  <a:gd name="T74" fmla="*/ 71 w 443"/>
                  <a:gd name="T75" fmla="*/ 182 h 347"/>
                  <a:gd name="T76" fmla="*/ 140 w 443"/>
                  <a:gd name="T77" fmla="*/ 114 h 3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3"/>
                  <a:gd name="T118" fmla="*/ 0 h 347"/>
                  <a:gd name="T119" fmla="*/ 443 w 443"/>
                  <a:gd name="T120" fmla="*/ 347 h 3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3" h="347">
                    <a:moveTo>
                      <a:pt x="160" y="92"/>
                    </a:moveTo>
                    <a:lnTo>
                      <a:pt x="188" y="21"/>
                    </a:lnTo>
                    <a:lnTo>
                      <a:pt x="217" y="1"/>
                    </a:lnTo>
                    <a:lnTo>
                      <a:pt x="225" y="5"/>
                    </a:lnTo>
                    <a:lnTo>
                      <a:pt x="252" y="0"/>
                    </a:lnTo>
                    <a:lnTo>
                      <a:pt x="272" y="24"/>
                    </a:lnTo>
                    <a:lnTo>
                      <a:pt x="281" y="63"/>
                    </a:lnTo>
                    <a:lnTo>
                      <a:pt x="258" y="111"/>
                    </a:lnTo>
                    <a:lnTo>
                      <a:pt x="230" y="140"/>
                    </a:lnTo>
                    <a:lnTo>
                      <a:pt x="179" y="187"/>
                    </a:lnTo>
                    <a:lnTo>
                      <a:pt x="98" y="276"/>
                    </a:lnTo>
                    <a:lnTo>
                      <a:pt x="152" y="253"/>
                    </a:lnTo>
                    <a:lnTo>
                      <a:pt x="208" y="229"/>
                    </a:lnTo>
                    <a:lnTo>
                      <a:pt x="297" y="206"/>
                    </a:lnTo>
                    <a:lnTo>
                      <a:pt x="339" y="190"/>
                    </a:lnTo>
                    <a:lnTo>
                      <a:pt x="362" y="169"/>
                    </a:lnTo>
                    <a:lnTo>
                      <a:pt x="384" y="130"/>
                    </a:lnTo>
                    <a:lnTo>
                      <a:pt x="393" y="124"/>
                    </a:lnTo>
                    <a:lnTo>
                      <a:pt x="409" y="121"/>
                    </a:lnTo>
                    <a:lnTo>
                      <a:pt x="428" y="124"/>
                    </a:lnTo>
                    <a:lnTo>
                      <a:pt x="437" y="130"/>
                    </a:lnTo>
                    <a:lnTo>
                      <a:pt x="443" y="143"/>
                    </a:lnTo>
                    <a:lnTo>
                      <a:pt x="437" y="164"/>
                    </a:lnTo>
                    <a:lnTo>
                      <a:pt x="418" y="210"/>
                    </a:lnTo>
                    <a:lnTo>
                      <a:pt x="414" y="216"/>
                    </a:lnTo>
                    <a:lnTo>
                      <a:pt x="409" y="224"/>
                    </a:lnTo>
                    <a:lnTo>
                      <a:pt x="409" y="230"/>
                    </a:lnTo>
                    <a:lnTo>
                      <a:pt x="407" y="239"/>
                    </a:lnTo>
                    <a:lnTo>
                      <a:pt x="407" y="245"/>
                    </a:lnTo>
                    <a:lnTo>
                      <a:pt x="404" y="253"/>
                    </a:lnTo>
                    <a:lnTo>
                      <a:pt x="403" y="261"/>
                    </a:lnTo>
                    <a:lnTo>
                      <a:pt x="400" y="268"/>
                    </a:lnTo>
                    <a:lnTo>
                      <a:pt x="398" y="276"/>
                    </a:lnTo>
                    <a:lnTo>
                      <a:pt x="398" y="282"/>
                    </a:lnTo>
                    <a:lnTo>
                      <a:pt x="398" y="290"/>
                    </a:lnTo>
                    <a:lnTo>
                      <a:pt x="398" y="297"/>
                    </a:lnTo>
                    <a:lnTo>
                      <a:pt x="398" y="305"/>
                    </a:lnTo>
                    <a:lnTo>
                      <a:pt x="398" y="311"/>
                    </a:lnTo>
                    <a:lnTo>
                      <a:pt x="395" y="319"/>
                    </a:lnTo>
                    <a:lnTo>
                      <a:pt x="393" y="326"/>
                    </a:lnTo>
                    <a:lnTo>
                      <a:pt x="386" y="330"/>
                    </a:lnTo>
                    <a:lnTo>
                      <a:pt x="379" y="335"/>
                    </a:lnTo>
                    <a:lnTo>
                      <a:pt x="372" y="339"/>
                    </a:lnTo>
                    <a:lnTo>
                      <a:pt x="362" y="340"/>
                    </a:lnTo>
                    <a:lnTo>
                      <a:pt x="354" y="343"/>
                    </a:lnTo>
                    <a:lnTo>
                      <a:pt x="348" y="343"/>
                    </a:lnTo>
                    <a:lnTo>
                      <a:pt x="339" y="343"/>
                    </a:lnTo>
                    <a:lnTo>
                      <a:pt x="329" y="347"/>
                    </a:lnTo>
                    <a:lnTo>
                      <a:pt x="322" y="343"/>
                    </a:lnTo>
                    <a:lnTo>
                      <a:pt x="315" y="343"/>
                    </a:lnTo>
                    <a:lnTo>
                      <a:pt x="306" y="340"/>
                    </a:lnTo>
                    <a:lnTo>
                      <a:pt x="301" y="334"/>
                    </a:lnTo>
                    <a:lnTo>
                      <a:pt x="294" y="330"/>
                    </a:lnTo>
                    <a:lnTo>
                      <a:pt x="289" y="324"/>
                    </a:lnTo>
                    <a:lnTo>
                      <a:pt x="286" y="316"/>
                    </a:lnTo>
                    <a:lnTo>
                      <a:pt x="286" y="310"/>
                    </a:lnTo>
                    <a:lnTo>
                      <a:pt x="291" y="301"/>
                    </a:lnTo>
                    <a:lnTo>
                      <a:pt x="301" y="300"/>
                    </a:lnTo>
                    <a:lnTo>
                      <a:pt x="308" y="292"/>
                    </a:lnTo>
                    <a:lnTo>
                      <a:pt x="315" y="287"/>
                    </a:lnTo>
                    <a:lnTo>
                      <a:pt x="320" y="280"/>
                    </a:lnTo>
                    <a:lnTo>
                      <a:pt x="326" y="276"/>
                    </a:lnTo>
                    <a:lnTo>
                      <a:pt x="334" y="268"/>
                    </a:lnTo>
                    <a:lnTo>
                      <a:pt x="353" y="226"/>
                    </a:lnTo>
                    <a:lnTo>
                      <a:pt x="301" y="258"/>
                    </a:lnTo>
                    <a:lnTo>
                      <a:pt x="239" y="290"/>
                    </a:lnTo>
                    <a:lnTo>
                      <a:pt x="155" y="319"/>
                    </a:lnTo>
                    <a:lnTo>
                      <a:pt x="93" y="335"/>
                    </a:lnTo>
                    <a:lnTo>
                      <a:pt x="51" y="343"/>
                    </a:lnTo>
                    <a:lnTo>
                      <a:pt x="24" y="335"/>
                    </a:lnTo>
                    <a:lnTo>
                      <a:pt x="9" y="324"/>
                    </a:lnTo>
                    <a:lnTo>
                      <a:pt x="0" y="300"/>
                    </a:lnTo>
                    <a:lnTo>
                      <a:pt x="4" y="272"/>
                    </a:lnTo>
                    <a:lnTo>
                      <a:pt x="14" y="243"/>
                    </a:lnTo>
                    <a:lnTo>
                      <a:pt x="37" y="219"/>
                    </a:lnTo>
                    <a:lnTo>
                      <a:pt x="71" y="182"/>
                    </a:lnTo>
                    <a:lnTo>
                      <a:pt x="112" y="140"/>
                    </a:lnTo>
                    <a:lnTo>
                      <a:pt x="140" y="114"/>
                    </a:lnTo>
                    <a:lnTo>
                      <a:pt x="160" y="92"/>
                    </a:lnTo>
                    <a:close/>
                  </a:path>
                </a:pathLst>
              </a:custGeom>
              <a:solidFill>
                <a:srgbClr val="000000"/>
              </a:solidFill>
              <a:ln w="9525">
                <a:noFill/>
                <a:round/>
                <a:headEnd/>
                <a:tailEnd/>
              </a:ln>
            </p:spPr>
            <p:txBody>
              <a:bodyPr/>
              <a:lstStyle/>
              <a:p>
                <a:endParaRPr lang="en-US">
                  <a:solidFill>
                    <a:srgbClr val="000000"/>
                  </a:solidFill>
                </a:endParaRPr>
              </a:p>
            </p:txBody>
          </p:sp>
          <p:sp>
            <p:nvSpPr>
              <p:cNvPr id="46176" name="Freeform 56"/>
              <p:cNvSpPr>
                <a:spLocks/>
              </p:cNvSpPr>
              <p:nvPr/>
            </p:nvSpPr>
            <p:spPr bwMode="auto">
              <a:xfrm>
                <a:off x="5145" y="7834"/>
                <a:ext cx="442" cy="347"/>
              </a:xfrm>
              <a:custGeom>
                <a:avLst/>
                <a:gdLst>
                  <a:gd name="T0" fmla="*/ 188 w 442"/>
                  <a:gd name="T1" fmla="*/ 21 h 347"/>
                  <a:gd name="T2" fmla="*/ 225 w 442"/>
                  <a:gd name="T3" fmla="*/ 5 h 347"/>
                  <a:gd name="T4" fmla="*/ 272 w 442"/>
                  <a:gd name="T5" fmla="*/ 24 h 347"/>
                  <a:gd name="T6" fmla="*/ 258 w 442"/>
                  <a:gd name="T7" fmla="*/ 111 h 347"/>
                  <a:gd name="T8" fmla="*/ 179 w 442"/>
                  <a:gd name="T9" fmla="*/ 187 h 347"/>
                  <a:gd name="T10" fmla="*/ 152 w 442"/>
                  <a:gd name="T11" fmla="*/ 253 h 347"/>
                  <a:gd name="T12" fmla="*/ 295 w 442"/>
                  <a:gd name="T13" fmla="*/ 206 h 347"/>
                  <a:gd name="T14" fmla="*/ 362 w 442"/>
                  <a:gd name="T15" fmla="*/ 169 h 347"/>
                  <a:gd name="T16" fmla="*/ 392 w 442"/>
                  <a:gd name="T17" fmla="*/ 124 h 347"/>
                  <a:gd name="T18" fmla="*/ 428 w 442"/>
                  <a:gd name="T19" fmla="*/ 124 h 347"/>
                  <a:gd name="T20" fmla="*/ 442 w 442"/>
                  <a:gd name="T21" fmla="*/ 143 h 347"/>
                  <a:gd name="T22" fmla="*/ 418 w 442"/>
                  <a:gd name="T23" fmla="*/ 209 h 347"/>
                  <a:gd name="T24" fmla="*/ 409 w 442"/>
                  <a:gd name="T25" fmla="*/ 224 h 347"/>
                  <a:gd name="T26" fmla="*/ 406 w 442"/>
                  <a:gd name="T27" fmla="*/ 238 h 347"/>
                  <a:gd name="T28" fmla="*/ 404 w 442"/>
                  <a:gd name="T29" fmla="*/ 253 h 347"/>
                  <a:gd name="T30" fmla="*/ 400 w 442"/>
                  <a:gd name="T31" fmla="*/ 267 h 347"/>
                  <a:gd name="T32" fmla="*/ 397 w 442"/>
                  <a:gd name="T33" fmla="*/ 282 h 347"/>
                  <a:gd name="T34" fmla="*/ 397 w 442"/>
                  <a:gd name="T35" fmla="*/ 297 h 347"/>
                  <a:gd name="T36" fmla="*/ 397 w 442"/>
                  <a:gd name="T37" fmla="*/ 311 h 347"/>
                  <a:gd name="T38" fmla="*/ 392 w 442"/>
                  <a:gd name="T39" fmla="*/ 326 h 347"/>
                  <a:gd name="T40" fmla="*/ 378 w 442"/>
                  <a:gd name="T41" fmla="*/ 335 h 347"/>
                  <a:gd name="T42" fmla="*/ 362 w 442"/>
                  <a:gd name="T43" fmla="*/ 340 h 347"/>
                  <a:gd name="T44" fmla="*/ 348 w 442"/>
                  <a:gd name="T45" fmla="*/ 343 h 347"/>
                  <a:gd name="T46" fmla="*/ 328 w 442"/>
                  <a:gd name="T47" fmla="*/ 347 h 347"/>
                  <a:gd name="T48" fmla="*/ 314 w 442"/>
                  <a:gd name="T49" fmla="*/ 343 h 347"/>
                  <a:gd name="T50" fmla="*/ 300 w 442"/>
                  <a:gd name="T51" fmla="*/ 334 h 347"/>
                  <a:gd name="T52" fmla="*/ 289 w 442"/>
                  <a:gd name="T53" fmla="*/ 324 h 347"/>
                  <a:gd name="T54" fmla="*/ 286 w 442"/>
                  <a:gd name="T55" fmla="*/ 309 h 347"/>
                  <a:gd name="T56" fmla="*/ 300 w 442"/>
                  <a:gd name="T57" fmla="*/ 300 h 347"/>
                  <a:gd name="T58" fmla="*/ 314 w 442"/>
                  <a:gd name="T59" fmla="*/ 287 h 347"/>
                  <a:gd name="T60" fmla="*/ 327 w 442"/>
                  <a:gd name="T61" fmla="*/ 276 h 347"/>
                  <a:gd name="T62" fmla="*/ 353 w 442"/>
                  <a:gd name="T63" fmla="*/ 226 h 347"/>
                  <a:gd name="T64" fmla="*/ 239 w 442"/>
                  <a:gd name="T65" fmla="*/ 290 h 347"/>
                  <a:gd name="T66" fmla="*/ 93 w 442"/>
                  <a:gd name="T67" fmla="*/ 335 h 347"/>
                  <a:gd name="T68" fmla="*/ 26 w 442"/>
                  <a:gd name="T69" fmla="*/ 335 h 347"/>
                  <a:gd name="T70" fmla="*/ 0 w 442"/>
                  <a:gd name="T71" fmla="*/ 300 h 347"/>
                  <a:gd name="T72" fmla="*/ 14 w 442"/>
                  <a:gd name="T73" fmla="*/ 243 h 347"/>
                  <a:gd name="T74" fmla="*/ 73 w 442"/>
                  <a:gd name="T75" fmla="*/ 182 h 347"/>
                  <a:gd name="T76" fmla="*/ 141 w 442"/>
                  <a:gd name="T77" fmla="*/ 114 h 3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2"/>
                  <a:gd name="T118" fmla="*/ 0 h 347"/>
                  <a:gd name="T119" fmla="*/ 442 w 442"/>
                  <a:gd name="T120" fmla="*/ 347 h 3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2" h="347">
                    <a:moveTo>
                      <a:pt x="160" y="92"/>
                    </a:moveTo>
                    <a:lnTo>
                      <a:pt x="188" y="21"/>
                    </a:lnTo>
                    <a:lnTo>
                      <a:pt x="218" y="1"/>
                    </a:lnTo>
                    <a:lnTo>
                      <a:pt x="225" y="5"/>
                    </a:lnTo>
                    <a:lnTo>
                      <a:pt x="252" y="0"/>
                    </a:lnTo>
                    <a:lnTo>
                      <a:pt x="272" y="24"/>
                    </a:lnTo>
                    <a:lnTo>
                      <a:pt x="281" y="63"/>
                    </a:lnTo>
                    <a:lnTo>
                      <a:pt x="258" y="111"/>
                    </a:lnTo>
                    <a:lnTo>
                      <a:pt x="230" y="140"/>
                    </a:lnTo>
                    <a:lnTo>
                      <a:pt x="179" y="187"/>
                    </a:lnTo>
                    <a:lnTo>
                      <a:pt x="98" y="276"/>
                    </a:lnTo>
                    <a:lnTo>
                      <a:pt x="152" y="253"/>
                    </a:lnTo>
                    <a:lnTo>
                      <a:pt x="208" y="229"/>
                    </a:lnTo>
                    <a:lnTo>
                      <a:pt x="295" y="206"/>
                    </a:lnTo>
                    <a:lnTo>
                      <a:pt x="339" y="190"/>
                    </a:lnTo>
                    <a:lnTo>
                      <a:pt x="362" y="169"/>
                    </a:lnTo>
                    <a:lnTo>
                      <a:pt x="383" y="130"/>
                    </a:lnTo>
                    <a:lnTo>
                      <a:pt x="392" y="124"/>
                    </a:lnTo>
                    <a:lnTo>
                      <a:pt x="409" y="121"/>
                    </a:lnTo>
                    <a:lnTo>
                      <a:pt x="428" y="124"/>
                    </a:lnTo>
                    <a:lnTo>
                      <a:pt x="437" y="130"/>
                    </a:lnTo>
                    <a:lnTo>
                      <a:pt x="442" y="143"/>
                    </a:lnTo>
                    <a:lnTo>
                      <a:pt x="437" y="164"/>
                    </a:lnTo>
                    <a:lnTo>
                      <a:pt x="418" y="209"/>
                    </a:lnTo>
                    <a:lnTo>
                      <a:pt x="414" y="216"/>
                    </a:lnTo>
                    <a:lnTo>
                      <a:pt x="409" y="224"/>
                    </a:lnTo>
                    <a:lnTo>
                      <a:pt x="409" y="230"/>
                    </a:lnTo>
                    <a:lnTo>
                      <a:pt x="406" y="238"/>
                    </a:lnTo>
                    <a:lnTo>
                      <a:pt x="406" y="245"/>
                    </a:lnTo>
                    <a:lnTo>
                      <a:pt x="404" y="253"/>
                    </a:lnTo>
                    <a:lnTo>
                      <a:pt x="401" y="261"/>
                    </a:lnTo>
                    <a:lnTo>
                      <a:pt x="400" y="267"/>
                    </a:lnTo>
                    <a:lnTo>
                      <a:pt x="397" y="276"/>
                    </a:lnTo>
                    <a:lnTo>
                      <a:pt x="397" y="282"/>
                    </a:lnTo>
                    <a:lnTo>
                      <a:pt x="397" y="290"/>
                    </a:lnTo>
                    <a:lnTo>
                      <a:pt x="397" y="297"/>
                    </a:lnTo>
                    <a:lnTo>
                      <a:pt x="397" y="305"/>
                    </a:lnTo>
                    <a:lnTo>
                      <a:pt x="397" y="311"/>
                    </a:lnTo>
                    <a:lnTo>
                      <a:pt x="395" y="319"/>
                    </a:lnTo>
                    <a:lnTo>
                      <a:pt x="392" y="326"/>
                    </a:lnTo>
                    <a:lnTo>
                      <a:pt x="386" y="330"/>
                    </a:lnTo>
                    <a:lnTo>
                      <a:pt x="378" y="335"/>
                    </a:lnTo>
                    <a:lnTo>
                      <a:pt x="372" y="338"/>
                    </a:lnTo>
                    <a:lnTo>
                      <a:pt x="362" y="340"/>
                    </a:lnTo>
                    <a:lnTo>
                      <a:pt x="355" y="343"/>
                    </a:lnTo>
                    <a:lnTo>
                      <a:pt x="348" y="343"/>
                    </a:lnTo>
                    <a:lnTo>
                      <a:pt x="339" y="343"/>
                    </a:lnTo>
                    <a:lnTo>
                      <a:pt x="328" y="347"/>
                    </a:lnTo>
                    <a:lnTo>
                      <a:pt x="322" y="343"/>
                    </a:lnTo>
                    <a:lnTo>
                      <a:pt x="314" y="343"/>
                    </a:lnTo>
                    <a:lnTo>
                      <a:pt x="305" y="340"/>
                    </a:lnTo>
                    <a:lnTo>
                      <a:pt x="300" y="334"/>
                    </a:lnTo>
                    <a:lnTo>
                      <a:pt x="294" y="330"/>
                    </a:lnTo>
                    <a:lnTo>
                      <a:pt x="289" y="324"/>
                    </a:lnTo>
                    <a:lnTo>
                      <a:pt x="286" y="316"/>
                    </a:lnTo>
                    <a:lnTo>
                      <a:pt x="286" y="309"/>
                    </a:lnTo>
                    <a:lnTo>
                      <a:pt x="291" y="301"/>
                    </a:lnTo>
                    <a:lnTo>
                      <a:pt x="300" y="300"/>
                    </a:lnTo>
                    <a:lnTo>
                      <a:pt x="308" y="292"/>
                    </a:lnTo>
                    <a:lnTo>
                      <a:pt x="314" y="287"/>
                    </a:lnTo>
                    <a:lnTo>
                      <a:pt x="319" y="280"/>
                    </a:lnTo>
                    <a:lnTo>
                      <a:pt x="327" y="276"/>
                    </a:lnTo>
                    <a:lnTo>
                      <a:pt x="334" y="267"/>
                    </a:lnTo>
                    <a:lnTo>
                      <a:pt x="353" y="226"/>
                    </a:lnTo>
                    <a:lnTo>
                      <a:pt x="300" y="258"/>
                    </a:lnTo>
                    <a:lnTo>
                      <a:pt x="239" y="290"/>
                    </a:lnTo>
                    <a:lnTo>
                      <a:pt x="155" y="319"/>
                    </a:lnTo>
                    <a:lnTo>
                      <a:pt x="93" y="335"/>
                    </a:lnTo>
                    <a:lnTo>
                      <a:pt x="51" y="343"/>
                    </a:lnTo>
                    <a:lnTo>
                      <a:pt x="26" y="335"/>
                    </a:lnTo>
                    <a:lnTo>
                      <a:pt x="9" y="324"/>
                    </a:lnTo>
                    <a:lnTo>
                      <a:pt x="0" y="300"/>
                    </a:lnTo>
                    <a:lnTo>
                      <a:pt x="4" y="272"/>
                    </a:lnTo>
                    <a:lnTo>
                      <a:pt x="14" y="243"/>
                    </a:lnTo>
                    <a:lnTo>
                      <a:pt x="37" y="219"/>
                    </a:lnTo>
                    <a:lnTo>
                      <a:pt x="73" y="182"/>
                    </a:lnTo>
                    <a:lnTo>
                      <a:pt x="113" y="140"/>
                    </a:lnTo>
                    <a:lnTo>
                      <a:pt x="141" y="114"/>
                    </a:lnTo>
                    <a:lnTo>
                      <a:pt x="160" y="92"/>
                    </a:lnTo>
                    <a:close/>
                  </a:path>
                </a:pathLst>
              </a:custGeom>
              <a:solidFill>
                <a:srgbClr val="000000"/>
              </a:solidFill>
              <a:ln w="9525">
                <a:noFill/>
                <a:round/>
                <a:headEnd/>
                <a:tailEnd/>
              </a:ln>
            </p:spPr>
            <p:txBody>
              <a:bodyPr/>
              <a:lstStyle/>
              <a:p>
                <a:endParaRPr lang="en-US">
                  <a:solidFill>
                    <a:srgbClr val="000000"/>
                  </a:solidFill>
                </a:endParaRPr>
              </a:p>
            </p:txBody>
          </p:sp>
          <p:sp>
            <p:nvSpPr>
              <p:cNvPr id="46177" name="Freeform 57"/>
              <p:cNvSpPr>
                <a:spLocks/>
              </p:cNvSpPr>
              <p:nvPr/>
            </p:nvSpPr>
            <p:spPr bwMode="auto">
              <a:xfrm>
                <a:off x="5345" y="7018"/>
                <a:ext cx="428" cy="575"/>
              </a:xfrm>
              <a:custGeom>
                <a:avLst/>
                <a:gdLst>
                  <a:gd name="T0" fmla="*/ 16 w 428"/>
                  <a:gd name="T1" fmla="*/ 488 h 575"/>
                  <a:gd name="T2" fmla="*/ 2 w 428"/>
                  <a:gd name="T3" fmla="*/ 546 h 575"/>
                  <a:gd name="T4" fmla="*/ 57 w 428"/>
                  <a:gd name="T5" fmla="*/ 575 h 575"/>
                  <a:gd name="T6" fmla="*/ 187 w 428"/>
                  <a:gd name="T7" fmla="*/ 561 h 575"/>
                  <a:gd name="T8" fmla="*/ 306 w 428"/>
                  <a:gd name="T9" fmla="*/ 527 h 575"/>
                  <a:gd name="T10" fmla="*/ 376 w 428"/>
                  <a:gd name="T11" fmla="*/ 479 h 575"/>
                  <a:gd name="T12" fmla="*/ 402 w 428"/>
                  <a:gd name="T13" fmla="*/ 403 h 575"/>
                  <a:gd name="T14" fmla="*/ 385 w 428"/>
                  <a:gd name="T15" fmla="*/ 288 h 575"/>
                  <a:gd name="T16" fmla="*/ 357 w 428"/>
                  <a:gd name="T17" fmla="*/ 169 h 575"/>
                  <a:gd name="T18" fmla="*/ 360 w 428"/>
                  <a:gd name="T19" fmla="*/ 111 h 575"/>
                  <a:gd name="T20" fmla="*/ 366 w 428"/>
                  <a:gd name="T21" fmla="*/ 95 h 575"/>
                  <a:gd name="T22" fmla="*/ 379 w 428"/>
                  <a:gd name="T23" fmla="*/ 85 h 575"/>
                  <a:gd name="T24" fmla="*/ 393 w 428"/>
                  <a:gd name="T25" fmla="*/ 80 h 575"/>
                  <a:gd name="T26" fmla="*/ 407 w 428"/>
                  <a:gd name="T27" fmla="*/ 74 h 575"/>
                  <a:gd name="T28" fmla="*/ 418 w 428"/>
                  <a:gd name="T29" fmla="*/ 66 h 575"/>
                  <a:gd name="T30" fmla="*/ 425 w 428"/>
                  <a:gd name="T31" fmla="*/ 51 h 575"/>
                  <a:gd name="T32" fmla="*/ 428 w 428"/>
                  <a:gd name="T33" fmla="*/ 37 h 575"/>
                  <a:gd name="T34" fmla="*/ 413 w 428"/>
                  <a:gd name="T35" fmla="*/ 30 h 575"/>
                  <a:gd name="T36" fmla="*/ 399 w 428"/>
                  <a:gd name="T37" fmla="*/ 27 h 575"/>
                  <a:gd name="T38" fmla="*/ 385 w 428"/>
                  <a:gd name="T39" fmla="*/ 35 h 575"/>
                  <a:gd name="T40" fmla="*/ 371 w 428"/>
                  <a:gd name="T41" fmla="*/ 46 h 575"/>
                  <a:gd name="T42" fmla="*/ 357 w 428"/>
                  <a:gd name="T43" fmla="*/ 56 h 575"/>
                  <a:gd name="T44" fmla="*/ 348 w 428"/>
                  <a:gd name="T45" fmla="*/ 70 h 575"/>
                  <a:gd name="T46" fmla="*/ 334 w 428"/>
                  <a:gd name="T47" fmla="*/ 70 h 575"/>
                  <a:gd name="T48" fmla="*/ 329 w 428"/>
                  <a:gd name="T49" fmla="*/ 56 h 575"/>
                  <a:gd name="T50" fmla="*/ 338 w 428"/>
                  <a:gd name="T51" fmla="*/ 40 h 575"/>
                  <a:gd name="T52" fmla="*/ 343 w 428"/>
                  <a:gd name="T53" fmla="*/ 22 h 575"/>
                  <a:gd name="T54" fmla="*/ 334 w 428"/>
                  <a:gd name="T55" fmla="*/ 11 h 575"/>
                  <a:gd name="T56" fmla="*/ 320 w 428"/>
                  <a:gd name="T57" fmla="*/ 0 h 575"/>
                  <a:gd name="T58" fmla="*/ 302 w 428"/>
                  <a:gd name="T59" fmla="*/ 3 h 575"/>
                  <a:gd name="T60" fmla="*/ 293 w 428"/>
                  <a:gd name="T61" fmla="*/ 17 h 575"/>
                  <a:gd name="T62" fmla="*/ 292 w 428"/>
                  <a:gd name="T63" fmla="*/ 32 h 575"/>
                  <a:gd name="T64" fmla="*/ 293 w 428"/>
                  <a:gd name="T65" fmla="*/ 46 h 575"/>
                  <a:gd name="T66" fmla="*/ 301 w 428"/>
                  <a:gd name="T67" fmla="*/ 61 h 575"/>
                  <a:gd name="T68" fmla="*/ 302 w 428"/>
                  <a:gd name="T69" fmla="*/ 75 h 575"/>
                  <a:gd name="T70" fmla="*/ 306 w 428"/>
                  <a:gd name="T71" fmla="*/ 90 h 575"/>
                  <a:gd name="T72" fmla="*/ 306 w 428"/>
                  <a:gd name="T73" fmla="*/ 106 h 575"/>
                  <a:gd name="T74" fmla="*/ 292 w 428"/>
                  <a:gd name="T75" fmla="*/ 111 h 575"/>
                  <a:gd name="T76" fmla="*/ 273 w 428"/>
                  <a:gd name="T77" fmla="*/ 111 h 575"/>
                  <a:gd name="T78" fmla="*/ 256 w 428"/>
                  <a:gd name="T79" fmla="*/ 106 h 575"/>
                  <a:gd name="T80" fmla="*/ 242 w 428"/>
                  <a:gd name="T81" fmla="*/ 106 h 575"/>
                  <a:gd name="T82" fmla="*/ 226 w 428"/>
                  <a:gd name="T83" fmla="*/ 106 h 575"/>
                  <a:gd name="T84" fmla="*/ 214 w 428"/>
                  <a:gd name="T85" fmla="*/ 116 h 575"/>
                  <a:gd name="T86" fmla="*/ 206 w 428"/>
                  <a:gd name="T87" fmla="*/ 130 h 575"/>
                  <a:gd name="T88" fmla="*/ 217 w 428"/>
                  <a:gd name="T89" fmla="*/ 145 h 575"/>
                  <a:gd name="T90" fmla="*/ 231 w 428"/>
                  <a:gd name="T91" fmla="*/ 150 h 575"/>
                  <a:gd name="T92" fmla="*/ 245 w 428"/>
                  <a:gd name="T93" fmla="*/ 154 h 575"/>
                  <a:gd name="T94" fmla="*/ 259 w 428"/>
                  <a:gd name="T95" fmla="*/ 151 h 575"/>
                  <a:gd name="T96" fmla="*/ 274 w 428"/>
                  <a:gd name="T97" fmla="*/ 146 h 575"/>
                  <a:gd name="T98" fmla="*/ 288 w 428"/>
                  <a:gd name="T99" fmla="*/ 145 h 575"/>
                  <a:gd name="T100" fmla="*/ 316 w 428"/>
                  <a:gd name="T101" fmla="*/ 151 h 575"/>
                  <a:gd name="T102" fmla="*/ 334 w 428"/>
                  <a:gd name="T103" fmla="*/ 293 h 575"/>
                  <a:gd name="T104" fmla="*/ 334 w 428"/>
                  <a:gd name="T105" fmla="*/ 388 h 575"/>
                  <a:gd name="T106" fmla="*/ 287 w 428"/>
                  <a:gd name="T107" fmla="*/ 456 h 575"/>
                  <a:gd name="T108" fmla="*/ 159 w 428"/>
                  <a:gd name="T109" fmla="*/ 479 h 575"/>
                  <a:gd name="T110" fmla="*/ 53 w 428"/>
                  <a:gd name="T111" fmla="*/ 482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575"/>
                  <a:gd name="T170" fmla="*/ 428 w 428"/>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575">
                    <a:moveTo>
                      <a:pt x="53" y="482"/>
                    </a:moveTo>
                    <a:lnTo>
                      <a:pt x="16" y="488"/>
                    </a:lnTo>
                    <a:lnTo>
                      <a:pt x="0" y="508"/>
                    </a:lnTo>
                    <a:lnTo>
                      <a:pt x="2" y="546"/>
                    </a:lnTo>
                    <a:lnTo>
                      <a:pt x="24" y="566"/>
                    </a:lnTo>
                    <a:lnTo>
                      <a:pt x="57" y="575"/>
                    </a:lnTo>
                    <a:lnTo>
                      <a:pt x="125" y="569"/>
                    </a:lnTo>
                    <a:lnTo>
                      <a:pt x="187" y="561"/>
                    </a:lnTo>
                    <a:lnTo>
                      <a:pt x="251" y="546"/>
                    </a:lnTo>
                    <a:lnTo>
                      <a:pt x="306" y="527"/>
                    </a:lnTo>
                    <a:lnTo>
                      <a:pt x="351" y="498"/>
                    </a:lnTo>
                    <a:lnTo>
                      <a:pt x="376" y="479"/>
                    </a:lnTo>
                    <a:lnTo>
                      <a:pt x="394" y="445"/>
                    </a:lnTo>
                    <a:lnTo>
                      <a:pt x="402" y="403"/>
                    </a:lnTo>
                    <a:lnTo>
                      <a:pt x="404" y="341"/>
                    </a:lnTo>
                    <a:lnTo>
                      <a:pt x="385" y="288"/>
                    </a:lnTo>
                    <a:lnTo>
                      <a:pt x="366" y="232"/>
                    </a:lnTo>
                    <a:lnTo>
                      <a:pt x="357" y="169"/>
                    </a:lnTo>
                    <a:lnTo>
                      <a:pt x="357" y="117"/>
                    </a:lnTo>
                    <a:lnTo>
                      <a:pt x="360" y="111"/>
                    </a:lnTo>
                    <a:lnTo>
                      <a:pt x="362" y="103"/>
                    </a:lnTo>
                    <a:lnTo>
                      <a:pt x="366" y="95"/>
                    </a:lnTo>
                    <a:lnTo>
                      <a:pt x="374" y="93"/>
                    </a:lnTo>
                    <a:lnTo>
                      <a:pt x="379" y="85"/>
                    </a:lnTo>
                    <a:lnTo>
                      <a:pt x="385" y="83"/>
                    </a:lnTo>
                    <a:lnTo>
                      <a:pt x="393" y="80"/>
                    </a:lnTo>
                    <a:lnTo>
                      <a:pt x="399" y="79"/>
                    </a:lnTo>
                    <a:lnTo>
                      <a:pt x="407" y="74"/>
                    </a:lnTo>
                    <a:lnTo>
                      <a:pt x="413" y="74"/>
                    </a:lnTo>
                    <a:lnTo>
                      <a:pt x="418" y="66"/>
                    </a:lnTo>
                    <a:lnTo>
                      <a:pt x="422" y="59"/>
                    </a:lnTo>
                    <a:lnTo>
                      <a:pt x="425" y="51"/>
                    </a:lnTo>
                    <a:lnTo>
                      <a:pt x="428" y="45"/>
                    </a:lnTo>
                    <a:lnTo>
                      <a:pt x="428" y="37"/>
                    </a:lnTo>
                    <a:lnTo>
                      <a:pt x="421" y="32"/>
                    </a:lnTo>
                    <a:lnTo>
                      <a:pt x="413" y="30"/>
                    </a:lnTo>
                    <a:lnTo>
                      <a:pt x="407" y="27"/>
                    </a:lnTo>
                    <a:lnTo>
                      <a:pt x="399" y="27"/>
                    </a:lnTo>
                    <a:lnTo>
                      <a:pt x="393" y="30"/>
                    </a:lnTo>
                    <a:lnTo>
                      <a:pt x="385" y="35"/>
                    </a:lnTo>
                    <a:lnTo>
                      <a:pt x="379" y="40"/>
                    </a:lnTo>
                    <a:lnTo>
                      <a:pt x="371" y="46"/>
                    </a:lnTo>
                    <a:lnTo>
                      <a:pt x="365" y="50"/>
                    </a:lnTo>
                    <a:lnTo>
                      <a:pt x="357" y="56"/>
                    </a:lnTo>
                    <a:lnTo>
                      <a:pt x="352" y="64"/>
                    </a:lnTo>
                    <a:lnTo>
                      <a:pt x="348" y="70"/>
                    </a:lnTo>
                    <a:lnTo>
                      <a:pt x="341" y="74"/>
                    </a:lnTo>
                    <a:lnTo>
                      <a:pt x="334" y="70"/>
                    </a:lnTo>
                    <a:lnTo>
                      <a:pt x="332" y="64"/>
                    </a:lnTo>
                    <a:lnTo>
                      <a:pt x="329" y="56"/>
                    </a:lnTo>
                    <a:lnTo>
                      <a:pt x="334" y="50"/>
                    </a:lnTo>
                    <a:lnTo>
                      <a:pt x="338" y="40"/>
                    </a:lnTo>
                    <a:lnTo>
                      <a:pt x="343" y="30"/>
                    </a:lnTo>
                    <a:lnTo>
                      <a:pt x="343" y="22"/>
                    </a:lnTo>
                    <a:lnTo>
                      <a:pt x="337" y="17"/>
                    </a:lnTo>
                    <a:lnTo>
                      <a:pt x="334" y="11"/>
                    </a:lnTo>
                    <a:lnTo>
                      <a:pt x="327" y="3"/>
                    </a:lnTo>
                    <a:lnTo>
                      <a:pt x="320" y="0"/>
                    </a:lnTo>
                    <a:lnTo>
                      <a:pt x="310" y="0"/>
                    </a:lnTo>
                    <a:lnTo>
                      <a:pt x="302" y="3"/>
                    </a:lnTo>
                    <a:lnTo>
                      <a:pt x="298" y="11"/>
                    </a:lnTo>
                    <a:lnTo>
                      <a:pt x="293" y="17"/>
                    </a:lnTo>
                    <a:lnTo>
                      <a:pt x="292" y="25"/>
                    </a:lnTo>
                    <a:lnTo>
                      <a:pt x="292" y="32"/>
                    </a:lnTo>
                    <a:lnTo>
                      <a:pt x="292" y="40"/>
                    </a:lnTo>
                    <a:lnTo>
                      <a:pt x="293" y="46"/>
                    </a:lnTo>
                    <a:lnTo>
                      <a:pt x="298" y="54"/>
                    </a:lnTo>
                    <a:lnTo>
                      <a:pt x="301" y="61"/>
                    </a:lnTo>
                    <a:lnTo>
                      <a:pt x="301" y="69"/>
                    </a:lnTo>
                    <a:lnTo>
                      <a:pt x="302" y="75"/>
                    </a:lnTo>
                    <a:lnTo>
                      <a:pt x="306" y="83"/>
                    </a:lnTo>
                    <a:lnTo>
                      <a:pt x="306" y="90"/>
                    </a:lnTo>
                    <a:lnTo>
                      <a:pt x="310" y="98"/>
                    </a:lnTo>
                    <a:lnTo>
                      <a:pt x="306" y="106"/>
                    </a:lnTo>
                    <a:lnTo>
                      <a:pt x="298" y="108"/>
                    </a:lnTo>
                    <a:lnTo>
                      <a:pt x="292" y="111"/>
                    </a:lnTo>
                    <a:lnTo>
                      <a:pt x="282" y="111"/>
                    </a:lnTo>
                    <a:lnTo>
                      <a:pt x="273" y="111"/>
                    </a:lnTo>
                    <a:lnTo>
                      <a:pt x="263" y="108"/>
                    </a:lnTo>
                    <a:lnTo>
                      <a:pt x="256" y="106"/>
                    </a:lnTo>
                    <a:lnTo>
                      <a:pt x="249" y="106"/>
                    </a:lnTo>
                    <a:lnTo>
                      <a:pt x="242" y="106"/>
                    </a:lnTo>
                    <a:lnTo>
                      <a:pt x="235" y="106"/>
                    </a:lnTo>
                    <a:lnTo>
                      <a:pt x="226" y="106"/>
                    </a:lnTo>
                    <a:lnTo>
                      <a:pt x="218" y="108"/>
                    </a:lnTo>
                    <a:lnTo>
                      <a:pt x="214" y="116"/>
                    </a:lnTo>
                    <a:lnTo>
                      <a:pt x="209" y="122"/>
                    </a:lnTo>
                    <a:lnTo>
                      <a:pt x="206" y="130"/>
                    </a:lnTo>
                    <a:lnTo>
                      <a:pt x="206" y="137"/>
                    </a:lnTo>
                    <a:lnTo>
                      <a:pt x="217" y="145"/>
                    </a:lnTo>
                    <a:lnTo>
                      <a:pt x="223" y="146"/>
                    </a:lnTo>
                    <a:lnTo>
                      <a:pt x="231" y="150"/>
                    </a:lnTo>
                    <a:lnTo>
                      <a:pt x="237" y="154"/>
                    </a:lnTo>
                    <a:lnTo>
                      <a:pt x="245" y="154"/>
                    </a:lnTo>
                    <a:lnTo>
                      <a:pt x="251" y="154"/>
                    </a:lnTo>
                    <a:lnTo>
                      <a:pt x="259" y="151"/>
                    </a:lnTo>
                    <a:lnTo>
                      <a:pt x="268" y="150"/>
                    </a:lnTo>
                    <a:lnTo>
                      <a:pt x="274" y="146"/>
                    </a:lnTo>
                    <a:lnTo>
                      <a:pt x="282" y="145"/>
                    </a:lnTo>
                    <a:lnTo>
                      <a:pt x="288" y="145"/>
                    </a:lnTo>
                    <a:lnTo>
                      <a:pt x="296" y="140"/>
                    </a:lnTo>
                    <a:lnTo>
                      <a:pt x="316" y="151"/>
                    </a:lnTo>
                    <a:lnTo>
                      <a:pt x="323" y="225"/>
                    </a:lnTo>
                    <a:lnTo>
                      <a:pt x="334" y="293"/>
                    </a:lnTo>
                    <a:lnTo>
                      <a:pt x="338" y="345"/>
                    </a:lnTo>
                    <a:lnTo>
                      <a:pt x="334" y="388"/>
                    </a:lnTo>
                    <a:lnTo>
                      <a:pt x="316" y="432"/>
                    </a:lnTo>
                    <a:lnTo>
                      <a:pt x="287" y="456"/>
                    </a:lnTo>
                    <a:lnTo>
                      <a:pt x="228" y="474"/>
                    </a:lnTo>
                    <a:lnTo>
                      <a:pt x="159" y="479"/>
                    </a:lnTo>
                    <a:lnTo>
                      <a:pt x="89" y="479"/>
                    </a:lnTo>
                    <a:lnTo>
                      <a:pt x="53" y="482"/>
                    </a:lnTo>
                    <a:close/>
                  </a:path>
                </a:pathLst>
              </a:custGeom>
              <a:solidFill>
                <a:srgbClr val="000000"/>
              </a:solidFill>
              <a:ln w="9525">
                <a:noFill/>
                <a:round/>
                <a:headEnd/>
                <a:tailEnd/>
              </a:ln>
            </p:spPr>
            <p:txBody>
              <a:bodyPr/>
              <a:lstStyle/>
              <a:p>
                <a:endParaRPr lang="en-US">
                  <a:solidFill>
                    <a:srgbClr val="000000"/>
                  </a:solidFill>
                </a:endParaRPr>
              </a:p>
            </p:txBody>
          </p:sp>
        </p:grpSp>
      </p:grpSp>
      <p:grpSp>
        <p:nvGrpSpPr>
          <p:cNvPr id="12" name="Group 58"/>
          <p:cNvGrpSpPr>
            <a:grpSpLocks/>
          </p:cNvGrpSpPr>
          <p:nvPr/>
        </p:nvGrpSpPr>
        <p:grpSpPr bwMode="auto">
          <a:xfrm>
            <a:off x="5561013" y="531813"/>
            <a:ext cx="309562" cy="576262"/>
            <a:chOff x="6480" y="5293"/>
            <a:chExt cx="1059" cy="1971"/>
          </a:xfrm>
        </p:grpSpPr>
        <p:sp>
          <p:nvSpPr>
            <p:cNvPr id="46164" name="Freeform 59"/>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65" name="Freeform 60"/>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66" name="Freeform 61"/>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67" name="Freeform 62"/>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68" name="Freeform 63"/>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69" name="Freeform 64"/>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sp>
        <p:nvSpPr>
          <p:cNvPr id="393281" name="Oval 65"/>
          <p:cNvSpPr>
            <a:spLocks noChangeArrowheads="1"/>
          </p:cNvSpPr>
          <p:nvPr/>
        </p:nvSpPr>
        <p:spPr bwMode="auto">
          <a:xfrm>
            <a:off x="3160713" y="1103313"/>
            <a:ext cx="5029200" cy="5029200"/>
          </a:xfrm>
          <a:prstGeom prst="ellipse">
            <a:avLst/>
          </a:prstGeom>
          <a:noFill/>
          <a:ln w="31750">
            <a:solidFill>
              <a:srgbClr val="000000"/>
            </a:solidFill>
            <a:round/>
            <a:headEnd/>
            <a:tailEnd/>
          </a:ln>
        </p:spPr>
        <p:txBody>
          <a:bodyPr/>
          <a:lstStyle/>
          <a:p>
            <a:endParaRPr lang="en-US">
              <a:solidFill>
                <a:srgbClr val="000000"/>
              </a:solidFill>
            </a:endParaRPr>
          </a:p>
        </p:txBody>
      </p:sp>
      <p:grpSp>
        <p:nvGrpSpPr>
          <p:cNvPr id="13" name="Group 139"/>
          <p:cNvGrpSpPr>
            <a:grpSpLocks/>
          </p:cNvGrpSpPr>
          <p:nvPr/>
        </p:nvGrpSpPr>
        <p:grpSpPr bwMode="auto">
          <a:xfrm>
            <a:off x="5561013" y="1103313"/>
            <a:ext cx="342900" cy="5029200"/>
            <a:chOff x="3615" y="598"/>
            <a:chExt cx="216" cy="3168"/>
          </a:xfrm>
        </p:grpSpPr>
        <p:sp>
          <p:nvSpPr>
            <p:cNvPr id="46162" name="Line 66"/>
            <p:cNvSpPr>
              <a:spLocks noChangeShapeType="1"/>
            </p:cNvSpPr>
            <p:nvPr/>
          </p:nvSpPr>
          <p:spPr bwMode="auto">
            <a:xfrm flipV="1">
              <a:off x="3615" y="598"/>
              <a:ext cx="0" cy="3168"/>
            </a:xfrm>
            <a:prstGeom prst="line">
              <a:avLst/>
            </a:prstGeom>
            <a:noFill/>
            <a:ln w="31750">
              <a:solidFill>
                <a:srgbClr val="000000"/>
              </a:solidFill>
              <a:round/>
              <a:headEnd/>
              <a:tailEnd/>
            </a:ln>
          </p:spPr>
          <p:txBody>
            <a:bodyPr/>
            <a:lstStyle/>
            <a:p>
              <a:endParaRPr lang="en-US">
                <a:solidFill>
                  <a:srgbClr val="000000"/>
                </a:solidFill>
              </a:endParaRPr>
            </a:p>
          </p:txBody>
        </p:sp>
        <p:sp>
          <p:nvSpPr>
            <p:cNvPr id="46163" name="Line 67"/>
            <p:cNvSpPr>
              <a:spLocks noChangeShapeType="1"/>
            </p:cNvSpPr>
            <p:nvPr/>
          </p:nvSpPr>
          <p:spPr bwMode="auto">
            <a:xfrm flipV="1">
              <a:off x="3831" y="598"/>
              <a:ext cx="0" cy="3168"/>
            </a:xfrm>
            <a:prstGeom prst="line">
              <a:avLst/>
            </a:prstGeom>
            <a:noFill/>
            <a:ln w="31750">
              <a:solidFill>
                <a:srgbClr val="000000"/>
              </a:solidFill>
              <a:round/>
              <a:headEnd/>
              <a:tailEnd/>
            </a:ln>
          </p:spPr>
          <p:txBody>
            <a:bodyPr/>
            <a:lstStyle/>
            <a:p>
              <a:endParaRPr lang="en-US">
                <a:solidFill>
                  <a:srgbClr val="000000"/>
                </a:solidFill>
              </a:endParaRPr>
            </a:p>
          </p:txBody>
        </p:sp>
      </p:grpSp>
      <p:grpSp>
        <p:nvGrpSpPr>
          <p:cNvPr id="14" name="Group 68"/>
          <p:cNvGrpSpPr>
            <a:grpSpLocks/>
          </p:cNvGrpSpPr>
          <p:nvPr/>
        </p:nvGrpSpPr>
        <p:grpSpPr bwMode="auto">
          <a:xfrm>
            <a:off x="5561013" y="5899150"/>
            <a:ext cx="309562" cy="576263"/>
            <a:chOff x="6480" y="5293"/>
            <a:chExt cx="1059" cy="1971"/>
          </a:xfrm>
        </p:grpSpPr>
        <p:sp>
          <p:nvSpPr>
            <p:cNvPr id="46156" name="Freeform 69"/>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57" name="Freeform 70"/>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58" name="Freeform 71"/>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59" name="Freeform 72"/>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60" name="Freeform 73"/>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61" name="Freeform 74"/>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sp>
        <p:nvSpPr>
          <p:cNvPr id="393291" name="Text Box 75"/>
          <p:cNvSpPr txBox="1">
            <a:spLocks noChangeArrowheads="1"/>
          </p:cNvSpPr>
          <p:nvPr/>
        </p:nvSpPr>
        <p:spPr bwMode="auto">
          <a:xfrm>
            <a:off x="3760788" y="560388"/>
            <a:ext cx="1943100" cy="457200"/>
          </a:xfrm>
          <a:prstGeom prst="rect">
            <a:avLst/>
          </a:prstGeom>
          <a:noFill/>
          <a:ln w="9525">
            <a:noFill/>
            <a:miter lim="800000"/>
            <a:headEnd/>
            <a:tailEnd/>
          </a:ln>
        </p:spPr>
        <p:txBody>
          <a:bodyPr/>
          <a:lstStyle/>
          <a:p>
            <a:r>
              <a:rPr lang="en-US" sz="2400" b="0">
                <a:solidFill>
                  <a:srgbClr val="000000"/>
                </a:solidFill>
              </a:rPr>
              <a:t>v = 0 m/s</a:t>
            </a:r>
            <a:endParaRPr lang="en-US" sz="2400">
              <a:solidFill>
                <a:srgbClr val="000000"/>
              </a:solidFill>
            </a:endParaRPr>
          </a:p>
        </p:txBody>
      </p:sp>
      <p:sp>
        <p:nvSpPr>
          <p:cNvPr id="393293" name="Text Box 77"/>
          <p:cNvSpPr txBox="1">
            <a:spLocks noChangeArrowheads="1"/>
          </p:cNvSpPr>
          <p:nvPr/>
        </p:nvSpPr>
        <p:spPr bwMode="auto">
          <a:xfrm>
            <a:off x="4097338" y="3275013"/>
            <a:ext cx="1463675" cy="457200"/>
          </a:xfrm>
          <a:prstGeom prst="rect">
            <a:avLst/>
          </a:prstGeom>
          <a:noFill/>
          <a:ln w="9525">
            <a:noFill/>
            <a:miter lim="800000"/>
            <a:headEnd/>
            <a:tailEnd/>
          </a:ln>
        </p:spPr>
        <p:txBody>
          <a:bodyPr/>
          <a:lstStyle/>
          <a:p>
            <a:r>
              <a:rPr lang="en-US" sz="2400" b="0">
                <a:solidFill>
                  <a:srgbClr val="000000"/>
                </a:solidFill>
              </a:rPr>
              <a:t>v = max</a:t>
            </a:r>
            <a:endParaRPr lang="en-US" sz="2400">
              <a:solidFill>
                <a:srgbClr val="000000"/>
              </a:solidFill>
            </a:endParaRPr>
          </a:p>
        </p:txBody>
      </p:sp>
      <p:sp>
        <p:nvSpPr>
          <p:cNvPr id="393294" name="Text Box 78"/>
          <p:cNvSpPr txBox="1">
            <a:spLocks noChangeArrowheads="1"/>
          </p:cNvSpPr>
          <p:nvPr/>
        </p:nvSpPr>
        <p:spPr bwMode="auto">
          <a:xfrm>
            <a:off x="5961063" y="3275013"/>
            <a:ext cx="1638300" cy="457200"/>
          </a:xfrm>
          <a:prstGeom prst="rect">
            <a:avLst/>
          </a:prstGeom>
          <a:noFill/>
          <a:ln w="9525">
            <a:noFill/>
            <a:miter lim="800000"/>
            <a:headEnd/>
            <a:tailEnd/>
          </a:ln>
        </p:spPr>
        <p:txBody>
          <a:bodyPr/>
          <a:lstStyle/>
          <a:p>
            <a:r>
              <a:rPr lang="en-US" sz="2400" b="0">
                <a:solidFill>
                  <a:srgbClr val="000000"/>
                </a:solidFill>
              </a:rPr>
              <a:t>g = 0 m/s</a:t>
            </a:r>
            <a:r>
              <a:rPr lang="en-US" sz="2400" b="0" baseline="30000">
                <a:solidFill>
                  <a:srgbClr val="000000"/>
                </a:solidFill>
              </a:rPr>
              <a:t>2</a:t>
            </a:r>
            <a:endParaRPr lang="en-US" sz="2400">
              <a:solidFill>
                <a:srgbClr val="000000"/>
              </a:solidFill>
            </a:endParaRPr>
          </a:p>
        </p:txBody>
      </p:sp>
      <p:grpSp>
        <p:nvGrpSpPr>
          <p:cNvPr id="15" name="Group 150"/>
          <p:cNvGrpSpPr>
            <a:grpSpLocks/>
          </p:cNvGrpSpPr>
          <p:nvPr/>
        </p:nvGrpSpPr>
        <p:grpSpPr bwMode="auto">
          <a:xfrm>
            <a:off x="5903913" y="546100"/>
            <a:ext cx="2103437" cy="457200"/>
            <a:chOff x="3831" y="247"/>
            <a:chExt cx="1325" cy="288"/>
          </a:xfrm>
        </p:grpSpPr>
        <p:sp>
          <p:nvSpPr>
            <p:cNvPr id="46154" name="Text Box 76"/>
            <p:cNvSpPr txBox="1">
              <a:spLocks noChangeArrowheads="1"/>
            </p:cNvSpPr>
            <p:nvPr/>
          </p:nvSpPr>
          <p:spPr bwMode="auto">
            <a:xfrm>
              <a:off x="3831" y="247"/>
              <a:ext cx="1325" cy="288"/>
            </a:xfrm>
            <a:prstGeom prst="rect">
              <a:avLst/>
            </a:prstGeom>
            <a:noFill/>
            <a:ln w="9525">
              <a:noFill/>
              <a:miter lim="800000"/>
              <a:headEnd/>
              <a:tailEnd/>
            </a:ln>
          </p:spPr>
          <p:txBody>
            <a:bodyPr/>
            <a:lstStyle/>
            <a:p>
              <a:r>
                <a:rPr lang="en-US" sz="2400" b="0">
                  <a:solidFill>
                    <a:srgbClr val="000000"/>
                  </a:solidFill>
                </a:rPr>
                <a:t>g = 9.81 m/s</a:t>
              </a:r>
              <a:r>
                <a:rPr lang="en-US" sz="2400" b="0" baseline="30000">
                  <a:solidFill>
                    <a:srgbClr val="000000"/>
                  </a:solidFill>
                </a:rPr>
                <a:t>2</a:t>
              </a:r>
              <a:endParaRPr lang="en-US" sz="2400">
                <a:solidFill>
                  <a:srgbClr val="000000"/>
                </a:solidFill>
              </a:endParaRPr>
            </a:p>
          </p:txBody>
        </p:sp>
        <p:sp>
          <p:nvSpPr>
            <p:cNvPr id="46155" name="Line 79"/>
            <p:cNvSpPr>
              <a:spLocks noChangeShapeType="1"/>
            </p:cNvSpPr>
            <p:nvPr/>
          </p:nvSpPr>
          <p:spPr bwMode="auto">
            <a:xfrm>
              <a:off x="5118" y="292"/>
              <a:ext cx="0" cy="216"/>
            </a:xfrm>
            <a:prstGeom prst="line">
              <a:avLst/>
            </a:prstGeom>
            <a:noFill/>
            <a:ln w="9525">
              <a:solidFill>
                <a:srgbClr val="000000"/>
              </a:solidFill>
              <a:round/>
              <a:headEnd/>
              <a:tailEnd type="triangle" w="med" len="med"/>
            </a:ln>
          </p:spPr>
          <p:txBody>
            <a:bodyPr/>
            <a:lstStyle/>
            <a:p>
              <a:endParaRPr lang="en-US">
                <a:solidFill>
                  <a:srgbClr val="000000"/>
                </a:solidFill>
              </a:endParaRPr>
            </a:p>
          </p:txBody>
        </p:sp>
      </p:grpSp>
      <p:sp>
        <p:nvSpPr>
          <p:cNvPr id="393296" name="Text Box 80"/>
          <p:cNvSpPr txBox="1">
            <a:spLocks noChangeArrowheads="1"/>
          </p:cNvSpPr>
          <p:nvPr/>
        </p:nvSpPr>
        <p:spPr bwMode="auto">
          <a:xfrm>
            <a:off x="3589338" y="6061075"/>
            <a:ext cx="1493837" cy="457200"/>
          </a:xfrm>
          <a:prstGeom prst="rect">
            <a:avLst/>
          </a:prstGeom>
          <a:noFill/>
          <a:ln w="9525">
            <a:noFill/>
            <a:miter lim="800000"/>
            <a:headEnd/>
            <a:tailEnd/>
          </a:ln>
        </p:spPr>
        <p:txBody>
          <a:bodyPr/>
          <a:lstStyle/>
          <a:p>
            <a:r>
              <a:rPr lang="en-US" sz="2400" b="0">
                <a:solidFill>
                  <a:srgbClr val="000000"/>
                </a:solidFill>
              </a:rPr>
              <a:t>v = 0 m/s</a:t>
            </a:r>
            <a:endParaRPr lang="en-US" sz="2400">
              <a:solidFill>
                <a:srgbClr val="000000"/>
              </a:solidFill>
            </a:endParaRPr>
          </a:p>
        </p:txBody>
      </p:sp>
      <p:grpSp>
        <p:nvGrpSpPr>
          <p:cNvPr id="16" name="Group 151"/>
          <p:cNvGrpSpPr>
            <a:grpSpLocks/>
          </p:cNvGrpSpPr>
          <p:nvPr/>
        </p:nvGrpSpPr>
        <p:grpSpPr bwMode="auto">
          <a:xfrm>
            <a:off x="6146800" y="6061075"/>
            <a:ext cx="2146300" cy="457200"/>
            <a:chOff x="3984" y="3721"/>
            <a:chExt cx="1352" cy="288"/>
          </a:xfrm>
        </p:grpSpPr>
        <p:sp>
          <p:nvSpPr>
            <p:cNvPr id="46152" name="Text Box 81"/>
            <p:cNvSpPr txBox="1">
              <a:spLocks noChangeArrowheads="1"/>
            </p:cNvSpPr>
            <p:nvPr/>
          </p:nvSpPr>
          <p:spPr bwMode="auto">
            <a:xfrm>
              <a:off x="3984" y="3721"/>
              <a:ext cx="1352" cy="288"/>
            </a:xfrm>
            <a:prstGeom prst="rect">
              <a:avLst/>
            </a:prstGeom>
            <a:noFill/>
            <a:ln w="9525">
              <a:noFill/>
              <a:miter lim="800000"/>
              <a:headEnd/>
              <a:tailEnd/>
            </a:ln>
          </p:spPr>
          <p:txBody>
            <a:bodyPr/>
            <a:lstStyle/>
            <a:p>
              <a:r>
                <a:rPr lang="en-US" sz="2400" b="0">
                  <a:solidFill>
                    <a:srgbClr val="000000"/>
                  </a:solidFill>
                </a:rPr>
                <a:t>g = 9.81 m/s</a:t>
              </a:r>
              <a:r>
                <a:rPr lang="en-US" sz="2400" b="0" baseline="30000">
                  <a:solidFill>
                    <a:srgbClr val="000000"/>
                  </a:solidFill>
                </a:rPr>
                <a:t>2</a:t>
              </a:r>
              <a:endParaRPr lang="en-US" sz="2400">
                <a:solidFill>
                  <a:srgbClr val="000000"/>
                </a:solidFill>
              </a:endParaRPr>
            </a:p>
          </p:txBody>
        </p:sp>
        <p:sp>
          <p:nvSpPr>
            <p:cNvPr id="46153" name="Line 82"/>
            <p:cNvSpPr>
              <a:spLocks noChangeShapeType="1"/>
            </p:cNvSpPr>
            <p:nvPr/>
          </p:nvSpPr>
          <p:spPr bwMode="auto">
            <a:xfrm>
              <a:off x="5271" y="3748"/>
              <a:ext cx="0" cy="216"/>
            </a:xfrm>
            <a:prstGeom prst="line">
              <a:avLst/>
            </a:prstGeom>
            <a:noFill/>
            <a:ln w="9525">
              <a:solidFill>
                <a:srgbClr val="000000"/>
              </a:solidFill>
              <a:round/>
              <a:headEnd type="triangle" w="med" len="med"/>
              <a:tailEnd/>
            </a:ln>
          </p:spPr>
          <p:txBody>
            <a:bodyPr/>
            <a:lstStyle/>
            <a:p>
              <a:endParaRPr lang="en-US">
                <a:solidFill>
                  <a:srgbClr val="000000"/>
                </a:solidFill>
              </a:endParaRPr>
            </a:p>
          </p:txBody>
        </p:sp>
      </p:grpSp>
      <p:sp>
        <p:nvSpPr>
          <p:cNvPr id="393299" name="Text Box 83"/>
          <p:cNvSpPr txBox="1">
            <a:spLocks noChangeArrowheads="1"/>
          </p:cNvSpPr>
          <p:nvPr/>
        </p:nvSpPr>
        <p:spPr bwMode="auto">
          <a:xfrm>
            <a:off x="3441700" y="2117725"/>
            <a:ext cx="2219325" cy="457200"/>
          </a:xfrm>
          <a:prstGeom prst="rect">
            <a:avLst/>
          </a:prstGeom>
          <a:noFill/>
          <a:ln w="9525">
            <a:noFill/>
            <a:miter lim="800000"/>
            <a:headEnd/>
            <a:tailEnd/>
          </a:ln>
        </p:spPr>
        <p:txBody>
          <a:bodyPr/>
          <a:lstStyle/>
          <a:p>
            <a:r>
              <a:rPr lang="en-US" sz="2400" b="0">
                <a:solidFill>
                  <a:srgbClr val="000000"/>
                </a:solidFill>
              </a:rPr>
              <a:t>(speeding up)</a:t>
            </a:r>
            <a:endParaRPr lang="en-US" sz="2400">
              <a:solidFill>
                <a:srgbClr val="000000"/>
              </a:solidFill>
            </a:endParaRPr>
          </a:p>
        </p:txBody>
      </p:sp>
      <p:sp>
        <p:nvSpPr>
          <p:cNvPr id="393300" name="Text Box 84"/>
          <p:cNvSpPr txBox="1">
            <a:spLocks noChangeArrowheads="1"/>
          </p:cNvSpPr>
          <p:nvPr/>
        </p:nvSpPr>
        <p:spPr bwMode="auto">
          <a:xfrm>
            <a:off x="4111625" y="4300538"/>
            <a:ext cx="1450975" cy="849312"/>
          </a:xfrm>
          <a:prstGeom prst="rect">
            <a:avLst/>
          </a:prstGeom>
          <a:noFill/>
          <a:ln w="9525">
            <a:noFill/>
            <a:miter lim="800000"/>
            <a:headEnd/>
            <a:tailEnd/>
          </a:ln>
        </p:spPr>
        <p:txBody>
          <a:bodyPr/>
          <a:lstStyle/>
          <a:p>
            <a:r>
              <a:rPr lang="en-US" sz="2400" b="0">
                <a:solidFill>
                  <a:srgbClr val="000000"/>
                </a:solidFill>
              </a:rPr>
              <a:t>(slowing down)</a:t>
            </a:r>
            <a:endParaRPr lang="en-US" sz="2400">
              <a:solidFill>
                <a:srgbClr val="000000"/>
              </a:solidFill>
            </a:endParaRPr>
          </a:p>
        </p:txBody>
      </p:sp>
      <p:sp>
        <p:nvSpPr>
          <p:cNvPr id="393302" name="Text Box 86"/>
          <p:cNvSpPr txBox="1">
            <a:spLocks noChangeArrowheads="1"/>
          </p:cNvSpPr>
          <p:nvPr/>
        </p:nvSpPr>
        <p:spPr bwMode="auto">
          <a:xfrm>
            <a:off x="5789613" y="3900488"/>
            <a:ext cx="2190750" cy="1279525"/>
          </a:xfrm>
          <a:prstGeom prst="rect">
            <a:avLst/>
          </a:prstGeom>
          <a:noFill/>
          <a:ln w="9525">
            <a:noFill/>
            <a:miter lim="800000"/>
            <a:headEnd/>
            <a:tailEnd/>
          </a:ln>
        </p:spPr>
        <p:txBody>
          <a:bodyPr/>
          <a:lstStyle/>
          <a:p>
            <a:r>
              <a:rPr lang="en-US" sz="2400" b="0">
                <a:solidFill>
                  <a:srgbClr val="000000"/>
                </a:solidFill>
              </a:rPr>
              <a:t>(rate of</a:t>
            </a:r>
          </a:p>
          <a:p>
            <a:r>
              <a:rPr lang="en-US" sz="2400" b="0">
                <a:solidFill>
                  <a:srgbClr val="000000"/>
                </a:solidFill>
              </a:rPr>
              <a:t>slowing down is increasing)</a:t>
            </a:r>
            <a:endParaRPr lang="en-US" sz="2400">
              <a:solidFill>
                <a:srgbClr val="000000"/>
              </a:solidFill>
            </a:endParaRPr>
          </a:p>
        </p:txBody>
      </p:sp>
      <p:grpSp>
        <p:nvGrpSpPr>
          <p:cNvPr id="17" name="Group 87"/>
          <p:cNvGrpSpPr>
            <a:grpSpLocks/>
          </p:cNvGrpSpPr>
          <p:nvPr/>
        </p:nvGrpSpPr>
        <p:grpSpPr bwMode="auto">
          <a:xfrm>
            <a:off x="5561013" y="1098550"/>
            <a:ext cx="309562" cy="576263"/>
            <a:chOff x="6480" y="5293"/>
            <a:chExt cx="1059" cy="1971"/>
          </a:xfrm>
        </p:grpSpPr>
        <p:sp>
          <p:nvSpPr>
            <p:cNvPr id="46146" name="Freeform 88"/>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47" name="Freeform 89"/>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48" name="Freeform 90"/>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49" name="Freeform 91"/>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50" name="Freeform 92"/>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51" name="Freeform 93"/>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8" name="Group 94"/>
          <p:cNvGrpSpPr>
            <a:grpSpLocks/>
          </p:cNvGrpSpPr>
          <p:nvPr/>
        </p:nvGrpSpPr>
        <p:grpSpPr bwMode="auto">
          <a:xfrm>
            <a:off x="5561013" y="1898650"/>
            <a:ext cx="309562" cy="576263"/>
            <a:chOff x="6480" y="5293"/>
            <a:chExt cx="1059" cy="1971"/>
          </a:xfrm>
        </p:grpSpPr>
        <p:sp>
          <p:nvSpPr>
            <p:cNvPr id="46140" name="Freeform 95"/>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41" name="Freeform 96"/>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42" name="Freeform 97"/>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43" name="Freeform 98"/>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44" name="Freeform 99"/>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45" name="Freeform 100"/>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9" name="Group 101"/>
          <p:cNvGrpSpPr>
            <a:grpSpLocks/>
          </p:cNvGrpSpPr>
          <p:nvPr/>
        </p:nvGrpSpPr>
        <p:grpSpPr bwMode="auto">
          <a:xfrm>
            <a:off x="5561013" y="3155950"/>
            <a:ext cx="309562" cy="576263"/>
            <a:chOff x="6480" y="5293"/>
            <a:chExt cx="1059" cy="1971"/>
          </a:xfrm>
        </p:grpSpPr>
        <p:sp>
          <p:nvSpPr>
            <p:cNvPr id="46134" name="Freeform 102"/>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35" name="Freeform 103"/>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36" name="Freeform 104"/>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37" name="Freeform 105"/>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38" name="Freeform 106"/>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39" name="Freeform 107"/>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0" name="Group 108"/>
          <p:cNvGrpSpPr>
            <a:grpSpLocks/>
          </p:cNvGrpSpPr>
          <p:nvPr/>
        </p:nvGrpSpPr>
        <p:grpSpPr bwMode="auto">
          <a:xfrm>
            <a:off x="5561013" y="4413250"/>
            <a:ext cx="309562" cy="576263"/>
            <a:chOff x="6480" y="5293"/>
            <a:chExt cx="1059" cy="1971"/>
          </a:xfrm>
        </p:grpSpPr>
        <p:sp>
          <p:nvSpPr>
            <p:cNvPr id="46128" name="Freeform 109"/>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29" name="Freeform 110"/>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30" name="Freeform 111"/>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31" name="Freeform 112"/>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32" name="Freeform 113"/>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33" name="Freeform 114"/>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1" name="Group 115"/>
          <p:cNvGrpSpPr>
            <a:grpSpLocks/>
          </p:cNvGrpSpPr>
          <p:nvPr/>
        </p:nvGrpSpPr>
        <p:grpSpPr bwMode="auto">
          <a:xfrm>
            <a:off x="5561013" y="5213350"/>
            <a:ext cx="309562" cy="576263"/>
            <a:chOff x="6480" y="5293"/>
            <a:chExt cx="1059" cy="1971"/>
          </a:xfrm>
        </p:grpSpPr>
        <p:sp>
          <p:nvSpPr>
            <p:cNvPr id="46122" name="Freeform 116"/>
            <p:cNvSpPr>
              <a:spLocks/>
            </p:cNvSpPr>
            <p:nvPr/>
          </p:nvSpPr>
          <p:spPr bwMode="auto">
            <a:xfrm>
              <a:off x="6990" y="5749"/>
              <a:ext cx="211" cy="322"/>
            </a:xfrm>
            <a:custGeom>
              <a:avLst/>
              <a:gdLst>
                <a:gd name="T0" fmla="*/ 0 w 423"/>
                <a:gd name="T1" fmla="*/ 1 h 644"/>
                <a:gd name="T2" fmla="*/ 0 w 423"/>
                <a:gd name="T3" fmla="*/ 1 h 644"/>
                <a:gd name="T4" fmla="*/ 0 w 423"/>
                <a:gd name="T5" fmla="*/ 1 h 644"/>
                <a:gd name="T6" fmla="*/ 0 w 423"/>
                <a:gd name="T7" fmla="*/ 1 h 644"/>
                <a:gd name="T8" fmla="*/ 0 w 423"/>
                <a:gd name="T9" fmla="*/ 1 h 644"/>
                <a:gd name="T10" fmla="*/ 0 w 423"/>
                <a:gd name="T11" fmla="*/ 0 h 644"/>
                <a:gd name="T12" fmla="*/ 0 w 423"/>
                <a:gd name="T13" fmla="*/ 1 h 644"/>
                <a:gd name="T14" fmla="*/ 0 w 423"/>
                <a:gd name="T15" fmla="*/ 1 h 644"/>
                <a:gd name="T16" fmla="*/ 0 w 423"/>
                <a:gd name="T17" fmla="*/ 1 h 644"/>
                <a:gd name="T18" fmla="*/ 0 w 423"/>
                <a:gd name="T19" fmla="*/ 1 h 644"/>
                <a:gd name="T20" fmla="*/ 0 w 423"/>
                <a:gd name="T21" fmla="*/ 1 h 644"/>
                <a:gd name="T22" fmla="*/ 0 w 423"/>
                <a:gd name="T23" fmla="*/ 1 h 644"/>
                <a:gd name="T24" fmla="*/ 0 w 423"/>
                <a:gd name="T25" fmla="*/ 1 h 644"/>
                <a:gd name="T26" fmla="*/ 0 w 423"/>
                <a:gd name="T27" fmla="*/ 1 h 644"/>
                <a:gd name="T28" fmla="*/ 0 w 423"/>
                <a:gd name="T29" fmla="*/ 1 h 644"/>
                <a:gd name="T30" fmla="*/ 0 w 423"/>
                <a:gd name="T31" fmla="*/ 1 h 644"/>
                <a:gd name="T32" fmla="*/ 0 w 423"/>
                <a:gd name="T33" fmla="*/ 1 h 644"/>
                <a:gd name="T34" fmla="*/ 0 w 423"/>
                <a:gd name="T35" fmla="*/ 1 h 644"/>
                <a:gd name="T36" fmla="*/ 0 w 423"/>
                <a:gd name="T37" fmla="*/ 1 h 644"/>
                <a:gd name="T38" fmla="*/ 0 w 423"/>
                <a:gd name="T39" fmla="*/ 1 h 644"/>
                <a:gd name="T40" fmla="*/ 0 w 423"/>
                <a:gd name="T41" fmla="*/ 1 h 644"/>
                <a:gd name="T42" fmla="*/ 0 w 423"/>
                <a:gd name="T43" fmla="*/ 1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644"/>
                <a:gd name="T68" fmla="*/ 423 w 423"/>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644">
                  <a:moveTo>
                    <a:pt x="4" y="330"/>
                  </a:moveTo>
                  <a:lnTo>
                    <a:pt x="18" y="258"/>
                  </a:lnTo>
                  <a:lnTo>
                    <a:pt x="56" y="194"/>
                  </a:lnTo>
                  <a:lnTo>
                    <a:pt x="109" y="161"/>
                  </a:lnTo>
                  <a:lnTo>
                    <a:pt x="161" y="134"/>
                  </a:lnTo>
                  <a:lnTo>
                    <a:pt x="175" y="0"/>
                  </a:lnTo>
                  <a:lnTo>
                    <a:pt x="222" y="14"/>
                  </a:lnTo>
                  <a:lnTo>
                    <a:pt x="213" y="140"/>
                  </a:lnTo>
                  <a:lnTo>
                    <a:pt x="266" y="149"/>
                  </a:lnTo>
                  <a:lnTo>
                    <a:pt x="344" y="188"/>
                  </a:lnTo>
                  <a:lnTo>
                    <a:pt x="405" y="279"/>
                  </a:lnTo>
                  <a:lnTo>
                    <a:pt x="423" y="374"/>
                  </a:lnTo>
                  <a:lnTo>
                    <a:pt x="409" y="481"/>
                  </a:lnTo>
                  <a:lnTo>
                    <a:pt x="379" y="575"/>
                  </a:lnTo>
                  <a:lnTo>
                    <a:pt x="305" y="626"/>
                  </a:lnTo>
                  <a:lnTo>
                    <a:pt x="227" y="644"/>
                  </a:lnTo>
                  <a:lnTo>
                    <a:pt x="122" y="644"/>
                  </a:lnTo>
                  <a:lnTo>
                    <a:pt x="56" y="583"/>
                  </a:lnTo>
                  <a:lnTo>
                    <a:pt x="4" y="491"/>
                  </a:lnTo>
                  <a:lnTo>
                    <a:pt x="0" y="422"/>
                  </a:lnTo>
                  <a:lnTo>
                    <a:pt x="0" y="374"/>
                  </a:lnTo>
                  <a:lnTo>
                    <a:pt x="4" y="330"/>
                  </a:lnTo>
                  <a:close/>
                </a:path>
              </a:pathLst>
            </a:custGeom>
            <a:solidFill>
              <a:srgbClr val="000000"/>
            </a:solidFill>
            <a:ln w="9525">
              <a:noFill/>
              <a:round/>
              <a:headEnd/>
              <a:tailEnd/>
            </a:ln>
          </p:spPr>
          <p:txBody>
            <a:bodyPr/>
            <a:lstStyle/>
            <a:p>
              <a:endParaRPr lang="en-US">
                <a:solidFill>
                  <a:srgbClr val="000000"/>
                </a:solidFill>
              </a:endParaRPr>
            </a:p>
          </p:txBody>
        </p:sp>
        <p:sp>
          <p:nvSpPr>
            <p:cNvPr id="46123" name="Freeform 117"/>
            <p:cNvSpPr>
              <a:spLocks/>
            </p:cNvSpPr>
            <p:nvPr/>
          </p:nvSpPr>
          <p:spPr bwMode="auto">
            <a:xfrm>
              <a:off x="6964" y="6090"/>
              <a:ext cx="267" cy="588"/>
            </a:xfrm>
            <a:custGeom>
              <a:avLst/>
              <a:gdLst>
                <a:gd name="T0" fmla="*/ 1 w 534"/>
                <a:gd name="T1" fmla="*/ 1 h 1176"/>
                <a:gd name="T2" fmla="*/ 1 w 534"/>
                <a:gd name="T3" fmla="*/ 0 h 1176"/>
                <a:gd name="T4" fmla="*/ 1 w 534"/>
                <a:gd name="T5" fmla="*/ 1 h 1176"/>
                <a:gd name="T6" fmla="*/ 1 w 534"/>
                <a:gd name="T7" fmla="*/ 1 h 1176"/>
                <a:gd name="T8" fmla="*/ 1 w 534"/>
                <a:gd name="T9" fmla="*/ 1 h 1176"/>
                <a:gd name="T10" fmla="*/ 1 w 534"/>
                <a:gd name="T11" fmla="*/ 1 h 1176"/>
                <a:gd name="T12" fmla="*/ 1 w 534"/>
                <a:gd name="T13" fmla="*/ 1 h 1176"/>
                <a:gd name="T14" fmla="*/ 1 w 534"/>
                <a:gd name="T15" fmla="*/ 1 h 1176"/>
                <a:gd name="T16" fmla="*/ 1 w 534"/>
                <a:gd name="T17" fmla="*/ 1 h 1176"/>
                <a:gd name="T18" fmla="*/ 1 w 534"/>
                <a:gd name="T19" fmla="*/ 1 h 1176"/>
                <a:gd name="T20" fmla="*/ 1 w 534"/>
                <a:gd name="T21" fmla="*/ 1 h 1176"/>
                <a:gd name="T22" fmla="*/ 1 w 534"/>
                <a:gd name="T23" fmla="*/ 1 h 1176"/>
                <a:gd name="T24" fmla="*/ 1 w 534"/>
                <a:gd name="T25" fmla="*/ 1 h 1176"/>
                <a:gd name="T26" fmla="*/ 1 w 534"/>
                <a:gd name="T27" fmla="*/ 1 h 1176"/>
                <a:gd name="T28" fmla="*/ 1 w 534"/>
                <a:gd name="T29" fmla="*/ 1 h 1176"/>
                <a:gd name="T30" fmla="*/ 0 w 534"/>
                <a:gd name="T31" fmla="*/ 1 h 1176"/>
                <a:gd name="T32" fmla="*/ 1 w 534"/>
                <a:gd name="T33" fmla="*/ 1 h 1176"/>
                <a:gd name="T34" fmla="*/ 1 w 534"/>
                <a:gd name="T35" fmla="*/ 1 h 1176"/>
                <a:gd name="T36" fmla="*/ 1 w 534"/>
                <a:gd name="T37" fmla="*/ 1 h 1176"/>
                <a:gd name="T38" fmla="*/ 1 w 534"/>
                <a:gd name="T39" fmla="*/ 1 h 1176"/>
                <a:gd name="T40" fmla="*/ 1 w 534"/>
                <a:gd name="T41" fmla="*/ 1 h 1176"/>
                <a:gd name="T42" fmla="*/ 1 w 534"/>
                <a:gd name="T43" fmla="*/ 1 h 1176"/>
                <a:gd name="T44" fmla="*/ 1 w 534"/>
                <a:gd name="T45" fmla="*/ 1 h 1176"/>
                <a:gd name="T46" fmla="*/ 1 w 534"/>
                <a:gd name="T47" fmla="*/ 1 h 1176"/>
                <a:gd name="T48" fmla="*/ 1 w 534"/>
                <a:gd name="T49" fmla="*/ 1 h 1176"/>
                <a:gd name="T50" fmla="*/ 1 w 534"/>
                <a:gd name="T51" fmla="*/ 1 h 1176"/>
                <a:gd name="T52" fmla="*/ 1 w 534"/>
                <a:gd name="T53" fmla="*/ 1 h 1176"/>
                <a:gd name="T54" fmla="*/ 1 w 534"/>
                <a:gd name="T55" fmla="*/ 1 h 1176"/>
                <a:gd name="T56" fmla="*/ 1 w 534"/>
                <a:gd name="T57" fmla="*/ 1 h 1176"/>
                <a:gd name="T58" fmla="*/ 1 w 534"/>
                <a:gd name="T59" fmla="*/ 1 h 11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4"/>
                <a:gd name="T91" fmla="*/ 0 h 1176"/>
                <a:gd name="T92" fmla="*/ 534 w 534"/>
                <a:gd name="T93" fmla="*/ 1176 h 11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4" h="1176">
                  <a:moveTo>
                    <a:pt x="199" y="19"/>
                  </a:moveTo>
                  <a:lnTo>
                    <a:pt x="260" y="0"/>
                  </a:lnTo>
                  <a:lnTo>
                    <a:pt x="330" y="11"/>
                  </a:lnTo>
                  <a:lnTo>
                    <a:pt x="417" y="77"/>
                  </a:lnTo>
                  <a:lnTo>
                    <a:pt x="486" y="207"/>
                  </a:lnTo>
                  <a:lnTo>
                    <a:pt x="520" y="335"/>
                  </a:lnTo>
                  <a:lnTo>
                    <a:pt x="534" y="485"/>
                  </a:lnTo>
                  <a:lnTo>
                    <a:pt x="520" y="646"/>
                  </a:lnTo>
                  <a:lnTo>
                    <a:pt x="456" y="853"/>
                  </a:lnTo>
                  <a:lnTo>
                    <a:pt x="433" y="865"/>
                  </a:lnTo>
                  <a:lnTo>
                    <a:pt x="338" y="1038"/>
                  </a:lnTo>
                  <a:lnTo>
                    <a:pt x="290" y="1138"/>
                  </a:lnTo>
                  <a:lnTo>
                    <a:pt x="212" y="1173"/>
                  </a:lnTo>
                  <a:lnTo>
                    <a:pt x="96" y="1176"/>
                  </a:lnTo>
                  <a:lnTo>
                    <a:pt x="4" y="1138"/>
                  </a:lnTo>
                  <a:lnTo>
                    <a:pt x="0" y="1061"/>
                  </a:lnTo>
                  <a:lnTo>
                    <a:pt x="39" y="958"/>
                  </a:lnTo>
                  <a:lnTo>
                    <a:pt x="64" y="896"/>
                  </a:lnTo>
                  <a:lnTo>
                    <a:pt x="104" y="827"/>
                  </a:lnTo>
                  <a:lnTo>
                    <a:pt x="130" y="757"/>
                  </a:lnTo>
                  <a:lnTo>
                    <a:pt x="143" y="646"/>
                  </a:lnTo>
                  <a:lnTo>
                    <a:pt x="116" y="520"/>
                  </a:lnTo>
                  <a:lnTo>
                    <a:pt x="91" y="414"/>
                  </a:lnTo>
                  <a:lnTo>
                    <a:pt x="69" y="335"/>
                  </a:lnTo>
                  <a:lnTo>
                    <a:pt x="69" y="204"/>
                  </a:lnTo>
                  <a:lnTo>
                    <a:pt x="82" y="147"/>
                  </a:lnTo>
                  <a:lnTo>
                    <a:pt x="116" y="69"/>
                  </a:lnTo>
                  <a:lnTo>
                    <a:pt x="196" y="19"/>
                  </a:lnTo>
                  <a:lnTo>
                    <a:pt x="196" y="22"/>
                  </a:lnTo>
                  <a:lnTo>
                    <a:pt x="199" y="19"/>
                  </a:lnTo>
                  <a:close/>
                </a:path>
              </a:pathLst>
            </a:custGeom>
            <a:solidFill>
              <a:srgbClr val="000000"/>
            </a:solidFill>
            <a:ln w="9525">
              <a:noFill/>
              <a:round/>
              <a:headEnd/>
              <a:tailEnd/>
            </a:ln>
          </p:spPr>
          <p:txBody>
            <a:bodyPr/>
            <a:lstStyle/>
            <a:p>
              <a:endParaRPr lang="en-US">
                <a:solidFill>
                  <a:srgbClr val="000000"/>
                </a:solidFill>
              </a:endParaRPr>
            </a:p>
          </p:txBody>
        </p:sp>
        <p:sp>
          <p:nvSpPr>
            <p:cNvPr id="46124" name="Freeform 118"/>
            <p:cNvSpPr>
              <a:spLocks/>
            </p:cNvSpPr>
            <p:nvPr/>
          </p:nvSpPr>
          <p:spPr bwMode="auto">
            <a:xfrm>
              <a:off x="6480" y="5533"/>
              <a:ext cx="539" cy="704"/>
            </a:xfrm>
            <a:custGeom>
              <a:avLst/>
              <a:gdLst>
                <a:gd name="T0" fmla="*/ 1 w 1078"/>
                <a:gd name="T1" fmla="*/ 1 h 1407"/>
                <a:gd name="T2" fmla="*/ 1 w 1078"/>
                <a:gd name="T3" fmla="*/ 1 h 1407"/>
                <a:gd name="T4" fmla="*/ 1 w 1078"/>
                <a:gd name="T5" fmla="*/ 1 h 1407"/>
                <a:gd name="T6" fmla="*/ 1 w 1078"/>
                <a:gd name="T7" fmla="*/ 1 h 1407"/>
                <a:gd name="T8" fmla="*/ 1 w 1078"/>
                <a:gd name="T9" fmla="*/ 1 h 1407"/>
                <a:gd name="T10" fmla="*/ 1 w 1078"/>
                <a:gd name="T11" fmla="*/ 1 h 1407"/>
                <a:gd name="T12" fmla="*/ 1 w 1078"/>
                <a:gd name="T13" fmla="*/ 1 h 1407"/>
                <a:gd name="T14" fmla="*/ 1 w 1078"/>
                <a:gd name="T15" fmla="*/ 1 h 1407"/>
                <a:gd name="T16" fmla="*/ 1 w 1078"/>
                <a:gd name="T17" fmla="*/ 1 h 1407"/>
                <a:gd name="T18" fmla="*/ 1 w 1078"/>
                <a:gd name="T19" fmla="*/ 1 h 1407"/>
                <a:gd name="T20" fmla="*/ 1 w 1078"/>
                <a:gd name="T21" fmla="*/ 1 h 1407"/>
                <a:gd name="T22" fmla="*/ 1 w 1078"/>
                <a:gd name="T23" fmla="*/ 1 h 1407"/>
                <a:gd name="T24" fmla="*/ 1 w 1078"/>
                <a:gd name="T25" fmla="*/ 1 h 1407"/>
                <a:gd name="T26" fmla="*/ 1 w 1078"/>
                <a:gd name="T27" fmla="*/ 1 h 1407"/>
                <a:gd name="T28" fmla="*/ 1 w 1078"/>
                <a:gd name="T29" fmla="*/ 1 h 1407"/>
                <a:gd name="T30" fmla="*/ 0 w 1078"/>
                <a:gd name="T31" fmla="*/ 1 h 1407"/>
                <a:gd name="T32" fmla="*/ 1 w 1078"/>
                <a:gd name="T33" fmla="*/ 1 h 1407"/>
                <a:gd name="T34" fmla="*/ 1 w 1078"/>
                <a:gd name="T35" fmla="*/ 1 h 1407"/>
                <a:gd name="T36" fmla="*/ 1 w 1078"/>
                <a:gd name="T37" fmla="*/ 1 h 1407"/>
                <a:gd name="T38" fmla="*/ 1 w 1078"/>
                <a:gd name="T39" fmla="*/ 1 h 1407"/>
                <a:gd name="T40" fmla="*/ 1 w 1078"/>
                <a:gd name="T41" fmla="*/ 1 h 1407"/>
                <a:gd name="T42" fmla="*/ 1 w 1078"/>
                <a:gd name="T43" fmla="*/ 1 h 1407"/>
                <a:gd name="T44" fmla="*/ 1 w 1078"/>
                <a:gd name="T45" fmla="*/ 1 h 1407"/>
                <a:gd name="T46" fmla="*/ 1 w 1078"/>
                <a:gd name="T47" fmla="*/ 1 h 1407"/>
                <a:gd name="T48" fmla="*/ 1 w 1078"/>
                <a:gd name="T49" fmla="*/ 1 h 1407"/>
                <a:gd name="T50" fmla="*/ 1 w 1078"/>
                <a:gd name="T51" fmla="*/ 1 h 1407"/>
                <a:gd name="T52" fmla="*/ 1 w 1078"/>
                <a:gd name="T53" fmla="*/ 1 h 1407"/>
                <a:gd name="T54" fmla="*/ 1 w 1078"/>
                <a:gd name="T55" fmla="*/ 0 h 1407"/>
                <a:gd name="T56" fmla="*/ 1 w 1078"/>
                <a:gd name="T57" fmla="*/ 0 h 1407"/>
                <a:gd name="T58" fmla="*/ 1 w 1078"/>
                <a:gd name="T59" fmla="*/ 1 h 1407"/>
                <a:gd name="T60" fmla="*/ 1 w 1078"/>
                <a:gd name="T61" fmla="*/ 1 h 1407"/>
                <a:gd name="T62" fmla="*/ 1 w 1078"/>
                <a:gd name="T63" fmla="*/ 1 h 1407"/>
                <a:gd name="T64" fmla="*/ 1 w 1078"/>
                <a:gd name="T65" fmla="*/ 1 h 1407"/>
                <a:gd name="T66" fmla="*/ 1 w 1078"/>
                <a:gd name="T67" fmla="*/ 1 h 1407"/>
                <a:gd name="T68" fmla="*/ 1 w 1078"/>
                <a:gd name="T69" fmla="*/ 1 h 1407"/>
                <a:gd name="T70" fmla="*/ 1 w 1078"/>
                <a:gd name="T71" fmla="*/ 1 h 1407"/>
                <a:gd name="T72" fmla="*/ 1 w 1078"/>
                <a:gd name="T73" fmla="*/ 1 h 1407"/>
                <a:gd name="T74" fmla="*/ 1 w 1078"/>
                <a:gd name="T75" fmla="*/ 1 h 1407"/>
                <a:gd name="T76" fmla="*/ 1 w 1078"/>
                <a:gd name="T77" fmla="*/ 1 h 1407"/>
                <a:gd name="T78" fmla="*/ 1 w 1078"/>
                <a:gd name="T79" fmla="*/ 1 h 1407"/>
                <a:gd name="T80" fmla="*/ 1 w 1078"/>
                <a:gd name="T81" fmla="*/ 1 h 1407"/>
                <a:gd name="T82" fmla="*/ 1 w 1078"/>
                <a:gd name="T83" fmla="*/ 1 h 1407"/>
                <a:gd name="T84" fmla="*/ 1 w 1078"/>
                <a:gd name="T85" fmla="*/ 1 h 1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1407"/>
                <a:gd name="T131" fmla="*/ 1078 w 1078"/>
                <a:gd name="T132" fmla="*/ 1407 h 14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1407">
                  <a:moveTo>
                    <a:pt x="960" y="1190"/>
                  </a:moveTo>
                  <a:lnTo>
                    <a:pt x="1038" y="1236"/>
                  </a:lnTo>
                  <a:lnTo>
                    <a:pt x="1078" y="1295"/>
                  </a:lnTo>
                  <a:lnTo>
                    <a:pt x="1069" y="1361"/>
                  </a:lnTo>
                  <a:lnTo>
                    <a:pt x="1026" y="1407"/>
                  </a:lnTo>
                  <a:lnTo>
                    <a:pt x="978" y="1399"/>
                  </a:lnTo>
                  <a:lnTo>
                    <a:pt x="873" y="1318"/>
                  </a:lnTo>
                  <a:lnTo>
                    <a:pt x="712" y="1152"/>
                  </a:lnTo>
                  <a:lnTo>
                    <a:pt x="568" y="983"/>
                  </a:lnTo>
                  <a:lnTo>
                    <a:pt x="456" y="822"/>
                  </a:lnTo>
                  <a:lnTo>
                    <a:pt x="365" y="668"/>
                  </a:lnTo>
                  <a:lnTo>
                    <a:pt x="299" y="510"/>
                  </a:lnTo>
                  <a:lnTo>
                    <a:pt x="256" y="360"/>
                  </a:lnTo>
                  <a:lnTo>
                    <a:pt x="242" y="291"/>
                  </a:lnTo>
                  <a:lnTo>
                    <a:pt x="130" y="240"/>
                  </a:lnTo>
                  <a:lnTo>
                    <a:pt x="0" y="221"/>
                  </a:lnTo>
                  <a:lnTo>
                    <a:pt x="7" y="196"/>
                  </a:lnTo>
                  <a:lnTo>
                    <a:pt x="130" y="199"/>
                  </a:lnTo>
                  <a:lnTo>
                    <a:pt x="182" y="199"/>
                  </a:lnTo>
                  <a:lnTo>
                    <a:pt x="130" y="153"/>
                  </a:lnTo>
                  <a:lnTo>
                    <a:pt x="73" y="107"/>
                  </a:lnTo>
                  <a:lnTo>
                    <a:pt x="39" y="91"/>
                  </a:lnTo>
                  <a:lnTo>
                    <a:pt x="64" y="60"/>
                  </a:lnTo>
                  <a:lnTo>
                    <a:pt x="112" y="107"/>
                  </a:lnTo>
                  <a:lnTo>
                    <a:pt x="217" y="142"/>
                  </a:lnTo>
                  <a:lnTo>
                    <a:pt x="217" y="80"/>
                  </a:lnTo>
                  <a:lnTo>
                    <a:pt x="190" y="22"/>
                  </a:lnTo>
                  <a:lnTo>
                    <a:pt x="190" y="0"/>
                  </a:lnTo>
                  <a:lnTo>
                    <a:pt x="217" y="0"/>
                  </a:lnTo>
                  <a:lnTo>
                    <a:pt x="260" y="80"/>
                  </a:lnTo>
                  <a:lnTo>
                    <a:pt x="299" y="142"/>
                  </a:lnTo>
                  <a:lnTo>
                    <a:pt x="338" y="80"/>
                  </a:lnTo>
                  <a:lnTo>
                    <a:pt x="347" y="3"/>
                  </a:lnTo>
                  <a:lnTo>
                    <a:pt x="386" y="3"/>
                  </a:lnTo>
                  <a:lnTo>
                    <a:pt x="374" y="142"/>
                  </a:lnTo>
                  <a:lnTo>
                    <a:pt x="299" y="253"/>
                  </a:lnTo>
                  <a:lnTo>
                    <a:pt x="312" y="395"/>
                  </a:lnTo>
                  <a:lnTo>
                    <a:pt x="377" y="553"/>
                  </a:lnTo>
                  <a:lnTo>
                    <a:pt x="477" y="706"/>
                  </a:lnTo>
                  <a:lnTo>
                    <a:pt x="609" y="887"/>
                  </a:lnTo>
                  <a:lnTo>
                    <a:pt x="730" y="1026"/>
                  </a:lnTo>
                  <a:lnTo>
                    <a:pt x="869" y="1141"/>
                  </a:lnTo>
                  <a:lnTo>
                    <a:pt x="960" y="1190"/>
                  </a:lnTo>
                  <a:close/>
                </a:path>
              </a:pathLst>
            </a:custGeom>
            <a:solidFill>
              <a:srgbClr val="000000"/>
            </a:solidFill>
            <a:ln w="9525">
              <a:noFill/>
              <a:round/>
              <a:headEnd/>
              <a:tailEnd/>
            </a:ln>
          </p:spPr>
          <p:txBody>
            <a:bodyPr/>
            <a:lstStyle/>
            <a:p>
              <a:endParaRPr lang="en-US">
                <a:solidFill>
                  <a:srgbClr val="000000"/>
                </a:solidFill>
              </a:endParaRPr>
            </a:p>
          </p:txBody>
        </p:sp>
        <p:sp>
          <p:nvSpPr>
            <p:cNvPr id="46125" name="Freeform 119"/>
            <p:cNvSpPr>
              <a:spLocks/>
            </p:cNvSpPr>
            <p:nvPr/>
          </p:nvSpPr>
          <p:spPr bwMode="auto">
            <a:xfrm>
              <a:off x="7141" y="5293"/>
              <a:ext cx="398" cy="911"/>
            </a:xfrm>
            <a:custGeom>
              <a:avLst/>
              <a:gdLst>
                <a:gd name="T0" fmla="*/ 0 w 797"/>
                <a:gd name="T1" fmla="*/ 1 h 1821"/>
                <a:gd name="T2" fmla="*/ 0 w 797"/>
                <a:gd name="T3" fmla="*/ 1 h 1821"/>
                <a:gd name="T4" fmla="*/ 0 w 797"/>
                <a:gd name="T5" fmla="*/ 1 h 1821"/>
                <a:gd name="T6" fmla="*/ 0 w 797"/>
                <a:gd name="T7" fmla="*/ 1 h 1821"/>
                <a:gd name="T8" fmla="*/ 0 w 797"/>
                <a:gd name="T9" fmla="*/ 1 h 1821"/>
                <a:gd name="T10" fmla="*/ 0 w 797"/>
                <a:gd name="T11" fmla="*/ 1 h 1821"/>
                <a:gd name="T12" fmla="*/ 0 w 797"/>
                <a:gd name="T13" fmla="*/ 1 h 1821"/>
                <a:gd name="T14" fmla="*/ 0 w 797"/>
                <a:gd name="T15" fmla="*/ 1 h 1821"/>
                <a:gd name="T16" fmla="*/ 0 w 797"/>
                <a:gd name="T17" fmla="*/ 1 h 1821"/>
                <a:gd name="T18" fmla="*/ 0 w 797"/>
                <a:gd name="T19" fmla="*/ 1 h 1821"/>
                <a:gd name="T20" fmla="*/ 0 w 797"/>
                <a:gd name="T21" fmla="*/ 1 h 1821"/>
                <a:gd name="T22" fmla="*/ 0 w 797"/>
                <a:gd name="T23" fmla="*/ 1 h 1821"/>
                <a:gd name="T24" fmla="*/ 0 w 797"/>
                <a:gd name="T25" fmla="*/ 1 h 1821"/>
                <a:gd name="T26" fmla="*/ 0 w 797"/>
                <a:gd name="T27" fmla="*/ 1 h 1821"/>
                <a:gd name="T28" fmla="*/ 0 w 797"/>
                <a:gd name="T29" fmla="*/ 1 h 1821"/>
                <a:gd name="T30" fmla="*/ 0 w 797"/>
                <a:gd name="T31" fmla="*/ 0 h 1821"/>
                <a:gd name="T32" fmla="*/ 0 w 797"/>
                <a:gd name="T33" fmla="*/ 0 h 1821"/>
                <a:gd name="T34" fmla="*/ 0 w 797"/>
                <a:gd name="T35" fmla="*/ 1 h 1821"/>
                <a:gd name="T36" fmla="*/ 0 w 797"/>
                <a:gd name="T37" fmla="*/ 1 h 1821"/>
                <a:gd name="T38" fmla="*/ 0 w 797"/>
                <a:gd name="T39" fmla="*/ 1 h 1821"/>
                <a:gd name="T40" fmla="*/ 0 w 797"/>
                <a:gd name="T41" fmla="*/ 0 h 1821"/>
                <a:gd name="T42" fmla="*/ 0 w 797"/>
                <a:gd name="T43" fmla="*/ 1 h 1821"/>
                <a:gd name="T44" fmla="*/ 0 w 797"/>
                <a:gd name="T45" fmla="*/ 1 h 1821"/>
                <a:gd name="T46" fmla="*/ 0 w 797"/>
                <a:gd name="T47" fmla="*/ 1 h 1821"/>
                <a:gd name="T48" fmla="*/ 0 w 797"/>
                <a:gd name="T49" fmla="*/ 1 h 1821"/>
                <a:gd name="T50" fmla="*/ 0 w 797"/>
                <a:gd name="T51" fmla="*/ 1 h 1821"/>
                <a:gd name="T52" fmla="*/ 0 w 797"/>
                <a:gd name="T53" fmla="*/ 1 h 1821"/>
                <a:gd name="T54" fmla="*/ 0 w 797"/>
                <a:gd name="T55" fmla="*/ 1 h 1821"/>
                <a:gd name="T56" fmla="*/ 0 w 797"/>
                <a:gd name="T57" fmla="*/ 1 h 1821"/>
                <a:gd name="T58" fmla="*/ 0 w 797"/>
                <a:gd name="T59" fmla="*/ 1 h 1821"/>
                <a:gd name="T60" fmla="*/ 0 w 797"/>
                <a:gd name="T61" fmla="*/ 1 h 1821"/>
                <a:gd name="T62" fmla="*/ 0 w 797"/>
                <a:gd name="T63" fmla="*/ 1 h 1821"/>
                <a:gd name="T64" fmla="*/ 0 w 797"/>
                <a:gd name="T65" fmla="*/ 1 h 1821"/>
                <a:gd name="T66" fmla="*/ 0 w 797"/>
                <a:gd name="T67" fmla="*/ 1 h 1821"/>
                <a:gd name="T68" fmla="*/ 0 w 797"/>
                <a:gd name="T69" fmla="*/ 1 h 1821"/>
                <a:gd name="T70" fmla="*/ 0 w 797"/>
                <a:gd name="T71" fmla="*/ 1 h 1821"/>
                <a:gd name="T72" fmla="*/ 0 w 797"/>
                <a:gd name="T73" fmla="*/ 1 h 1821"/>
                <a:gd name="T74" fmla="*/ 0 w 797"/>
                <a:gd name="T75" fmla="*/ 1 h 1821"/>
                <a:gd name="T76" fmla="*/ 0 w 797"/>
                <a:gd name="T77" fmla="*/ 1 h 1821"/>
                <a:gd name="T78" fmla="*/ 0 w 797"/>
                <a:gd name="T79" fmla="*/ 1 h 1821"/>
                <a:gd name="T80" fmla="*/ 0 w 797"/>
                <a:gd name="T81" fmla="*/ 1 h 1821"/>
                <a:gd name="T82" fmla="*/ 0 w 797"/>
                <a:gd name="T83" fmla="*/ 1 h 1821"/>
                <a:gd name="T84" fmla="*/ 0 w 797"/>
                <a:gd name="T85" fmla="*/ 1 h 18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7"/>
                <a:gd name="T130" fmla="*/ 0 h 1821"/>
                <a:gd name="T131" fmla="*/ 797 w 797"/>
                <a:gd name="T132" fmla="*/ 1821 h 18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7" h="1821">
                  <a:moveTo>
                    <a:pt x="39" y="1686"/>
                  </a:moveTo>
                  <a:lnTo>
                    <a:pt x="118" y="1577"/>
                  </a:lnTo>
                  <a:lnTo>
                    <a:pt x="243" y="1405"/>
                  </a:lnTo>
                  <a:lnTo>
                    <a:pt x="300" y="1243"/>
                  </a:lnTo>
                  <a:lnTo>
                    <a:pt x="373" y="976"/>
                  </a:lnTo>
                  <a:lnTo>
                    <a:pt x="439" y="747"/>
                  </a:lnTo>
                  <a:lnTo>
                    <a:pt x="466" y="549"/>
                  </a:lnTo>
                  <a:lnTo>
                    <a:pt x="509" y="323"/>
                  </a:lnTo>
                  <a:lnTo>
                    <a:pt x="496" y="231"/>
                  </a:lnTo>
                  <a:lnTo>
                    <a:pt x="418" y="157"/>
                  </a:lnTo>
                  <a:lnTo>
                    <a:pt x="373" y="79"/>
                  </a:lnTo>
                  <a:lnTo>
                    <a:pt x="405" y="46"/>
                  </a:lnTo>
                  <a:lnTo>
                    <a:pt x="439" y="111"/>
                  </a:lnTo>
                  <a:lnTo>
                    <a:pt x="496" y="146"/>
                  </a:lnTo>
                  <a:lnTo>
                    <a:pt x="496" y="92"/>
                  </a:lnTo>
                  <a:lnTo>
                    <a:pt x="496" y="0"/>
                  </a:lnTo>
                  <a:lnTo>
                    <a:pt x="521" y="0"/>
                  </a:lnTo>
                  <a:lnTo>
                    <a:pt x="544" y="92"/>
                  </a:lnTo>
                  <a:lnTo>
                    <a:pt x="562" y="138"/>
                  </a:lnTo>
                  <a:lnTo>
                    <a:pt x="626" y="68"/>
                  </a:lnTo>
                  <a:lnTo>
                    <a:pt x="653" y="0"/>
                  </a:lnTo>
                  <a:lnTo>
                    <a:pt x="692" y="30"/>
                  </a:lnTo>
                  <a:lnTo>
                    <a:pt x="653" y="103"/>
                  </a:lnTo>
                  <a:lnTo>
                    <a:pt x="614" y="172"/>
                  </a:lnTo>
                  <a:lnTo>
                    <a:pt x="726" y="149"/>
                  </a:lnTo>
                  <a:lnTo>
                    <a:pt x="783" y="114"/>
                  </a:lnTo>
                  <a:lnTo>
                    <a:pt x="797" y="138"/>
                  </a:lnTo>
                  <a:lnTo>
                    <a:pt x="740" y="180"/>
                  </a:lnTo>
                  <a:lnTo>
                    <a:pt x="674" y="204"/>
                  </a:lnTo>
                  <a:lnTo>
                    <a:pt x="610" y="253"/>
                  </a:lnTo>
                  <a:lnTo>
                    <a:pt x="571" y="342"/>
                  </a:lnTo>
                  <a:lnTo>
                    <a:pt x="530" y="495"/>
                  </a:lnTo>
                  <a:lnTo>
                    <a:pt x="492" y="739"/>
                  </a:lnTo>
                  <a:lnTo>
                    <a:pt x="453" y="935"/>
                  </a:lnTo>
                  <a:lnTo>
                    <a:pt x="405" y="1120"/>
                  </a:lnTo>
                  <a:lnTo>
                    <a:pt x="348" y="1324"/>
                  </a:lnTo>
                  <a:lnTo>
                    <a:pt x="282" y="1509"/>
                  </a:lnTo>
                  <a:lnTo>
                    <a:pt x="191" y="1663"/>
                  </a:lnTo>
                  <a:lnTo>
                    <a:pt x="100" y="1775"/>
                  </a:lnTo>
                  <a:lnTo>
                    <a:pt x="34" y="1821"/>
                  </a:lnTo>
                  <a:lnTo>
                    <a:pt x="9" y="1797"/>
                  </a:lnTo>
                  <a:lnTo>
                    <a:pt x="0" y="1751"/>
                  </a:lnTo>
                  <a:lnTo>
                    <a:pt x="39" y="1686"/>
                  </a:lnTo>
                  <a:close/>
                </a:path>
              </a:pathLst>
            </a:custGeom>
            <a:solidFill>
              <a:srgbClr val="000000"/>
            </a:solidFill>
            <a:ln w="9525">
              <a:noFill/>
              <a:round/>
              <a:headEnd/>
              <a:tailEnd/>
            </a:ln>
          </p:spPr>
          <p:txBody>
            <a:bodyPr/>
            <a:lstStyle/>
            <a:p>
              <a:endParaRPr lang="en-US">
                <a:solidFill>
                  <a:srgbClr val="000000"/>
                </a:solidFill>
              </a:endParaRPr>
            </a:p>
          </p:txBody>
        </p:sp>
        <p:sp>
          <p:nvSpPr>
            <p:cNvPr id="46126" name="Freeform 120"/>
            <p:cNvSpPr>
              <a:spLocks/>
            </p:cNvSpPr>
            <p:nvPr/>
          </p:nvSpPr>
          <p:spPr bwMode="auto">
            <a:xfrm>
              <a:off x="6717" y="6598"/>
              <a:ext cx="318" cy="666"/>
            </a:xfrm>
            <a:custGeom>
              <a:avLst/>
              <a:gdLst>
                <a:gd name="T0" fmla="*/ 1 w 635"/>
                <a:gd name="T1" fmla="*/ 1 h 1332"/>
                <a:gd name="T2" fmla="*/ 1 w 635"/>
                <a:gd name="T3" fmla="*/ 1 h 1332"/>
                <a:gd name="T4" fmla="*/ 1 w 635"/>
                <a:gd name="T5" fmla="*/ 0 h 1332"/>
                <a:gd name="T6" fmla="*/ 1 w 635"/>
                <a:gd name="T7" fmla="*/ 1 h 1332"/>
                <a:gd name="T8" fmla="*/ 1 w 635"/>
                <a:gd name="T9" fmla="*/ 1 h 1332"/>
                <a:gd name="T10" fmla="*/ 1 w 635"/>
                <a:gd name="T11" fmla="*/ 1 h 1332"/>
                <a:gd name="T12" fmla="*/ 1 w 635"/>
                <a:gd name="T13" fmla="*/ 1 h 1332"/>
                <a:gd name="T14" fmla="*/ 1 w 635"/>
                <a:gd name="T15" fmla="*/ 1 h 1332"/>
                <a:gd name="T16" fmla="*/ 1 w 635"/>
                <a:gd name="T17" fmla="*/ 1 h 1332"/>
                <a:gd name="T18" fmla="*/ 1 w 635"/>
                <a:gd name="T19" fmla="*/ 1 h 1332"/>
                <a:gd name="T20" fmla="*/ 1 w 635"/>
                <a:gd name="T21" fmla="*/ 1 h 1332"/>
                <a:gd name="T22" fmla="*/ 1 w 635"/>
                <a:gd name="T23" fmla="*/ 1 h 1332"/>
                <a:gd name="T24" fmla="*/ 1 w 635"/>
                <a:gd name="T25" fmla="*/ 1 h 1332"/>
                <a:gd name="T26" fmla="*/ 1 w 635"/>
                <a:gd name="T27" fmla="*/ 1 h 1332"/>
                <a:gd name="T28" fmla="*/ 1 w 635"/>
                <a:gd name="T29" fmla="*/ 1 h 1332"/>
                <a:gd name="T30" fmla="*/ 1 w 635"/>
                <a:gd name="T31" fmla="*/ 1 h 1332"/>
                <a:gd name="T32" fmla="*/ 1 w 635"/>
                <a:gd name="T33" fmla="*/ 1 h 1332"/>
                <a:gd name="T34" fmla="*/ 1 w 635"/>
                <a:gd name="T35" fmla="*/ 1 h 1332"/>
                <a:gd name="T36" fmla="*/ 1 w 635"/>
                <a:gd name="T37" fmla="*/ 1 h 1332"/>
                <a:gd name="T38" fmla="*/ 1 w 635"/>
                <a:gd name="T39" fmla="*/ 1 h 1332"/>
                <a:gd name="T40" fmla="*/ 1 w 635"/>
                <a:gd name="T41" fmla="*/ 1 h 1332"/>
                <a:gd name="T42" fmla="*/ 1 w 635"/>
                <a:gd name="T43" fmla="*/ 1 h 1332"/>
                <a:gd name="T44" fmla="*/ 0 w 635"/>
                <a:gd name="T45" fmla="*/ 1 h 1332"/>
                <a:gd name="T46" fmla="*/ 1 w 635"/>
                <a:gd name="T47" fmla="*/ 1 h 1332"/>
                <a:gd name="T48" fmla="*/ 1 w 635"/>
                <a:gd name="T49" fmla="*/ 1 h 1332"/>
                <a:gd name="T50" fmla="*/ 1 w 635"/>
                <a:gd name="T51" fmla="*/ 1 h 1332"/>
                <a:gd name="T52" fmla="*/ 1 w 635"/>
                <a:gd name="T53" fmla="*/ 1 h 1332"/>
                <a:gd name="T54" fmla="*/ 1 w 635"/>
                <a:gd name="T55" fmla="*/ 1 h 1332"/>
                <a:gd name="T56" fmla="*/ 1 w 635"/>
                <a:gd name="T57" fmla="*/ 1 h 1332"/>
                <a:gd name="T58" fmla="*/ 1 w 635"/>
                <a:gd name="T59" fmla="*/ 1 h 1332"/>
                <a:gd name="T60" fmla="*/ 1 w 635"/>
                <a:gd name="T61" fmla="*/ 1 h 1332"/>
                <a:gd name="T62" fmla="*/ 1 w 635"/>
                <a:gd name="T63" fmla="*/ 1 h 1332"/>
                <a:gd name="T64" fmla="*/ 1 w 635"/>
                <a:gd name="T65" fmla="*/ 1 h 1332"/>
                <a:gd name="T66" fmla="*/ 1 w 635"/>
                <a:gd name="T67" fmla="*/ 1 h 1332"/>
                <a:gd name="T68" fmla="*/ 1 w 635"/>
                <a:gd name="T69" fmla="*/ 1 h 1332"/>
                <a:gd name="T70" fmla="*/ 1 w 635"/>
                <a:gd name="T71" fmla="*/ 1 h 1332"/>
                <a:gd name="T72" fmla="*/ 1 w 635"/>
                <a:gd name="T73" fmla="*/ 1 h 1332"/>
                <a:gd name="T74" fmla="*/ 1 w 635"/>
                <a:gd name="T75" fmla="*/ 1 h 1332"/>
                <a:gd name="T76" fmla="*/ 1 w 635"/>
                <a:gd name="T77" fmla="*/ 1 h 13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5"/>
                <a:gd name="T118" fmla="*/ 0 h 1332"/>
                <a:gd name="T119" fmla="*/ 635 w 635"/>
                <a:gd name="T120" fmla="*/ 1332 h 13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5" h="1332">
                  <a:moveTo>
                    <a:pt x="399" y="193"/>
                  </a:moveTo>
                  <a:lnTo>
                    <a:pt x="456" y="111"/>
                  </a:lnTo>
                  <a:lnTo>
                    <a:pt x="543" y="0"/>
                  </a:lnTo>
                  <a:lnTo>
                    <a:pt x="626" y="11"/>
                  </a:lnTo>
                  <a:lnTo>
                    <a:pt x="635" y="100"/>
                  </a:lnTo>
                  <a:lnTo>
                    <a:pt x="608" y="150"/>
                  </a:lnTo>
                  <a:lnTo>
                    <a:pt x="556" y="207"/>
                  </a:lnTo>
                  <a:lnTo>
                    <a:pt x="451" y="288"/>
                  </a:lnTo>
                  <a:lnTo>
                    <a:pt x="374" y="368"/>
                  </a:lnTo>
                  <a:lnTo>
                    <a:pt x="335" y="438"/>
                  </a:lnTo>
                  <a:lnTo>
                    <a:pt x="294" y="526"/>
                  </a:lnTo>
                  <a:lnTo>
                    <a:pt x="308" y="642"/>
                  </a:lnTo>
                  <a:lnTo>
                    <a:pt x="378" y="714"/>
                  </a:lnTo>
                  <a:lnTo>
                    <a:pt x="431" y="825"/>
                  </a:lnTo>
                  <a:lnTo>
                    <a:pt x="451" y="945"/>
                  </a:lnTo>
                  <a:lnTo>
                    <a:pt x="465" y="1090"/>
                  </a:lnTo>
                  <a:lnTo>
                    <a:pt x="442" y="1228"/>
                  </a:lnTo>
                  <a:lnTo>
                    <a:pt x="378" y="1264"/>
                  </a:lnTo>
                  <a:lnTo>
                    <a:pt x="308" y="1252"/>
                  </a:lnTo>
                  <a:lnTo>
                    <a:pt x="203" y="1275"/>
                  </a:lnTo>
                  <a:lnTo>
                    <a:pt x="99" y="1332"/>
                  </a:lnTo>
                  <a:lnTo>
                    <a:pt x="48" y="1321"/>
                  </a:lnTo>
                  <a:lnTo>
                    <a:pt x="0" y="1275"/>
                  </a:lnTo>
                  <a:lnTo>
                    <a:pt x="21" y="1252"/>
                  </a:lnTo>
                  <a:lnTo>
                    <a:pt x="78" y="1233"/>
                  </a:lnTo>
                  <a:lnTo>
                    <a:pt x="208" y="1206"/>
                  </a:lnTo>
                  <a:lnTo>
                    <a:pt x="326" y="1206"/>
                  </a:lnTo>
                  <a:lnTo>
                    <a:pt x="365" y="1206"/>
                  </a:lnTo>
                  <a:lnTo>
                    <a:pt x="390" y="1171"/>
                  </a:lnTo>
                  <a:lnTo>
                    <a:pt x="404" y="1103"/>
                  </a:lnTo>
                  <a:lnTo>
                    <a:pt x="387" y="964"/>
                  </a:lnTo>
                  <a:lnTo>
                    <a:pt x="347" y="830"/>
                  </a:lnTo>
                  <a:lnTo>
                    <a:pt x="287" y="757"/>
                  </a:lnTo>
                  <a:lnTo>
                    <a:pt x="230" y="687"/>
                  </a:lnTo>
                  <a:lnTo>
                    <a:pt x="194" y="588"/>
                  </a:lnTo>
                  <a:lnTo>
                    <a:pt x="203" y="484"/>
                  </a:lnTo>
                  <a:lnTo>
                    <a:pt x="247" y="381"/>
                  </a:lnTo>
                  <a:lnTo>
                    <a:pt x="321" y="288"/>
                  </a:lnTo>
                  <a:lnTo>
                    <a:pt x="399" y="193"/>
                  </a:lnTo>
                  <a:close/>
                </a:path>
              </a:pathLst>
            </a:custGeom>
            <a:solidFill>
              <a:srgbClr val="000000"/>
            </a:solidFill>
            <a:ln w="9525">
              <a:noFill/>
              <a:round/>
              <a:headEnd/>
              <a:tailEnd/>
            </a:ln>
          </p:spPr>
          <p:txBody>
            <a:bodyPr/>
            <a:lstStyle/>
            <a:p>
              <a:endParaRPr lang="en-US">
                <a:solidFill>
                  <a:srgbClr val="000000"/>
                </a:solidFill>
              </a:endParaRPr>
            </a:p>
          </p:txBody>
        </p:sp>
        <p:sp>
          <p:nvSpPr>
            <p:cNvPr id="46127" name="Freeform 121"/>
            <p:cNvSpPr>
              <a:spLocks/>
            </p:cNvSpPr>
            <p:nvPr/>
          </p:nvSpPr>
          <p:spPr bwMode="auto">
            <a:xfrm>
              <a:off x="7025" y="6613"/>
              <a:ext cx="272" cy="650"/>
            </a:xfrm>
            <a:custGeom>
              <a:avLst/>
              <a:gdLst>
                <a:gd name="T0" fmla="*/ 1 w 544"/>
                <a:gd name="T1" fmla="*/ 1 h 1300"/>
                <a:gd name="T2" fmla="*/ 1 w 544"/>
                <a:gd name="T3" fmla="*/ 1 h 1300"/>
                <a:gd name="T4" fmla="*/ 1 w 544"/>
                <a:gd name="T5" fmla="*/ 1 h 1300"/>
                <a:gd name="T6" fmla="*/ 0 w 544"/>
                <a:gd name="T7" fmla="*/ 1 h 1300"/>
                <a:gd name="T8" fmla="*/ 1 w 544"/>
                <a:gd name="T9" fmla="*/ 1 h 1300"/>
                <a:gd name="T10" fmla="*/ 1 w 544"/>
                <a:gd name="T11" fmla="*/ 0 h 1300"/>
                <a:gd name="T12" fmla="*/ 1 w 544"/>
                <a:gd name="T13" fmla="*/ 1 h 1300"/>
                <a:gd name="T14" fmla="*/ 1 w 544"/>
                <a:gd name="T15" fmla="*/ 1 h 1300"/>
                <a:gd name="T16" fmla="*/ 1 w 544"/>
                <a:gd name="T17" fmla="*/ 1 h 1300"/>
                <a:gd name="T18" fmla="*/ 1 w 544"/>
                <a:gd name="T19" fmla="*/ 1 h 1300"/>
                <a:gd name="T20" fmla="*/ 1 w 544"/>
                <a:gd name="T21" fmla="*/ 1 h 1300"/>
                <a:gd name="T22" fmla="*/ 1 w 544"/>
                <a:gd name="T23" fmla="*/ 1 h 1300"/>
                <a:gd name="T24" fmla="*/ 1 w 544"/>
                <a:gd name="T25" fmla="*/ 1 h 1300"/>
                <a:gd name="T26" fmla="*/ 1 w 544"/>
                <a:gd name="T27" fmla="*/ 1 h 1300"/>
                <a:gd name="T28" fmla="*/ 1 w 544"/>
                <a:gd name="T29" fmla="*/ 1 h 1300"/>
                <a:gd name="T30" fmla="*/ 1 w 544"/>
                <a:gd name="T31" fmla="*/ 1 h 1300"/>
                <a:gd name="T32" fmla="*/ 1 w 544"/>
                <a:gd name="T33" fmla="*/ 1 h 1300"/>
                <a:gd name="T34" fmla="*/ 1 w 544"/>
                <a:gd name="T35" fmla="*/ 1 h 1300"/>
                <a:gd name="T36" fmla="*/ 1 w 544"/>
                <a:gd name="T37" fmla="*/ 1 h 1300"/>
                <a:gd name="T38" fmla="*/ 1 w 544"/>
                <a:gd name="T39" fmla="*/ 1 h 1300"/>
                <a:gd name="T40" fmla="*/ 1 w 544"/>
                <a:gd name="T41" fmla="*/ 1 h 1300"/>
                <a:gd name="T42" fmla="*/ 1 w 544"/>
                <a:gd name="T43" fmla="*/ 1 h 1300"/>
                <a:gd name="T44" fmla="*/ 1 w 544"/>
                <a:gd name="T45" fmla="*/ 1 h 1300"/>
                <a:gd name="T46" fmla="*/ 1 w 544"/>
                <a:gd name="T47" fmla="*/ 1 h 1300"/>
                <a:gd name="T48" fmla="*/ 1 w 544"/>
                <a:gd name="T49" fmla="*/ 1 h 1300"/>
                <a:gd name="T50" fmla="*/ 1 w 544"/>
                <a:gd name="T51" fmla="*/ 1 h 1300"/>
                <a:gd name="T52" fmla="*/ 1 w 544"/>
                <a:gd name="T53" fmla="*/ 1 h 1300"/>
                <a:gd name="T54" fmla="*/ 1 w 544"/>
                <a:gd name="T55" fmla="*/ 1 h 1300"/>
                <a:gd name="T56" fmla="*/ 1 w 544"/>
                <a:gd name="T57" fmla="*/ 1 h 1300"/>
                <a:gd name="T58" fmla="*/ 1 w 544"/>
                <a:gd name="T59" fmla="*/ 1 h 1300"/>
                <a:gd name="T60" fmla="*/ 1 w 544"/>
                <a:gd name="T61" fmla="*/ 1 h 1300"/>
                <a:gd name="T62" fmla="*/ 1 w 544"/>
                <a:gd name="T63" fmla="*/ 1 h 1300"/>
                <a:gd name="T64" fmla="*/ 1 w 544"/>
                <a:gd name="T65" fmla="*/ 1 h 1300"/>
                <a:gd name="T66" fmla="*/ 1 w 544"/>
                <a:gd name="T67" fmla="*/ 1 h 1300"/>
                <a:gd name="T68" fmla="*/ 1 w 544"/>
                <a:gd name="T69" fmla="*/ 1 h 1300"/>
                <a:gd name="T70" fmla="*/ 1 w 544"/>
                <a:gd name="T71" fmla="*/ 1 h 1300"/>
                <a:gd name="T72" fmla="*/ 1 w 544"/>
                <a:gd name="T73" fmla="*/ 1 h 1300"/>
                <a:gd name="T74" fmla="*/ 1 w 544"/>
                <a:gd name="T75" fmla="*/ 1 h 1300"/>
                <a:gd name="T76" fmla="*/ 1 w 544"/>
                <a:gd name="T77" fmla="*/ 1 h 1300"/>
                <a:gd name="T78" fmla="*/ 1 w 544"/>
                <a:gd name="T79" fmla="*/ 1 h 1300"/>
                <a:gd name="T80" fmla="*/ 1 w 544"/>
                <a:gd name="T81" fmla="*/ 1 h 1300"/>
                <a:gd name="T82" fmla="*/ 1 w 544"/>
                <a:gd name="T83" fmla="*/ 1 h 1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300"/>
                <a:gd name="T128" fmla="*/ 544 w 544"/>
                <a:gd name="T129" fmla="*/ 1300 h 1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300">
                  <a:moveTo>
                    <a:pt x="223" y="207"/>
                  </a:moveTo>
                  <a:lnTo>
                    <a:pt x="100" y="158"/>
                  </a:lnTo>
                  <a:lnTo>
                    <a:pt x="27" y="115"/>
                  </a:lnTo>
                  <a:lnTo>
                    <a:pt x="0" y="54"/>
                  </a:lnTo>
                  <a:lnTo>
                    <a:pt x="40" y="11"/>
                  </a:lnTo>
                  <a:lnTo>
                    <a:pt x="127" y="0"/>
                  </a:lnTo>
                  <a:lnTo>
                    <a:pt x="193" y="19"/>
                  </a:lnTo>
                  <a:lnTo>
                    <a:pt x="323" y="134"/>
                  </a:lnTo>
                  <a:lnTo>
                    <a:pt x="441" y="226"/>
                  </a:lnTo>
                  <a:lnTo>
                    <a:pt x="505" y="332"/>
                  </a:lnTo>
                  <a:lnTo>
                    <a:pt x="523" y="411"/>
                  </a:lnTo>
                  <a:lnTo>
                    <a:pt x="544" y="508"/>
                  </a:lnTo>
                  <a:lnTo>
                    <a:pt x="532" y="620"/>
                  </a:lnTo>
                  <a:lnTo>
                    <a:pt x="441" y="751"/>
                  </a:lnTo>
                  <a:lnTo>
                    <a:pt x="362" y="843"/>
                  </a:lnTo>
                  <a:lnTo>
                    <a:pt x="288" y="955"/>
                  </a:lnTo>
                  <a:lnTo>
                    <a:pt x="232" y="1012"/>
                  </a:lnTo>
                  <a:lnTo>
                    <a:pt x="184" y="1069"/>
                  </a:lnTo>
                  <a:lnTo>
                    <a:pt x="184" y="1104"/>
                  </a:lnTo>
                  <a:lnTo>
                    <a:pt x="232" y="1116"/>
                  </a:lnTo>
                  <a:lnTo>
                    <a:pt x="327" y="1132"/>
                  </a:lnTo>
                  <a:lnTo>
                    <a:pt x="428" y="1167"/>
                  </a:lnTo>
                  <a:lnTo>
                    <a:pt x="510" y="1232"/>
                  </a:lnTo>
                  <a:lnTo>
                    <a:pt x="493" y="1270"/>
                  </a:lnTo>
                  <a:lnTo>
                    <a:pt x="419" y="1300"/>
                  </a:lnTo>
                  <a:lnTo>
                    <a:pt x="362" y="1270"/>
                  </a:lnTo>
                  <a:lnTo>
                    <a:pt x="300" y="1211"/>
                  </a:lnTo>
                  <a:lnTo>
                    <a:pt x="232" y="1178"/>
                  </a:lnTo>
                  <a:lnTo>
                    <a:pt x="170" y="1162"/>
                  </a:lnTo>
                  <a:lnTo>
                    <a:pt x="118" y="1154"/>
                  </a:lnTo>
                  <a:lnTo>
                    <a:pt x="75" y="1143"/>
                  </a:lnTo>
                  <a:lnTo>
                    <a:pt x="61" y="1127"/>
                  </a:lnTo>
                  <a:lnTo>
                    <a:pt x="66" y="1093"/>
                  </a:lnTo>
                  <a:lnTo>
                    <a:pt x="145" y="1023"/>
                  </a:lnTo>
                  <a:lnTo>
                    <a:pt x="275" y="897"/>
                  </a:lnTo>
                  <a:lnTo>
                    <a:pt x="389" y="727"/>
                  </a:lnTo>
                  <a:lnTo>
                    <a:pt x="432" y="642"/>
                  </a:lnTo>
                  <a:lnTo>
                    <a:pt x="457" y="550"/>
                  </a:lnTo>
                  <a:lnTo>
                    <a:pt x="453" y="435"/>
                  </a:lnTo>
                  <a:lnTo>
                    <a:pt x="405" y="343"/>
                  </a:lnTo>
                  <a:lnTo>
                    <a:pt x="336" y="266"/>
                  </a:lnTo>
                  <a:lnTo>
                    <a:pt x="223" y="207"/>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2" name="Group 122"/>
          <p:cNvGrpSpPr>
            <a:grpSpLocks/>
          </p:cNvGrpSpPr>
          <p:nvPr/>
        </p:nvGrpSpPr>
        <p:grpSpPr bwMode="auto">
          <a:xfrm rot="-2188338">
            <a:off x="4075113" y="1028700"/>
            <a:ext cx="449262" cy="417513"/>
            <a:chOff x="2352" y="5006"/>
            <a:chExt cx="708" cy="658"/>
          </a:xfrm>
        </p:grpSpPr>
        <p:sp>
          <p:nvSpPr>
            <p:cNvPr id="46116" name="Freeform 123"/>
            <p:cNvSpPr>
              <a:spLocks/>
            </p:cNvSpPr>
            <p:nvPr/>
          </p:nvSpPr>
          <p:spPr bwMode="auto">
            <a:xfrm>
              <a:off x="2696" y="5100"/>
              <a:ext cx="191" cy="147"/>
            </a:xfrm>
            <a:custGeom>
              <a:avLst/>
              <a:gdLst>
                <a:gd name="T0" fmla="*/ 0 w 571"/>
                <a:gd name="T1" fmla="*/ 0 h 584"/>
                <a:gd name="T2" fmla="*/ 0 w 571"/>
                <a:gd name="T3" fmla="*/ 0 h 584"/>
                <a:gd name="T4" fmla="*/ 0 w 571"/>
                <a:gd name="T5" fmla="*/ 0 h 584"/>
                <a:gd name="T6" fmla="*/ 0 w 571"/>
                <a:gd name="T7" fmla="*/ 0 h 584"/>
                <a:gd name="T8" fmla="*/ 0 w 571"/>
                <a:gd name="T9" fmla="*/ 0 h 584"/>
                <a:gd name="T10" fmla="*/ 0 w 571"/>
                <a:gd name="T11" fmla="*/ 0 h 584"/>
                <a:gd name="T12" fmla="*/ 0 w 571"/>
                <a:gd name="T13" fmla="*/ 0 h 584"/>
                <a:gd name="T14" fmla="*/ 0 w 571"/>
                <a:gd name="T15" fmla="*/ 0 h 584"/>
                <a:gd name="T16" fmla="*/ 0 w 571"/>
                <a:gd name="T17" fmla="*/ 0 h 584"/>
                <a:gd name="T18" fmla="*/ 0 w 571"/>
                <a:gd name="T19" fmla="*/ 0 h 584"/>
                <a:gd name="T20" fmla="*/ 0 w 571"/>
                <a:gd name="T21" fmla="*/ 0 h 584"/>
                <a:gd name="T22" fmla="*/ 0 w 571"/>
                <a:gd name="T23" fmla="*/ 0 h 584"/>
                <a:gd name="T24" fmla="*/ 0 w 571"/>
                <a:gd name="T25" fmla="*/ 0 h 584"/>
                <a:gd name="T26" fmla="*/ 0 w 571"/>
                <a:gd name="T27" fmla="*/ 0 h 584"/>
                <a:gd name="T28" fmla="*/ 0 w 571"/>
                <a:gd name="T29" fmla="*/ 0 h 584"/>
                <a:gd name="T30" fmla="*/ 0 w 571"/>
                <a:gd name="T31" fmla="*/ 0 h 584"/>
                <a:gd name="T32" fmla="*/ 0 w 571"/>
                <a:gd name="T33" fmla="*/ 0 h 584"/>
                <a:gd name="T34" fmla="*/ 0 w 571"/>
                <a:gd name="T35" fmla="*/ 0 h 584"/>
                <a:gd name="T36" fmla="*/ 0 w 571"/>
                <a:gd name="T37" fmla="*/ 0 h 584"/>
                <a:gd name="T38" fmla="*/ 0 w 571"/>
                <a:gd name="T39" fmla="*/ 0 h 584"/>
                <a:gd name="T40" fmla="*/ 0 w 571"/>
                <a:gd name="T41" fmla="*/ 0 h 584"/>
                <a:gd name="T42" fmla="*/ 0 w 571"/>
                <a:gd name="T43" fmla="*/ 0 h 5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1"/>
                <a:gd name="T67" fmla="*/ 0 h 584"/>
                <a:gd name="T68" fmla="*/ 571 w 571"/>
                <a:gd name="T69" fmla="*/ 584 h 5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1" h="584">
                  <a:moveTo>
                    <a:pt x="369" y="277"/>
                  </a:moveTo>
                  <a:lnTo>
                    <a:pt x="354" y="170"/>
                  </a:lnTo>
                  <a:lnTo>
                    <a:pt x="324" y="74"/>
                  </a:lnTo>
                  <a:lnTo>
                    <a:pt x="270" y="22"/>
                  </a:lnTo>
                  <a:lnTo>
                    <a:pt x="175" y="0"/>
                  </a:lnTo>
                  <a:lnTo>
                    <a:pt x="94" y="22"/>
                  </a:lnTo>
                  <a:lnTo>
                    <a:pt x="17" y="118"/>
                  </a:lnTo>
                  <a:lnTo>
                    <a:pt x="0" y="232"/>
                  </a:lnTo>
                  <a:lnTo>
                    <a:pt x="17" y="355"/>
                  </a:lnTo>
                  <a:lnTo>
                    <a:pt x="47" y="429"/>
                  </a:lnTo>
                  <a:lnTo>
                    <a:pt x="84" y="507"/>
                  </a:lnTo>
                  <a:lnTo>
                    <a:pt x="124" y="559"/>
                  </a:lnTo>
                  <a:lnTo>
                    <a:pt x="168" y="584"/>
                  </a:lnTo>
                  <a:lnTo>
                    <a:pt x="230" y="562"/>
                  </a:lnTo>
                  <a:lnTo>
                    <a:pt x="292" y="510"/>
                  </a:lnTo>
                  <a:lnTo>
                    <a:pt x="332" y="437"/>
                  </a:lnTo>
                  <a:lnTo>
                    <a:pt x="369" y="374"/>
                  </a:lnTo>
                  <a:lnTo>
                    <a:pt x="380" y="337"/>
                  </a:lnTo>
                  <a:lnTo>
                    <a:pt x="537" y="281"/>
                  </a:lnTo>
                  <a:lnTo>
                    <a:pt x="571" y="259"/>
                  </a:lnTo>
                  <a:lnTo>
                    <a:pt x="552" y="225"/>
                  </a:lnTo>
                  <a:lnTo>
                    <a:pt x="369" y="277"/>
                  </a:lnTo>
                  <a:close/>
                </a:path>
              </a:pathLst>
            </a:custGeom>
            <a:solidFill>
              <a:srgbClr val="000000"/>
            </a:solidFill>
            <a:ln w="9525">
              <a:noFill/>
              <a:round/>
              <a:headEnd/>
              <a:tailEnd/>
            </a:ln>
          </p:spPr>
          <p:txBody>
            <a:bodyPr/>
            <a:lstStyle/>
            <a:p>
              <a:endParaRPr lang="en-US">
                <a:solidFill>
                  <a:srgbClr val="000000"/>
                </a:solidFill>
              </a:endParaRPr>
            </a:p>
          </p:txBody>
        </p:sp>
        <p:sp>
          <p:nvSpPr>
            <p:cNvPr id="46117" name="Freeform 124"/>
            <p:cNvSpPr>
              <a:spLocks/>
            </p:cNvSpPr>
            <p:nvPr/>
          </p:nvSpPr>
          <p:spPr bwMode="auto">
            <a:xfrm>
              <a:off x="2603" y="5258"/>
              <a:ext cx="196" cy="261"/>
            </a:xfrm>
            <a:custGeom>
              <a:avLst/>
              <a:gdLst>
                <a:gd name="T0" fmla="*/ 0 w 589"/>
                <a:gd name="T1" fmla="*/ 0 h 1044"/>
                <a:gd name="T2" fmla="*/ 0 w 589"/>
                <a:gd name="T3" fmla="*/ 0 h 1044"/>
                <a:gd name="T4" fmla="*/ 0 w 589"/>
                <a:gd name="T5" fmla="*/ 0 h 1044"/>
                <a:gd name="T6" fmla="*/ 0 w 589"/>
                <a:gd name="T7" fmla="*/ 0 h 1044"/>
                <a:gd name="T8" fmla="*/ 0 w 589"/>
                <a:gd name="T9" fmla="*/ 0 h 1044"/>
                <a:gd name="T10" fmla="*/ 0 w 589"/>
                <a:gd name="T11" fmla="*/ 0 h 1044"/>
                <a:gd name="T12" fmla="*/ 0 w 589"/>
                <a:gd name="T13" fmla="*/ 0 h 1044"/>
                <a:gd name="T14" fmla="*/ 0 w 589"/>
                <a:gd name="T15" fmla="*/ 0 h 1044"/>
                <a:gd name="T16" fmla="*/ 0 w 589"/>
                <a:gd name="T17" fmla="*/ 0 h 1044"/>
                <a:gd name="T18" fmla="*/ 0 w 589"/>
                <a:gd name="T19" fmla="*/ 0 h 1044"/>
                <a:gd name="T20" fmla="*/ 0 w 589"/>
                <a:gd name="T21" fmla="*/ 0 h 1044"/>
                <a:gd name="T22" fmla="*/ 0 w 589"/>
                <a:gd name="T23" fmla="*/ 0 h 1044"/>
                <a:gd name="T24" fmla="*/ 0 w 589"/>
                <a:gd name="T25" fmla="*/ 0 h 1044"/>
                <a:gd name="T26" fmla="*/ 0 w 589"/>
                <a:gd name="T27" fmla="*/ 0 h 1044"/>
                <a:gd name="T28" fmla="*/ 0 w 589"/>
                <a:gd name="T29" fmla="*/ 0 h 1044"/>
                <a:gd name="T30" fmla="*/ 0 w 589"/>
                <a:gd name="T31" fmla="*/ 0 h 1044"/>
                <a:gd name="T32" fmla="*/ 0 w 589"/>
                <a:gd name="T33" fmla="*/ 0 h 1044"/>
                <a:gd name="T34" fmla="*/ 0 w 589"/>
                <a:gd name="T35" fmla="*/ 0 h 1044"/>
                <a:gd name="T36" fmla="*/ 0 w 589"/>
                <a:gd name="T37" fmla="*/ 0 h 1044"/>
                <a:gd name="T38" fmla="*/ 0 w 589"/>
                <a:gd name="T39" fmla="*/ 0 h 1044"/>
                <a:gd name="T40" fmla="*/ 0 w 589"/>
                <a:gd name="T41" fmla="*/ 0 h 1044"/>
                <a:gd name="T42" fmla="*/ 0 w 589"/>
                <a:gd name="T43" fmla="*/ 0 h 1044"/>
                <a:gd name="T44" fmla="*/ 0 w 589"/>
                <a:gd name="T45" fmla="*/ 0 h 1044"/>
                <a:gd name="T46" fmla="*/ 0 w 589"/>
                <a:gd name="T47" fmla="*/ 0 h 1044"/>
                <a:gd name="T48" fmla="*/ 0 w 589"/>
                <a:gd name="T49" fmla="*/ 0 h 10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9"/>
                <a:gd name="T76" fmla="*/ 0 h 1044"/>
                <a:gd name="T77" fmla="*/ 589 w 589"/>
                <a:gd name="T78" fmla="*/ 1044 h 10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9" h="1044">
                  <a:moveTo>
                    <a:pt x="198" y="155"/>
                  </a:moveTo>
                  <a:lnTo>
                    <a:pt x="270" y="78"/>
                  </a:lnTo>
                  <a:lnTo>
                    <a:pt x="391" y="3"/>
                  </a:lnTo>
                  <a:lnTo>
                    <a:pt x="446" y="0"/>
                  </a:lnTo>
                  <a:lnTo>
                    <a:pt x="545" y="33"/>
                  </a:lnTo>
                  <a:lnTo>
                    <a:pt x="589" y="82"/>
                  </a:lnTo>
                  <a:lnTo>
                    <a:pt x="589" y="155"/>
                  </a:lnTo>
                  <a:lnTo>
                    <a:pt x="515" y="292"/>
                  </a:lnTo>
                  <a:lnTo>
                    <a:pt x="435" y="400"/>
                  </a:lnTo>
                  <a:lnTo>
                    <a:pt x="402" y="489"/>
                  </a:lnTo>
                  <a:lnTo>
                    <a:pt x="379" y="592"/>
                  </a:lnTo>
                  <a:lnTo>
                    <a:pt x="402" y="692"/>
                  </a:lnTo>
                  <a:lnTo>
                    <a:pt x="424" y="789"/>
                  </a:lnTo>
                  <a:lnTo>
                    <a:pt x="424" y="900"/>
                  </a:lnTo>
                  <a:lnTo>
                    <a:pt x="391" y="967"/>
                  </a:lnTo>
                  <a:lnTo>
                    <a:pt x="317" y="1004"/>
                  </a:lnTo>
                  <a:lnTo>
                    <a:pt x="230" y="1044"/>
                  </a:lnTo>
                  <a:lnTo>
                    <a:pt x="149" y="1044"/>
                  </a:lnTo>
                  <a:lnTo>
                    <a:pt x="94" y="1015"/>
                  </a:lnTo>
                  <a:lnTo>
                    <a:pt x="22" y="892"/>
                  </a:lnTo>
                  <a:lnTo>
                    <a:pt x="0" y="767"/>
                  </a:lnTo>
                  <a:lnTo>
                    <a:pt x="7" y="604"/>
                  </a:lnTo>
                  <a:lnTo>
                    <a:pt x="62" y="400"/>
                  </a:lnTo>
                  <a:lnTo>
                    <a:pt x="117" y="267"/>
                  </a:lnTo>
                  <a:lnTo>
                    <a:pt x="198" y="155"/>
                  </a:lnTo>
                  <a:close/>
                </a:path>
              </a:pathLst>
            </a:custGeom>
            <a:solidFill>
              <a:srgbClr val="000000"/>
            </a:solidFill>
            <a:ln w="9525">
              <a:noFill/>
              <a:round/>
              <a:headEnd/>
              <a:tailEnd/>
            </a:ln>
          </p:spPr>
          <p:txBody>
            <a:bodyPr/>
            <a:lstStyle/>
            <a:p>
              <a:endParaRPr lang="en-US">
                <a:solidFill>
                  <a:srgbClr val="000000"/>
                </a:solidFill>
              </a:endParaRPr>
            </a:p>
          </p:txBody>
        </p:sp>
        <p:sp>
          <p:nvSpPr>
            <p:cNvPr id="46118" name="Freeform 125"/>
            <p:cNvSpPr>
              <a:spLocks/>
            </p:cNvSpPr>
            <p:nvPr/>
          </p:nvSpPr>
          <p:spPr bwMode="auto">
            <a:xfrm>
              <a:off x="2617" y="5469"/>
              <a:ext cx="248" cy="195"/>
            </a:xfrm>
            <a:custGeom>
              <a:avLst/>
              <a:gdLst>
                <a:gd name="T0" fmla="*/ 0 w 743"/>
                <a:gd name="T1" fmla="*/ 0 h 777"/>
                <a:gd name="T2" fmla="*/ 0 w 743"/>
                <a:gd name="T3" fmla="*/ 0 h 777"/>
                <a:gd name="T4" fmla="*/ 0 w 743"/>
                <a:gd name="T5" fmla="*/ 0 h 777"/>
                <a:gd name="T6" fmla="*/ 0 w 743"/>
                <a:gd name="T7" fmla="*/ 0 h 777"/>
                <a:gd name="T8" fmla="*/ 0 w 743"/>
                <a:gd name="T9" fmla="*/ 0 h 777"/>
                <a:gd name="T10" fmla="*/ 0 w 743"/>
                <a:gd name="T11" fmla="*/ 0 h 777"/>
                <a:gd name="T12" fmla="*/ 0 w 743"/>
                <a:gd name="T13" fmla="*/ 0 h 777"/>
                <a:gd name="T14" fmla="*/ 0 w 743"/>
                <a:gd name="T15" fmla="*/ 0 h 777"/>
                <a:gd name="T16" fmla="*/ 0 w 743"/>
                <a:gd name="T17" fmla="*/ 0 h 777"/>
                <a:gd name="T18" fmla="*/ 0 w 743"/>
                <a:gd name="T19" fmla="*/ 0 h 777"/>
                <a:gd name="T20" fmla="*/ 0 w 743"/>
                <a:gd name="T21" fmla="*/ 0 h 777"/>
                <a:gd name="T22" fmla="*/ 0 w 743"/>
                <a:gd name="T23" fmla="*/ 0 h 777"/>
                <a:gd name="T24" fmla="*/ 0 w 743"/>
                <a:gd name="T25" fmla="*/ 0 h 777"/>
                <a:gd name="T26" fmla="*/ 0 w 743"/>
                <a:gd name="T27" fmla="*/ 0 h 777"/>
                <a:gd name="T28" fmla="*/ 0 w 743"/>
                <a:gd name="T29" fmla="*/ 0 h 777"/>
                <a:gd name="T30" fmla="*/ 0 w 743"/>
                <a:gd name="T31" fmla="*/ 0 h 777"/>
                <a:gd name="T32" fmla="*/ 0 w 743"/>
                <a:gd name="T33" fmla="*/ 0 h 777"/>
                <a:gd name="T34" fmla="*/ 0 w 743"/>
                <a:gd name="T35" fmla="*/ 0 h 777"/>
                <a:gd name="T36" fmla="*/ 0 w 743"/>
                <a:gd name="T37" fmla="*/ 0 h 777"/>
                <a:gd name="T38" fmla="*/ 0 w 743"/>
                <a:gd name="T39" fmla="*/ 0 h 777"/>
                <a:gd name="T40" fmla="*/ 0 w 743"/>
                <a:gd name="T41" fmla="*/ 0 h 777"/>
                <a:gd name="T42" fmla="*/ 0 w 743"/>
                <a:gd name="T43" fmla="*/ 0 h 777"/>
                <a:gd name="T44" fmla="*/ 0 w 743"/>
                <a:gd name="T45" fmla="*/ 0 h 777"/>
                <a:gd name="T46" fmla="*/ 0 w 743"/>
                <a:gd name="T47" fmla="*/ 0 h 777"/>
                <a:gd name="T48" fmla="*/ 0 w 743"/>
                <a:gd name="T49" fmla="*/ 0 h 777"/>
                <a:gd name="T50" fmla="*/ 0 w 743"/>
                <a:gd name="T51" fmla="*/ 0 h 777"/>
                <a:gd name="T52" fmla="*/ 0 w 743"/>
                <a:gd name="T53" fmla="*/ 0 h 777"/>
                <a:gd name="T54" fmla="*/ 0 w 743"/>
                <a:gd name="T55" fmla="*/ 0 h 777"/>
                <a:gd name="T56" fmla="*/ 0 w 743"/>
                <a:gd name="T57" fmla="*/ 0 h 777"/>
                <a:gd name="T58" fmla="*/ 0 w 743"/>
                <a:gd name="T59" fmla="*/ 0 h 777"/>
                <a:gd name="T60" fmla="*/ 0 w 743"/>
                <a:gd name="T61" fmla="*/ 0 h 777"/>
                <a:gd name="T62" fmla="*/ 0 w 743"/>
                <a:gd name="T63" fmla="*/ 0 h 777"/>
                <a:gd name="T64" fmla="*/ 0 w 743"/>
                <a:gd name="T65" fmla="*/ 0 h 777"/>
                <a:gd name="T66" fmla="*/ 0 w 743"/>
                <a:gd name="T67" fmla="*/ 0 h 777"/>
                <a:gd name="T68" fmla="*/ 0 w 743"/>
                <a:gd name="T69" fmla="*/ 0 h 777"/>
                <a:gd name="T70" fmla="*/ 0 w 743"/>
                <a:gd name="T71" fmla="*/ 0 h 777"/>
                <a:gd name="T72" fmla="*/ 0 w 743"/>
                <a:gd name="T73" fmla="*/ 0 h 777"/>
                <a:gd name="T74" fmla="*/ 0 w 743"/>
                <a:gd name="T75" fmla="*/ 0 h 777"/>
                <a:gd name="T76" fmla="*/ 0 w 743"/>
                <a:gd name="T77" fmla="*/ 0 h 777"/>
                <a:gd name="T78" fmla="*/ 0 w 743"/>
                <a:gd name="T79" fmla="*/ 0 h 777"/>
                <a:gd name="T80" fmla="*/ 0 w 743"/>
                <a:gd name="T81" fmla="*/ 0 h 777"/>
                <a:gd name="T82" fmla="*/ 0 w 743"/>
                <a:gd name="T83" fmla="*/ 0 h 777"/>
                <a:gd name="T84" fmla="*/ 0 w 743"/>
                <a:gd name="T85" fmla="*/ 0 h 777"/>
                <a:gd name="T86" fmla="*/ 0 w 743"/>
                <a:gd name="T87" fmla="*/ 0 h 777"/>
                <a:gd name="T88" fmla="*/ 0 w 743"/>
                <a:gd name="T89" fmla="*/ 0 h 777"/>
                <a:gd name="T90" fmla="*/ 0 w 743"/>
                <a:gd name="T91" fmla="*/ 0 h 7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3"/>
                <a:gd name="T139" fmla="*/ 0 h 777"/>
                <a:gd name="T140" fmla="*/ 743 w 743"/>
                <a:gd name="T141" fmla="*/ 777 h 7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3" h="777">
                  <a:moveTo>
                    <a:pt x="0" y="73"/>
                  </a:moveTo>
                  <a:lnTo>
                    <a:pt x="62" y="0"/>
                  </a:lnTo>
                  <a:lnTo>
                    <a:pt x="154" y="0"/>
                  </a:lnTo>
                  <a:lnTo>
                    <a:pt x="326" y="18"/>
                  </a:lnTo>
                  <a:lnTo>
                    <a:pt x="528" y="28"/>
                  </a:lnTo>
                  <a:lnTo>
                    <a:pt x="605" y="62"/>
                  </a:lnTo>
                  <a:lnTo>
                    <a:pt x="637" y="106"/>
                  </a:lnTo>
                  <a:lnTo>
                    <a:pt x="644" y="173"/>
                  </a:lnTo>
                  <a:lnTo>
                    <a:pt x="622" y="243"/>
                  </a:lnTo>
                  <a:lnTo>
                    <a:pt x="560" y="350"/>
                  </a:lnTo>
                  <a:lnTo>
                    <a:pt x="479" y="440"/>
                  </a:lnTo>
                  <a:lnTo>
                    <a:pt x="417" y="521"/>
                  </a:lnTo>
                  <a:lnTo>
                    <a:pt x="392" y="583"/>
                  </a:lnTo>
                  <a:lnTo>
                    <a:pt x="373" y="628"/>
                  </a:lnTo>
                  <a:lnTo>
                    <a:pt x="381" y="662"/>
                  </a:lnTo>
                  <a:lnTo>
                    <a:pt x="385" y="683"/>
                  </a:lnTo>
                  <a:lnTo>
                    <a:pt x="458" y="683"/>
                  </a:lnTo>
                  <a:lnTo>
                    <a:pt x="572" y="665"/>
                  </a:lnTo>
                  <a:lnTo>
                    <a:pt x="644" y="665"/>
                  </a:lnTo>
                  <a:lnTo>
                    <a:pt x="721" y="695"/>
                  </a:lnTo>
                  <a:lnTo>
                    <a:pt x="743" y="732"/>
                  </a:lnTo>
                  <a:lnTo>
                    <a:pt x="721" y="765"/>
                  </a:lnTo>
                  <a:lnTo>
                    <a:pt x="689" y="777"/>
                  </a:lnTo>
                  <a:lnTo>
                    <a:pt x="637" y="762"/>
                  </a:lnTo>
                  <a:lnTo>
                    <a:pt x="568" y="721"/>
                  </a:lnTo>
                  <a:lnTo>
                    <a:pt x="494" y="728"/>
                  </a:lnTo>
                  <a:lnTo>
                    <a:pt x="373" y="750"/>
                  </a:lnTo>
                  <a:lnTo>
                    <a:pt x="337" y="743"/>
                  </a:lnTo>
                  <a:lnTo>
                    <a:pt x="319" y="717"/>
                  </a:lnTo>
                  <a:lnTo>
                    <a:pt x="319" y="655"/>
                  </a:lnTo>
                  <a:lnTo>
                    <a:pt x="319" y="565"/>
                  </a:lnTo>
                  <a:lnTo>
                    <a:pt x="370" y="498"/>
                  </a:lnTo>
                  <a:lnTo>
                    <a:pt x="447" y="398"/>
                  </a:lnTo>
                  <a:lnTo>
                    <a:pt x="513" y="310"/>
                  </a:lnTo>
                  <a:lnTo>
                    <a:pt x="557" y="243"/>
                  </a:lnTo>
                  <a:lnTo>
                    <a:pt x="579" y="185"/>
                  </a:lnTo>
                  <a:lnTo>
                    <a:pt x="568" y="151"/>
                  </a:lnTo>
                  <a:lnTo>
                    <a:pt x="538" y="110"/>
                  </a:lnTo>
                  <a:lnTo>
                    <a:pt x="494" y="98"/>
                  </a:lnTo>
                  <a:lnTo>
                    <a:pt x="447" y="98"/>
                  </a:lnTo>
                  <a:lnTo>
                    <a:pt x="341" y="98"/>
                  </a:lnTo>
                  <a:lnTo>
                    <a:pt x="183" y="128"/>
                  </a:lnTo>
                  <a:lnTo>
                    <a:pt x="66" y="140"/>
                  </a:lnTo>
                  <a:lnTo>
                    <a:pt x="19" y="128"/>
                  </a:lnTo>
                  <a:lnTo>
                    <a:pt x="0" y="110"/>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46119" name="Freeform 126"/>
            <p:cNvSpPr>
              <a:spLocks/>
            </p:cNvSpPr>
            <p:nvPr/>
          </p:nvSpPr>
          <p:spPr bwMode="auto">
            <a:xfrm>
              <a:off x="2352" y="5425"/>
              <a:ext cx="315" cy="185"/>
            </a:xfrm>
            <a:custGeom>
              <a:avLst/>
              <a:gdLst>
                <a:gd name="T0" fmla="*/ 0 w 944"/>
                <a:gd name="T1" fmla="*/ 0 h 740"/>
                <a:gd name="T2" fmla="*/ 0 w 944"/>
                <a:gd name="T3" fmla="*/ 0 h 740"/>
                <a:gd name="T4" fmla="*/ 0 w 944"/>
                <a:gd name="T5" fmla="*/ 0 h 740"/>
                <a:gd name="T6" fmla="*/ 0 w 944"/>
                <a:gd name="T7" fmla="*/ 0 h 740"/>
                <a:gd name="T8" fmla="*/ 0 w 944"/>
                <a:gd name="T9" fmla="*/ 0 h 740"/>
                <a:gd name="T10" fmla="*/ 0 w 944"/>
                <a:gd name="T11" fmla="*/ 0 h 740"/>
                <a:gd name="T12" fmla="*/ 0 w 944"/>
                <a:gd name="T13" fmla="*/ 0 h 740"/>
                <a:gd name="T14" fmla="*/ 0 w 944"/>
                <a:gd name="T15" fmla="*/ 0 h 740"/>
                <a:gd name="T16" fmla="*/ 0 w 944"/>
                <a:gd name="T17" fmla="*/ 0 h 740"/>
                <a:gd name="T18" fmla="*/ 0 w 944"/>
                <a:gd name="T19" fmla="*/ 0 h 740"/>
                <a:gd name="T20" fmla="*/ 0 w 944"/>
                <a:gd name="T21" fmla="*/ 0 h 740"/>
                <a:gd name="T22" fmla="*/ 0 w 944"/>
                <a:gd name="T23" fmla="*/ 0 h 740"/>
                <a:gd name="T24" fmla="*/ 0 w 944"/>
                <a:gd name="T25" fmla="*/ 0 h 740"/>
                <a:gd name="T26" fmla="*/ 0 w 944"/>
                <a:gd name="T27" fmla="*/ 0 h 740"/>
                <a:gd name="T28" fmla="*/ 0 w 944"/>
                <a:gd name="T29" fmla="*/ 0 h 740"/>
                <a:gd name="T30" fmla="*/ 0 w 944"/>
                <a:gd name="T31" fmla="*/ 0 h 740"/>
                <a:gd name="T32" fmla="*/ 0 w 944"/>
                <a:gd name="T33" fmla="*/ 0 h 740"/>
                <a:gd name="T34" fmla="*/ 0 w 944"/>
                <a:gd name="T35" fmla="*/ 0 h 740"/>
                <a:gd name="T36" fmla="*/ 0 w 944"/>
                <a:gd name="T37" fmla="*/ 0 h 740"/>
                <a:gd name="T38" fmla="*/ 0 w 944"/>
                <a:gd name="T39" fmla="*/ 0 h 740"/>
                <a:gd name="T40" fmla="*/ 0 w 944"/>
                <a:gd name="T41" fmla="*/ 0 h 740"/>
                <a:gd name="T42" fmla="*/ 0 w 944"/>
                <a:gd name="T43" fmla="*/ 0 h 740"/>
                <a:gd name="T44" fmla="*/ 0 w 944"/>
                <a:gd name="T45" fmla="*/ 0 h 740"/>
                <a:gd name="T46" fmla="*/ 0 w 944"/>
                <a:gd name="T47" fmla="*/ 0 h 740"/>
                <a:gd name="T48" fmla="*/ 0 w 944"/>
                <a:gd name="T49" fmla="*/ 0 h 740"/>
                <a:gd name="T50" fmla="*/ 0 w 944"/>
                <a:gd name="T51" fmla="*/ 0 h 740"/>
                <a:gd name="T52" fmla="*/ 0 w 944"/>
                <a:gd name="T53" fmla="*/ 0 h 740"/>
                <a:gd name="T54" fmla="*/ 0 w 944"/>
                <a:gd name="T55" fmla="*/ 0 h 740"/>
                <a:gd name="T56" fmla="*/ 0 w 944"/>
                <a:gd name="T57" fmla="*/ 0 h 740"/>
                <a:gd name="T58" fmla="*/ 0 w 944"/>
                <a:gd name="T59" fmla="*/ 0 h 740"/>
                <a:gd name="T60" fmla="*/ 0 w 944"/>
                <a:gd name="T61" fmla="*/ 0 h 740"/>
                <a:gd name="T62" fmla="*/ 0 w 944"/>
                <a:gd name="T63" fmla="*/ 0 h 740"/>
                <a:gd name="T64" fmla="*/ 0 w 944"/>
                <a:gd name="T65" fmla="*/ 0 h 740"/>
                <a:gd name="T66" fmla="*/ 0 w 944"/>
                <a:gd name="T67" fmla="*/ 0 h 740"/>
                <a:gd name="T68" fmla="*/ 0 w 944"/>
                <a:gd name="T69" fmla="*/ 0 h 740"/>
                <a:gd name="T70" fmla="*/ 0 w 944"/>
                <a:gd name="T71" fmla="*/ 0 h 740"/>
                <a:gd name="T72" fmla="*/ 0 w 944"/>
                <a:gd name="T73" fmla="*/ 0 h 740"/>
                <a:gd name="T74" fmla="*/ 0 w 944"/>
                <a:gd name="T75" fmla="*/ 0 h 740"/>
                <a:gd name="T76" fmla="*/ 0 w 944"/>
                <a:gd name="T77" fmla="*/ 0 h 740"/>
                <a:gd name="T78" fmla="*/ 0 w 944"/>
                <a:gd name="T79" fmla="*/ 0 h 740"/>
                <a:gd name="T80" fmla="*/ 0 w 944"/>
                <a:gd name="T81" fmla="*/ 0 h 740"/>
                <a:gd name="T82" fmla="*/ 0 w 944"/>
                <a:gd name="T83" fmla="*/ 0 h 740"/>
                <a:gd name="T84" fmla="*/ 0 w 944"/>
                <a:gd name="T85" fmla="*/ 0 h 740"/>
                <a:gd name="T86" fmla="*/ 0 w 944"/>
                <a:gd name="T87" fmla="*/ 0 h 740"/>
                <a:gd name="T88" fmla="*/ 0 w 944"/>
                <a:gd name="T89" fmla="*/ 0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4"/>
                <a:gd name="T136" fmla="*/ 0 h 740"/>
                <a:gd name="T137" fmla="*/ 944 w 944"/>
                <a:gd name="T138" fmla="*/ 740 h 7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4" h="740">
                  <a:moveTo>
                    <a:pt x="769" y="307"/>
                  </a:moveTo>
                  <a:lnTo>
                    <a:pt x="783" y="211"/>
                  </a:lnTo>
                  <a:lnTo>
                    <a:pt x="838" y="174"/>
                  </a:lnTo>
                  <a:lnTo>
                    <a:pt x="904" y="167"/>
                  </a:lnTo>
                  <a:lnTo>
                    <a:pt x="944" y="211"/>
                  </a:lnTo>
                  <a:lnTo>
                    <a:pt x="926" y="296"/>
                  </a:lnTo>
                  <a:lnTo>
                    <a:pt x="890" y="410"/>
                  </a:lnTo>
                  <a:lnTo>
                    <a:pt x="816" y="540"/>
                  </a:lnTo>
                  <a:lnTo>
                    <a:pt x="724" y="651"/>
                  </a:lnTo>
                  <a:lnTo>
                    <a:pt x="648" y="710"/>
                  </a:lnTo>
                  <a:lnTo>
                    <a:pt x="564" y="740"/>
                  </a:lnTo>
                  <a:lnTo>
                    <a:pt x="483" y="729"/>
                  </a:lnTo>
                  <a:lnTo>
                    <a:pt x="421" y="695"/>
                  </a:lnTo>
                  <a:lnTo>
                    <a:pt x="399" y="640"/>
                  </a:lnTo>
                  <a:lnTo>
                    <a:pt x="373" y="544"/>
                  </a:lnTo>
                  <a:lnTo>
                    <a:pt x="344" y="367"/>
                  </a:lnTo>
                  <a:lnTo>
                    <a:pt x="322" y="245"/>
                  </a:lnTo>
                  <a:lnTo>
                    <a:pt x="322" y="100"/>
                  </a:lnTo>
                  <a:lnTo>
                    <a:pt x="307" y="74"/>
                  </a:lnTo>
                  <a:lnTo>
                    <a:pt x="264" y="67"/>
                  </a:lnTo>
                  <a:lnTo>
                    <a:pt x="212" y="107"/>
                  </a:lnTo>
                  <a:lnTo>
                    <a:pt x="165" y="174"/>
                  </a:lnTo>
                  <a:lnTo>
                    <a:pt x="109" y="211"/>
                  </a:lnTo>
                  <a:lnTo>
                    <a:pt x="25" y="211"/>
                  </a:lnTo>
                  <a:lnTo>
                    <a:pt x="0" y="188"/>
                  </a:lnTo>
                  <a:lnTo>
                    <a:pt x="0" y="152"/>
                  </a:lnTo>
                  <a:lnTo>
                    <a:pt x="37" y="118"/>
                  </a:lnTo>
                  <a:lnTo>
                    <a:pt x="77" y="130"/>
                  </a:lnTo>
                  <a:lnTo>
                    <a:pt x="114" y="122"/>
                  </a:lnTo>
                  <a:lnTo>
                    <a:pt x="180" y="74"/>
                  </a:lnTo>
                  <a:lnTo>
                    <a:pt x="245" y="22"/>
                  </a:lnTo>
                  <a:lnTo>
                    <a:pt x="307" y="7"/>
                  </a:lnTo>
                  <a:lnTo>
                    <a:pt x="395" y="0"/>
                  </a:lnTo>
                  <a:lnTo>
                    <a:pt x="399" y="40"/>
                  </a:lnTo>
                  <a:lnTo>
                    <a:pt x="377" y="85"/>
                  </a:lnTo>
                  <a:lnTo>
                    <a:pt x="373" y="200"/>
                  </a:lnTo>
                  <a:lnTo>
                    <a:pt x="399" y="352"/>
                  </a:lnTo>
                  <a:lnTo>
                    <a:pt x="440" y="500"/>
                  </a:lnTo>
                  <a:lnTo>
                    <a:pt x="475" y="588"/>
                  </a:lnTo>
                  <a:lnTo>
                    <a:pt x="531" y="630"/>
                  </a:lnTo>
                  <a:lnTo>
                    <a:pt x="586" y="630"/>
                  </a:lnTo>
                  <a:lnTo>
                    <a:pt x="640" y="588"/>
                  </a:lnTo>
                  <a:lnTo>
                    <a:pt x="714" y="496"/>
                  </a:lnTo>
                  <a:lnTo>
                    <a:pt x="761" y="363"/>
                  </a:lnTo>
                  <a:lnTo>
                    <a:pt x="769" y="307"/>
                  </a:lnTo>
                  <a:close/>
                </a:path>
              </a:pathLst>
            </a:custGeom>
            <a:solidFill>
              <a:srgbClr val="000000"/>
            </a:solidFill>
            <a:ln w="9525">
              <a:noFill/>
              <a:round/>
              <a:headEnd/>
              <a:tailEnd/>
            </a:ln>
          </p:spPr>
          <p:txBody>
            <a:bodyPr/>
            <a:lstStyle/>
            <a:p>
              <a:endParaRPr lang="en-US">
                <a:solidFill>
                  <a:srgbClr val="000000"/>
                </a:solidFill>
              </a:endParaRPr>
            </a:p>
          </p:txBody>
        </p:sp>
        <p:sp>
          <p:nvSpPr>
            <p:cNvPr id="46120" name="Freeform 127"/>
            <p:cNvSpPr>
              <a:spLocks/>
            </p:cNvSpPr>
            <p:nvPr/>
          </p:nvSpPr>
          <p:spPr bwMode="auto">
            <a:xfrm>
              <a:off x="2501" y="5006"/>
              <a:ext cx="222" cy="292"/>
            </a:xfrm>
            <a:custGeom>
              <a:avLst/>
              <a:gdLst>
                <a:gd name="T0" fmla="*/ 0 w 665"/>
                <a:gd name="T1" fmla="*/ 0 h 1170"/>
                <a:gd name="T2" fmla="*/ 0 w 665"/>
                <a:gd name="T3" fmla="*/ 0 h 1170"/>
                <a:gd name="T4" fmla="*/ 0 w 665"/>
                <a:gd name="T5" fmla="*/ 0 h 1170"/>
                <a:gd name="T6" fmla="*/ 0 w 665"/>
                <a:gd name="T7" fmla="*/ 0 h 1170"/>
                <a:gd name="T8" fmla="*/ 0 w 665"/>
                <a:gd name="T9" fmla="*/ 0 h 1170"/>
                <a:gd name="T10" fmla="*/ 0 w 665"/>
                <a:gd name="T11" fmla="*/ 0 h 1170"/>
                <a:gd name="T12" fmla="*/ 0 w 665"/>
                <a:gd name="T13" fmla="*/ 0 h 1170"/>
                <a:gd name="T14" fmla="*/ 0 w 665"/>
                <a:gd name="T15" fmla="*/ 0 h 1170"/>
                <a:gd name="T16" fmla="*/ 0 w 665"/>
                <a:gd name="T17" fmla="*/ 0 h 1170"/>
                <a:gd name="T18" fmla="*/ 0 w 665"/>
                <a:gd name="T19" fmla="*/ 0 h 1170"/>
                <a:gd name="T20" fmla="*/ 0 w 665"/>
                <a:gd name="T21" fmla="*/ 0 h 1170"/>
                <a:gd name="T22" fmla="*/ 0 w 665"/>
                <a:gd name="T23" fmla="*/ 0 h 1170"/>
                <a:gd name="T24" fmla="*/ 0 w 665"/>
                <a:gd name="T25" fmla="*/ 0 h 1170"/>
                <a:gd name="T26" fmla="*/ 0 w 665"/>
                <a:gd name="T27" fmla="*/ 0 h 1170"/>
                <a:gd name="T28" fmla="*/ 0 w 665"/>
                <a:gd name="T29" fmla="*/ 0 h 1170"/>
                <a:gd name="T30" fmla="*/ 0 w 665"/>
                <a:gd name="T31" fmla="*/ 0 h 1170"/>
                <a:gd name="T32" fmla="*/ 0 w 665"/>
                <a:gd name="T33" fmla="*/ 0 h 1170"/>
                <a:gd name="T34" fmla="*/ 0 w 665"/>
                <a:gd name="T35" fmla="*/ 0 h 1170"/>
                <a:gd name="T36" fmla="*/ 0 w 665"/>
                <a:gd name="T37" fmla="*/ 0 h 1170"/>
                <a:gd name="T38" fmla="*/ 0 w 665"/>
                <a:gd name="T39" fmla="*/ 0 h 1170"/>
                <a:gd name="T40" fmla="*/ 0 w 665"/>
                <a:gd name="T41" fmla="*/ 0 h 1170"/>
                <a:gd name="T42" fmla="*/ 0 w 665"/>
                <a:gd name="T43" fmla="*/ 0 h 1170"/>
                <a:gd name="T44" fmla="*/ 0 w 665"/>
                <a:gd name="T45" fmla="*/ 0 h 1170"/>
                <a:gd name="T46" fmla="*/ 0 w 665"/>
                <a:gd name="T47" fmla="*/ 0 h 1170"/>
                <a:gd name="T48" fmla="*/ 0 w 665"/>
                <a:gd name="T49" fmla="*/ 0 h 1170"/>
                <a:gd name="T50" fmla="*/ 0 w 665"/>
                <a:gd name="T51" fmla="*/ 0 h 1170"/>
                <a:gd name="T52" fmla="*/ 0 w 665"/>
                <a:gd name="T53" fmla="*/ 0 h 1170"/>
                <a:gd name="T54" fmla="*/ 0 w 665"/>
                <a:gd name="T55" fmla="*/ 0 h 1170"/>
                <a:gd name="T56" fmla="*/ 0 w 665"/>
                <a:gd name="T57" fmla="*/ 0 h 1170"/>
                <a:gd name="T58" fmla="*/ 0 w 665"/>
                <a:gd name="T59" fmla="*/ 0 h 1170"/>
                <a:gd name="T60" fmla="*/ 0 w 665"/>
                <a:gd name="T61" fmla="*/ 0 h 1170"/>
                <a:gd name="T62" fmla="*/ 0 w 665"/>
                <a:gd name="T63" fmla="*/ 0 h 1170"/>
                <a:gd name="T64" fmla="*/ 0 w 665"/>
                <a:gd name="T65" fmla="*/ 0 h 1170"/>
                <a:gd name="T66" fmla="*/ 0 w 665"/>
                <a:gd name="T67" fmla="*/ 0 h 1170"/>
                <a:gd name="T68" fmla="*/ 0 w 665"/>
                <a:gd name="T69" fmla="*/ 0 h 1170"/>
                <a:gd name="T70" fmla="*/ 0 w 665"/>
                <a:gd name="T71" fmla="*/ 0 h 1170"/>
                <a:gd name="T72" fmla="*/ 0 w 665"/>
                <a:gd name="T73" fmla="*/ 0 h 1170"/>
                <a:gd name="T74" fmla="*/ 0 w 665"/>
                <a:gd name="T75" fmla="*/ 0 h 1170"/>
                <a:gd name="T76" fmla="*/ 0 w 665"/>
                <a:gd name="T77" fmla="*/ 0 h 1170"/>
                <a:gd name="T78" fmla="*/ 0 w 665"/>
                <a:gd name="T79" fmla="*/ 0 h 1170"/>
                <a:gd name="T80" fmla="*/ 0 w 665"/>
                <a:gd name="T81" fmla="*/ 0 h 1170"/>
                <a:gd name="T82" fmla="*/ 0 w 665"/>
                <a:gd name="T83" fmla="*/ 0 h 1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5"/>
                <a:gd name="T127" fmla="*/ 0 h 1170"/>
                <a:gd name="T128" fmla="*/ 665 w 665"/>
                <a:gd name="T129" fmla="*/ 1170 h 1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5" h="1170">
                  <a:moveTo>
                    <a:pt x="424" y="888"/>
                  </a:moveTo>
                  <a:lnTo>
                    <a:pt x="533" y="1000"/>
                  </a:lnTo>
                  <a:lnTo>
                    <a:pt x="577" y="1000"/>
                  </a:lnTo>
                  <a:lnTo>
                    <a:pt x="651" y="1044"/>
                  </a:lnTo>
                  <a:lnTo>
                    <a:pt x="665" y="1095"/>
                  </a:lnTo>
                  <a:lnTo>
                    <a:pt x="643" y="1162"/>
                  </a:lnTo>
                  <a:lnTo>
                    <a:pt x="585" y="1170"/>
                  </a:lnTo>
                  <a:lnTo>
                    <a:pt x="511" y="1118"/>
                  </a:lnTo>
                  <a:lnTo>
                    <a:pt x="365" y="977"/>
                  </a:lnTo>
                  <a:lnTo>
                    <a:pt x="270" y="844"/>
                  </a:lnTo>
                  <a:lnTo>
                    <a:pt x="226" y="740"/>
                  </a:lnTo>
                  <a:lnTo>
                    <a:pt x="197" y="563"/>
                  </a:lnTo>
                  <a:lnTo>
                    <a:pt x="197" y="333"/>
                  </a:lnTo>
                  <a:lnTo>
                    <a:pt x="189" y="274"/>
                  </a:lnTo>
                  <a:lnTo>
                    <a:pt x="146" y="230"/>
                  </a:lnTo>
                  <a:lnTo>
                    <a:pt x="21" y="237"/>
                  </a:lnTo>
                  <a:lnTo>
                    <a:pt x="0" y="215"/>
                  </a:lnTo>
                  <a:lnTo>
                    <a:pt x="28" y="200"/>
                  </a:lnTo>
                  <a:lnTo>
                    <a:pt x="117" y="192"/>
                  </a:lnTo>
                  <a:lnTo>
                    <a:pt x="131" y="178"/>
                  </a:lnTo>
                  <a:lnTo>
                    <a:pt x="6" y="103"/>
                  </a:lnTo>
                  <a:lnTo>
                    <a:pt x="6" y="74"/>
                  </a:lnTo>
                  <a:lnTo>
                    <a:pt x="28" y="67"/>
                  </a:lnTo>
                  <a:lnTo>
                    <a:pt x="131" y="125"/>
                  </a:lnTo>
                  <a:lnTo>
                    <a:pt x="153" y="118"/>
                  </a:lnTo>
                  <a:lnTo>
                    <a:pt x="131" y="7"/>
                  </a:lnTo>
                  <a:lnTo>
                    <a:pt x="146" y="0"/>
                  </a:lnTo>
                  <a:lnTo>
                    <a:pt x="161" y="7"/>
                  </a:lnTo>
                  <a:lnTo>
                    <a:pt x="189" y="118"/>
                  </a:lnTo>
                  <a:lnTo>
                    <a:pt x="211" y="125"/>
                  </a:lnTo>
                  <a:lnTo>
                    <a:pt x="270" y="7"/>
                  </a:lnTo>
                  <a:lnTo>
                    <a:pt x="285" y="7"/>
                  </a:lnTo>
                  <a:lnTo>
                    <a:pt x="285" y="45"/>
                  </a:lnTo>
                  <a:lnTo>
                    <a:pt x="248" y="140"/>
                  </a:lnTo>
                  <a:lnTo>
                    <a:pt x="248" y="192"/>
                  </a:lnTo>
                  <a:lnTo>
                    <a:pt x="263" y="259"/>
                  </a:lnTo>
                  <a:lnTo>
                    <a:pt x="255" y="348"/>
                  </a:lnTo>
                  <a:lnTo>
                    <a:pt x="263" y="510"/>
                  </a:lnTo>
                  <a:lnTo>
                    <a:pt x="277" y="615"/>
                  </a:lnTo>
                  <a:lnTo>
                    <a:pt x="314" y="733"/>
                  </a:lnTo>
                  <a:lnTo>
                    <a:pt x="365" y="822"/>
                  </a:lnTo>
                  <a:lnTo>
                    <a:pt x="424" y="888"/>
                  </a:lnTo>
                  <a:close/>
                </a:path>
              </a:pathLst>
            </a:custGeom>
            <a:solidFill>
              <a:srgbClr val="000000"/>
            </a:solidFill>
            <a:ln w="9525">
              <a:noFill/>
              <a:round/>
              <a:headEnd/>
              <a:tailEnd/>
            </a:ln>
          </p:spPr>
          <p:txBody>
            <a:bodyPr/>
            <a:lstStyle/>
            <a:p>
              <a:endParaRPr lang="en-US">
                <a:solidFill>
                  <a:srgbClr val="000000"/>
                </a:solidFill>
              </a:endParaRPr>
            </a:p>
          </p:txBody>
        </p:sp>
        <p:sp>
          <p:nvSpPr>
            <p:cNvPr id="46121" name="Freeform 128"/>
            <p:cNvSpPr>
              <a:spLocks/>
            </p:cNvSpPr>
            <p:nvPr/>
          </p:nvSpPr>
          <p:spPr bwMode="auto">
            <a:xfrm>
              <a:off x="2769" y="5032"/>
              <a:ext cx="291" cy="274"/>
            </a:xfrm>
            <a:custGeom>
              <a:avLst/>
              <a:gdLst>
                <a:gd name="T0" fmla="*/ 0 w 871"/>
                <a:gd name="T1" fmla="*/ 0 h 1095"/>
                <a:gd name="T2" fmla="*/ 0 w 871"/>
                <a:gd name="T3" fmla="*/ 0 h 1095"/>
                <a:gd name="T4" fmla="*/ 0 w 871"/>
                <a:gd name="T5" fmla="*/ 0 h 1095"/>
                <a:gd name="T6" fmla="*/ 0 w 871"/>
                <a:gd name="T7" fmla="*/ 0 h 1095"/>
                <a:gd name="T8" fmla="*/ 0 w 871"/>
                <a:gd name="T9" fmla="*/ 0 h 1095"/>
                <a:gd name="T10" fmla="*/ 0 w 871"/>
                <a:gd name="T11" fmla="*/ 0 h 1095"/>
                <a:gd name="T12" fmla="*/ 0 w 871"/>
                <a:gd name="T13" fmla="*/ 0 h 1095"/>
                <a:gd name="T14" fmla="*/ 0 w 871"/>
                <a:gd name="T15" fmla="*/ 0 h 1095"/>
                <a:gd name="T16" fmla="*/ 0 w 871"/>
                <a:gd name="T17" fmla="*/ 0 h 1095"/>
                <a:gd name="T18" fmla="*/ 0 w 871"/>
                <a:gd name="T19" fmla="*/ 0 h 1095"/>
                <a:gd name="T20" fmla="*/ 0 w 871"/>
                <a:gd name="T21" fmla="*/ 0 h 1095"/>
                <a:gd name="T22" fmla="*/ 0 w 871"/>
                <a:gd name="T23" fmla="*/ 0 h 1095"/>
                <a:gd name="T24" fmla="*/ 0 w 871"/>
                <a:gd name="T25" fmla="*/ 0 h 1095"/>
                <a:gd name="T26" fmla="*/ 0 w 871"/>
                <a:gd name="T27" fmla="*/ 0 h 1095"/>
                <a:gd name="T28" fmla="*/ 0 w 871"/>
                <a:gd name="T29" fmla="*/ 0 h 1095"/>
                <a:gd name="T30" fmla="*/ 0 w 871"/>
                <a:gd name="T31" fmla="*/ 0 h 1095"/>
                <a:gd name="T32" fmla="*/ 0 w 871"/>
                <a:gd name="T33" fmla="*/ 0 h 1095"/>
                <a:gd name="T34" fmla="*/ 0 w 871"/>
                <a:gd name="T35" fmla="*/ 0 h 1095"/>
                <a:gd name="T36" fmla="*/ 0 w 871"/>
                <a:gd name="T37" fmla="*/ 0 h 1095"/>
                <a:gd name="T38" fmla="*/ 0 w 871"/>
                <a:gd name="T39" fmla="*/ 0 h 1095"/>
                <a:gd name="T40" fmla="*/ 0 w 871"/>
                <a:gd name="T41" fmla="*/ 0 h 1095"/>
                <a:gd name="T42" fmla="*/ 0 w 871"/>
                <a:gd name="T43" fmla="*/ 0 h 1095"/>
                <a:gd name="T44" fmla="*/ 0 w 871"/>
                <a:gd name="T45" fmla="*/ 0 h 1095"/>
                <a:gd name="T46" fmla="*/ 0 w 871"/>
                <a:gd name="T47" fmla="*/ 0 h 1095"/>
                <a:gd name="T48" fmla="*/ 0 w 871"/>
                <a:gd name="T49" fmla="*/ 0 h 1095"/>
                <a:gd name="T50" fmla="*/ 0 w 871"/>
                <a:gd name="T51" fmla="*/ 0 h 1095"/>
                <a:gd name="T52" fmla="*/ 0 w 871"/>
                <a:gd name="T53" fmla="*/ 0 h 1095"/>
                <a:gd name="T54" fmla="*/ 0 w 871"/>
                <a:gd name="T55" fmla="*/ 0 h 1095"/>
                <a:gd name="T56" fmla="*/ 0 w 871"/>
                <a:gd name="T57" fmla="*/ 0 h 1095"/>
                <a:gd name="T58" fmla="*/ 0 w 871"/>
                <a:gd name="T59" fmla="*/ 0 h 1095"/>
                <a:gd name="T60" fmla="*/ 0 w 871"/>
                <a:gd name="T61" fmla="*/ 0 h 1095"/>
                <a:gd name="T62" fmla="*/ 0 w 871"/>
                <a:gd name="T63" fmla="*/ 0 h 1095"/>
                <a:gd name="T64" fmla="*/ 0 w 871"/>
                <a:gd name="T65" fmla="*/ 0 h 1095"/>
                <a:gd name="T66" fmla="*/ 0 w 871"/>
                <a:gd name="T67" fmla="*/ 0 h 1095"/>
                <a:gd name="T68" fmla="*/ 0 w 871"/>
                <a:gd name="T69" fmla="*/ 0 h 1095"/>
                <a:gd name="T70" fmla="*/ 0 w 871"/>
                <a:gd name="T71" fmla="*/ 0 h 1095"/>
                <a:gd name="T72" fmla="*/ 0 w 871"/>
                <a:gd name="T73" fmla="*/ 0 h 1095"/>
                <a:gd name="T74" fmla="*/ 0 w 871"/>
                <a:gd name="T75" fmla="*/ 0 h 1095"/>
                <a:gd name="T76" fmla="*/ 0 w 871"/>
                <a:gd name="T77" fmla="*/ 0 h 1095"/>
                <a:gd name="T78" fmla="*/ 0 w 871"/>
                <a:gd name="T79" fmla="*/ 0 h 1095"/>
                <a:gd name="T80" fmla="*/ 0 w 871"/>
                <a:gd name="T81" fmla="*/ 0 h 1095"/>
                <a:gd name="T82" fmla="*/ 0 w 871"/>
                <a:gd name="T83" fmla="*/ 0 h 1095"/>
                <a:gd name="T84" fmla="*/ 0 w 871"/>
                <a:gd name="T85" fmla="*/ 0 h 1095"/>
                <a:gd name="T86" fmla="*/ 0 w 871"/>
                <a:gd name="T87" fmla="*/ 0 h 10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1"/>
                <a:gd name="T133" fmla="*/ 0 h 1095"/>
                <a:gd name="T134" fmla="*/ 871 w 871"/>
                <a:gd name="T135" fmla="*/ 1095 h 10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1" h="1095">
                  <a:moveTo>
                    <a:pt x="15" y="970"/>
                  </a:moveTo>
                  <a:lnTo>
                    <a:pt x="0" y="1021"/>
                  </a:lnTo>
                  <a:lnTo>
                    <a:pt x="15" y="1095"/>
                  </a:lnTo>
                  <a:lnTo>
                    <a:pt x="67" y="1095"/>
                  </a:lnTo>
                  <a:lnTo>
                    <a:pt x="220" y="1066"/>
                  </a:lnTo>
                  <a:lnTo>
                    <a:pt x="388" y="1006"/>
                  </a:lnTo>
                  <a:lnTo>
                    <a:pt x="527" y="910"/>
                  </a:lnTo>
                  <a:lnTo>
                    <a:pt x="608" y="785"/>
                  </a:lnTo>
                  <a:lnTo>
                    <a:pt x="681" y="570"/>
                  </a:lnTo>
                  <a:lnTo>
                    <a:pt x="703" y="370"/>
                  </a:lnTo>
                  <a:lnTo>
                    <a:pt x="703" y="275"/>
                  </a:lnTo>
                  <a:lnTo>
                    <a:pt x="740" y="215"/>
                  </a:lnTo>
                  <a:lnTo>
                    <a:pt x="805" y="193"/>
                  </a:lnTo>
                  <a:lnTo>
                    <a:pt x="864" y="193"/>
                  </a:lnTo>
                  <a:lnTo>
                    <a:pt x="871" y="163"/>
                  </a:lnTo>
                  <a:lnTo>
                    <a:pt x="784" y="170"/>
                  </a:lnTo>
                  <a:lnTo>
                    <a:pt x="769" y="148"/>
                  </a:lnTo>
                  <a:lnTo>
                    <a:pt x="842" y="67"/>
                  </a:lnTo>
                  <a:lnTo>
                    <a:pt x="827" y="45"/>
                  </a:lnTo>
                  <a:lnTo>
                    <a:pt x="812" y="60"/>
                  </a:lnTo>
                  <a:lnTo>
                    <a:pt x="754" y="118"/>
                  </a:lnTo>
                  <a:lnTo>
                    <a:pt x="740" y="118"/>
                  </a:lnTo>
                  <a:lnTo>
                    <a:pt x="740" y="15"/>
                  </a:lnTo>
                  <a:lnTo>
                    <a:pt x="725" y="0"/>
                  </a:lnTo>
                  <a:lnTo>
                    <a:pt x="703" y="8"/>
                  </a:lnTo>
                  <a:lnTo>
                    <a:pt x="710" y="118"/>
                  </a:lnTo>
                  <a:lnTo>
                    <a:pt x="695" y="126"/>
                  </a:lnTo>
                  <a:lnTo>
                    <a:pt x="636" y="67"/>
                  </a:lnTo>
                  <a:lnTo>
                    <a:pt x="593" y="60"/>
                  </a:lnTo>
                  <a:lnTo>
                    <a:pt x="601" y="89"/>
                  </a:lnTo>
                  <a:lnTo>
                    <a:pt x="666" y="155"/>
                  </a:lnTo>
                  <a:lnTo>
                    <a:pt x="666" y="193"/>
                  </a:lnTo>
                  <a:lnTo>
                    <a:pt x="644" y="267"/>
                  </a:lnTo>
                  <a:lnTo>
                    <a:pt x="644" y="333"/>
                  </a:lnTo>
                  <a:lnTo>
                    <a:pt x="644" y="445"/>
                  </a:lnTo>
                  <a:lnTo>
                    <a:pt x="614" y="585"/>
                  </a:lnTo>
                  <a:lnTo>
                    <a:pt x="586" y="673"/>
                  </a:lnTo>
                  <a:lnTo>
                    <a:pt x="534" y="785"/>
                  </a:lnTo>
                  <a:lnTo>
                    <a:pt x="476" y="873"/>
                  </a:lnTo>
                  <a:lnTo>
                    <a:pt x="432" y="918"/>
                  </a:lnTo>
                  <a:lnTo>
                    <a:pt x="315" y="955"/>
                  </a:lnTo>
                  <a:lnTo>
                    <a:pt x="205" y="970"/>
                  </a:lnTo>
                  <a:lnTo>
                    <a:pt x="95" y="985"/>
                  </a:lnTo>
                  <a:lnTo>
                    <a:pt x="15" y="970"/>
                  </a:lnTo>
                  <a:close/>
                </a:path>
              </a:pathLst>
            </a:custGeom>
            <a:solidFill>
              <a:srgbClr val="000000"/>
            </a:solidFill>
            <a:ln w="9525">
              <a:noFill/>
              <a:round/>
              <a:headEnd/>
              <a:tailEnd/>
            </a:ln>
          </p:spPr>
          <p:txBody>
            <a:bodyPr/>
            <a:lstStyle/>
            <a:p>
              <a:endParaRPr lang="en-US">
                <a:solidFill>
                  <a:srgbClr val="000000"/>
                </a:solidFill>
              </a:endParaRPr>
            </a:p>
          </p:txBody>
        </p:sp>
      </p:grpSp>
      <p:sp>
        <p:nvSpPr>
          <p:cNvPr id="393358" name="Rectangle 142"/>
          <p:cNvSpPr>
            <a:spLocks noChangeArrowheads="1"/>
          </p:cNvSpPr>
          <p:nvPr/>
        </p:nvSpPr>
        <p:spPr bwMode="auto">
          <a:xfrm>
            <a:off x="5811838" y="2673350"/>
            <a:ext cx="2444750" cy="396875"/>
          </a:xfrm>
          <a:prstGeom prst="rect">
            <a:avLst/>
          </a:prstGeom>
          <a:noFill/>
          <a:ln w="9525" algn="ctr">
            <a:noFill/>
            <a:miter lim="800000"/>
            <a:headEnd/>
            <a:tailEnd/>
          </a:ln>
        </p:spPr>
        <p:txBody>
          <a:bodyPr anchor="ctr">
            <a:spAutoFit/>
          </a:bodyPr>
          <a:lstStyle/>
          <a:p>
            <a:pPr algn="l"/>
            <a:r>
              <a:rPr lang="en-US" sz="2000" b="0">
                <a:solidFill>
                  <a:srgbClr val="000000"/>
                </a:solidFill>
              </a:rPr>
              <a:t>(i.e., g &lt; 9.81 m/s</a:t>
            </a:r>
            <a:r>
              <a:rPr lang="en-US" sz="2000" b="0" baseline="30000">
                <a:solidFill>
                  <a:srgbClr val="000000"/>
                </a:solidFill>
              </a:rPr>
              <a:t>2</a:t>
            </a:r>
            <a:r>
              <a:rPr lang="en-US" sz="2000" b="0">
                <a:solidFill>
                  <a:srgbClr val="000000"/>
                </a:solidFill>
              </a:rPr>
              <a:t>)</a:t>
            </a:r>
          </a:p>
        </p:txBody>
      </p:sp>
      <p:pic>
        <p:nvPicPr>
          <p:cNvPr id="393359" name="Picture 143" descr="an04316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339279">
            <a:off x="7159625" y="5430838"/>
            <a:ext cx="749300" cy="701675"/>
          </a:xfrm>
          <a:prstGeom prst="rect">
            <a:avLst/>
          </a:prstGeom>
          <a:noFill/>
          <a:ln w="9525">
            <a:noFill/>
            <a:miter lim="800000"/>
            <a:headEnd/>
            <a:tailEnd/>
          </a:ln>
        </p:spPr>
      </p:pic>
      <p:pic>
        <p:nvPicPr>
          <p:cNvPr id="393360" name="Picture 144" descr="an0429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86199">
            <a:off x="7980363" y="4352925"/>
            <a:ext cx="533400" cy="434975"/>
          </a:xfrm>
          <a:prstGeom prst="rect">
            <a:avLst/>
          </a:prstGeom>
          <a:noFill/>
          <a:ln w="9525">
            <a:noFill/>
            <a:miter lim="800000"/>
            <a:headEnd/>
            <a:tailEnd/>
          </a:ln>
        </p:spPr>
      </p:pic>
      <p:pic>
        <p:nvPicPr>
          <p:cNvPr id="393361" name="Picture 145" descr="an04303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065429">
            <a:off x="2921000" y="5116513"/>
            <a:ext cx="1139825" cy="847725"/>
          </a:xfrm>
          <a:prstGeom prst="rect">
            <a:avLst/>
          </a:prstGeom>
          <a:noFill/>
          <a:ln w="9525">
            <a:noFill/>
            <a:miter lim="800000"/>
            <a:headEnd/>
            <a:tailEnd/>
          </a:ln>
        </p:spPr>
      </p:pic>
      <p:pic>
        <p:nvPicPr>
          <p:cNvPr id="393362" name="Picture 146" descr="an04305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984375" y="2735263"/>
            <a:ext cx="990600" cy="1371600"/>
          </a:xfrm>
          <a:prstGeom prst="rect">
            <a:avLst/>
          </a:prstGeom>
          <a:noFill/>
          <a:ln w="9525">
            <a:noFill/>
            <a:miter lim="800000"/>
            <a:headEnd/>
            <a:tailEnd/>
          </a:ln>
        </p:spPr>
      </p:pic>
      <p:pic>
        <p:nvPicPr>
          <p:cNvPr id="393363" name="Picture 147" descr="bd07380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0974">
            <a:off x="7040563" y="1317625"/>
            <a:ext cx="482600" cy="333375"/>
          </a:xfrm>
          <a:prstGeom prst="rect">
            <a:avLst/>
          </a:prstGeom>
          <a:noFill/>
          <a:ln w="9525">
            <a:noFill/>
            <a:miter lim="800000"/>
            <a:headEnd/>
            <a:tailEnd/>
          </a:ln>
        </p:spPr>
      </p:pic>
      <p:pic>
        <p:nvPicPr>
          <p:cNvPr id="393364" name="Picture 148" descr="j033023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14357">
            <a:off x="7977188" y="2449512"/>
            <a:ext cx="539750" cy="473075"/>
          </a:xfrm>
          <a:prstGeom prst="rect">
            <a:avLst/>
          </a:prstGeom>
          <a:noFill/>
          <a:ln w="9525">
            <a:noFill/>
            <a:miter lim="800000"/>
            <a:headEnd/>
            <a:tailEnd/>
          </a:ln>
        </p:spPr>
      </p:pic>
      <p:pic>
        <p:nvPicPr>
          <p:cNvPr id="393365" name="Picture 149" descr="an04331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664682">
            <a:off x="2441575" y="488950"/>
            <a:ext cx="2089150" cy="1495425"/>
          </a:xfrm>
          <a:prstGeom prst="rect">
            <a:avLst/>
          </a:prstGeom>
          <a:noFill/>
          <a:ln w="9525">
            <a:noFill/>
            <a:miter lim="800000"/>
            <a:headEnd/>
            <a:tailEnd/>
          </a:ln>
        </p:spPr>
      </p:pic>
    </p:spTree>
    <p:extLst>
      <p:ext uri="{BB962C8B-B14F-4D97-AF65-F5344CB8AC3E}">
        <p14:creationId xmlns:p14="http://schemas.microsoft.com/office/powerpoint/2010/main" val="2480802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3281"/>
                                        </p:tgtEl>
                                        <p:attrNameLst>
                                          <p:attrName>style.visibility</p:attrName>
                                        </p:attrNameLst>
                                      </p:cBhvr>
                                      <p:to>
                                        <p:strVal val="visible"/>
                                      </p:to>
                                    </p:set>
                                    <p:animEffect transition="in" filter="fade">
                                      <p:cBhvr>
                                        <p:cTn id="25" dur="2000"/>
                                        <p:tgtEl>
                                          <p:spTgt spid="3932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3"/>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3291"/>
                                        </p:tgtEl>
                                        <p:attrNameLst>
                                          <p:attrName>style.visibility</p:attrName>
                                        </p:attrNameLst>
                                      </p:cBhvr>
                                      <p:to>
                                        <p:strVal val="visible"/>
                                      </p:to>
                                    </p:set>
                                    <p:anim calcmode="lin" valueType="num">
                                      <p:cBhvr>
                                        <p:cTn id="49" dur="1000" fill="hold"/>
                                        <p:tgtEl>
                                          <p:spTgt spid="393291"/>
                                        </p:tgtEl>
                                        <p:attrNameLst>
                                          <p:attrName>ppt_w</p:attrName>
                                        </p:attrNameLst>
                                      </p:cBhvr>
                                      <p:tavLst>
                                        <p:tav tm="0">
                                          <p:val>
                                            <p:strVal val="#ppt_w+.3"/>
                                          </p:val>
                                        </p:tav>
                                        <p:tav tm="100000">
                                          <p:val>
                                            <p:strVal val="#ppt_w"/>
                                          </p:val>
                                        </p:tav>
                                      </p:tavLst>
                                    </p:anim>
                                    <p:anim calcmode="lin" valueType="num">
                                      <p:cBhvr>
                                        <p:cTn id="50" dur="1000" fill="hold"/>
                                        <p:tgtEl>
                                          <p:spTgt spid="393291"/>
                                        </p:tgtEl>
                                        <p:attrNameLst>
                                          <p:attrName>ppt_h</p:attrName>
                                        </p:attrNameLst>
                                      </p:cBhvr>
                                      <p:tavLst>
                                        <p:tav tm="0">
                                          <p:val>
                                            <p:strVal val="#ppt_h"/>
                                          </p:val>
                                        </p:tav>
                                        <p:tav tm="100000">
                                          <p:val>
                                            <p:strVal val="#ppt_h"/>
                                          </p:val>
                                        </p:tav>
                                      </p:tavLst>
                                    </p:anim>
                                    <p:animEffect transition="in" filter="fade">
                                      <p:cBhvr>
                                        <p:cTn id="51" dur="1000"/>
                                        <p:tgtEl>
                                          <p:spTgt spid="393291"/>
                                        </p:tgtEl>
                                      </p:cBhvr>
                                    </p:animEffect>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93299"/>
                                        </p:tgtEl>
                                        <p:attrNameLst>
                                          <p:attrName>style.visibility</p:attrName>
                                        </p:attrNameLst>
                                      </p:cBhvr>
                                      <p:to>
                                        <p:strVal val="visible"/>
                                      </p:to>
                                    </p:set>
                                    <p:anim calcmode="lin" valueType="num">
                                      <p:cBhvr>
                                        <p:cTn id="77" dur="1000" fill="hold"/>
                                        <p:tgtEl>
                                          <p:spTgt spid="393299"/>
                                        </p:tgtEl>
                                        <p:attrNameLst>
                                          <p:attrName>ppt_w</p:attrName>
                                        </p:attrNameLst>
                                      </p:cBhvr>
                                      <p:tavLst>
                                        <p:tav tm="0">
                                          <p:val>
                                            <p:strVal val="#ppt_w+.3"/>
                                          </p:val>
                                        </p:tav>
                                        <p:tav tm="100000">
                                          <p:val>
                                            <p:strVal val="#ppt_w"/>
                                          </p:val>
                                        </p:tav>
                                      </p:tavLst>
                                    </p:anim>
                                    <p:anim calcmode="lin" valueType="num">
                                      <p:cBhvr>
                                        <p:cTn id="78" dur="1000" fill="hold"/>
                                        <p:tgtEl>
                                          <p:spTgt spid="393299"/>
                                        </p:tgtEl>
                                        <p:attrNameLst>
                                          <p:attrName>ppt_h</p:attrName>
                                        </p:attrNameLst>
                                      </p:cBhvr>
                                      <p:tavLst>
                                        <p:tav tm="0">
                                          <p:val>
                                            <p:strVal val="#ppt_h"/>
                                          </p:val>
                                        </p:tav>
                                        <p:tav tm="100000">
                                          <p:val>
                                            <p:strVal val="#ppt_h"/>
                                          </p:val>
                                        </p:tav>
                                      </p:tavLst>
                                    </p:anim>
                                    <p:animEffect transition="in" filter="fade">
                                      <p:cBhvr>
                                        <p:cTn id="79" dur="1000"/>
                                        <p:tgtEl>
                                          <p:spTgt spid="393299"/>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grpId="0" nodeType="clickEffect">
                                  <p:stCondLst>
                                    <p:cond delay="0"/>
                                  </p:stCondLst>
                                  <p:childTnLst>
                                    <p:set>
                                      <p:cBhvr>
                                        <p:cTn id="83" dur="1" fill="hold">
                                          <p:stCondLst>
                                            <p:cond delay="0"/>
                                          </p:stCondLst>
                                        </p:cTn>
                                        <p:tgtEl>
                                          <p:spTgt spid="393301"/>
                                        </p:tgtEl>
                                        <p:attrNameLst>
                                          <p:attrName>style.visibility</p:attrName>
                                        </p:attrNameLst>
                                      </p:cBhvr>
                                      <p:to>
                                        <p:strVal val="visible"/>
                                      </p:to>
                                    </p:set>
                                    <p:anim calcmode="lin" valueType="num">
                                      <p:cBhvr>
                                        <p:cTn id="84" dur="1000" fill="hold"/>
                                        <p:tgtEl>
                                          <p:spTgt spid="393301"/>
                                        </p:tgtEl>
                                        <p:attrNameLst>
                                          <p:attrName>ppt_w</p:attrName>
                                        </p:attrNameLst>
                                      </p:cBhvr>
                                      <p:tavLst>
                                        <p:tav tm="0">
                                          <p:val>
                                            <p:strVal val="#ppt_w+.3"/>
                                          </p:val>
                                        </p:tav>
                                        <p:tav tm="100000">
                                          <p:val>
                                            <p:strVal val="#ppt_w"/>
                                          </p:val>
                                        </p:tav>
                                      </p:tavLst>
                                    </p:anim>
                                    <p:anim calcmode="lin" valueType="num">
                                      <p:cBhvr>
                                        <p:cTn id="85" dur="1000" fill="hold"/>
                                        <p:tgtEl>
                                          <p:spTgt spid="393301"/>
                                        </p:tgtEl>
                                        <p:attrNameLst>
                                          <p:attrName>ppt_h</p:attrName>
                                        </p:attrNameLst>
                                      </p:cBhvr>
                                      <p:tavLst>
                                        <p:tav tm="0">
                                          <p:val>
                                            <p:strVal val="#ppt_h"/>
                                          </p:val>
                                        </p:tav>
                                        <p:tav tm="100000">
                                          <p:val>
                                            <p:strVal val="#ppt_h"/>
                                          </p:val>
                                        </p:tav>
                                      </p:tavLst>
                                    </p:anim>
                                    <p:animEffect transition="in" filter="fade">
                                      <p:cBhvr>
                                        <p:cTn id="86" dur="1000"/>
                                        <p:tgtEl>
                                          <p:spTgt spid="393301"/>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393358"/>
                                        </p:tgtEl>
                                        <p:attrNameLst>
                                          <p:attrName>style.visibility</p:attrName>
                                        </p:attrNameLst>
                                      </p:cBhvr>
                                      <p:to>
                                        <p:strVal val="visible"/>
                                      </p:to>
                                    </p:set>
                                    <p:animEffect transition="in" filter="fade">
                                      <p:cBhvr>
                                        <p:cTn id="91" dur="1000"/>
                                        <p:tgtEl>
                                          <p:spTgt spid="393358"/>
                                        </p:tgtEl>
                                      </p:cBhvr>
                                    </p:animEffect>
                                    <p:anim calcmode="lin" valueType="num">
                                      <p:cBhvr>
                                        <p:cTn id="92" dur="1000" fill="hold"/>
                                        <p:tgtEl>
                                          <p:spTgt spid="393358"/>
                                        </p:tgtEl>
                                        <p:attrNameLst>
                                          <p:attrName>ppt_x</p:attrName>
                                        </p:attrNameLst>
                                      </p:cBhvr>
                                      <p:tavLst>
                                        <p:tav tm="0">
                                          <p:val>
                                            <p:strVal val="#ppt_x"/>
                                          </p:val>
                                        </p:tav>
                                        <p:tav tm="100000">
                                          <p:val>
                                            <p:strVal val="#ppt_x"/>
                                          </p:val>
                                        </p:tav>
                                      </p:tavLst>
                                    </p:anim>
                                    <p:anim calcmode="lin" valueType="num">
                                      <p:cBhvr>
                                        <p:cTn id="93" dur="1000" fill="hold"/>
                                        <p:tgtEl>
                                          <p:spTgt spid="39335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0" presetClass="entr" presetSubtype="0" decel="100000" fill="hold" grpId="0" nodeType="clickEffect">
                                  <p:stCondLst>
                                    <p:cond delay="0"/>
                                  </p:stCondLst>
                                  <p:childTnLst>
                                    <p:set>
                                      <p:cBhvr>
                                        <p:cTn id="104" dur="1" fill="hold">
                                          <p:stCondLst>
                                            <p:cond delay="0"/>
                                          </p:stCondLst>
                                        </p:cTn>
                                        <p:tgtEl>
                                          <p:spTgt spid="393294"/>
                                        </p:tgtEl>
                                        <p:attrNameLst>
                                          <p:attrName>style.visibility</p:attrName>
                                        </p:attrNameLst>
                                      </p:cBhvr>
                                      <p:to>
                                        <p:strVal val="visible"/>
                                      </p:to>
                                    </p:set>
                                    <p:anim calcmode="lin" valueType="num">
                                      <p:cBhvr>
                                        <p:cTn id="105" dur="1000" fill="hold"/>
                                        <p:tgtEl>
                                          <p:spTgt spid="393294"/>
                                        </p:tgtEl>
                                        <p:attrNameLst>
                                          <p:attrName>ppt_w</p:attrName>
                                        </p:attrNameLst>
                                      </p:cBhvr>
                                      <p:tavLst>
                                        <p:tav tm="0">
                                          <p:val>
                                            <p:strVal val="#ppt_w+.3"/>
                                          </p:val>
                                        </p:tav>
                                        <p:tav tm="100000">
                                          <p:val>
                                            <p:strVal val="#ppt_w"/>
                                          </p:val>
                                        </p:tav>
                                      </p:tavLst>
                                    </p:anim>
                                    <p:anim calcmode="lin" valueType="num">
                                      <p:cBhvr>
                                        <p:cTn id="106" dur="1000" fill="hold"/>
                                        <p:tgtEl>
                                          <p:spTgt spid="393294"/>
                                        </p:tgtEl>
                                        <p:attrNameLst>
                                          <p:attrName>ppt_h</p:attrName>
                                        </p:attrNameLst>
                                      </p:cBhvr>
                                      <p:tavLst>
                                        <p:tav tm="0">
                                          <p:val>
                                            <p:strVal val="#ppt_h"/>
                                          </p:val>
                                        </p:tav>
                                        <p:tav tm="100000">
                                          <p:val>
                                            <p:strVal val="#ppt_h"/>
                                          </p:val>
                                        </p:tav>
                                      </p:tavLst>
                                    </p:anim>
                                    <p:animEffect transition="in" filter="fade">
                                      <p:cBhvr>
                                        <p:cTn id="107" dur="1000"/>
                                        <p:tgtEl>
                                          <p:spTgt spid="393294"/>
                                        </p:tgtEl>
                                      </p:cBhvr>
                                    </p:animEffect>
                                  </p:childTnLst>
                                </p:cTn>
                              </p:par>
                            </p:childTnLst>
                          </p:cTn>
                        </p:par>
                      </p:childTnLst>
                    </p:cTn>
                  </p:par>
                  <p:par>
                    <p:cTn id="108" fill="hold">
                      <p:stCondLst>
                        <p:cond delay="indefinite"/>
                      </p:stCondLst>
                      <p:childTnLst>
                        <p:par>
                          <p:cTn id="109" fill="hold">
                            <p:stCondLst>
                              <p:cond delay="0"/>
                            </p:stCondLst>
                            <p:childTnLst>
                              <p:par>
                                <p:cTn id="110" presetID="50" presetClass="entr" presetSubtype="0" decel="100000" fill="hold" grpId="0" nodeType="clickEffect">
                                  <p:stCondLst>
                                    <p:cond delay="0"/>
                                  </p:stCondLst>
                                  <p:childTnLst>
                                    <p:set>
                                      <p:cBhvr>
                                        <p:cTn id="111" dur="1" fill="hold">
                                          <p:stCondLst>
                                            <p:cond delay="0"/>
                                          </p:stCondLst>
                                        </p:cTn>
                                        <p:tgtEl>
                                          <p:spTgt spid="393293"/>
                                        </p:tgtEl>
                                        <p:attrNameLst>
                                          <p:attrName>style.visibility</p:attrName>
                                        </p:attrNameLst>
                                      </p:cBhvr>
                                      <p:to>
                                        <p:strVal val="visible"/>
                                      </p:to>
                                    </p:set>
                                    <p:anim calcmode="lin" valueType="num">
                                      <p:cBhvr>
                                        <p:cTn id="112" dur="1000" fill="hold"/>
                                        <p:tgtEl>
                                          <p:spTgt spid="393293"/>
                                        </p:tgtEl>
                                        <p:attrNameLst>
                                          <p:attrName>ppt_w</p:attrName>
                                        </p:attrNameLst>
                                      </p:cBhvr>
                                      <p:tavLst>
                                        <p:tav tm="0">
                                          <p:val>
                                            <p:strVal val="#ppt_w+.3"/>
                                          </p:val>
                                        </p:tav>
                                        <p:tav tm="100000">
                                          <p:val>
                                            <p:strVal val="#ppt_w"/>
                                          </p:val>
                                        </p:tav>
                                      </p:tavLst>
                                    </p:anim>
                                    <p:anim calcmode="lin" valueType="num">
                                      <p:cBhvr>
                                        <p:cTn id="113" dur="1000" fill="hold"/>
                                        <p:tgtEl>
                                          <p:spTgt spid="393293"/>
                                        </p:tgtEl>
                                        <p:attrNameLst>
                                          <p:attrName>ppt_h</p:attrName>
                                        </p:attrNameLst>
                                      </p:cBhvr>
                                      <p:tavLst>
                                        <p:tav tm="0">
                                          <p:val>
                                            <p:strVal val="#ppt_h"/>
                                          </p:val>
                                        </p:tav>
                                        <p:tav tm="100000">
                                          <p:val>
                                            <p:strVal val="#ppt_h"/>
                                          </p:val>
                                        </p:tav>
                                      </p:tavLst>
                                    </p:anim>
                                    <p:animEffect transition="in" filter="fade">
                                      <p:cBhvr>
                                        <p:cTn id="114" dur="1000"/>
                                        <p:tgtEl>
                                          <p:spTgt spid="393293"/>
                                        </p:tgtEl>
                                      </p:cBhvr>
                                    </p:animEffect>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nodeType="click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393300"/>
                                        </p:tgtEl>
                                        <p:attrNameLst>
                                          <p:attrName>style.visibility</p:attrName>
                                        </p:attrNameLst>
                                      </p:cBhvr>
                                      <p:to>
                                        <p:strVal val="visible"/>
                                      </p:to>
                                    </p:set>
                                    <p:anim calcmode="lin" valueType="num">
                                      <p:cBhvr>
                                        <p:cTn id="126" dur="1000" fill="hold"/>
                                        <p:tgtEl>
                                          <p:spTgt spid="393300"/>
                                        </p:tgtEl>
                                        <p:attrNameLst>
                                          <p:attrName>ppt_w</p:attrName>
                                        </p:attrNameLst>
                                      </p:cBhvr>
                                      <p:tavLst>
                                        <p:tav tm="0">
                                          <p:val>
                                            <p:strVal val="#ppt_w+.3"/>
                                          </p:val>
                                        </p:tav>
                                        <p:tav tm="100000">
                                          <p:val>
                                            <p:strVal val="#ppt_w"/>
                                          </p:val>
                                        </p:tav>
                                      </p:tavLst>
                                    </p:anim>
                                    <p:anim calcmode="lin" valueType="num">
                                      <p:cBhvr>
                                        <p:cTn id="127" dur="1000" fill="hold"/>
                                        <p:tgtEl>
                                          <p:spTgt spid="393300"/>
                                        </p:tgtEl>
                                        <p:attrNameLst>
                                          <p:attrName>ppt_h</p:attrName>
                                        </p:attrNameLst>
                                      </p:cBhvr>
                                      <p:tavLst>
                                        <p:tav tm="0">
                                          <p:val>
                                            <p:strVal val="#ppt_h"/>
                                          </p:val>
                                        </p:tav>
                                        <p:tav tm="100000">
                                          <p:val>
                                            <p:strVal val="#ppt_h"/>
                                          </p:val>
                                        </p:tav>
                                      </p:tavLst>
                                    </p:anim>
                                    <p:animEffect transition="in" filter="fade">
                                      <p:cBhvr>
                                        <p:cTn id="128" dur="1000"/>
                                        <p:tgtEl>
                                          <p:spTgt spid="393300"/>
                                        </p:tgtEl>
                                      </p:cBhvr>
                                    </p:animEffect>
                                  </p:childTnLst>
                                </p:cTn>
                              </p:par>
                            </p:childTnLst>
                          </p:cTn>
                        </p:par>
                      </p:childTnLst>
                    </p:cTn>
                  </p:par>
                  <p:par>
                    <p:cTn id="129" fill="hold">
                      <p:stCondLst>
                        <p:cond delay="indefinite"/>
                      </p:stCondLst>
                      <p:childTnLst>
                        <p:par>
                          <p:cTn id="130" fill="hold">
                            <p:stCondLst>
                              <p:cond delay="0"/>
                            </p:stCondLst>
                            <p:childTnLst>
                              <p:par>
                                <p:cTn id="131" presetID="50" presetClass="entr" presetSubtype="0" decel="100000" fill="hold" grpId="0" nodeType="clickEffect">
                                  <p:stCondLst>
                                    <p:cond delay="0"/>
                                  </p:stCondLst>
                                  <p:childTnLst>
                                    <p:set>
                                      <p:cBhvr>
                                        <p:cTn id="132" dur="1" fill="hold">
                                          <p:stCondLst>
                                            <p:cond delay="0"/>
                                          </p:stCondLst>
                                        </p:cTn>
                                        <p:tgtEl>
                                          <p:spTgt spid="393302"/>
                                        </p:tgtEl>
                                        <p:attrNameLst>
                                          <p:attrName>style.visibility</p:attrName>
                                        </p:attrNameLst>
                                      </p:cBhvr>
                                      <p:to>
                                        <p:strVal val="visible"/>
                                      </p:to>
                                    </p:set>
                                    <p:anim calcmode="lin" valueType="num">
                                      <p:cBhvr>
                                        <p:cTn id="133" dur="1000" fill="hold"/>
                                        <p:tgtEl>
                                          <p:spTgt spid="393302"/>
                                        </p:tgtEl>
                                        <p:attrNameLst>
                                          <p:attrName>ppt_w</p:attrName>
                                        </p:attrNameLst>
                                      </p:cBhvr>
                                      <p:tavLst>
                                        <p:tav tm="0">
                                          <p:val>
                                            <p:strVal val="#ppt_w+.3"/>
                                          </p:val>
                                        </p:tav>
                                        <p:tav tm="100000">
                                          <p:val>
                                            <p:strVal val="#ppt_w"/>
                                          </p:val>
                                        </p:tav>
                                      </p:tavLst>
                                    </p:anim>
                                    <p:anim calcmode="lin" valueType="num">
                                      <p:cBhvr>
                                        <p:cTn id="134" dur="1000" fill="hold"/>
                                        <p:tgtEl>
                                          <p:spTgt spid="393302"/>
                                        </p:tgtEl>
                                        <p:attrNameLst>
                                          <p:attrName>ppt_h</p:attrName>
                                        </p:attrNameLst>
                                      </p:cBhvr>
                                      <p:tavLst>
                                        <p:tav tm="0">
                                          <p:val>
                                            <p:strVal val="#ppt_h"/>
                                          </p:val>
                                        </p:tav>
                                        <p:tav tm="100000">
                                          <p:val>
                                            <p:strVal val="#ppt_h"/>
                                          </p:val>
                                        </p:tav>
                                      </p:tavLst>
                                    </p:anim>
                                    <p:animEffect transition="in" filter="fade">
                                      <p:cBhvr>
                                        <p:cTn id="135" dur="1000"/>
                                        <p:tgtEl>
                                          <p:spTgt spid="393302"/>
                                        </p:tgtEl>
                                      </p:cBhvr>
                                    </p:animEffect>
                                  </p:child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nodeType="click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1000"/>
                                        <p:tgtEl>
                                          <p:spTgt spid="21"/>
                                        </p:tgtEl>
                                      </p:cBhvr>
                                    </p:animEffect>
                                    <p:anim calcmode="lin" valueType="num">
                                      <p:cBhvr>
                                        <p:cTn id="141" dur="1000" fill="hold"/>
                                        <p:tgtEl>
                                          <p:spTgt spid="21"/>
                                        </p:tgtEl>
                                        <p:attrNameLst>
                                          <p:attrName>ppt_x</p:attrName>
                                        </p:attrNameLst>
                                      </p:cBhvr>
                                      <p:tavLst>
                                        <p:tav tm="0">
                                          <p:val>
                                            <p:strVal val="#ppt_x"/>
                                          </p:val>
                                        </p:tav>
                                        <p:tav tm="100000">
                                          <p:val>
                                            <p:strVal val="#ppt_x"/>
                                          </p:val>
                                        </p:tav>
                                      </p:tavLst>
                                    </p:anim>
                                    <p:anim calcmode="lin" valueType="num">
                                      <p:cBhvr>
                                        <p:cTn id="142" dur="1000" fill="hold"/>
                                        <p:tgtEl>
                                          <p:spTgt spid="21"/>
                                        </p:tgtEl>
                                        <p:attrNameLst>
                                          <p:attrName>ppt_y</p:attrName>
                                        </p:attrNameLst>
                                      </p:cBhvr>
                                      <p:tavLst>
                                        <p:tav tm="0">
                                          <p:val>
                                            <p:strVal val="#ppt_y-.1"/>
                                          </p:val>
                                        </p:tav>
                                        <p:tav tm="100000">
                                          <p:val>
                                            <p:strVal val="#ppt_y"/>
                                          </p:val>
                                        </p:tav>
                                      </p:tavLst>
                                    </p:anim>
                                  </p:childTnLst>
                                </p:cTn>
                              </p:par>
                            </p:childTnLst>
                          </p:cTn>
                        </p:par>
                        <p:par>
                          <p:cTn id="143" fill="hold">
                            <p:stCondLst>
                              <p:cond delay="1000"/>
                            </p:stCondLst>
                            <p:childTnLst>
                              <p:par>
                                <p:cTn id="144" presetID="47" presetClass="entr" presetSubtype="0" fill="hold" nodeType="after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fade">
                                      <p:cBhvr>
                                        <p:cTn id="146" dur="1000"/>
                                        <p:tgtEl>
                                          <p:spTgt spid="14"/>
                                        </p:tgtEl>
                                      </p:cBhvr>
                                    </p:animEffect>
                                    <p:anim calcmode="lin" valueType="num">
                                      <p:cBhvr>
                                        <p:cTn id="147" dur="1000" fill="hold"/>
                                        <p:tgtEl>
                                          <p:spTgt spid="14"/>
                                        </p:tgtEl>
                                        <p:attrNameLst>
                                          <p:attrName>ppt_x</p:attrName>
                                        </p:attrNameLst>
                                      </p:cBhvr>
                                      <p:tavLst>
                                        <p:tav tm="0">
                                          <p:val>
                                            <p:strVal val="#ppt_x"/>
                                          </p:val>
                                        </p:tav>
                                        <p:tav tm="100000">
                                          <p:val>
                                            <p:strVal val="#ppt_x"/>
                                          </p:val>
                                        </p:tav>
                                      </p:tavLst>
                                    </p:anim>
                                    <p:anim calcmode="lin" valueType="num">
                                      <p:cBhvr>
                                        <p:cTn id="148" dur="1000" fill="hold"/>
                                        <p:tgtEl>
                                          <p:spTgt spid="14"/>
                                        </p:tgtEl>
                                        <p:attrNameLst>
                                          <p:attrName>ppt_y</p:attrName>
                                        </p:attrNameLst>
                                      </p:cBhvr>
                                      <p:tavLst>
                                        <p:tav tm="0">
                                          <p:val>
                                            <p:strVal val="#ppt_y-.1"/>
                                          </p:val>
                                        </p:tav>
                                        <p:tav tm="100000">
                                          <p:val>
                                            <p:strVal val="#ppt_y"/>
                                          </p:val>
                                        </p:tav>
                                      </p:tavLst>
                                    </p:anim>
                                  </p:childTnLst>
                                </p:cTn>
                              </p:par>
                            </p:childTnLst>
                          </p:cTn>
                        </p:par>
                        <p:par>
                          <p:cTn id="149" fill="hold">
                            <p:stCondLst>
                              <p:cond delay="2000"/>
                            </p:stCondLst>
                            <p:childTnLst>
                              <p:par>
                                <p:cTn id="150" presetID="10" presetClass="entr" presetSubtype="0" fill="hold" nodeType="after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fade">
                                      <p:cBhvr>
                                        <p:cTn id="152" dur="2000"/>
                                        <p:tgtEl>
                                          <p:spTgt spid="9"/>
                                        </p:tgtEl>
                                      </p:cBhvr>
                                    </p:animEffect>
                                  </p:childTnLst>
                                </p:cTn>
                              </p:par>
                            </p:childTnLst>
                          </p:cTn>
                        </p:par>
                      </p:childTnLst>
                    </p:cTn>
                  </p:par>
                  <p:par>
                    <p:cTn id="153" fill="hold">
                      <p:stCondLst>
                        <p:cond delay="indefinite"/>
                      </p:stCondLst>
                      <p:childTnLst>
                        <p:par>
                          <p:cTn id="154" fill="hold">
                            <p:stCondLst>
                              <p:cond delay="0"/>
                            </p:stCondLst>
                            <p:childTnLst>
                              <p:par>
                                <p:cTn id="155" presetID="50" presetClass="entr" presetSubtype="0" decel="100000" fill="hold" grpId="0" nodeType="clickEffect">
                                  <p:stCondLst>
                                    <p:cond delay="0"/>
                                  </p:stCondLst>
                                  <p:childTnLst>
                                    <p:set>
                                      <p:cBhvr>
                                        <p:cTn id="156" dur="1" fill="hold">
                                          <p:stCondLst>
                                            <p:cond delay="0"/>
                                          </p:stCondLst>
                                        </p:cTn>
                                        <p:tgtEl>
                                          <p:spTgt spid="393296"/>
                                        </p:tgtEl>
                                        <p:attrNameLst>
                                          <p:attrName>style.visibility</p:attrName>
                                        </p:attrNameLst>
                                      </p:cBhvr>
                                      <p:to>
                                        <p:strVal val="visible"/>
                                      </p:to>
                                    </p:set>
                                    <p:anim calcmode="lin" valueType="num">
                                      <p:cBhvr>
                                        <p:cTn id="157" dur="1000" fill="hold"/>
                                        <p:tgtEl>
                                          <p:spTgt spid="393296"/>
                                        </p:tgtEl>
                                        <p:attrNameLst>
                                          <p:attrName>ppt_w</p:attrName>
                                        </p:attrNameLst>
                                      </p:cBhvr>
                                      <p:tavLst>
                                        <p:tav tm="0">
                                          <p:val>
                                            <p:strVal val="#ppt_w+.3"/>
                                          </p:val>
                                        </p:tav>
                                        <p:tav tm="100000">
                                          <p:val>
                                            <p:strVal val="#ppt_w"/>
                                          </p:val>
                                        </p:tav>
                                      </p:tavLst>
                                    </p:anim>
                                    <p:anim calcmode="lin" valueType="num">
                                      <p:cBhvr>
                                        <p:cTn id="158" dur="1000" fill="hold"/>
                                        <p:tgtEl>
                                          <p:spTgt spid="393296"/>
                                        </p:tgtEl>
                                        <p:attrNameLst>
                                          <p:attrName>ppt_h</p:attrName>
                                        </p:attrNameLst>
                                      </p:cBhvr>
                                      <p:tavLst>
                                        <p:tav tm="0">
                                          <p:val>
                                            <p:strVal val="#ppt_h"/>
                                          </p:val>
                                        </p:tav>
                                        <p:tav tm="100000">
                                          <p:val>
                                            <p:strVal val="#ppt_h"/>
                                          </p:val>
                                        </p:tav>
                                      </p:tavLst>
                                    </p:anim>
                                    <p:animEffect transition="in" filter="fade">
                                      <p:cBhvr>
                                        <p:cTn id="159" dur="1000"/>
                                        <p:tgtEl>
                                          <p:spTgt spid="393296"/>
                                        </p:tgtEl>
                                      </p:cBhvr>
                                    </p:animEffect>
                                  </p:childTnLst>
                                </p:cTn>
                              </p:par>
                            </p:childTnLst>
                          </p:cTn>
                        </p:par>
                      </p:childTnLst>
                    </p:cTn>
                  </p:par>
                  <p:par>
                    <p:cTn id="160" fill="hold">
                      <p:stCondLst>
                        <p:cond delay="indefinite"/>
                      </p:stCondLst>
                      <p:childTnLst>
                        <p:par>
                          <p:cTn id="161" fill="hold">
                            <p:stCondLst>
                              <p:cond delay="0"/>
                            </p:stCondLst>
                            <p:childTnLst>
                              <p:par>
                                <p:cTn id="162" presetID="50" presetClass="entr" presetSubtype="0" decel="100000" fill="hold" nodeType="clickEffect">
                                  <p:stCondLst>
                                    <p:cond delay="0"/>
                                  </p:stCondLst>
                                  <p:childTnLst>
                                    <p:set>
                                      <p:cBhvr>
                                        <p:cTn id="163" dur="1" fill="hold">
                                          <p:stCondLst>
                                            <p:cond delay="0"/>
                                          </p:stCondLst>
                                        </p:cTn>
                                        <p:tgtEl>
                                          <p:spTgt spid="16"/>
                                        </p:tgtEl>
                                        <p:attrNameLst>
                                          <p:attrName>style.visibility</p:attrName>
                                        </p:attrNameLst>
                                      </p:cBhvr>
                                      <p:to>
                                        <p:strVal val="visible"/>
                                      </p:to>
                                    </p:set>
                                    <p:anim calcmode="lin" valueType="num">
                                      <p:cBhvr>
                                        <p:cTn id="164" dur="1000" fill="hold"/>
                                        <p:tgtEl>
                                          <p:spTgt spid="16"/>
                                        </p:tgtEl>
                                        <p:attrNameLst>
                                          <p:attrName>ppt_w</p:attrName>
                                        </p:attrNameLst>
                                      </p:cBhvr>
                                      <p:tavLst>
                                        <p:tav tm="0">
                                          <p:val>
                                            <p:strVal val="#ppt_w+.3"/>
                                          </p:val>
                                        </p:tav>
                                        <p:tav tm="100000">
                                          <p:val>
                                            <p:strVal val="#ppt_w"/>
                                          </p:val>
                                        </p:tav>
                                      </p:tavLst>
                                    </p:anim>
                                    <p:anim calcmode="lin" valueType="num">
                                      <p:cBhvr>
                                        <p:cTn id="165" dur="1000" fill="hold"/>
                                        <p:tgtEl>
                                          <p:spTgt spid="16"/>
                                        </p:tgtEl>
                                        <p:attrNameLst>
                                          <p:attrName>ppt_h</p:attrName>
                                        </p:attrNameLst>
                                      </p:cBhvr>
                                      <p:tavLst>
                                        <p:tav tm="0">
                                          <p:val>
                                            <p:strVal val="#ppt_h"/>
                                          </p:val>
                                        </p:tav>
                                        <p:tav tm="100000">
                                          <p:val>
                                            <p:strVal val="#ppt_h"/>
                                          </p:val>
                                        </p:tav>
                                      </p:tavLst>
                                    </p:anim>
                                    <p:animEffect transition="in" filter="fade">
                                      <p:cBhvr>
                                        <p:cTn id="166" dur="1000"/>
                                        <p:tgtEl>
                                          <p:spTgt spid="16"/>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2000"/>
                                        <p:tgtEl>
                                          <p:spTgt spid="21"/>
                                        </p:tgtEl>
                                      </p:cBhvr>
                                    </p:animEffect>
                                    <p:set>
                                      <p:cBhvr>
                                        <p:cTn id="171" dur="1" fill="hold">
                                          <p:stCondLst>
                                            <p:cond delay="1999"/>
                                          </p:stCondLst>
                                        </p:cTn>
                                        <p:tgtEl>
                                          <p:spTgt spid="21"/>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20"/>
                                        </p:tgtEl>
                                      </p:cBhvr>
                                    </p:animEffect>
                                    <p:set>
                                      <p:cBhvr>
                                        <p:cTn id="174" dur="1" fill="hold">
                                          <p:stCondLst>
                                            <p:cond delay="1999"/>
                                          </p:stCondLst>
                                        </p:cTn>
                                        <p:tgtEl>
                                          <p:spTgt spid="2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2000"/>
                                        <p:tgtEl>
                                          <p:spTgt spid="19"/>
                                        </p:tgtEl>
                                      </p:cBhvr>
                                    </p:animEffect>
                                    <p:set>
                                      <p:cBhvr>
                                        <p:cTn id="177" dur="1" fill="hold">
                                          <p:stCondLst>
                                            <p:cond delay="1999"/>
                                          </p:stCondLst>
                                        </p:cTn>
                                        <p:tgtEl>
                                          <p:spTgt spid="1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18"/>
                                        </p:tgtEl>
                                      </p:cBhvr>
                                    </p:animEffect>
                                    <p:set>
                                      <p:cBhvr>
                                        <p:cTn id="180" dur="1" fill="hold">
                                          <p:stCondLst>
                                            <p:cond delay="1999"/>
                                          </p:stCondLst>
                                        </p:cTn>
                                        <p:tgtEl>
                                          <p:spTgt spid="18"/>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17"/>
                                        </p:tgtEl>
                                      </p:cBhvr>
                                    </p:animEffect>
                                    <p:set>
                                      <p:cBhvr>
                                        <p:cTn id="183" dur="1" fill="hold">
                                          <p:stCondLst>
                                            <p:cond delay="1999"/>
                                          </p:stCondLst>
                                        </p:cTn>
                                        <p:tgtEl>
                                          <p:spTgt spid="1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2000"/>
                                        <p:tgtEl>
                                          <p:spTgt spid="12"/>
                                        </p:tgtEl>
                                      </p:cBhvr>
                                    </p:animEffect>
                                    <p:set>
                                      <p:cBhvr>
                                        <p:cTn id="186" dur="1" fill="hold">
                                          <p:stCondLst>
                                            <p:cond delay="1999"/>
                                          </p:stCondLst>
                                        </p:cTn>
                                        <p:tgtEl>
                                          <p:spTgt spid="12"/>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2000"/>
                                        <p:tgtEl>
                                          <p:spTgt spid="21"/>
                                        </p:tgtEl>
                                      </p:cBhvr>
                                    </p:animEffect>
                                    <p:set>
                                      <p:cBhvr>
                                        <p:cTn id="189" dur="1" fill="hold">
                                          <p:stCondLst>
                                            <p:cond delay="1999"/>
                                          </p:stCondLst>
                                        </p:cTn>
                                        <p:tgtEl>
                                          <p:spTgt spid="21"/>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2000"/>
                                        <p:tgtEl>
                                          <p:spTgt spid="20"/>
                                        </p:tgtEl>
                                      </p:cBhvr>
                                    </p:animEffect>
                                    <p:set>
                                      <p:cBhvr>
                                        <p:cTn id="192" dur="1" fill="hold">
                                          <p:stCondLst>
                                            <p:cond delay="1999"/>
                                          </p:stCondLst>
                                        </p:cTn>
                                        <p:tgtEl>
                                          <p:spTgt spid="20"/>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2000"/>
                                        <p:tgtEl>
                                          <p:spTgt spid="19"/>
                                        </p:tgtEl>
                                      </p:cBhvr>
                                    </p:animEffect>
                                    <p:set>
                                      <p:cBhvr>
                                        <p:cTn id="195" dur="1" fill="hold">
                                          <p:stCondLst>
                                            <p:cond delay="1999"/>
                                          </p:stCondLst>
                                        </p:cTn>
                                        <p:tgtEl>
                                          <p:spTgt spid="19"/>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2000"/>
                                        <p:tgtEl>
                                          <p:spTgt spid="18"/>
                                        </p:tgtEl>
                                      </p:cBhvr>
                                    </p:animEffect>
                                    <p:set>
                                      <p:cBhvr>
                                        <p:cTn id="198" dur="1" fill="hold">
                                          <p:stCondLst>
                                            <p:cond delay="1999"/>
                                          </p:stCondLst>
                                        </p:cTn>
                                        <p:tgtEl>
                                          <p:spTgt spid="18"/>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2000"/>
                                        <p:tgtEl>
                                          <p:spTgt spid="17"/>
                                        </p:tgtEl>
                                      </p:cBhvr>
                                    </p:animEffect>
                                    <p:set>
                                      <p:cBhvr>
                                        <p:cTn id="201" dur="1" fill="hold">
                                          <p:stCondLst>
                                            <p:cond delay="1999"/>
                                          </p:stCondLst>
                                        </p:cTn>
                                        <p:tgtEl>
                                          <p:spTgt spid="17"/>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2000"/>
                                        <p:tgtEl>
                                          <p:spTgt spid="12"/>
                                        </p:tgtEl>
                                      </p:cBhvr>
                                    </p:animEffect>
                                    <p:set>
                                      <p:cBhvr>
                                        <p:cTn id="204" dur="1" fill="hold">
                                          <p:stCondLst>
                                            <p:cond delay="1999"/>
                                          </p:stCondLst>
                                        </p:cTn>
                                        <p:tgtEl>
                                          <p:spTgt spid="12"/>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2000"/>
                                        <p:tgtEl>
                                          <p:spTgt spid="393300"/>
                                        </p:tgtEl>
                                      </p:cBhvr>
                                    </p:animEffect>
                                    <p:set>
                                      <p:cBhvr>
                                        <p:cTn id="207" dur="1" fill="hold">
                                          <p:stCondLst>
                                            <p:cond delay="1999"/>
                                          </p:stCondLst>
                                        </p:cTn>
                                        <p:tgtEl>
                                          <p:spTgt spid="393300"/>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2000"/>
                                        <p:tgtEl>
                                          <p:spTgt spid="393302"/>
                                        </p:tgtEl>
                                      </p:cBhvr>
                                    </p:animEffect>
                                    <p:set>
                                      <p:cBhvr>
                                        <p:cTn id="210" dur="1" fill="hold">
                                          <p:stCondLst>
                                            <p:cond delay="1999"/>
                                          </p:stCondLst>
                                        </p:cTn>
                                        <p:tgtEl>
                                          <p:spTgt spid="393302"/>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2000"/>
                                        <p:tgtEl>
                                          <p:spTgt spid="393301"/>
                                        </p:tgtEl>
                                      </p:cBhvr>
                                    </p:animEffect>
                                    <p:set>
                                      <p:cBhvr>
                                        <p:cTn id="213" dur="1" fill="hold">
                                          <p:stCondLst>
                                            <p:cond delay="1999"/>
                                          </p:stCondLst>
                                        </p:cTn>
                                        <p:tgtEl>
                                          <p:spTgt spid="393301"/>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2000"/>
                                        <p:tgtEl>
                                          <p:spTgt spid="393358"/>
                                        </p:tgtEl>
                                      </p:cBhvr>
                                    </p:animEffect>
                                    <p:set>
                                      <p:cBhvr>
                                        <p:cTn id="216" dur="1" fill="hold">
                                          <p:stCondLst>
                                            <p:cond delay="1999"/>
                                          </p:stCondLst>
                                        </p:cTn>
                                        <p:tgtEl>
                                          <p:spTgt spid="393358"/>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2000"/>
                                        <p:tgtEl>
                                          <p:spTgt spid="393299"/>
                                        </p:tgtEl>
                                      </p:cBhvr>
                                    </p:animEffect>
                                    <p:set>
                                      <p:cBhvr>
                                        <p:cTn id="219" dur="1" fill="hold">
                                          <p:stCondLst>
                                            <p:cond delay="1999"/>
                                          </p:stCondLst>
                                        </p:cTn>
                                        <p:tgtEl>
                                          <p:spTgt spid="393299"/>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2000"/>
                                        <p:tgtEl>
                                          <p:spTgt spid="22"/>
                                        </p:tgtEl>
                                      </p:cBhvr>
                                    </p:animEffect>
                                    <p:set>
                                      <p:cBhvr>
                                        <p:cTn id="222" dur="1" fill="hold">
                                          <p:stCondLst>
                                            <p:cond delay="1999"/>
                                          </p:stCondLst>
                                        </p:cTn>
                                        <p:tgtEl>
                                          <p:spTgt spid="22"/>
                                        </p:tgtEl>
                                        <p:attrNameLst>
                                          <p:attrName>style.visibility</p:attrName>
                                        </p:attrNameLst>
                                      </p:cBhvr>
                                      <p:to>
                                        <p:strVal val="hidden"/>
                                      </p:to>
                                    </p:set>
                                  </p:childTnLst>
                                </p:cTn>
                              </p:par>
                              <p:par>
                                <p:cTn id="223" presetID="10" presetClass="exit" presetSubtype="0" fill="hold" nodeType="withEffect">
                                  <p:stCondLst>
                                    <p:cond delay="0"/>
                                  </p:stCondLst>
                                  <p:childTnLst>
                                    <p:animEffect transition="out" filter="fade">
                                      <p:cBhvr>
                                        <p:cTn id="224" dur="2000"/>
                                        <p:tgtEl>
                                          <p:spTgt spid="9"/>
                                        </p:tgtEl>
                                      </p:cBhvr>
                                    </p:animEffect>
                                    <p:set>
                                      <p:cBhvr>
                                        <p:cTn id="225" dur="1" fill="hold">
                                          <p:stCondLst>
                                            <p:cond delay="1999"/>
                                          </p:stCondLst>
                                        </p:cTn>
                                        <p:tgtEl>
                                          <p:spTgt spid="9"/>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64" presetClass="path" presetSubtype="0" repeatCount="4000" accel="50000" decel="50000" autoRev="1" fill="hold" nodeType="clickEffect">
                                  <p:stCondLst>
                                    <p:cond delay="0"/>
                                  </p:stCondLst>
                                  <p:childTnLst>
                                    <p:animMotion origin="layout" path="M -4.44444E-6 -2.71676E-6 L 0.00157 -0.77688 " pathEditMode="relative" rAng="0" ptsTypes="AA">
                                      <p:cBhvr>
                                        <p:cTn id="229" dur="2000" fill="hold"/>
                                        <p:tgtEl>
                                          <p:spTgt spid="14"/>
                                        </p:tgtEl>
                                        <p:attrNameLst>
                                          <p:attrName>ppt_x</p:attrName>
                                          <p:attrName>ppt_y</p:attrName>
                                        </p:attrNameLst>
                                      </p:cBhvr>
                                      <p:rCtr x="100" y="-38800"/>
                                    </p:animMotion>
                                  </p:childTnLst>
                                </p:cTn>
                              </p:par>
                              <p:par>
                                <p:cTn id="230" presetID="10" presetClass="entr" presetSubtype="0" fill="hold" nodeType="withEffect">
                                  <p:stCondLst>
                                    <p:cond delay="0"/>
                                  </p:stCondLst>
                                  <p:childTnLst>
                                    <p:set>
                                      <p:cBhvr>
                                        <p:cTn id="231" dur="1" fill="hold">
                                          <p:stCondLst>
                                            <p:cond delay="0"/>
                                          </p:stCondLst>
                                        </p:cTn>
                                        <p:tgtEl>
                                          <p:spTgt spid="393363"/>
                                        </p:tgtEl>
                                        <p:attrNameLst>
                                          <p:attrName>style.visibility</p:attrName>
                                        </p:attrNameLst>
                                      </p:cBhvr>
                                      <p:to>
                                        <p:strVal val="visible"/>
                                      </p:to>
                                    </p:set>
                                    <p:animEffect transition="in" filter="fade">
                                      <p:cBhvr>
                                        <p:cTn id="232" dur="2000"/>
                                        <p:tgtEl>
                                          <p:spTgt spid="393363"/>
                                        </p:tgtEl>
                                      </p:cBhvr>
                                    </p:animEffect>
                                  </p:childTnLst>
                                </p:cTn>
                              </p:par>
                              <p:par>
                                <p:cTn id="233" presetID="10" presetClass="entr" presetSubtype="0" fill="hold" nodeType="withEffect">
                                  <p:stCondLst>
                                    <p:cond delay="2000"/>
                                  </p:stCondLst>
                                  <p:childTnLst>
                                    <p:set>
                                      <p:cBhvr>
                                        <p:cTn id="234" dur="1" fill="hold">
                                          <p:stCondLst>
                                            <p:cond delay="0"/>
                                          </p:stCondLst>
                                        </p:cTn>
                                        <p:tgtEl>
                                          <p:spTgt spid="393364"/>
                                        </p:tgtEl>
                                        <p:attrNameLst>
                                          <p:attrName>style.visibility</p:attrName>
                                        </p:attrNameLst>
                                      </p:cBhvr>
                                      <p:to>
                                        <p:strVal val="visible"/>
                                      </p:to>
                                    </p:set>
                                    <p:animEffect transition="in" filter="fade">
                                      <p:cBhvr>
                                        <p:cTn id="235" dur="2000"/>
                                        <p:tgtEl>
                                          <p:spTgt spid="393364"/>
                                        </p:tgtEl>
                                      </p:cBhvr>
                                    </p:animEffect>
                                  </p:childTnLst>
                                </p:cTn>
                              </p:par>
                              <p:par>
                                <p:cTn id="236" presetID="10" presetClass="entr" presetSubtype="0" fill="hold" nodeType="withEffect">
                                  <p:stCondLst>
                                    <p:cond delay="4000"/>
                                  </p:stCondLst>
                                  <p:childTnLst>
                                    <p:set>
                                      <p:cBhvr>
                                        <p:cTn id="237" dur="1" fill="hold">
                                          <p:stCondLst>
                                            <p:cond delay="0"/>
                                          </p:stCondLst>
                                        </p:cTn>
                                        <p:tgtEl>
                                          <p:spTgt spid="393360"/>
                                        </p:tgtEl>
                                        <p:attrNameLst>
                                          <p:attrName>style.visibility</p:attrName>
                                        </p:attrNameLst>
                                      </p:cBhvr>
                                      <p:to>
                                        <p:strVal val="visible"/>
                                      </p:to>
                                    </p:set>
                                    <p:animEffect transition="in" filter="fade">
                                      <p:cBhvr>
                                        <p:cTn id="238" dur="2000"/>
                                        <p:tgtEl>
                                          <p:spTgt spid="393360"/>
                                        </p:tgtEl>
                                      </p:cBhvr>
                                    </p:animEffect>
                                  </p:childTnLst>
                                </p:cTn>
                              </p:par>
                              <p:par>
                                <p:cTn id="239" presetID="10" presetClass="entr" presetSubtype="0" fill="hold" nodeType="withEffect">
                                  <p:stCondLst>
                                    <p:cond delay="6000"/>
                                  </p:stCondLst>
                                  <p:childTnLst>
                                    <p:set>
                                      <p:cBhvr>
                                        <p:cTn id="240" dur="1" fill="hold">
                                          <p:stCondLst>
                                            <p:cond delay="0"/>
                                          </p:stCondLst>
                                        </p:cTn>
                                        <p:tgtEl>
                                          <p:spTgt spid="393359"/>
                                        </p:tgtEl>
                                        <p:attrNameLst>
                                          <p:attrName>style.visibility</p:attrName>
                                        </p:attrNameLst>
                                      </p:cBhvr>
                                      <p:to>
                                        <p:strVal val="visible"/>
                                      </p:to>
                                    </p:set>
                                    <p:animEffect transition="in" filter="fade">
                                      <p:cBhvr>
                                        <p:cTn id="241" dur="2000"/>
                                        <p:tgtEl>
                                          <p:spTgt spid="393359"/>
                                        </p:tgtEl>
                                      </p:cBhvr>
                                    </p:animEffect>
                                  </p:childTnLst>
                                </p:cTn>
                              </p:par>
                              <p:par>
                                <p:cTn id="242" presetID="10" presetClass="entr" presetSubtype="0" fill="hold" nodeType="withEffect">
                                  <p:stCondLst>
                                    <p:cond delay="8000"/>
                                  </p:stCondLst>
                                  <p:childTnLst>
                                    <p:set>
                                      <p:cBhvr>
                                        <p:cTn id="243" dur="1" fill="hold">
                                          <p:stCondLst>
                                            <p:cond delay="0"/>
                                          </p:stCondLst>
                                        </p:cTn>
                                        <p:tgtEl>
                                          <p:spTgt spid="393361"/>
                                        </p:tgtEl>
                                        <p:attrNameLst>
                                          <p:attrName>style.visibility</p:attrName>
                                        </p:attrNameLst>
                                      </p:cBhvr>
                                      <p:to>
                                        <p:strVal val="visible"/>
                                      </p:to>
                                    </p:set>
                                    <p:animEffect transition="in" filter="fade">
                                      <p:cBhvr>
                                        <p:cTn id="244" dur="2000"/>
                                        <p:tgtEl>
                                          <p:spTgt spid="393361"/>
                                        </p:tgtEl>
                                      </p:cBhvr>
                                    </p:animEffect>
                                  </p:childTnLst>
                                </p:cTn>
                              </p:par>
                              <p:par>
                                <p:cTn id="245" presetID="10" presetClass="entr" presetSubtype="0" fill="hold" nodeType="withEffect">
                                  <p:stCondLst>
                                    <p:cond delay="10000"/>
                                  </p:stCondLst>
                                  <p:childTnLst>
                                    <p:set>
                                      <p:cBhvr>
                                        <p:cTn id="246" dur="1" fill="hold">
                                          <p:stCondLst>
                                            <p:cond delay="0"/>
                                          </p:stCondLst>
                                        </p:cTn>
                                        <p:tgtEl>
                                          <p:spTgt spid="393362"/>
                                        </p:tgtEl>
                                        <p:attrNameLst>
                                          <p:attrName>style.visibility</p:attrName>
                                        </p:attrNameLst>
                                      </p:cBhvr>
                                      <p:to>
                                        <p:strVal val="visible"/>
                                      </p:to>
                                    </p:set>
                                    <p:animEffect transition="in" filter="fade">
                                      <p:cBhvr>
                                        <p:cTn id="247" dur="2000"/>
                                        <p:tgtEl>
                                          <p:spTgt spid="393362"/>
                                        </p:tgtEl>
                                      </p:cBhvr>
                                    </p:animEffect>
                                  </p:childTnLst>
                                </p:cTn>
                              </p:par>
                              <p:par>
                                <p:cTn id="248" presetID="10" presetClass="entr" presetSubtype="0" fill="hold" nodeType="withEffect">
                                  <p:stCondLst>
                                    <p:cond delay="12000"/>
                                  </p:stCondLst>
                                  <p:childTnLst>
                                    <p:set>
                                      <p:cBhvr>
                                        <p:cTn id="249" dur="1" fill="hold">
                                          <p:stCondLst>
                                            <p:cond delay="0"/>
                                          </p:stCondLst>
                                        </p:cTn>
                                        <p:tgtEl>
                                          <p:spTgt spid="393365"/>
                                        </p:tgtEl>
                                        <p:attrNameLst>
                                          <p:attrName>style.visibility</p:attrName>
                                        </p:attrNameLst>
                                      </p:cBhvr>
                                      <p:to>
                                        <p:strVal val="visible"/>
                                      </p:to>
                                    </p:set>
                                    <p:animEffect transition="in" filter="fade">
                                      <p:cBhvr>
                                        <p:cTn id="250" dur="2000"/>
                                        <p:tgtEl>
                                          <p:spTgt spid="39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301" grpId="0"/>
      <p:bldP spid="393301" grpId="1"/>
      <p:bldP spid="393281" grpId="0" animBg="1"/>
      <p:bldP spid="393291" grpId="0"/>
      <p:bldP spid="393293" grpId="0"/>
      <p:bldP spid="393294" grpId="0"/>
      <p:bldP spid="393296" grpId="0"/>
      <p:bldP spid="393299" grpId="0"/>
      <p:bldP spid="393299" grpId="1"/>
      <p:bldP spid="393300" grpId="0"/>
      <p:bldP spid="393300" grpId="1"/>
      <p:bldP spid="393302" grpId="0"/>
      <p:bldP spid="393302" grpId="1"/>
      <p:bldP spid="393358" grpId="0"/>
      <p:bldP spid="39335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6"/>
          <p:cNvGrpSpPr>
            <a:grpSpLocks/>
          </p:cNvGrpSpPr>
          <p:nvPr/>
        </p:nvGrpSpPr>
        <p:grpSpPr bwMode="auto">
          <a:xfrm>
            <a:off x="5911850" y="303213"/>
            <a:ext cx="2940050" cy="2940050"/>
            <a:chOff x="637" y="242"/>
            <a:chExt cx="1852" cy="1852"/>
          </a:xfrm>
        </p:grpSpPr>
        <p:sp>
          <p:nvSpPr>
            <p:cNvPr id="22705" name="Oval 7"/>
            <p:cNvSpPr>
              <a:spLocks noChangeArrowheads="1"/>
            </p:cNvSpPr>
            <p:nvPr/>
          </p:nvSpPr>
          <p:spPr bwMode="auto">
            <a:xfrm>
              <a:off x="637" y="242"/>
              <a:ext cx="1852" cy="1852"/>
            </a:xfrm>
            <a:prstGeom prst="ellipse">
              <a:avLst/>
            </a:prstGeom>
            <a:noFill/>
            <a:ln w="31750">
              <a:solidFill>
                <a:srgbClr val="000000"/>
              </a:solidFill>
              <a:round/>
              <a:headEnd/>
              <a:tailEnd/>
            </a:ln>
          </p:spPr>
          <p:txBody>
            <a:bodyPr/>
            <a:lstStyle/>
            <a:p>
              <a:endParaRPr lang="en-US">
                <a:solidFill>
                  <a:srgbClr val="000000"/>
                </a:solidFill>
              </a:endParaRPr>
            </a:p>
          </p:txBody>
        </p:sp>
        <p:grpSp>
          <p:nvGrpSpPr>
            <p:cNvPr id="22706" name="Group 8"/>
            <p:cNvGrpSpPr>
              <a:grpSpLocks/>
            </p:cNvGrpSpPr>
            <p:nvPr/>
          </p:nvGrpSpPr>
          <p:grpSpPr bwMode="auto">
            <a:xfrm>
              <a:off x="1513" y="1872"/>
              <a:ext cx="100" cy="222"/>
              <a:chOff x="4583" y="8712"/>
              <a:chExt cx="830" cy="1822"/>
            </a:xfrm>
          </p:grpSpPr>
          <p:sp>
            <p:nvSpPr>
              <p:cNvPr id="22749" name="Freeform 9"/>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50" name="Freeform 10"/>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51" name="Freeform 11"/>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52" name="Freeform 12"/>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53" name="Freeform 13"/>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54" name="Freeform 14"/>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707" name="Group 15"/>
            <p:cNvGrpSpPr>
              <a:grpSpLocks/>
            </p:cNvGrpSpPr>
            <p:nvPr/>
          </p:nvGrpSpPr>
          <p:grpSpPr bwMode="auto">
            <a:xfrm rot="4698342">
              <a:off x="754" y="1377"/>
              <a:ext cx="100" cy="222"/>
              <a:chOff x="4583" y="8712"/>
              <a:chExt cx="830" cy="1822"/>
            </a:xfrm>
          </p:grpSpPr>
          <p:sp>
            <p:nvSpPr>
              <p:cNvPr id="22743" name="Freeform 16"/>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44" name="Freeform 17"/>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45" name="Freeform 18"/>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46" name="Freeform 19"/>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47" name="Freeform 20"/>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48" name="Freeform 21"/>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708" name="Group 22"/>
            <p:cNvGrpSpPr>
              <a:grpSpLocks/>
            </p:cNvGrpSpPr>
            <p:nvPr/>
          </p:nvGrpSpPr>
          <p:grpSpPr bwMode="auto">
            <a:xfrm rot="-2847950">
              <a:off x="2142" y="1571"/>
              <a:ext cx="101" cy="222"/>
              <a:chOff x="4583" y="8712"/>
              <a:chExt cx="830" cy="1822"/>
            </a:xfrm>
          </p:grpSpPr>
          <p:sp>
            <p:nvSpPr>
              <p:cNvPr id="22737" name="Freeform 23"/>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38" name="Freeform 24"/>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39" name="Freeform 25"/>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40" name="Freeform 26"/>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41" name="Freeform 27"/>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42" name="Freeform 28"/>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709" name="Group 29"/>
            <p:cNvGrpSpPr>
              <a:grpSpLocks/>
            </p:cNvGrpSpPr>
            <p:nvPr/>
          </p:nvGrpSpPr>
          <p:grpSpPr bwMode="auto">
            <a:xfrm rot="-5796076">
              <a:off x="2327" y="891"/>
              <a:ext cx="101" cy="222"/>
              <a:chOff x="4583" y="8712"/>
              <a:chExt cx="830" cy="1822"/>
            </a:xfrm>
          </p:grpSpPr>
          <p:sp>
            <p:nvSpPr>
              <p:cNvPr id="22731" name="Freeform 30"/>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32" name="Freeform 31"/>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33" name="Freeform 32"/>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34" name="Freeform 33"/>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35" name="Freeform 34"/>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36" name="Freeform 35"/>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710" name="Group 36"/>
            <p:cNvGrpSpPr>
              <a:grpSpLocks/>
            </p:cNvGrpSpPr>
            <p:nvPr/>
          </p:nvGrpSpPr>
          <p:grpSpPr bwMode="auto">
            <a:xfrm rot="10790526">
              <a:off x="1563" y="242"/>
              <a:ext cx="101" cy="222"/>
              <a:chOff x="4583" y="8712"/>
              <a:chExt cx="830" cy="1822"/>
            </a:xfrm>
          </p:grpSpPr>
          <p:sp>
            <p:nvSpPr>
              <p:cNvPr id="22725" name="Freeform 37"/>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26" name="Freeform 38"/>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27" name="Freeform 39"/>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28" name="Freeform 40"/>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29" name="Freeform 41"/>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30" name="Freeform 42"/>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711" name="Group 43"/>
            <p:cNvGrpSpPr>
              <a:grpSpLocks/>
            </p:cNvGrpSpPr>
            <p:nvPr/>
          </p:nvGrpSpPr>
          <p:grpSpPr bwMode="auto">
            <a:xfrm rot="-8482878">
              <a:off x="1933" y="366"/>
              <a:ext cx="101" cy="223"/>
              <a:chOff x="4583" y="8712"/>
              <a:chExt cx="830" cy="1822"/>
            </a:xfrm>
          </p:grpSpPr>
          <p:sp>
            <p:nvSpPr>
              <p:cNvPr id="22719" name="Freeform 44"/>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20" name="Freeform 45"/>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21" name="Freeform 46"/>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22" name="Freeform 47"/>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23" name="Freeform 48"/>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24" name="Freeform 49"/>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712" name="Group 50"/>
            <p:cNvGrpSpPr>
              <a:grpSpLocks/>
            </p:cNvGrpSpPr>
            <p:nvPr/>
          </p:nvGrpSpPr>
          <p:grpSpPr bwMode="auto">
            <a:xfrm rot="3044529">
              <a:off x="882" y="1571"/>
              <a:ext cx="101" cy="222"/>
              <a:chOff x="4583" y="8712"/>
              <a:chExt cx="830" cy="1822"/>
            </a:xfrm>
          </p:grpSpPr>
          <p:sp>
            <p:nvSpPr>
              <p:cNvPr id="22713" name="Freeform 51"/>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14" name="Freeform 52"/>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15" name="Freeform 53"/>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16" name="Freeform 54"/>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17" name="Freeform 55"/>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18" name="Freeform 56"/>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sp>
        <p:nvSpPr>
          <p:cNvPr id="438331" name="Oval 59"/>
          <p:cNvSpPr>
            <a:spLocks noChangeArrowheads="1"/>
          </p:cNvSpPr>
          <p:nvPr/>
        </p:nvSpPr>
        <p:spPr bwMode="auto">
          <a:xfrm>
            <a:off x="5911850" y="306388"/>
            <a:ext cx="2940050" cy="2940050"/>
          </a:xfrm>
          <a:prstGeom prst="ellipse">
            <a:avLst/>
          </a:prstGeom>
          <a:noFill/>
          <a:ln w="31750">
            <a:solidFill>
              <a:srgbClr val="000000"/>
            </a:solidFill>
            <a:round/>
            <a:headEnd/>
            <a:tailEnd/>
          </a:ln>
        </p:spPr>
        <p:txBody>
          <a:bodyPr/>
          <a:lstStyle/>
          <a:p>
            <a:endParaRPr lang="en-US">
              <a:solidFill>
                <a:srgbClr val="000000"/>
              </a:solidFill>
            </a:endParaRPr>
          </a:p>
        </p:txBody>
      </p:sp>
      <p:grpSp>
        <p:nvGrpSpPr>
          <p:cNvPr id="10" name="Group 60"/>
          <p:cNvGrpSpPr>
            <a:grpSpLocks/>
          </p:cNvGrpSpPr>
          <p:nvPr/>
        </p:nvGrpSpPr>
        <p:grpSpPr bwMode="auto">
          <a:xfrm>
            <a:off x="7302500" y="2894013"/>
            <a:ext cx="158750" cy="352425"/>
            <a:chOff x="4583" y="8712"/>
            <a:chExt cx="830" cy="1822"/>
          </a:xfrm>
        </p:grpSpPr>
        <p:sp>
          <p:nvSpPr>
            <p:cNvPr id="22699" name="Freeform 61"/>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700" name="Freeform 62"/>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701" name="Freeform 63"/>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702" name="Freeform 64"/>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703" name="Freeform 65"/>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704" name="Freeform 66"/>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1" name="Group 67"/>
          <p:cNvGrpSpPr>
            <a:grpSpLocks/>
          </p:cNvGrpSpPr>
          <p:nvPr/>
        </p:nvGrpSpPr>
        <p:grpSpPr bwMode="auto">
          <a:xfrm rot="4698342">
            <a:off x="6097588" y="2108200"/>
            <a:ext cx="158750" cy="352425"/>
            <a:chOff x="4583" y="8712"/>
            <a:chExt cx="830" cy="1822"/>
          </a:xfrm>
        </p:grpSpPr>
        <p:sp>
          <p:nvSpPr>
            <p:cNvPr id="22693" name="Freeform 68"/>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94" name="Freeform 69"/>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95" name="Freeform 70"/>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96" name="Freeform 71"/>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97" name="Freeform 72"/>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98" name="Freeform 73"/>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2" name="Group 74"/>
          <p:cNvGrpSpPr>
            <a:grpSpLocks/>
          </p:cNvGrpSpPr>
          <p:nvPr/>
        </p:nvGrpSpPr>
        <p:grpSpPr bwMode="auto">
          <a:xfrm rot="-2847950">
            <a:off x="8301832" y="2415381"/>
            <a:ext cx="160338" cy="352425"/>
            <a:chOff x="4583" y="8712"/>
            <a:chExt cx="830" cy="1822"/>
          </a:xfrm>
        </p:grpSpPr>
        <p:sp>
          <p:nvSpPr>
            <p:cNvPr id="22687" name="Freeform 75"/>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88" name="Freeform 76"/>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89" name="Freeform 77"/>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90" name="Freeform 78"/>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91" name="Freeform 79"/>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92" name="Freeform 80"/>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3" name="Group 81"/>
          <p:cNvGrpSpPr>
            <a:grpSpLocks/>
          </p:cNvGrpSpPr>
          <p:nvPr/>
        </p:nvGrpSpPr>
        <p:grpSpPr bwMode="auto">
          <a:xfrm rot="-5796076">
            <a:off x="8595519" y="1335881"/>
            <a:ext cx="160338" cy="352425"/>
            <a:chOff x="4583" y="8712"/>
            <a:chExt cx="830" cy="1822"/>
          </a:xfrm>
        </p:grpSpPr>
        <p:sp>
          <p:nvSpPr>
            <p:cNvPr id="22681" name="Freeform 82"/>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82" name="Freeform 83"/>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83" name="Freeform 84"/>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84" name="Freeform 85"/>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85" name="Freeform 86"/>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86" name="Freeform 87"/>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4" name="Group 88"/>
          <p:cNvGrpSpPr>
            <a:grpSpLocks/>
          </p:cNvGrpSpPr>
          <p:nvPr/>
        </p:nvGrpSpPr>
        <p:grpSpPr bwMode="auto">
          <a:xfrm rot="10790526">
            <a:off x="7381875" y="306388"/>
            <a:ext cx="160338" cy="352425"/>
            <a:chOff x="4583" y="8712"/>
            <a:chExt cx="830" cy="1822"/>
          </a:xfrm>
        </p:grpSpPr>
        <p:sp>
          <p:nvSpPr>
            <p:cNvPr id="22675" name="Freeform 89"/>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76" name="Freeform 90"/>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77" name="Freeform 91"/>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78" name="Freeform 92"/>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79" name="Freeform 93"/>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80" name="Freeform 94"/>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5" name="Group 95"/>
          <p:cNvGrpSpPr>
            <a:grpSpLocks/>
          </p:cNvGrpSpPr>
          <p:nvPr/>
        </p:nvGrpSpPr>
        <p:grpSpPr bwMode="auto">
          <a:xfrm rot="-8482878">
            <a:off x="7969250" y="503238"/>
            <a:ext cx="160338" cy="354012"/>
            <a:chOff x="4583" y="8712"/>
            <a:chExt cx="830" cy="1822"/>
          </a:xfrm>
        </p:grpSpPr>
        <p:sp>
          <p:nvSpPr>
            <p:cNvPr id="22669" name="Freeform 96"/>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70" name="Freeform 97"/>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71" name="Freeform 98"/>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72" name="Freeform 99"/>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73" name="Freeform 100"/>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74" name="Freeform 101"/>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6" name="Group 102"/>
          <p:cNvGrpSpPr>
            <a:grpSpLocks/>
          </p:cNvGrpSpPr>
          <p:nvPr/>
        </p:nvGrpSpPr>
        <p:grpSpPr bwMode="auto">
          <a:xfrm rot="3044529">
            <a:off x="6301582" y="2415381"/>
            <a:ext cx="160338" cy="352425"/>
            <a:chOff x="4583" y="8712"/>
            <a:chExt cx="830" cy="1822"/>
          </a:xfrm>
        </p:grpSpPr>
        <p:sp>
          <p:nvSpPr>
            <p:cNvPr id="22663" name="Freeform 103"/>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64" name="Freeform 104"/>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65" name="Freeform 105"/>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66" name="Freeform 106"/>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67" name="Freeform 107"/>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68" name="Freeform 108"/>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17" name="Group 215"/>
          <p:cNvGrpSpPr>
            <a:grpSpLocks/>
          </p:cNvGrpSpPr>
          <p:nvPr/>
        </p:nvGrpSpPr>
        <p:grpSpPr bwMode="auto">
          <a:xfrm>
            <a:off x="5913438" y="304800"/>
            <a:ext cx="2940050" cy="2940050"/>
            <a:chOff x="3348" y="2240"/>
            <a:chExt cx="1852" cy="1852"/>
          </a:xfrm>
        </p:grpSpPr>
        <p:sp>
          <p:nvSpPr>
            <p:cNvPr id="22613" name="Oval 111"/>
            <p:cNvSpPr>
              <a:spLocks noChangeArrowheads="1"/>
            </p:cNvSpPr>
            <p:nvPr/>
          </p:nvSpPr>
          <p:spPr bwMode="auto">
            <a:xfrm>
              <a:off x="3348" y="2240"/>
              <a:ext cx="1852" cy="1852"/>
            </a:xfrm>
            <a:prstGeom prst="ellipse">
              <a:avLst/>
            </a:prstGeom>
            <a:noFill/>
            <a:ln w="31750">
              <a:solidFill>
                <a:srgbClr val="000000"/>
              </a:solidFill>
              <a:round/>
              <a:headEnd/>
              <a:tailEnd/>
            </a:ln>
          </p:spPr>
          <p:txBody>
            <a:bodyPr/>
            <a:lstStyle/>
            <a:p>
              <a:endParaRPr lang="en-US">
                <a:solidFill>
                  <a:srgbClr val="000000"/>
                </a:solidFill>
              </a:endParaRPr>
            </a:p>
          </p:txBody>
        </p:sp>
        <p:grpSp>
          <p:nvGrpSpPr>
            <p:cNvPr id="22614" name="Group 112"/>
            <p:cNvGrpSpPr>
              <a:grpSpLocks/>
            </p:cNvGrpSpPr>
            <p:nvPr/>
          </p:nvGrpSpPr>
          <p:grpSpPr bwMode="auto">
            <a:xfrm rot="-4842402">
              <a:off x="4094" y="3922"/>
              <a:ext cx="100" cy="222"/>
              <a:chOff x="4583" y="8712"/>
              <a:chExt cx="830" cy="1822"/>
            </a:xfrm>
          </p:grpSpPr>
          <p:sp>
            <p:nvSpPr>
              <p:cNvPr id="22657" name="Freeform 113"/>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58" name="Freeform 114"/>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59" name="Freeform 115"/>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60" name="Freeform 116"/>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61" name="Freeform 117"/>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62" name="Freeform 118"/>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615" name="Group 119"/>
            <p:cNvGrpSpPr>
              <a:grpSpLocks/>
            </p:cNvGrpSpPr>
            <p:nvPr/>
          </p:nvGrpSpPr>
          <p:grpSpPr bwMode="auto">
            <a:xfrm rot="-1259257">
              <a:off x="3383" y="3279"/>
              <a:ext cx="100" cy="222"/>
              <a:chOff x="4583" y="8712"/>
              <a:chExt cx="830" cy="1822"/>
            </a:xfrm>
          </p:grpSpPr>
          <p:sp>
            <p:nvSpPr>
              <p:cNvPr id="22651" name="Freeform 120"/>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52" name="Freeform 121"/>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53" name="Freeform 122"/>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54" name="Freeform 123"/>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55" name="Freeform 124"/>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56" name="Freeform 125"/>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616" name="Group 126"/>
            <p:cNvGrpSpPr>
              <a:grpSpLocks/>
            </p:cNvGrpSpPr>
            <p:nvPr/>
          </p:nvGrpSpPr>
          <p:grpSpPr bwMode="auto">
            <a:xfrm rot="-8247950">
              <a:off x="4829" y="3685"/>
              <a:ext cx="101" cy="222"/>
              <a:chOff x="4583" y="8712"/>
              <a:chExt cx="830" cy="1822"/>
            </a:xfrm>
          </p:grpSpPr>
          <p:sp>
            <p:nvSpPr>
              <p:cNvPr id="22645" name="Freeform 127"/>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46" name="Freeform 128"/>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47" name="Freeform 129"/>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48" name="Freeform 130"/>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49" name="Freeform 131"/>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50" name="Freeform 132"/>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617" name="Group 133"/>
            <p:cNvGrpSpPr>
              <a:grpSpLocks/>
            </p:cNvGrpSpPr>
            <p:nvPr/>
          </p:nvGrpSpPr>
          <p:grpSpPr bwMode="auto">
            <a:xfrm rot="10216800">
              <a:off x="5094" y="2977"/>
              <a:ext cx="101" cy="222"/>
              <a:chOff x="4583" y="8712"/>
              <a:chExt cx="830" cy="1822"/>
            </a:xfrm>
          </p:grpSpPr>
          <p:sp>
            <p:nvSpPr>
              <p:cNvPr id="22639" name="Freeform 134"/>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40" name="Freeform 135"/>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41" name="Freeform 136"/>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42" name="Freeform 137"/>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43" name="Freeform 138"/>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44" name="Freeform 139"/>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618" name="Group 140"/>
            <p:cNvGrpSpPr>
              <a:grpSpLocks/>
            </p:cNvGrpSpPr>
            <p:nvPr/>
          </p:nvGrpSpPr>
          <p:grpSpPr bwMode="auto">
            <a:xfrm rot="6013654">
              <a:off x="4400" y="2196"/>
              <a:ext cx="101" cy="222"/>
              <a:chOff x="4583" y="8712"/>
              <a:chExt cx="830" cy="1822"/>
            </a:xfrm>
          </p:grpSpPr>
          <p:sp>
            <p:nvSpPr>
              <p:cNvPr id="22633" name="Freeform 141"/>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34" name="Freeform 142"/>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35" name="Freeform 143"/>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36" name="Freeform 144"/>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37" name="Freeform 145"/>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38" name="Freeform 146"/>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619" name="Group 147"/>
            <p:cNvGrpSpPr>
              <a:grpSpLocks/>
            </p:cNvGrpSpPr>
            <p:nvPr/>
          </p:nvGrpSpPr>
          <p:grpSpPr bwMode="auto">
            <a:xfrm rot="7811106">
              <a:off x="4780" y="2378"/>
              <a:ext cx="101" cy="223"/>
              <a:chOff x="4583" y="8712"/>
              <a:chExt cx="830" cy="1822"/>
            </a:xfrm>
          </p:grpSpPr>
          <p:sp>
            <p:nvSpPr>
              <p:cNvPr id="22627" name="Freeform 148"/>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28" name="Freeform 149"/>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29" name="Freeform 150"/>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30" name="Freeform 151"/>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31" name="Freeform 152"/>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32" name="Freeform 153"/>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620" name="Group 154"/>
            <p:cNvGrpSpPr>
              <a:grpSpLocks/>
            </p:cNvGrpSpPr>
            <p:nvPr/>
          </p:nvGrpSpPr>
          <p:grpSpPr bwMode="auto">
            <a:xfrm rot="-2201047">
              <a:off x="3489" y="3511"/>
              <a:ext cx="101" cy="222"/>
              <a:chOff x="4583" y="8712"/>
              <a:chExt cx="830" cy="1822"/>
            </a:xfrm>
          </p:grpSpPr>
          <p:sp>
            <p:nvSpPr>
              <p:cNvPr id="22621" name="Freeform 155"/>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22" name="Freeform 156"/>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23" name="Freeform 157"/>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24" name="Freeform 158"/>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25" name="Freeform 159"/>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26" name="Freeform 160"/>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sp>
        <p:nvSpPr>
          <p:cNvPr id="438433" name="AutoShape 161"/>
          <p:cNvSpPr>
            <a:spLocks noChangeArrowheads="1"/>
          </p:cNvSpPr>
          <p:nvPr/>
        </p:nvSpPr>
        <p:spPr bwMode="auto">
          <a:xfrm rot="2859426" flipH="1">
            <a:off x="6918325" y="1192213"/>
            <a:ext cx="1089025" cy="10064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grpSp>
        <p:nvGrpSpPr>
          <p:cNvPr id="25" name="Group 214"/>
          <p:cNvGrpSpPr>
            <a:grpSpLocks/>
          </p:cNvGrpSpPr>
          <p:nvPr/>
        </p:nvGrpSpPr>
        <p:grpSpPr bwMode="auto">
          <a:xfrm>
            <a:off x="5913438" y="306388"/>
            <a:ext cx="2940050" cy="2940050"/>
            <a:chOff x="861" y="2313"/>
            <a:chExt cx="1852" cy="1852"/>
          </a:xfrm>
        </p:grpSpPr>
        <p:sp>
          <p:nvSpPr>
            <p:cNvPr id="22563" name="Oval 163"/>
            <p:cNvSpPr>
              <a:spLocks noChangeArrowheads="1"/>
            </p:cNvSpPr>
            <p:nvPr/>
          </p:nvSpPr>
          <p:spPr bwMode="auto">
            <a:xfrm>
              <a:off x="861" y="2313"/>
              <a:ext cx="1852" cy="1852"/>
            </a:xfrm>
            <a:prstGeom prst="ellipse">
              <a:avLst/>
            </a:prstGeom>
            <a:noFill/>
            <a:ln w="31750">
              <a:solidFill>
                <a:srgbClr val="000000"/>
              </a:solidFill>
              <a:round/>
              <a:headEnd/>
              <a:tailEnd/>
            </a:ln>
          </p:spPr>
          <p:txBody>
            <a:bodyPr/>
            <a:lstStyle/>
            <a:p>
              <a:endParaRPr lang="en-US">
                <a:solidFill>
                  <a:srgbClr val="000000"/>
                </a:solidFill>
              </a:endParaRPr>
            </a:p>
          </p:txBody>
        </p:sp>
        <p:grpSp>
          <p:nvGrpSpPr>
            <p:cNvPr id="22564" name="Group 164"/>
            <p:cNvGrpSpPr>
              <a:grpSpLocks/>
            </p:cNvGrpSpPr>
            <p:nvPr/>
          </p:nvGrpSpPr>
          <p:grpSpPr bwMode="auto">
            <a:xfrm>
              <a:off x="1737" y="3943"/>
              <a:ext cx="100" cy="222"/>
              <a:chOff x="4583" y="8712"/>
              <a:chExt cx="830" cy="1822"/>
            </a:xfrm>
          </p:grpSpPr>
          <p:sp>
            <p:nvSpPr>
              <p:cNvPr id="22607" name="Freeform 165"/>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08" name="Freeform 166"/>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09" name="Freeform 167"/>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10" name="Freeform 168"/>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11" name="Freeform 169"/>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12" name="Freeform 170"/>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565" name="Group 171"/>
            <p:cNvGrpSpPr>
              <a:grpSpLocks/>
            </p:cNvGrpSpPr>
            <p:nvPr/>
          </p:nvGrpSpPr>
          <p:grpSpPr bwMode="auto">
            <a:xfrm rot="4698342">
              <a:off x="978" y="3448"/>
              <a:ext cx="100" cy="222"/>
              <a:chOff x="4583" y="8712"/>
              <a:chExt cx="830" cy="1822"/>
            </a:xfrm>
          </p:grpSpPr>
          <p:sp>
            <p:nvSpPr>
              <p:cNvPr id="22601" name="Freeform 172"/>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602" name="Freeform 173"/>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603" name="Freeform 174"/>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604" name="Freeform 175"/>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605" name="Freeform 176"/>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06" name="Freeform 177"/>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566" name="Group 178"/>
            <p:cNvGrpSpPr>
              <a:grpSpLocks/>
            </p:cNvGrpSpPr>
            <p:nvPr/>
          </p:nvGrpSpPr>
          <p:grpSpPr bwMode="auto">
            <a:xfrm rot="-2847950">
              <a:off x="2366" y="3642"/>
              <a:ext cx="101" cy="222"/>
              <a:chOff x="4583" y="8712"/>
              <a:chExt cx="830" cy="1822"/>
            </a:xfrm>
          </p:grpSpPr>
          <p:sp>
            <p:nvSpPr>
              <p:cNvPr id="22595" name="Freeform 179"/>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596" name="Freeform 180"/>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597" name="Freeform 181"/>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598" name="Freeform 182"/>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599" name="Freeform 183"/>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600" name="Freeform 184"/>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567" name="Group 185"/>
            <p:cNvGrpSpPr>
              <a:grpSpLocks/>
            </p:cNvGrpSpPr>
            <p:nvPr/>
          </p:nvGrpSpPr>
          <p:grpSpPr bwMode="auto">
            <a:xfrm rot="-5796076">
              <a:off x="2551" y="2962"/>
              <a:ext cx="101" cy="222"/>
              <a:chOff x="4583" y="8712"/>
              <a:chExt cx="830" cy="1822"/>
            </a:xfrm>
          </p:grpSpPr>
          <p:sp>
            <p:nvSpPr>
              <p:cNvPr id="22589" name="Freeform 186"/>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590" name="Freeform 187"/>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591" name="Freeform 188"/>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592" name="Freeform 189"/>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593" name="Freeform 190"/>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594" name="Freeform 191"/>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568" name="Group 192"/>
            <p:cNvGrpSpPr>
              <a:grpSpLocks/>
            </p:cNvGrpSpPr>
            <p:nvPr/>
          </p:nvGrpSpPr>
          <p:grpSpPr bwMode="auto">
            <a:xfrm rot="10790526">
              <a:off x="1787" y="2313"/>
              <a:ext cx="101" cy="222"/>
              <a:chOff x="4583" y="8712"/>
              <a:chExt cx="830" cy="1822"/>
            </a:xfrm>
          </p:grpSpPr>
          <p:sp>
            <p:nvSpPr>
              <p:cNvPr id="22583" name="Freeform 193"/>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584" name="Freeform 194"/>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585" name="Freeform 195"/>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586" name="Freeform 196"/>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587" name="Freeform 197"/>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588" name="Freeform 198"/>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569" name="Group 199"/>
            <p:cNvGrpSpPr>
              <a:grpSpLocks/>
            </p:cNvGrpSpPr>
            <p:nvPr/>
          </p:nvGrpSpPr>
          <p:grpSpPr bwMode="auto">
            <a:xfrm rot="-8482878">
              <a:off x="2157" y="2437"/>
              <a:ext cx="101" cy="223"/>
              <a:chOff x="4583" y="8712"/>
              <a:chExt cx="830" cy="1822"/>
            </a:xfrm>
          </p:grpSpPr>
          <p:sp>
            <p:nvSpPr>
              <p:cNvPr id="22577" name="Freeform 200"/>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578" name="Freeform 201"/>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579" name="Freeform 202"/>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580" name="Freeform 203"/>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581" name="Freeform 204"/>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582" name="Freeform 205"/>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2570" name="Group 206"/>
            <p:cNvGrpSpPr>
              <a:grpSpLocks/>
            </p:cNvGrpSpPr>
            <p:nvPr/>
          </p:nvGrpSpPr>
          <p:grpSpPr bwMode="auto">
            <a:xfrm rot="3044529">
              <a:off x="1106" y="3642"/>
              <a:ext cx="101" cy="222"/>
              <a:chOff x="4583" y="8712"/>
              <a:chExt cx="830" cy="1822"/>
            </a:xfrm>
          </p:grpSpPr>
          <p:sp>
            <p:nvSpPr>
              <p:cNvPr id="22571" name="Freeform 207"/>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2572" name="Freeform 208"/>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2573" name="Freeform 209"/>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2574" name="Freeform 210"/>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2575" name="Freeform 211"/>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2576" name="Freeform 212"/>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sp>
        <p:nvSpPr>
          <p:cNvPr id="438485" name="AutoShape 213"/>
          <p:cNvSpPr>
            <a:spLocks noChangeArrowheads="1"/>
          </p:cNvSpPr>
          <p:nvPr/>
        </p:nvSpPr>
        <p:spPr bwMode="auto">
          <a:xfrm rot="2859426" flipH="1">
            <a:off x="7173912" y="1441451"/>
            <a:ext cx="619125" cy="5715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2"/>
          </a:solidFill>
          <a:ln w="9525" algn="ctr">
            <a:solidFill>
              <a:schemeClr val="tx1"/>
            </a:solidFill>
            <a:miter lim="800000"/>
            <a:headEnd/>
            <a:tailEnd/>
          </a:ln>
        </p:spPr>
        <p:txBody>
          <a:bodyPr wrap="none" anchor="ctr"/>
          <a:lstStyle/>
          <a:p>
            <a:endParaRPr lang="en-US">
              <a:solidFill>
                <a:srgbClr val="000000"/>
              </a:solidFill>
            </a:endParaRPr>
          </a:p>
        </p:txBody>
      </p:sp>
      <p:sp>
        <p:nvSpPr>
          <p:cNvPr id="22552" name="Rectangle 217"/>
          <p:cNvSpPr>
            <a:spLocks noChangeArrowheads="1"/>
          </p:cNvSpPr>
          <p:nvPr/>
        </p:nvSpPr>
        <p:spPr bwMode="auto">
          <a:xfrm>
            <a:off x="336550" y="277813"/>
            <a:ext cx="5327650" cy="1373187"/>
          </a:xfrm>
          <a:prstGeom prst="rect">
            <a:avLst/>
          </a:prstGeom>
          <a:noFill/>
          <a:ln w="9525" algn="ctr">
            <a:noFill/>
            <a:miter lim="800000"/>
            <a:headEnd/>
            <a:tailEnd/>
          </a:ln>
        </p:spPr>
        <p:txBody>
          <a:bodyPr wrap="none" anchor="ctr">
            <a:spAutoFit/>
          </a:bodyPr>
          <a:lstStyle/>
          <a:p>
            <a:pPr algn="l"/>
            <a:r>
              <a:rPr lang="en-US" b="0" dirty="0">
                <a:solidFill>
                  <a:srgbClr val="C00000"/>
                </a:solidFill>
              </a:rPr>
              <a:t>Space station, radius 8.0 m.</a:t>
            </a:r>
          </a:p>
          <a:p>
            <a:pPr algn="l"/>
            <a:r>
              <a:rPr lang="en-US" b="0" dirty="0">
                <a:solidFill>
                  <a:srgbClr val="C00000"/>
                </a:solidFill>
              </a:rPr>
              <a:t>At what rate must station spin so</a:t>
            </a:r>
          </a:p>
          <a:p>
            <a:pPr algn="l"/>
            <a:r>
              <a:rPr lang="en-US" b="0" dirty="0">
                <a:solidFill>
                  <a:srgbClr val="C00000"/>
                </a:solidFill>
              </a:rPr>
              <a:t>occupants feel Earth’s gravity?</a:t>
            </a:r>
          </a:p>
        </p:txBody>
      </p:sp>
      <p:sp>
        <p:nvSpPr>
          <p:cNvPr id="22553" name="Rectangle 218"/>
          <p:cNvSpPr>
            <a:spLocks noChangeArrowheads="1"/>
          </p:cNvSpPr>
          <p:nvPr/>
        </p:nvSpPr>
        <p:spPr bwMode="auto">
          <a:xfrm>
            <a:off x="304800" y="1812925"/>
            <a:ext cx="2759075" cy="519113"/>
          </a:xfrm>
          <a:prstGeom prst="rect">
            <a:avLst/>
          </a:prstGeom>
          <a:noFill/>
          <a:ln w="9525" algn="ctr">
            <a:noFill/>
            <a:miter lim="800000"/>
            <a:headEnd/>
            <a:tailEnd/>
          </a:ln>
        </p:spPr>
        <p:txBody>
          <a:bodyPr wrap="none" anchor="ctr">
            <a:spAutoFit/>
          </a:bodyPr>
          <a:lstStyle/>
          <a:p>
            <a:pPr algn="l"/>
            <a:r>
              <a:rPr lang="en-US" b="0">
                <a:solidFill>
                  <a:srgbClr val="C00000"/>
                </a:solidFill>
              </a:rPr>
              <a:t>force on person </a:t>
            </a:r>
          </a:p>
        </p:txBody>
      </p:sp>
      <p:sp>
        <p:nvSpPr>
          <p:cNvPr id="22554" name="Rectangle 219"/>
          <p:cNvSpPr>
            <a:spLocks noChangeArrowheads="1"/>
          </p:cNvSpPr>
          <p:nvPr/>
        </p:nvSpPr>
        <p:spPr bwMode="auto">
          <a:xfrm>
            <a:off x="3230563" y="1809750"/>
            <a:ext cx="2538412" cy="519113"/>
          </a:xfrm>
          <a:prstGeom prst="rect">
            <a:avLst/>
          </a:prstGeom>
          <a:noFill/>
          <a:ln w="9525" algn="ctr">
            <a:noFill/>
            <a:miter lim="800000"/>
            <a:headEnd/>
            <a:tailEnd/>
          </a:ln>
        </p:spPr>
        <p:txBody>
          <a:bodyPr wrap="none" anchor="ctr">
            <a:spAutoFit/>
          </a:bodyPr>
          <a:lstStyle/>
          <a:p>
            <a:pPr algn="l"/>
            <a:r>
              <a:rPr lang="en-US" b="0">
                <a:solidFill>
                  <a:srgbClr val="C00000"/>
                </a:solidFill>
              </a:rPr>
              <a:t>Earth’s gravity </a:t>
            </a:r>
          </a:p>
        </p:txBody>
      </p:sp>
      <p:sp>
        <p:nvSpPr>
          <p:cNvPr id="438492" name="Rectangle 220"/>
          <p:cNvSpPr>
            <a:spLocks noChangeArrowheads="1"/>
          </p:cNvSpPr>
          <p:nvPr/>
        </p:nvSpPr>
        <p:spPr bwMode="auto">
          <a:xfrm>
            <a:off x="5326063" y="5568950"/>
            <a:ext cx="1206500" cy="957263"/>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38493" name="Rectangle 221"/>
          <p:cNvSpPr>
            <a:spLocks noChangeArrowheads="1"/>
          </p:cNvSpPr>
          <p:nvPr/>
        </p:nvSpPr>
        <p:spPr bwMode="auto">
          <a:xfrm>
            <a:off x="6738938" y="3805238"/>
            <a:ext cx="1379537" cy="1001712"/>
          </a:xfrm>
          <a:prstGeom prst="rect">
            <a:avLst/>
          </a:prstGeom>
          <a:solidFill>
            <a:srgbClr val="00FFFF"/>
          </a:solidFill>
          <a:ln w="9525" algn="ctr">
            <a:solidFill>
              <a:schemeClr val="tx1"/>
            </a:solidFill>
            <a:miter lim="800000"/>
            <a:headEnd/>
            <a:tailEnd/>
          </a:ln>
        </p:spPr>
        <p:txBody>
          <a:bodyPr wrap="none" anchor="ctr"/>
          <a:lstStyle/>
          <a:p>
            <a:endParaRPr lang="en-US">
              <a:solidFill>
                <a:srgbClr val="000000"/>
              </a:solidFill>
            </a:endParaRPr>
          </a:p>
        </p:txBody>
      </p:sp>
      <p:sp>
        <p:nvSpPr>
          <p:cNvPr id="438494" name="Rectangle 222"/>
          <p:cNvSpPr>
            <a:spLocks noChangeArrowheads="1"/>
          </p:cNvSpPr>
          <p:nvPr/>
        </p:nvSpPr>
        <p:spPr bwMode="auto">
          <a:xfrm>
            <a:off x="6210300" y="3268663"/>
            <a:ext cx="2606675" cy="519112"/>
          </a:xfrm>
          <a:prstGeom prst="rect">
            <a:avLst/>
          </a:prstGeom>
          <a:noFill/>
          <a:ln w="9525" algn="ctr">
            <a:noFill/>
            <a:miter lim="800000"/>
            <a:headEnd/>
            <a:tailEnd/>
          </a:ln>
        </p:spPr>
        <p:txBody>
          <a:bodyPr anchor="ctr">
            <a:spAutoFit/>
          </a:bodyPr>
          <a:lstStyle/>
          <a:p>
            <a:pPr algn="l"/>
            <a:r>
              <a:rPr lang="en-US" b="0">
                <a:solidFill>
                  <a:srgbClr val="000000"/>
                </a:solidFill>
              </a:rPr>
              <a:t>(i.e., T = 5.7 s) </a:t>
            </a:r>
          </a:p>
        </p:txBody>
      </p:sp>
      <p:graphicFrame>
        <p:nvGraphicFramePr>
          <p:cNvPr id="438495" name="Object 223"/>
          <p:cNvGraphicFramePr>
            <a:graphicFrameLocks noChangeAspect="1"/>
          </p:cNvGraphicFramePr>
          <p:nvPr/>
        </p:nvGraphicFramePr>
        <p:xfrm>
          <a:off x="831850" y="2554288"/>
          <a:ext cx="1651000" cy="487362"/>
        </p:xfrm>
        <a:graphic>
          <a:graphicData uri="http://schemas.openxmlformats.org/presentationml/2006/ole">
            <mc:AlternateContent xmlns:mc="http://schemas.openxmlformats.org/markup-compatibility/2006">
              <mc:Choice xmlns:v="urn:schemas-microsoft-com:vml" Requires="v">
                <p:oleObj spid="_x0000_s28082" name="Equation" r:id="rId3" imgW="1650960" imgH="482400" progId="Equation.3">
                  <p:embed/>
                </p:oleObj>
              </mc:Choice>
              <mc:Fallback>
                <p:oleObj name="Equation" r:id="rId3" imgW="16509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2554288"/>
                        <a:ext cx="1651000"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496" name="Rectangle 224"/>
          <p:cNvSpPr>
            <a:spLocks noChangeArrowheads="1"/>
          </p:cNvSpPr>
          <p:nvPr/>
        </p:nvSpPr>
        <p:spPr bwMode="auto">
          <a:xfrm>
            <a:off x="3697288" y="2538413"/>
            <a:ext cx="1673225" cy="519112"/>
          </a:xfrm>
          <a:prstGeom prst="rect">
            <a:avLst/>
          </a:prstGeom>
          <a:noFill/>
          <a:ln w="9525" algn="ctr">
            <a:noFill/>
            <a:miter lim="800000"/>
            <a:headEnd/>
            <a:tailEnd/>
          </a:ln>
        </p:spPr>
        <p:txBody>
          <a:bodyPr wrap="none" anchor="ctr">
            <a:spAutoFit/>
          </a:bodyPr>
          <a:lstStyle/>
          <a:p>
            <a:pPr algn="l"/>
            <a:r>
              <a:rPr lang="en-US" b="0">
                <a:solidFill>
                  <a:srgbClr val="000000"/>
                </a:solidFill>
              </a:rPr>
              <a:t>F</a:t>
            </a:r>
            <a:r>
              <a:rPr lang="en-US" b="0" baseline="-25000">
                <a:solidFill>
                  <a:srgbClr val="000000"/>
                </a:solidFill>
              </a:rPr>
              <a:t>w</a:t>
            </a:r>
            <a:r>
              <a:rPr lang="en-US" b="0">
                <a:solidFill>
                  <a:srgbClr val="000000"/>
                </a:solidFill>
              </a:rPr>
              <a:t> = m g </a:t>
            </a:r>
          </a:p>
        </p:txBody>
      </p:sp>
      <p:graphicFrame>
        <p:nvGraphicFramePr>
          <p:cNvPr id="438497" name="Object 225"/>
          <p:cNvGraphicFramePr>
            <a:graphicFrameLocks noChangeAspect="1"/>
          </p:cNvGraphicFramePr>
          <p:nvPr/>
        </p:nvGraphicFramePr>
        <p:xfrm>
          <a:off x="2508250" y="3860800"/>
          <a:ext cx="1128713" cy="876300"/>
        </p:xfrm>
        <a:graphic>
          <a:graphicData uri="http://schemas.openxmlformats.org/presentationml/2006/ole">
            <mc:AlternateContent xmlns:mc="http://schemas.openxmlformats.org/markup-compatibility/2006">
              <mc:Choice xmlns:v="urn:schemas-microsoft-com:vml" Requires="v">
                <p:oleObj spid="_x0000_s28083" name="Equation" r:id="rId5" imgW="1130040" imgH="876240" progId="Equation.3">
                  <p:embed/>
                </p:oleObj>
              </mc:Choice>
              <mc:Fallback>
                <p:oleObj name="Equation" r:id="rId5" imgW="1130040" imgH="876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0" y="3860800"/>
                        <a:ext cx="1128713"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498" name="Object 226"/>
          <p:cNvGraphicFramePr>
            <a:graphicFrameLocks noChangeAspect="1"/>
          </p:cNvGraphicFramePr>
          <p:nvPr/>
        </p:nvGraphicFramePr>
        <p:xfrm>
          <a:off x="3840163" y="3832225"/>
          <a:ext cx="2132012" cy="914400"/>
        </p:xfrm>
        <a:graphic>
          <a:graphicData uri="http://schemas.openxmlformats.org/presentationml/2006/ole">
            <mc:AlternateContent xmlns:mc="http://schemas.openxmlformats.org/markup-compatibility/2006">
              <mc:Choice xmlns:v="urn:schemas-microsoft-com:vml" Requires="v">
                <p:oleObj spid="_x0000_s28084" name="Equation" r:id="rId7" imgW="2133360" imgH="914400" progId="Equation.3">
                  <p:embed/>
                </p:oleObj>
              </mc:Choice>
              <mc:Fallback>
                <p:oleObj name="Equation" r:id="rId7" imgW="213336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0163" y="3832225"/>
                        <a:ext cx="213201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499" name="Object 227"/>
          <p:cNvGraphicFramePr>
            <a:graphicFrameLocks noChangeAspect="1"/>
          </p:cNvGraphicFramePr>
          <p:nvPr/>
        </p:nvGraphicFramePr>
        <p:xfrm>
          <a:off x="6275388" y="3897313"/>
          <a:ext cx="1725612" cy="838200"/>
        </p:xfrm>
        <a:graphic>
          <a:graphicData uri="http://schemas.openxmlformats.org/presentationml/2006/ole">
            <mc:AlternateContent xmlns:mc="http://schemas.openxmlformats.org/markup-compatibility/2006">
              <mc:Choice xmlns:v="urn:schemas-microsoft-com:vml" Requires="v">
                <p:oleObj spid="_x0000_s28085" name="Equation" r:id="rId9" imgW="1726920" imgH="838080" progId="Equation.3">
                  <p:embed/>
                </p:oleObj>
              </mc:Choice>
              <mc:Fallback>
                <p:oleObj name="Equation" r:id="rId9" imgW="1726920" imgH="838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5388" y="3897313"/>
                        <a:ext cx="17256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500" name="Object 228"/>
          <p:cNvGraphicFramePr>
            <a:graphicFrameLocks noChangeAspect="1"/>
          </p:cNvGraphicFramePr>
          <p:nvPr/>
        </p:nvGraphicFramePr>
        <p:xfrm>
          <a:off x="1782763" y="3233738"/>
          <a:ext cx="1916112" cy="465137"/>
        </p:xfrm>
        <a:graphic>
          <a:graphicData uri="http://schemas.openxmlformats.org/presentationml/2006/ole">
            <mc:AlternateContent xmlns:mc="http://schemas.openxmlformats.org/markup-compatibility/2006">
              <mc:Choice xmlns:v="urn:schemas-microsoft-com:vml" Requires="v">
                <p:oleObj spid="_x0000_s28086" name="Equation" r:id="rId11" imgW="1917360" imgH="469800" progId="Equation.3">
                  <p:embed/>
                </p:oleObj>
              </mc:Choice>
              <mc:Fallback>
                <p:oleObj name="Equation" r:id="rId11" imgW="191736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2763" y="3233738"/>
                        <a:ext cx="1916112"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501" name="Line 229"/>
          <p:cNvSpPr>
            <a:spLocks noChangeShapeType="1"/>
          </p:cNvSpPr>
          <p:nvPr/>
        </p:nvSpPr>
        <p:spPr bwMode="auto">
          <a:xfrm>
            <a:off x="3132138" y="3313113"/>
            <a:ext cx="276225" cy="349250"/>
          </a:xfrm>
          <a:prstGeom prst="line">
            <a:avLst/>
          </a:prstGeom>
          <a:noFill/>
          <a:ln w="22225">
            <a:solidFill>
              <a:srgbClr val="00FFFF"/>
            </a:solidFill>
            <a:round/>
            <a:headEnd/>
            <a:tailEnd/>
          </a:ln>
        </p:spPr>
        <p:txBody>
          <a:bodyPr wrap="none" anchor="ctr"/>
          <a:lstStyle/>
          <a:p>
            <a:endParaRPr lang="en-US">
              <a:solidFill>
                <a:srgbClr val="000000"/>
              </a:solidFill>
            </a:endParaRPr>
          </a:p>
        </p:txBody>
      </p:sp>
      <p:sp>
        <p:nvSpPr>
          <p:cNvPr id="438502" name="Line 230"/>
          <p:cNvSpPr>
            <a:spLocks noChangeShapeType="1"/>
          </p:cNvSpPr>
          <p:nvPr/>
        </p:nvSpPr>
        <p:spPr bwMode="auto">
          <a:xfrm>
            <a:off x="1797050" y="3297238"/>
            <a:ext cx="276225" cy="349250"/>
          </a:xfrm>
          <a:prstGeom prst="line">
            <a:avLst/>
          </a:prstGeom>
          <a:noFill/>
          <a:ln w="22225">
            <a:solidFill>
              <a:srgbClr val="00FFFF"/>
            </a:solidFill>
            <a:round/>
            <a:headEnd/>
            <a:tailEnd/>
          </a:ln>
        </p:spPr>
        <p:txBody>
          <a:bodyPr wrap="none" anchor="ctr"/>
          <a:lstStyle/>
          <a:p>
            <a:endParaRPr lang="en-US">
              <a:solidFill>
                <a:srgbClr val="000000"/>
              </a:solidFill>
            </a:endParaRPr>
          </a:p>
        </p:txBody>
      </p:sp>
      <p:sp>
        <p:nvSpPr>
          <p:cNvPr id="438503" name="Rectangle 231"/>
          <p:cNvSpPr>
            <a:spLocks noChangeArrowheads="1"/>
          </p:cNvSpPr>
          <p:nvPr/>
        </p:nvSpPr>
        <p:spPr bwMode="auto">
          <a:xfrm>
            <a:off x="358775" y="4868863"/>
            <a:ext cx="8021638" cy="519112"/>
          </a:xfrm>
          <a:prstGeom prst="rect">
            <a:avLst/>
          </a:prstGeom>
          <a:noFill/>
          <a:ln w="9525" algn="ctr">
            <a:noFill/>
            <a:miter lim="800000"/>
            <a:headEnd/>
            <a:tailEnd/>
          </a:ln>
        </p:spPr>
        <p:txBody>
          <a:bodyPr wrap="none" anchor="ctr">
            <a:spAutoFit/>
          </a:bodyPr>
          <a:lstStyle/>
          <a:p>
            <a:pPr algn="l"/>
            <a:r>
              <a:rPr lang="en-US" b="0" dirty="0">
                <a:solidFill>
                  <a:srgbClr val="C00000"/>
                </a:solidFill>
              </a:rPr>
              <a:t>Find g at eye level, if avg. person height is 1.7 m. </a:t>
            </a:r>
          </a:p>
        </p:txBody>
      </p:sp>
      <p:graphicFrame>
        <p:nvGraphicFramePr>
          <p:cNvPr id="438504" name="Object 232"/>
          <p:cNvGraphicFramePr>
            <a:graphicFrameLocks noChangeAspect="1"/>
          </p:cNvGraphicFramePr>
          <p:nvPr/>
        </p:nvGraphicFramePr>
        <p:xfrm>
          <a:off x="488950" y="5788025"/>
          <a:ext cx="1371600" cy="471488"/>
        </p:xfrm>
        <a:graphic>
          <a:graphicData uri="http://schemas.openxmlformats.org/presentationml/2006/ole">
            <mc:AlternateContent xmlns:mc="http://schemas.openxmlformats.org/markup-compatibility/2006">
              <mc:Choice xmlns:v="urn:schemas-microsoft-com:vml" Requires="v">
                <p:oleObj spid="_x0000_s28087" name="Equation" r:id="rId13" imgW="1371600" imgH="469800" progId="Equation.3">
                  <p:embed/>
                </p:oleObj>
              </mc:Choice>
              <mc:Fallback>
                <p:oleObj name="Equation" r:id="rId13" imgW="1371600" imgH="469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8950" y="5788025"/>
                        <a:ext cx="13716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505" name="Object 233"/>
          <p:cNvGraphicFramePr>
            <a:graphicFrameLocks noChangeAspect="1"/>
          </p:cNvGraphicFramePr>
          <p:nvPr/>
        </p:nvGraphicFramePr>
        <p:xfrm>
          <a:off x="2017713" y="5545138"/>
          <a:ext cx="2806700" cy="981075"/>
        </p:xfrm>
        <a:graphic>
          <a:graphicData uri="http://schemas.openxmlformats.org/presentationml/2006/ole">
            <mc:AlternateContent xmlns:mc="http://schemas.openxmlformats.org/markup-compatibility/2006">
              <mc:Choice xmlns:v="urn:schemas-microsoft-com:vml" Requires="v">
                <p:oleObj spid="_x0000_s28088" name="Equation" r:id="rId15" imgW="2806560" imgH="977760" progId="Equation.3">
                  <p:embed/>
                </p:oleObj>
              </mc:Choice>
              <mc:Fallback>
                <p:oleObj name="Equation" r:id="rId15" imgW="2806560" imgH="9777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7713" y="5545138"/>
                        <a:ext cx="280670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506" name="Object 234"/>
          <p:cNvGraphicFramePr>
            <a:graphicFrameLocks noChangeAspect="1"/>
          </p:cNvGraphicFramePr>
          <p:nvPr/>
        </p:nvGraphicFramePr>
        <p:xfrm>
          <a:off x="4983163" y="5614988"/>
          <a:ext cx="1435100" cy="841375"/>
        </p:xfrm>
        <a:graphic>
          <a:graphicData uri="http://schemas.openxmlformats.org/presentationml/2006/ole">
            <mc:AlternateContent xmlns:mc="http://schemas.openxmlformats.org/markup-compatibility/2006">
              <mc:Choice xmlns:v="urn:schemas-microsoft-com:vml" Requires="v">
                <p:oleObj spid="_x0000_s28089" name="Equation" r:id="rId17" imgW="1434960" imgH="838080" progId="Equation.3">
                  <p:embed/>
                </p:oleObj>
              </mc:Choice>
              <mc:Fallback>
                <p:oleObj name="Equation" r:id="rId17" imgW="1434960" imgH="8380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83163" y="5614988"/>
                        <a:ext cx="14351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507" name="Rectangle 235"/>
          <p:cNvSpPr>
            <a:spLocks noChangeArrowheads="1"/>
          </p:cNvSpPr>
          <p:nvPr/>
        </p:nvSpPr>
        <p:spPr bwMode="auto">
          <a:xfrm>
            <a:off x="6769100" y="5370513"/>
            <a:ext cx="2179638" cy="1311275"/>
          </a:xfrm>
          <a:prstGeom prst="rect">
            <a:avLst/>
          </a:prstGeom>
          <a:noFill/>
          <a:ln w="9525" algn="ctr">
            <a:noFill/>
            <a:miter lim="800000"/>
            <a:headEnd/>
            <a:tailEnd/>
          </a:ln>
        </p:spPr>
        <p:txBody>
          <a:bodyPr>
            <a:spAutoFit/>
          </a:bodyPr>
          <a:lstStyle/>
          <a:p>
            <a:r>
              <a:rPr lang="en-US" sz="2000" b="0" u="sng" dirty="0">
                <a:solidFill>
                  <a:srgbClr val="000000"/>
                </a:solidFill>
              </a:rPr>
              <a:t>FYI</a:t>
            </a:r>
            <a:r>
              <a:rPr lang="en-US" sz="2000" b="0" dirty="0">
                <a:solidFill>
                  <a:srgbClr val="000000"/>
                </a:solidFill>
              </a:rPr>
              <a:t>:</a:t>
            </a:r>
          </a:p>
          <a:p>
            <a:r>
              <a:rPr lang="en-US" sz="2000" b="0" dirty="0">
                <a:solidFill>
                  <a:srgbClr val="000000"/>
                </a:solidFill>
              </a:rPr>
              <a:t>Body can handle head-to-foot diff. in g of only ~1%. </a:t>
            </a:r>
          </a:p>
        </p:txBody>
      </p:sp>
      <p:sp>
        <p:nvSpPr>
          <p:cNvPr id="3" name="Oval 2"/>
          <p:cNvSpPr/>
          <p:nvPr/>
        </p:nvSpPr>
        <p:spPr bwMode="auto">
          <a:xfrm>
            <a:off x="4558352" y="4326340"/>
            <a:ext cx="1255594" cy="54591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Tree>
    <p:extLst>
      <p:ext uri="{BB962C8B-B14F-4D97-AF65-F5344CB8AC3E}">
        <p14:creationId xmlns:p14="http://schemas.microsoft.com/office/powerpoint/2010/main" val="2554578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 0  C 0 -0.04661  0.028 -0.08257  0.062 -0.08257  C 0.097 -0.08257  0.125 -0.04661  0.125 0  C 0.125 0.04661  0.153 0.08257  0.188 0.08257  C 0.222 0.08257  0.25 0.04661  0.25 0  E" pathEditMode="relative" ptsTypes="">
                                      <p:cBhvr>
                                        <p:cTn id="6" dur="5000" fill="hold"/>
                                        <p:tgtEl>
                                          <p:spTgt spid="11"/>
                                        </p:tgtEl>
                                        <p:attrNameLst>
                                          <p:attrName>ppt_x</p:attrName>
                                          <p:attrName>ppt_y</p:attrName>
                                        </p:attrNameLst>
                                      </p:cBhvr>
                                    </p:animMotion>
                                  </p:childTnLst>
                                </p:cTn>
                              </p:par>
                              <p:par>
                                <p:cTn id="7" presetID="39" presetClass="path" presetSubtype="0" accel="50000" decel="50000" fill="hold" nodeType="withEffect">
                                  <p:stCondLst>
                                    <p:cond delay="0"/>
                                  </p:stCondLst>
                                  <p:childTnLst>
                                    <p:animMotion origin="layout" path="M 8.33333E-7 2.48555E-6 C 0.00295 0.0067 0.02917 0.00832 0.04045 0.01618 C 0.05174 0.02404 0.05347 0.05063 0.06753 0.04786 C 0.1026 0.04786 0.125 0.0467 0.125 2.48555E-6 C 0.125 -0.04671 0.15295 -0.08255 0.18802 -0.08255 C 0.22205 -0.08255 0.14375 -0.20601 0.14375 -0.15931 " pathEditMode="relative" rAng="0" ptsTypes="faffff">
                                      <p:cBhvr>
                                        <p:cTn id="8" dur="5000" fill="hold"/>
                                        <p:tgtEl>
                                          <p:spTgt spid="16"/>
                                        </p:tgtEl>
                                        <p:attrNameLst>
                                          <p:attrName>ppt_x</p:attrName>
                                          <p:attrName>ppt_y</p:attrName>
                                        </p:attrNameLst>
                                      </p:cBhvr>
                                      <p:rCtr x="11100" y="-7800"/>
                                    </p:animMotion>
                                  </p:childTnLst>
                                </p:cTn>
                              </p:par>
                              <p:par>
                                <p:cTn id="9" presetID="59" presetClass="path" presetSubtype="0" accel="50000" decel="50000" fill="hold" nodeType="withEffect">
                                  <p:stCondLst>
                                    <p:cond delay="0"/>
                                  </p:stCondLst>
                                  <p:childTnLst>
                                    <p:animMotion origin="layout" path="M -4.16667E-6 -4.10405E-6 C -4.16667E-6 -0.0467 0.02796 -0.08254 0.06198 -0.08254 C 0.09705 -0.08254 0.08993 -0.25271 0.08993 -0.20601 C 0.08993 -0.1593 -0.0309 -0.18474 0.00417 -0.18474 C 0.0382 -0.18474 -0.04826 -0.26913 -0.04826 -0.31583 " pathEditMode="relative" rAng="0" ptsTypes="fffff">
                                      <p:cBhvr>
                                        <p:cTn id="10" dur="5000" fill="hold"/>
                                        <p:tgtEl>
                                          <p:spTgt spid="10"/>
                                        </p:tgtEl>
                                        <p:attrNameLst>
                                          <p:attrName>ppt_x</p:attrName>
                                          <p:attrName>ppt_y</p:attrName>
                                        </p:attrNameLst>
                                      </p:cBhvr>
                                      <p:rCtr x="2400" y="-15800"/>
                                    </p:animMotion>
                                  </p:childTnLst>
                                </p:cTn>
                              </p:par>
                              <p:par>
                                <p:cTn id="11" presetID="39" presetClass="path" presetSubtype="0" accel="50000" decel="50000" fill="hold" nodeType="withEffect">
                                  <p:stCondLst>
                                    <p:cond delay="0"/>
                                  </p:stCondLst>
                                  <p:childTnLst>
                                    <p:animMotion origin="layout" path="M -0.00017 -0.0007 C 0.02882 -0.02729 0.0349 -0.07792 0.01562 -0.11538 C -0.00434 -0.15376 -0.04254 -0.16416 -0.07101 -0.13757 C -0.1 -0.11122 -0.13767 -0.12185 -0.15781 -0.16 C -0.17708 -0.19746 -0.21024 -0.06104 -0.18142 -0.0874 " pathEditMode="relative" rAng="0" ptsTypes="fffff">
                                      <p:cBhvr>
                                        <p:cTn id="12" dur="5000" fill="hold"/>
                                        <p:tgtEl>
                                          <p:spTgt spid="12"/>
                                        </p:tgtEl>
                                        <p:attrNameLst>
                                          <p:attrName>ppt_x</p:attrName>
                                          <p:attrName>ppt_y</p:attrName>
                                        </p:attrNameLst>
                                      </p:cBhvr>
                                      <p:rCtr x="-8700" y="-9800"/>
                                    </p:animMotion>
                                  </p:childTnLst>
                                </p:cTn>
                              </p:par>
                              <p:par>
                                <p:cTn id="13" presetID="59" presetClass="path" presetSubtype="0" accel="50000" decel="50000" fill="hold" nodeType="withEffect">
                                  <p:stCondLst>
                                    <p:cond delay="0"/>
                                  </p:stCondLst>
                                  <p:childTnLst>
                                    <p:animMotion origin="layout" path="M -0.00035 -0.00023 C -0.01302 0.0437 -0.04879 0.06335 -0.08056 0.04694 C -0.11337 0.03006 -0.12917 -0.01665 -0.11667 -0.06034 C -0.10417 -0.10404 -0.0474 -0.01503 -0.08021 -0.03167 C -0.11181 -0.04855 -0.02952 -0.0941 -0.04219 -0.05086 " pathEditMode="relative" rAng="0" ptsTypes="fffff">
                                      <p:cBhvr>
                                        <p:cTn id="14" dur="5000" fill="hold"/>
                                        <p:tgtEl>
                                          <p:spTgt spid="13"/>
                                        </p:tgtEl>
                                        <p:attrNameLst>
                                          <p:attrName>ppt_x</p:attrName>
                                          <p:attrName>ppt_y</p:attrName>
                                        </p:attrNameLst>
                                      </p:cBhvr>
                                      <p:rCtr x="-6400" y="-2000"/>
                                    </p:animMotion>
                                  </p:childTnLst>
                                </p:cTn>
                              </p:par>
                              <p:par>
                                <p:cTn id="15" presetID="39" presetClass="path" presetSubtype="0" accel="50000" decel="50000" fill="hold" nodeType="withEffect">
                                  <p:stCondLst>
                                    <p:cond delay="0"/>
                                  </p:stCondLst>
                                  <p:childTnLst>
                                    <p:animMotion origin="layout" path="M -3.61111E-6 -1.7341E-6 C -0.0335 -0.01387 -0.06736 0.01064 -0.0776 0.05387 C -0.08802 0.0985 -0.07066 0.14474 -0.03715 0.15861 C -0.00364 0.17249 0.01372 0.21873 0.0033 0.26335 C -0.00694 0.30659 -0.04079 0.3311 -0.0743 0.31723 " pathEditMode="relative" rAng="6438938" ptsTypes="fffff">
                                      <p:cBhvr>
                                        <p:cTn id="16" dur="5000" fill="hold"/>
                                        <p:tgtEl>
                                          <p:spTgt spid="15"/>
                                        </p:tgtEl>
                                        <p:attrNameLst>
                                          <p:attrName>ppt_x</p:attrName>
                                          <p:attrName>ppt_y</p:attrName>
                                        </p:attrNameLst>
                                      </p:cBhvr>
                                      <p:rCtr x="-3700" y="15900"/>
                                    </p:animMotion>
                                  </p:childTnLst>
                                </p:cTn>
                              </p:par>
                              <p:par>
                                <p:cTn id="17" presetID="39" presetClass="path" presetSubtype="0" accel="50000" decel="50000" fill="hold" nodeType="withEffect">
                                  <p:stCondLst>
                                    <p:cond delay="0"/>
                                  </p:stCondLst>
                                  <p:childTnLst>
                                    <p:animMotion origin="layout" path="M -0.00954 0.00416 C -0.04305 0.0178 -0.06076 0.06381 -0.05086 0.10705 C -0.04079 0.1519 -0.00694 0.17711 0.02674 0.16369 C 0.06025 0.15005 0.0007 0.13526 0.01077 0.18011 C 0.02066 0.22335 0.00608 0.23838 -0.02743 0.25202 " pathEditMode="relative" rAng="0" ptsTypes="fffff">
                                      <p:cBhvr>
                                        <p:cTn id="18" dur="5000" fill="hold"/>
                                        <p:tgtEl>
                                          <p:spTgt spid="14"/>
                                        </p:tgtEl>
                                        <p:attrNameLst>
                                          <p:attrName>ppt_x</p:attrName>
                                          <p:attrName>ppt_y</p:attrName>
                                        </p:attrNameLst>
                                      </p:cBhvr>
                                      <p:rCtr x="900" y="12400"/>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000"/>
                                        <p:tgtEl>
                                          <p:spTgt spid="438331"/>
                                        </p:tgtEl>
                                      </p:cBhvr>
                                    </p:animEffect>
                                    <p:set>
                                      <p:cBhvr>
                                        <p:cTn id="23" dur="1" fill="hold">
                                          <p:stCondLst>
                                            <p:cond delay="1999"/>
                                          </p:stCondLst>
                                        </p:cTn>
                                        <p:tgtEl>
                                          <p:spTgt spid="43833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13"/>
                                        </p:tgtEl>
                                      </p:cBhvr>
                                    </p:animEffect>
                                    <p:set>
                                      <p:cBhvr>
                                        <p:cTn id="35" dur="1" fill="hold">
                                          <p:stCondLst>
                                            <p:cond delay="19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14"/>
                                        </p:tgtEl>
                                      </p:cBhvr>
                                    </p:animEffect>
                                    <p:set>
                                      <p:cBhvr>
                                        <p:cTn id="38" dur="1" fill="hold">
                                          <p:stCondLst>
                                            <p:cond delay="1999"/>
                                          </p:stCondLst>
                                        </p:cTn>
                                        <p:tgtEl>
                                          <p:spTgt spid="1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15"/>
                                        </p:tgtEl>
                                      </p:cBhvr>
                                    </p:animEffect>
                                    <p:set>
                                      <p:cBhvr>
                                        <p:cTn id="41" dur="1" fill="hold">
                                          <p:stCondLst>
                                            <p:cond delay="1999"/>
                                          </p:stCondLst>
                                        </p:cTn>
                                        <p:tgtEl>
                                          <p:spTgt spid="1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16"/>
                                        </p:tgtEl>
                                      </p:cBhvr>
                                    </p:animEffect>
                                    <p:set>
                                      <p:cBhvr>
                                        <p:cTn id="44" dur="1" fill="hold">
                                          <p:stCondLst>
                                            <p:cond delay="1999"/>
                                          </p:stCondLst>
                                        </p:cTn>
                                        <p:tgtEl>
                                          <p:spTgt spid="16"/>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438433"/>
                                        </p:tgtEl>
                                        <p:attrNameLst>
                                          <p:attrName>style.visibility</p:attrName>
                                        </p:attrNameLst>
                                      </p:cBhvr>
                                      <p:to>
                                        <p:strVal val="visible"/>
                                      </p:to>
                                    </p:set>
                                    <p:animEffect transition="in" filter="fade">
                                      <p:cBhvr>
                                        <p:cTn id="52" dur="2000"/>
                                        <p:tgtEl>
                                          <p:spTgt spid="438433"/>
                                        </p:tgtEl>
                                      </p:cBhvr>
                                    </p:animEffect>
                                    <p:anim calcmode="lin" valueType="num">
                                      <p:cBhvr>
                                        <p:cTn id="53" dur="2000" fill="hold"/>
                                        <p:tgtEl>
                                          <p:spTgt spid="438433"/>
                                        </p:tgtEl>
                                        <p:attrNameLst>
                                          <p:attrName>style.rotation</p:attrName>
                                        </p:attrNameLst>
                                      </p:cBhvr>
                                      <p:tavLst>
                                        <p:tav tm="0">
                                          <p:val>
                                            <p:fltVal val="720"/>
                                          </p:val>
                                        </p:tav>
                                        <p:tav tm="100000">
                                          <p:val>
                                            <p:fltVal val="0"/>
                                          </p:val>
                                        </p:tav>
                                      </p:tavLst>
                                    </p:anim>
                                    <p:anim calcmode="lin" valueType="num">
                                      <p:cBhvr>
                                        <p:cTn id="54" dur="2000" fill="hold"/>
                                        <p:tgtEl>
                                          <p:spTgt spid="438433"/>
                                        </p:tgtEl>
                                        <p:attrNameLst>
                                          <p:attrName>ppt_h</p:attrName>
                                        </p:attrNameLst>
                                      </p:cBhvr>
                                      <p:tavLst>
                                        <p:tav tm="0">
                                          <p:val>
                                            <p:fltVal val="0"/>
                                          </p:val>
                                        </p:tav>
                                        <p:tav tm="100000">
                                          <p:val>
                                            <p:strVal val="#ppt_h"/>
                                          </p:val>
                                        </p:tav>
                                      </p:tavLst>
                                    </p:anim>
                                    <p:anim calcmode="lin" valueType="num">
                                      <p:cBhvr>
                                        <p:cTn id="55" dur="2000" fill="hold"/>
                                        <p:tgtEl>
                                          <p:spTgt spid="438433"/>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8" presetClass="emph" presetSubtype="0" accel="50000" fill="hold" nodeType="clickEffect">
                                  <p:stCondLst>
                                    <p:cond delay="0"/>
                                  </p:stCondLst>
                                  <p:childTnLst>
                                    <p:animRot by="-129600000">
                                      <p:cBhvr>
                                        <p:cTn id="59" dur="2000" fill="hold"/>
                                        <p:tgtEl>
                                          <p:spTgt spid="25"/>
                                        </p:tgtEl>
                                        <p:attrNameLst>
                                          <p:attrName>r</p:attrName>
                                        </p:attrNameLst>
                                      </p:cBhvr>
                                    </p:animRot>
                                  </p:childTnLst>
                                </p:cTn>
                              </p:par>
                              <p:par>
                                <p:cTn id="60" presetID="10" presetClass="exit" presetSubtype="0" fill="hold" nodeType="withEffect">
                                  <p:stCondLst>
                                    <p:cond delay="1000"/>
                                  </p:stCondLst>
                                  <p:childTnLst>
                                    <p:animEffect transition="out" filter="fade">
                                      <p:cBhvr>
                                        <p:cTn id="61" dur="2000"/>
                                        <p:tgtEl>
                                          <p:spTgt spid="25"/>
                                        </p:tgtEl>
                                      </p:cBhvr>
                                    </p:animEffect>
                                    <p:set>
                                      <p:cBhvr>
                                        <p:cTn id="62" dur="1" fill="hold">
                                          <p:stCondLst>
                                            <p:cond delay="1999"/>
                                          </p:stCondLst>
                                        </p:cTn>
                                        <p:tgtEl>
                                          <p:spTgt spid="25"/>
                                        </p:tgtEl>
                                        <p:attrNameLst>
                                          <p:attrName>style.visibility</p:attrName>
                                        </p:attrNameLst>
                                      </p:cBhvr>
                                      <p:to>
                                        <p:strVal val="hidden"/>
                                      </p:to>
                                    </p:set>
                                  </p:childTnLst>
                                </p:cTn>
                              </p:par>
                              <p:par>
                                <p:cTn id="63" presetID="10" presetClass="entr" presetSubtype="0" fill="hold" nodeType="withEffect">
                                  <p:stCondLst>
                                    <p:cond delay="100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86400000">
                                      <p:cBhvr>
                                        <p:cTn id="69" dur="3000" fill="hold"/>
                                        <p:tgtEl>
                                          <p:spTgt spid="17"/>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2000"/>
                                        <p:tgtEl>
                                          <p:spTgt spid="17"/>
                                        </p:tgtEl>
                                      </p:cBhvr>
                                    </p:animEffect>
                                    <p:set>
                                      <p:cBhvr>
                                        <p:cTn id="74" dur="1" fill="hold">
                                          <p:stCondLst>
                                            <p:cond delay="1999"/>
                                          </p:stCondLst>
                                        </p:cTn>
                                        <p:tgtEl>
                                          <p:spTgt spid="1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438433"/>
                                        </p:tgtEl>
                                      </p:cBhvr>
                                    </p:animEffect>
                                    <p:set>
                                      <p:cBhvr>
                                        <p:cTn id="77" dur="1" fill="hold">
                                          <p:stCondLst>
                                            <p:cond delay="1999"/>
                                          </p:stCondLst>
                                        </p:cTn>
                                        <p:tgtEl>
                                          <p:spTgt spid="438433"/>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2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8485"/>
                                        </p:tgtEl>
                                        <p:attrNameLst>
                                          <p:attrName>style.visibility</p:attrName>
                                        </p:attrNameLst>
                                      </p:cBhvr>
                                      <p:to>
                                        <p:strVal val="visible"/>
                                      </p:to>
                                    </p:set>
                                    <p:animEffect transition="in" filter="fade">
                                      <p:cBhvr>
                                        <p:cTn id="83" dur="2000"/>
                                        <p:tgtEl>
                                          <p:spTgt spid="438485"/>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mph" presetSubtype="0" fill="hold" nodeType="clickEffect">
                                  <p:stCondLst>
                                    <p:cond delay="0"/>
                                  </p:stCondLst>
                                  <p:childTnLst>
                                    <p:animRot by="-86400000">
                                      <p:cBhvr>
                                        <p:cTn id="87" dur="5000" fill="hold"/>
                                        <p:tgtEl>
                                          <p:spTgt spid="2"/>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35" presetClass="entr" presetSubtype="0" fill="hold" nodeType="clickEffect">
                                  <p:stCondLst>
                                    <p:cond delay="0"/>
                                  </p:stCondLst>
                                  <p:childTnLst>
                                    <p:set>
                                      <p:cBhvr>
                                        <p:cTn id="91" dur="1" fill="hold">
                                          <p:stCondLst>
                                            <p:cond delay="0"/>
                                          </p:stCondLst>
                                        </p:cTn>
                                        <p:tgtEl>
                                          <p:spTgt spid="438495"/>
                                        </p:tgtEl>
                                        <p:attrNameLst>
                                          <p:attrName>style.visibility</p:attrName>
                                        </p:attrNameLst>
                                      </p:cBhvr>
                                      <p:to>
                                        <p:strVal val="visible"/>
                                      </p:to>
                                    </p:set>
                                    <p:animEffect transition="in" filter="fade">
                                      <p:cBhvr>
                                        <p:cTn id="92" dur="2000"/>
                                        <p:tgtEl>
                                          <p:spTgt spid="438495"/>
                                        </p:tgtEl>
                                      </p:cBhvr>
                                    </p:animEffect>
                                    <p:anim calcmode="lin" valueType="num">
                                      <p:cBhvr>
                                        <p:cTn id="93" dur="2000" fill="hold"/>
                                        <p:tgtEl>
                                          <p:spTgt spid="438495"/>
                                        </p:tgtEl>
                                        <p:attrNameLst>
                                          <p:attrName>style.rotation</p:attrName>
                                        </p:attrNameLst>
                                      </p:cBhvr>
                                      <p:tavLst>
                                        <p:tav tm="0">
                                          <p:val>
                                            <p:fltVal val="720"/>
                                          </p:val>
                                        </p:tav>
                                        <p:tav tm="100000">
                                          <p:val>
                                            <p:fltVal val="0"/>
                                          </p:val>
                                        </p:tav>
                                      </p:tavLst>
                                    </p:anim>
                                    <p:anim calcmode="lin" valueType="num">
                                      <p:cBhvr>
                                        <p:cTn id="94" dur="2000" fill="hold"/>
                                        <p:tgtEl>
                                          <p:spTgt spid="438495"/>
                                        </p:tgtEl>
                                        <p:attrNameLst>
                                          <p:attrName>ppt_h</p:attrName>
                                        </p:attrNameLst>
                                      </p:cBhvr>
                                      <p:tavLst>
                                        <p:tav tm="0">
                                          <p:val>
                                            <p:fltVal val="0"/>
                                          </p:val>
                                        </p:tav>
                                        <p:tav tm="100000">
                                          <p:val>
                                            <p:strVal val="#ppt_h"/>
                                          </p:val>
                                        </p:tav>
                                      </p:tavLst>
                                    </p:anim>
                                    <p:anim calcmode="lin" valueType="num">
                                      <p:cBhvr>
                                        <p:cTn id="95" dur="2000" fill="hold"/>
                                        <p:tgtEl>
                                          <p:spTgt spid="438495"/>
                                        </p:tgtEl>
                                        <p:attrNameLst>
                                          <p:attrName>ppt_w</p:attrName>
                                        </p:attrNameLst>
                                      </p:cBhvr>
                                      <p:tavLst>
                                        <p:tav tm="0">
                                          <p:val>
                                            <p:fltVal val="0"/>
                                          </p:val>
                                        </p:tav>
                                        <p:tav tm="100000">
                                          <p:val>
                                            <p:strVal val="#ppt_w"/>
                                          </p:val>
                                        </p:tav>
                                      </p:tavLst>
                                    </p:anim>
                                  </p:childTnLst>
                                </p:cTn>
                              </p:par>
                            </p:childTnLst>
                          </p:cTn>
                        </p:par>
                      </p:childTnLst>
                    </p:cTn>
                  </p:par>
                  <p:par>
                    <p:cTn id="96" fill="hold">
                      <p:stCondLst>
                        <p:cond delay="indefinite"/>
                      </p:stCondLst>
                      <p:childTnLst>
                        <p:par>
                          <p:cTn id="97" fill="hold">
                            <p:stCondLst>
                              <p:cond delay="0"/>
                            </p:stCondLst>
                            <p:childTnLst>
                              <p:par>
                                <p:cTn id="98" presetID="35" presetClass="entr" presetSubtype="0" fill="hold" grpId="0" nodeType="clickEffect">
                                  <p:stCondLst>
                                    <p:cond delay="0"/>
                                  </p:stCondLst>
                                  <p:childTnLst>
                                    <p:set>
                                      <p:cBhvr>
                                        <p:cTn id="99" dur="1" fill="hold">
                                          <p:stCondLst>
                                            <p:cond delay="0"/>
                                          </p:stCondLst>
                                        </p:cTn>
                                        <p:tgtEl>
                                          <p:spTgt spid="438496"/>
                                        </p:tgtEl>
                                        <p:attrNameLst>
                                          <p:attrName>style.visibility</p:attrName>
                                        </p:attrNameLst>
                                      </p:cBhvr>
                                      <p:to>
                                        <p:strVal val="visible"/>
                                      </p:to>
                                    </p:set>
                                    <p:animEffect transition="in" filter="fade">
                                      <p:cBhvr>
                                        <p:cTn id="100" dur="2000"/>
                                        <p:tgtEl>
                                          <p:spTgt spid="438496"/>
                                        </p:tgtEl>
                                      </p:cBhvr>
                                    </p:animEffect>
                                    <p:anim calcmode="lin" valueType="num">
                                      <p:cBhvr>
                                        <p:cTn id="101" dur="2000" fill="hold"/>
                                        <p:tgtEl>
                                          <p:spTgt spid="438496"/>
                                        </p:tgtEl>
                                        <p:attrNameLst>
                                          <p:attrName>style.rotation</p:attrName>
                                        </p:attrNameLst>
                                      </p:cBhvr>
                                      <p:tavLst>
                                        <p:tav tm="0">
                                          <p:val>
                                            <p:fltVal val="720"/>
                                          </p:val>
                                        </p:tav>
                                        <p:tav tm="100000">
                                          <p:val>
                                            <p:fltVal val="0"/>
                                          </p:val>
                                        </p:tav>
                                      </p:tavLst>
                                    </p:anim>
                                    <p:anim calcmode="lin" valueType="num">
                                      <p:cBhvr>
                                        <p:cTn id="102" dur="2000" fill="hold"/>
                                        <p:tgtEl>
                                          <p:spTgt spid="438496"/>
                                        </p:tgtEl>
                                        <p:attrNameLst>
                                          <p:attrName>ppt_h</p:attrName>
                                        </p:attrNameLst>
                                      </p:cBhvr>
                                      <p:tavLst>
                                        <p:tav tm="0">
                                          <p:val>
                                            <p:fltVal val="0"/>
                                          </p:val>
                                        </p:tav>
                                        <p:tav tm="100000">
                                          <p:val>
                                            <p:strVal val="#ppt_h"/>
                                          </p:val>
                                        </p:tav>
                                      </p:tavLst>
                                    </p:anim>
                                    <p:anim calcmode="lin" valueType="num">
                                      <p:cBhvr>
                                        <p:cTn id="103" dur="2000" fill="hold"/>
                                        <p:tgtEl>
                                          <p:spTgt spid="438496"/>
                                        </p:tgtEl>
                                        <p:attrNameLst>
                                          <p:attrName>ppt_w</p:attrName>
                                        </p:attrNameLst>
                                      </p:cBhvr>
                                      <p:tavLst>
                                        <p:tav tm="0">
                                          <p:val>
                                            <p:fltVal val="0"/>
                                          </p:val>
                                        </p:tav>
                                        <p:tav tm="100000">
                                          <p:val>
                                            <p:strVal val="#ppt_w"/>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nodeType="clickEffect">
                                  <p:stCondLst>
                                    <p:cond delay="0"/>
                                  </p:stCondLst>
                                  <p:childTnLst>
                                    <p:set>
                                      <p:cBhvr>
                                        <p:cTn id="107" dur="1" fill="hold">
                                          <p:stCondLst>
                                            <p:cond delay="0"/>
                                          </p:stCondLst>
                                        </p:cTn>
                                        <p:tgtEl>
                                          <p:spTgt spid="438500"/>
                                        </p:tgtEl>
                                        <p:attrNameLst>
                                          <p:attrName>style.visibility</p:attrName>
                                        </p:attrNameLst>
                                      </p:cBhvr>
                                      <p:to>
                                        <p:strVal val="visible"/>
                                      </p:to>
                                    </p:set>
                                    <p:animEffect transition="in" filter="fade">
                                      <p:cBhvr>
                                        <p:cTn id="108" dur="1000"/>
                                        <p:tgtEl>
                                          <p:spTgt spid="438500"/>
                                        </p:tgtEl>
                                      </p:cBhvr>
                                    </p:animEffect>
                                    <p:anim calcmode="lin" valueType="num">
                                      <p:cBhvr>
                                        <p:cTn id="109" dur="1000" fill="hold"/>
                                        <p:tgtEl>
                                          <p:spTgt spid="438500"/>
                                        </p:tgtEl>
                                        <p:attrNameLst>
                                          <p:attrName>ppt_x</p:attrName>
                                        </p:attrNameLst>
                                      </p:cBhvr>
                                      <p:tavLst>
                                        <p:tav tm="0">
                                          <p:val>
                                            <p:strVal val="#ppt_x"/>
                                          </p:val>
                                        </p:tav>
                                        <p:tav tm="100000">
                                          <p:val>
                                            <p:strVal val="#ppt_x"/>
                                          </p:val>
                                        </p:tav>
                                      </p:tavLst>
                                    </p:anim>
                                    <p:anim calcmode="lin" valueType="num">
                                      <p:cBhvr>
                                        <p:cTn id="110" dur="1000" fill="hold"/>
                                        <p:tgtEl>
                                          <p:spTgt spid="438500"/>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9" presetClass="entr" presetSubtype="0" decel="100000" fill="hold" grpId="0" nodeType="clickEffect">
                                  <p:stCondLst>
                                    <p:cond delay="0"/>
                                  </p:stCondLst>
                                  <p:childTnLst>
                                    <p:set>
                                      <p:cBhvr>
                                        <p:cTn id="114" dur="1" fill="hold">
                                          <p:stCondLst>
                                            <p:cond delay="0"/>
                                          </p:stCondLst>
                                        </p:cTn>
                                        <p:tgtEl>
                                          <p:spTgt spid="438501"/>
                                        </p:tgtEl>
                                        <p:attrNameLst>
                                          <p:attrName>style.visibility</p:attrName>
                                        </p:attrNameLst>
                                      </p:cBhvr>
                                      <p:to>
                                        <p:strVal val="visible"/>
                                      </p:to>
                                    </p:set>
                                    <p:anim calcmode="lin" valueType="num">
                                      <p:cBhvr>
                                        <p:cTn id="115" dur="500" fill="hold"/>
                                        <p:tgtEl>
                                          <p:spTgt spid="438501"/>
                                        </p:tgtEl>
                                        <p:attrNameLst>
                                          <p:attrName>ppt_w</p:attrName>
                                        </p:attrNameLst>
                                      </p:cBhvr>
                                      <p:tavLst>
                                        <p:tav tm="0">
                                          <p:val>
                                            <p:fltVal val="0"/>
                                          </p:val>
                                        </p:tav>
                                        <p:tav tm="100000">
                                          <p:val>
                                            <p:strVal val="#ppt_w"/>
                                          </p:val>
                                        </p:tav>
                                      </p:tavLst>
                                    </p:anim>
                                    <p:anim calcmode="lin" valueType="num">
                                      <p:cBhvr>
                                        <p:cTn id="116" dur="500" fill="hold"/>
                                        <p:tgtEl>
                                          <p:spTgt spid="438501"/>
                                        </p:tgtEl>
                                        <p:attrNameLst>
                                          <p:attrName>ppt_h</p:attrName>
                                        </p:attrNameLst>
                                      </p:cBhvr>
                                      <p:tavLst>
                                        <p:tav tm="0">
                                          <p:val>
                                            <p:fltVal val="0"/>
                                          </p:val>
                                        </p:tav>
                                        <p:tav tm="100000">
                                          <p:val>
                                            <p:strVal val="#ppt_h"/>
                                          </p:val>
                                        </p:tav>
                                      </p:tavLst>
                                    </p:anim>
                                    <p:anim calcmode="lin" valueType="num">
                                      <p:cBhvr>
                                        <p:cTn id="117" dur="500" fill="hold"/>
                                        <p:tgtEl>
                                          <p:spTgt spid="438501"/>
                                        </p:tgtEl>
                                        <p:attrNameLst>
                                          <p:attrName>style.rotation</p:attrName>
                                        </p:attrNameLst>
                                      </p:cBhvr>
                                      <p:tavLst>
                                        <p:tav tm="0">
                                          <p:val>
                                            <p:fltVal val="360"/>
                                          </p:val>
                                        </p:tav>
                                        <p:tav tm="100000">
                                          <p:val>
                                            <p:fltVal val="0"/>
                                          </p:val>
                                        </p:tav>
                                      </p:tavLst>
                                    </p:anim>
                                    <p:animEffect transition="in" filter="fade">
                                      <p:cBhvr>
                                        <p:cTn id="118" dur="500"/>
                                        <p:tgtEl>
                                          <p:spTgt spid="438501"/>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438502"/>
                                        </p:tgtEl>
                                        <p:attrNameLst>
                                          <p:attrName>style.visibility</p:attrName>
                                        </p:attrNameLst>
                                      </p:cBhvr>
                                      <p:to>
                                        <p:strVal val="visible"/>
                                      </p:to>
                                    </p:set>
                                    <p:anim calcmode="lin" valueType="num">
                                      <p:cBhvr>
                                        <p:cTn id="121" dur="500" fill="hold"/>
                                        <p:tgtEl>
                                          <p:spTgt spid="438502"/>
                                        </p:tgtEl>
                                        <p:attrNameLst>
                                          <p:attrName>ppt_w</p:attrName>
                                        </p:attrNameLst>
                                      </p:cBhvr>
                                      <p:tavLst>
                                        <p:tav tm="0">
                                          <p:val>
                                            <p:fltVal val="0"/>
                                          </p:val>
                                        </p:tav>
                                        <p:tav tm="100000">
                                          <p:val>
                                            <p:strVal val="#ppt_w"/>
                                          </p:val>
                                        </p:tav>
                                      </p:tavLst>
                                    </p:anim>
                                    <p:anim calcmode="lin" valueType="num">
                                      <p:cBhvr>
                                        <p:cTn id="122" dur="500" fill="hold"/>
                                        <p:tgtEl>
                                          <p:spTgt spid="438502"/>
                                        </p:tgtEl>
                                        <p:attrNameLst>
                                          <p:attrName>ppt_h</p:attrName>
                                        </p:attrNameLst>
                                      </p:cBhvr>
                                      <p:tavLst>
                                        <p:tav tm="0">
                                          <p:val>
                                            <p:fltVal val="0"/>
                                          </p:val>
                                        </p:tav>
                                        <p:tav tm="100000">
                                          <p:val>
                                            <p:strVal val="#ppt_h"/>
                                          </p:val>
                                        </p:tav>
                                      </p:tavLst>
                                    </p:anim>
                                    <p:anim calcmode="lin" valueType="num">
                                      <p:cBhvr>
                                        <p:cTn id="123" dur="500" fill="hold"/>
                                        <p:tgtEl>
                                          <p:spTgt spid="438502"/>
                                        </p:tgtEl>
                                        <p:attrNameLst>
                                          <p:attrName>style.rotation</p:attrName>
                                        </p:attrNameLst>
                                      </p:cBhvr>
                                      <p:tavLst>
                                        <p:tav tm="0">
                                          <p:val>
                                            <p:fltVal val="360"/>
                                          </p:val>
                                        </p:tav>
                                        <p:tav tm="100000">
                                          <p:val>
                                            <p:fltVal val="0"/>
                                          </p:val>
                                        </p:tav>
                                      </p:tavLst>
                                    </p:anim>
                                    <p:animEffect transition="in" filter="fade">
                                      <p:cBhvr>
                                        <p:cTn id="124" dur="500"/>
                                        <p:tgtEl>
                                          <p:spTgt spid="438502"/>
                                        </p:tgtEl>
                                      </p:cBhvr>
                                    </p:animEffect>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nodeType="clickEffect">
                                  <p:stCondLst>
                                    <p:cond delay="0"/>
                                  </p:stCondLst>
                                  <p:childTnLst>
                                    <p:set>
                                      <p:cBhvr>
                                        <p:cTn id="128" dur="1" fill="hold">
                                          <p:stCondLst>
                                            <p:cond delay="0"/>
                                          </p:stCondLst>
                                        </p:cTn>
                                        <p:tgtEl>
                                          <p:spTgt spid="438497"/>
                                        </p:tgtEl>
                                        <p:attrNameLst>
                                          <p:attrName>style.visibility</p:attrName>
                                        </p:attrNameLst>
                                      </p:cBhvr>
                                      <p:to>
                                        <p:strVal val="visible"/>
                                      </p:to>
                                    </p:set>
                                    <p:animEffect transition="in" filter="fade">
                                      <p:cBhvr>
                                        <p:cTn id="129" dur="1000"/>
                                        <p:tgtEl>
                                          <p:spTgt spid="438497"/>
                                        </p:tgtEl>
                                      </p:cBhvr>
                                    </p:animEffect>
                                    <p:anim calcmode="lin" valueType="num">
                                      <p:cBhvr>
                                        <p:cTn id="130" dur="1000" fill="hold"/>
                                        <p:tgtEl>
                                          <p:spTgt spid="438497"/>
                                        </p:tgtEl>
                                        <p:attrNameLst>
                                          <p:attrName>ppt_x</p:attrName>
                                        </p:attrNameLst>
                                      </p:cBhvr>
                                      <p:tavLst>
                                        <p:tav tm="0">
                                          <p:val>
                                            <p:strVal val="#ppt_x"/>
                                          </p:val>
                                        </p:tav>
                                        <p:tav tm="100000">
                                          <p:val>
                                            <p:strVal val="#ppt_x"/>
                                          </p:val>
                                        </p:tav>
                                      </p:tavLst>
                                    </p:anim>
                                    <p:anim calcmode="lin" valueType="num">
                                      <p:cBhvr>
                                        <p:cTn id="131" dur="1000" fill="hold"/>
                                        <p:tgtEl>
                                          <p:spTgt spid="43849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nodeType="clickEffect">
                                  <p:stCondLst>
                                    <p:cond delay="0"/>
                                  </p:stCondLst>
                                  <p:childTnLst>
                                    <p:set>
                                      <p:cBhvr>
                                        <p:cTn id="135" dur="1" fill="hold">
                                          <p:stCondLst>
                                            <p:cond delay="0"/>
                                          </p:stCondLst>
                                        </p:cTn>
                                        <p:tgtEl>
                                          <p:spTgt spid="438498"/>
                                        </p:tgtEl>
                                        <p:attrNameLst>
                                          <p:attrName>style.visibility</p:attrName>
                                        </p:attrNameLst>
                                      </p:cBhvr>
                                      <p:to>
                                        <p:strVal val="visible"/>
                                      </p:to>
                                    </p:set>
                                    <p:anim calcmode="lin" valueType="num">
                                      <p:cBhvr>
                                        <p:cTn id="136" dur="1000" fill="hold"/>
                                        <p:tgtEl>
                                          <p:spTgt spid="438498"/>
                                        </p:tgtEl>
                                        <p:attrNameLst>
                                          <p:attrName>ppt_x</p:attrName>
                                        </p:attrNameLst>
                                      </p:cBhvr>
                                      <p:tavLst>
                                        <p:tav tm="0">
                                          <p:val>
                                            <p:strVal val="#ppt_x-.2"/>
                                          </p:val>
                                        </p:tav>
                                        <p:tav tm="100000">
                                          <p:val>
                                            <p:strVal val="#ppt_x"/>
                                          </p:val>
                                        </p:tav>
                                      </p:tavLst>
                                    </p:anim>
                                    <p:anim calcmode="lin" valueType="num">
                                      <p:cBhvr>
                                        <p:cTn id="137" dur="1000" fill="hold"/>
                                        <p:tgtEl>
                                          <p:spTgt spid="438498"/>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438498"/>
                                        </p:tgtEl>
                                      </p:cBhvr>
                                    </p:animEffect>
                                  </p:childTnLst>
                                </p:cTn>
                              </p:par>
                            </p:childTnLst>
                          </p:cTn>
                        </p:par>
                      </p:childTnLst>
                    </p:cTn>
                  </p:par>
                  <p:par>
                    <p:cTn id="139" fill="hold">
                      <p:stCondLst>
                        <p:cond delay="indefinite"/>
                      </p:stCondLst>
                      <p:childTnLst>
                        <p:par>
                          <p:cTn id="140" fill="hold">
                            <p:stCondLst>
                              <p:cond delay="0"/>
                            </p:stCondLst>
                            <p:childTnLst>
                              <p:par>
                                <p:cTn id="141" presetID="29" presetClass="entr" presetSubtype="0" fill="hold" nodeType="clickEffect">
                                  <p:stCondLst>
                                    <p:cond delay="0"/>
                                  </p:stCondLst>
                                  <p:childTnLst>
                                    <p:set>
                                      <p:cBhvr>
                                        <p:cTn id="142" dur="1" fill="hold">
                                          <p:stCondLst>
                                            <p:cond delay="0"/>
                                          </p:stCondLst>
                                        </p:cTn>
                                        <p:tgtEl>
                                          <p:spTgt spid="438499"/>
                                        </p:tgtEl>
                                        <p:attrNameLst>
                                          <p:attrName>style.visibility</p:attrName>
                                        </p:attrNameLst>
                                      </p:cBhvr>
                                      <p:to>
                                        <p:strVal val="visible"/>
                                      </p:to>
                                    </p:set>
                                    <p:anim calcmode="lin" valueType="num">
                                      <p:cBhvr>
                                        <p:cTn id="143" dur="1000" fill="hold"/>
                                        <p:tgtEl>
                                          <p:spTgt spid="438499"/>
                                        </p:tgtEl>
                                        <p:attrNameLst>
                                          <p:attrName>ppt_x</p:attrName>
                                        </p:attrNameLst>
                                      </p:cBhvr>
                                      <p:tavLst>
                                        <p:tav tm="0">
                                          <p:val>
                                            <p:strVal val="#ppt_x-.2"/>
                                          </p:val>
                                        </p:tav>
                                        <p:tav tm="100000">
                                          <p:val>
                                            <p:strVal val="#ppt_x"/>
                                          </p:val>
                                        </p:tav>
                                      </p:tavLst>
                                    </p:anim>
                                    <p:anim calcmode="lin" valueType="num">
                                      <p:cBhvr>
                                        <p:cTn id="144" dur="1000" fill="hold"/>
                                        <p:tgtEl>
                                          <p:spTgt spid="438499"/>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438499"/>
                                        </p:tgtEl>
                                      </p:cBhvr>
                                    </p:animEffect>
                                  </p:childTnLst>
                                </p:cTn>
                              </p:par>
                            </p:childTnLst>
                          </p:cTn>
                        </p:par>
                        <p:par>
                          <p:cTn id="146" fill="hold">
                            <p:stCondLst>
                              <p:cond delay="1000"/>
                            </p:stCondLst>
                            <p:childTnLst>
                              <p:par>
                                <p:cTn id="147" presetID="9" presetClass="entr" presetSubtype="0" fill="hold" grpId="0" nodeType="afterEffect">
                                  <p:stCondLst>
                                    <p:cond delay="0"/>
                                  </p:stCondLst>
                                  <p:childTnLst>
                                    <p:set>
                                      <p:cBhvr>
                                        <p:cTn id="148" dur="1" fill="hold">
                                          <p:stCondLst>
                                            <p:cond delay="0"/>
                                          </p:stCondLst>
                                        </p:cTn>
                                        <p:tgtEl>
                                          <p:spTgt spid="438493"/>
                                        </p:tgtEl>
                                        <p:attrNameLst>
                                          <p:attrName>style.visibility</p:attrName>
                                        </p:attrNameLst>
                                      </p:cBhvr>
                                      <p:to>
                                        <p:strVal val="visible"/>
                                      </p:to>
                                    </p:set>
                                    <p:animEffect transition="in" filter="dissolve">
                                      <p:cBhvr>
                                        <p:cTn id="149" dur="500"/>
                                        <p:tgtEl>
                                          <p:spTgt spid="438493"/>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438494"/>
                                        </p:tgtEl>
                                        <p:attrNameLst>
                                          <p:attrName>style.visibility</p:attrName>
                                        </p:attrNameLst>
                                      </p:cBhvr>
                                      <p:to>
                                        <p:strVal val="visible"/>
                                      </p:to>
                                    </p:set>
                                    <p:animEffect transition="in" filter="dissolve">
                                      <p:cBhvr>
                                        <p:cTn id="154" dur="500"/>
                                        <p:tgtEl>
                                          <p:spTgt spid="438494"/>
                                        </p:tgtEl>
                                      </p:cBhvr>
                                    </p:animEffect>
                                  </p:childTnLst>
                                </p:cTn>
                              </p:par>
                            </p:childTnLst>
                          </p:cTn>
                        </p:par>
                      </p:childTnLst>
                    </p:cTn>
                  </p:par>
                  <p:par>
                    <p:cTn id="155" fill="hold">
                      <p:stCondLst>
                        <p:cond delay="indefinite"/>
                      </p:stCondLst>
                      <p:childTnLst>
                        <p:par>
                          <p:cTn id="156" fill="hold">
                            <p:stCondLst>
                              <p:cond delay="0"/>
                            </p:stCondLst>
                            <p:childTnLst>
                              <p:par>
                                <p:cTn id="157" presetID="34" presetClass="entr" presetSubtype="0" fill="hold" grpId="0" nodeType="clickEffect">
                                  <p:stCondLst>
                                    <p:cond delay="0"/>
                                  </p:stCondLst>
                                  <p:childTnLst>
                                    <p:set>
                                      <p:cBhvr>
                                        <p:cTn id="158" dur="1" fill="hold">
                                          <p:stCondLst>
                                            <p:cond delay="0"/>
                                          </p:stCondLst>
                                        </p:cTn>
                                        <p:tgtEl>
                                          <p:spTgt spid="438503"/>
                                        </p:tgtEl>
                                        <p:attrNameLst>
                                          <p:attrName>style.visibility</p:attrName>
                                        </p:attrNameLst>
                                      </p:cBhvr>
                                      <p:to>
                                        <p:strVal val="visible"/>
                                      </p:to>
                                    </p:set>
                                    <p:anim from="(-#ppt_w/2)" to="(#ppt_x)" calcmode="lin" valueType="num">
                                      <p:cBhvr>
                                        <p:cTn id="159" dur="600" fill="hold">
                                          <p:stCondLst>
                                            <p:cond delay="0"/>
                                          </p:stCondLst>
                                        </p:cTn>
                                        <p:tgtEl>
                                          <p:spTgt spid="438503"/>
                                        </p:tgtEl>
                                        <p:attrNameLst>
                                          <p:attrName>ppt_x</p:attrName>
                                        </p:attrNameLst>
                                      </p:cBhvr>
                                    </p:anim>
                                    <p:anim from="0" to="-1.0" calcmode="lin" valueType="num">
                                      <p:cBhvr>
                                        <p:cTn id="160" dur="200" decel="50000" autoRev="1" fill="hold">
                                          <p:stCondLst>
                                            <p:cond delay="600"/>
                                          </p:stCondLst>
                                        </p:cTn>
                                        <p:tgtEl>
                                          <p:spTgt spid="438503"/>
                                        </p:tgtEl>
                                        <p:attrNameLst>
                                          <p:attrName>xshear</p:attrName>
                                        </p:attrNameLst>
                                      </p:cBhvr>
                                    </p:anim>
                                    <p:animScale>
                                      <p:cBhvr>
                                        <p:cTn id="161" dur="200" decel="100000" autoRev="1" fill="hold">
                                          <p:stCondLst>
                                            <p:cond delay="600"/>
                                          </p:stCondLst>
                                        </p:cTn>
                                        <p:tgtEl>
                                          <p:spTgt spid="438503"/>
                                        </p:tgtEl>
                                      </p:cBhvr>
                                      <p:from x="100000" y="100000"/>
                                      <p:to x="80000" y="100000"/>
                                    </p:animScale>
                                    <p:anim by="(#ppt_h/3+#ppt_w*0.1)" calcmode="lin" valueType="num">
                                      <p:cBhvr additive="sum">
                                        <p:cTn id="162" dur="200" decel="100000" autoRev="1" fill="hold">
                                          <p:stCondLst>
                                            <p:cond delay="600"/>
                                          </p:stCondLst>
                                        </p:cTn>
                                        <p:tgtEl>
                                          <p:spTgt spid="438503"/>
                                        </p:tgtEl>
                                        <p:attrNameLst>
                                          <p:attrName>ppt_x</p:attrName>
                                        </p:attrNameLst>
                                      </p:cBhvr>
                                    </p:anim>
                                  </p:childTnLst>
                                </p:cTn>
                              </p:par>
                            </p:childTnLst>
                          </p:cTn>
                        </p:par>
                      </p:childTnLst>
                    </p:cTn>
                  </p:par>
                  <p:par>
                    <p:cTn id="163" fill="hold">
                      <p:stCondLst>
                        <p:cond delay="indefinite"/>
                      </p:stCondLst>
                      <p:childTnLst>
                        <p:par>
                          <p:cTn id="164" fill="hold">
                            <p:stCondLst>
                              <p:cond delay="0"/>
                            </p:stCondLst>
                            <p:childTnLst>
                              <p:par>
                                <p:cTn id="165" presetID="45" presetClass="entr" presetSubtype="0" fill="hold" grpId="0"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fade">
                                      <p:cBhvr>
                                        <p:cTn id="167" dur="2000"/>
                                        <p:tgtEl>
                                          <p:spTgt spid="3"/>
                                        </p:tgtEl>
                                      </p:cBhvr>
                                    </p:animEffect>
                                    <p:anim calcmode="lin" valueType="num">
                                      <p:cBhvr>
                                        <p:cTn id="168" dur="2000" fill="hold"/>
                                        <p:tgtEl>
                                          <p:spTgt spid="3"/>
                                        </p:tgtEl>
                                        <p:attrNameLst>
                                          <p:attrName>ppt_w</p:attrName>
                                        </p:attrNameLst>
                                      </p:cBhvr>
                                      <p:tavLst>
                                        <p:tav tm="0" fmla="#ppt_w*sin(2.5*pi*$)">
                                          <p:val>
                                            <p:fltVal val="0"/>
                                          </p:val>
                                        </p:tav>
                                        <p:tav tm="100000">
                                          <p:val>
                                            <p:fltVal val="1"/>
                                          </p:val>
                                        </p:tav>
                                      </p:tavLst>
                                    </p:anim>
                                    <p:anim calcmode="lin" valueType="num">
                                      <p:cBhvr>
                                        <p:cTn id="16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35" presetClass="entr" presetSubtype="0" fill="hold" nodeType="clickEffect">
                                  <p:stCondLst>
                                    <p:cond delay="0"/>
                                  </p:stCondLst>
                                  <p:childTnLst>
                                    <p:set>
                                      <p:cBhvr>
                                        <p:cTn id="173" dur="1" fill="hold">
                                          <p:stCondLst>
                                            <p:cond delay="0"/>
                                          </p:stCondLst>
                                        </p:cTn>
                                        <p:tgtEl>
                                          <p:spTgt spid="438504"/>
                                        </p:tgtEl>
                                        <p:attrNameLst>
                                          <p:attrName>style.visibility</p:attrName>
                                        </p:attrNameLst>
                                      </p:cBhvr>
                                      <p:to>
                                        <p:strVal val="visible"/>
                                      </p:to>
                                    </p:set>
                                    <p:animEffect transition="in" filter="fade">
                                      <p:cBhvr>
                                        <p:cTn id="174" dur="2000"/>
                                        <p:tgtEl>
                                          <p:spTgt spid="438504"/>
                                        </p:tgtEl>
                                      </p:cBhvr>
                                    </p:animEffect>
                                    <p:anim calcmode="lin" valueType="num">
                                      <p:cBhvr>
                                        <p:cTn id="175" dur="2000" fill="hold"/>
                                        <p:tgtEl>
                                          <p:spTgt spid="438504"/>
                                        </p:tgtEl>
                                        <p:attrNameLst>
                                          <p:attrName>style.rotation</p:attrName>
                                        </p:attrNameLst>
                                      </p:cBhvr>
                                      <p:tavLst>
                                        <p:tav tm="0">
                                          <p:val>
                                            <p:fltVal val="720"/>
                                          </p:val>
                                        </p:tav>
                                        <p:tav tm="100000">
                                          <p:val>
                                            <p:fltVal val="0"/>
                                          </p:val>
                                        </p:tav>
                                      </p:tavLst>
                                    </p:anim>
                                    <p:anim calcmode="lin" valueType="num">
                                      <p:cBhvr>
                                        <p:cTn id="176" dur="2000" fill="hold"/>
                                        <p:tgtEl>
                                          <p:spTgt spid="438504"/>
                                        </p:tgtEl>
                                        <p:attrNameLst>
                                          <p:attrName>ppt_h</p:attrName>
                                        </p:attrNameLst>
                                      </p:cBhvr>
                                      <p:tavLst>
                                        <p:tav tm="0">
                                          <p:val>
                                            <p:fltVal val="0"/>
                                          </p:val>
                                        </p:tav>
                                        <p:tav tm="100000">
                                          <p:val>
                                            <p:strVal val="#ppt_h"/>
                                          </p:val>
                                        </p:tav>
                                      </p:tavLst>
                                    </p:anim>
                                    <p:anim calcmode="lin" valueType="num">
                                      <p:cBhvr>
                                        <p:cTn id="177" dur="2000" fill="hold"/>
                                        <p:tgtEl>
                                          <p:spTgt spid="438504"/>
                                        </p:tgtEl>
                                        <p:attrNameLst>
                                          <p:attrName>ppt_w</p:attrName>
                                        </p:attrNameLst>
                                      </p:cBhvr>
                                      <p:tavLst>
                                        <p:tav tm="0">
                                          <p:val>
                                            <p:fltVal val="0"/>
                                          </p:val>
                                        </p:tav>
                                        <p:tav tm="100000">
                                          <p:val>
                                            <p:strVal val="#ppt_w"/>
                                          </p:val>
                                        </p:tav>
                                      </p:tavLst>
                                    </p:anim>
                                  </p:childTnLst>
                                </p:cTn>
                              </p:par>
                            </p:childTnLst>
                          </p:cTn>
                        </p:par>
                      </p:childTnLst>
                    </p:cTn>
                  </p:par>
                  <p:par>
                    <p:cTn id="178" fill="hold">
                      <p:stCondLst>
                        <p:cond delay="indefinite"/>
                      </p:stCondLst>
                      <p:childTnLst>
                        <p:par>
                          <p:cTn id="179" fill="hold">
                            <p:stCondLst>
                              <p:cond delay="0"/>
                            </p:stCondLst>
                            <p:childTnLst>
                              <p:par>
                                <p:cTn id="180" presetID="29" presetClass="entr" presetSubtype="0" fill="hold" nodeType="clickEffect">
                                  <p:stCondLst>
                                    <p:cond delay="0"/>
                                  </p:stCondLst>
                                  <p:childTnLst>
                                    <p:set>
                                      <p:cBhvr>
                                        <p:cTn id="181" dur="1" fill="hold">
                                          <p:stCondLst>
                                            <p:cond delay="0"/>
                                          </p:stCondLst>
                                        </p:cTn>
                                        <p:tgtEl>
                                          <p:spTgt spid="438505"/>
                                        </p:tgtEl>
                                        <p:attrNameLst>
                                          <p:attrName>style.visibility</p:attrName>
                                        </p:attrNameLst>
                                      </p:cBhvr>
                                      <p:to>
                                        <p:strVal val="visible"/>
                                      </p:to>
                                    </p:set>
                                    <p:anim calcmode="lin" valueType="num">
                                      <p:cBhvr>
                                        <p:cTn id="182" dur="1000" fill="hold"/>
                                        <p:tgtEl>
                                          <p:spTgt spid="438505"/>
                                        </p:tgtEl>
                                        <p:attrNameLst>
                                          <p:attrName>ppt_x</p:attrName>
                                        </p:attrNameLst>
                                      </p:cBhvr>
                                      <p:tavLst>
                                        <p:tav tm="0">
                                          <p:val>
                                            <p:strVal val="#ppt_x-.2"/>
                                          </p:val>
                                        </p:tav>
                                        <p:tav tm="100000">
                                          <p:val>
                                            <p:strVal val="#ppt_x"/>
                                          </p:val>
                                        </p:tav>
                                      </p:tavLst>
                                    </p:anim>
                                    <p:anim calcmode="lin" valueType="num">
                                      <p:cBhvr>
                                        <p:cTn id="183" dur="1000" fill="hold"/>
                                        <p:tgtEl>
                                          <p:spTgt spid="438505"/>
                                        </p:tgtEl>
                                        <p:attrNameLst>
                                          <p:attrName>ppt_y</p:attrName>
                                        </p:attrNameLst>
                                      </p:cBhvr>
                                      <p:tavLst>
                                        <p:tav tm="0">
                                          <p:val>
                                            <p:strVal val="#ppt_y"/>
                                          </p:val>
                                        </p:tav>
                                        <p:tav tm="100000">
                                          <p:val>
                                            <p:strVal val="#ppt_y"/>
                                          </p:val>
                                        </p:tav>
                                      </p:tavLst>
                                    </p:anim>
                                    <p:animEffect transition="in" filter="wipe(right)" prLst="gradientSize: 0.1">
                                      <p:cBhvr>
                                        <p:cTn id="184" dur="1000"/>
                                        <p:tgtEl>
                                          <p:spTgt spid="438505"/>
                                        </p:tgtEl>
                                      </p:cBhvr>
                                    </p:animEffect>
                                  </p:childTnLst>
                                </p:cTn>
                              </p:par>
                            </p:childTnLst>
                          </p:cTn>
                        </p:par>
                      </p:childTnLst>
                    </p:cTn>
                  </p:par>
                  <p:par>
                    <p:cTn id="185" fill="hold">
                      <p:stCondLst>
                        <p:cond delay="indefinite"/>
                      </p:stCondLst>
                      <p:childTnLst>
                        <p:par>
                          <p:cTn id="186" fill="hold">
                            <p:stCondLst>
                              <p:cond delay="0"/>
                            </p:stCondLst>
                            <p:childTnLst>
                              <p:par>
                                <p:cTn id="187" presetID="29" presetClass="entr" presetSubtype="0" fill="hold" nodeType="clickEffect">
                                  <p:stCondLst>
                                    <p:cond delay="0"/>
                                  </p:stCondLst>
                                  <p:childTnLst>
                                    <p:set>
                                      <p:cBhvr>
                                        <p:cTn id="188" dur="1" fill="hold">
                                          <p:stCondLst>
                                            <p:cond delay="0"/>
                                          </p:stCondLst>
                                        </p:cTn>
                                        <p:tgtEl>
                                          <p:spTgt spid="438506"/>
                                        </p:tgtEl>
                                        <p:attrNameLst>
                                          <p:attrName>style.visibility</p:attrName>
                                        </p:attrNameLst>
                                      </p:cBhvr>
                                      <p:to>
                                        <p:strVal val="visible"/>
                                      </p:to>
                                    </p:set>
                                    <p:anim calcmode="lin" valueType="num">
                                      <p:cBhvr>
                                        <p:cTn id="189" dur="1000" fill="hold"/>
                                        <p:tgtEl>
                                          <p:spTgt spid="438506"/>
                                        </p:tgtEl>
                                        <p:attrNameLst>
                                          <p:attrName>ppt_x</p:attrName>
                                        </p:attrNameLst>
                                      </p:cBhvr>
                                      <p:tavLst>
                                        <p:tav tm="0">
                                          <p:val>
                                            <p:strVal val="#ppt_x-.2"/>
                                          </p:val>
                                        </p:tav>
                                        <p:tav tm="100000">
                                          <p:val>
                                            <p:strVal val="#ppt_x"/>
                                          </p:val>
                                        </p:tav>
                                      </p:tavLst>
                                    </p:anim>
                                    <p:anim calcmode="lin" valueType="num">
                                      <p:cBhvr>
                                        <p:cTn id="190" dur="1000" fill="hold"/>
                                        <p:tgtEl>
                                          <p:spTgt spid="438506"/>
                                        </p:tgtEl>
                                        <p:attrNameLst>
                                          <p:attrName>ppt_y</p:attrName>
                                        </p:attrNameLst>
                                      </p:cBhvr>
                                      <p:tavLst>
                                        <p:tav tm="0">
                                          <p:val>
                                            <p:strVal val="#ppt_y"/>
                                          </p:val>
                                        </p:tav>
                                        <p:tav tm="100000">
                                          <p:val>
                                            <p:strVal val="#ppt_y"/>
                                          </p:val>
                                        </p:tav>
                                      </p:tavLst>
                                    </p:anim>
                                    <p:animEffect transition="in" filter="wipe(right)" prLst="gradientSize: 0.1">
                                      <p:cBhvr>
                                        <p:cTn id="191" dur="1000"/>
                                        <p:tgtEl>
                                          <p:spTgt spid="438506"/>
                                        </p:tgtEl>
                                      </p:cBhvr>
                                    </p:animEffect>
                                  </p:childTnLst>
                                </p:cTn>
                              </p:par>
                            </p:childTnLst>
                          </p:cTn>
                        </p:par>
                        <p:par>
                          <p:cTn id="192" fill="hold">
                            <p:stCondLst>
                              <p:cond delay="1000"/>
                            </p:stCondLst>
                            <p:childTnLst>
                              <p:par>
                                <p:cTn id="193" presetID="9" presetClass="entr" presetSubtype="0" fill="hold" grpId="0" nodeType="afterEffect">
                                  <p:stCondLst>
                                    <p:cond delay="0"/>
                                  </p:stCondLst>
                                  <p:childTnLst>
                                    <p:set>
                                      <p:cBhvr>
                                        <p:cTn id="194" dur="1" fill="hold">
                                          <p:stCondLst>
                                            <p:cond delay="0"/>
                                          </p:stCondLst>
                                        </p:cTn>
                                        <p:tgtEl>
                                          <p:spTgt spid="438492"/>
                                        </p:tgtEl>
                                        <p:attrNameLst>
                                          <p:attrName>style.visibility</p:attrName>
                                        </p:attrNameLst>
                                      </p:cBhvr>
                                      <p:to>
                                        <p:strVal val="visible"/>
                                      </p:to>
                                    </p:set>
                                    <p:animEffect transition="in" filter="dissolve">
                                      <p:cBhvr>
                                        <p:cTn id="195" dur="500"/>
                                        <p:tgtEl>
                                          <p:spTgt spid="438492"/>
                                        </p:tgtEl>
                                      </p:cBhvr>
                                    </p:animEffect>
                                  </p:childTnLst>
                                </p:cTn>
                              </p:par>
                            </p:childTnLst>
                          </p:cTn>
                        </p:par>
                      </p:childTnLst>
                    </p:cTn>
                  </p:par>
                  <p:par>
                    <p:cTn id="196" fill="hold">
                      <p:stCondLst>
                        <p:cond delay="indefinite"/>
                      </p:stCondLst>
                      <p:childTnLst>
                        <p:par>
                          <p:cTn id="197" fill="hold">
                            <p:stCondLst>
                              <p:cond delay="0"/>
                            </p:stCondLst>
                            <p:childTnLst>
                              <p:par>
                                <p:cTn id="198" presetID="2" presetClass="entr" presetSubtype="9" fill="hold" grpId="0" nodeType="clickEffect">
                                  <p:stCondLst>
                                    <p:cond delay="0"/>
                                  </p:stCondLst>
                                  <p:childTnLst>
                                    <p:set>
                                      <p:cBhvr>
                                        <p:cTn id="199" dur="1" fill="hold">
                                          <p:stCondLst>
                                            <p:cond delay="0"/>
                                          </p:stCondLst>
                                        </p:cTn>
                                        <p:tgtEl>
                                          <p:spTgt spid="438507"/>
                                        </p:tgtEl>
                                        <p:attrNameLst>
                                          <p:attrName>style.visibility</p:attrName>
                                        </p:attrNameLst>
                                      </p:cBhvr>
                                      <p:to>
                                        <p:strVal val="visible"/>
                                      </p:to>
                                    </p:set>
                                    <p:anim calcmode="lin" valueType="num">
                                      <p:cBhvr additive="base">
                                        <p:cTn id="200" dur="5000" fill="hold"/>
                                        <p:tgtEl>
                                          <p:spTgt spid="438507"/>
                                        </p:tgtEl>
                                        <p:attrNameLst>
                                          <p:attrName>ppt_x</p:attrName>
                                        </p:attrNameLst>
                                      </p:cBhvr>
                                      <p:tavLst>
                                        <p:tav tm="0">
                                          <p:val>
                                            <p:strVal val="0-#ppt_w/2"/>
                                          </p:val>
                                        </p:tav>
                                        <p:tav tm="100000">
                                          <p:val>
                                            <p:strVal val="#ppt_x"/>
                                          </p:val>
                                        </p:tav>
                                      </p:tavLst>
                                    </p:anim>
                                    <p:anim calcmode="lin" valueType="num">
                                      <p:cBhvr additive="base">
                                        <p:cTn id="201" dur="5000" fill="hold"/>
                                        <p:tgtEl>
                                          <p:spTgt spid="4385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331" grpId="0" animBg="1"/>
      <p:bldP spid="438433" grpId="0" animBg="1"/>
      <p:bldP spid="438433" grpId="1" animBg="1"/>
      <p:bldP spid="438485" grpId="0" animBg="1"/>
      <p:bldP spid="438492" grpId="0" animBg="1"/>
      <p:bldP spid="438493" grpId="0" animBg="1"/>
      <p:bldP spid="438494" grpId="0"/>
      <p:bldP spid="438496" grpId="0"/>
      <p:bldP spid="438501" grpId="0" animBg="1"/>
      <p:bldP spid="438502" grpId="0" animBg="1"/>
      <p:bldP spid="438503" grpId="0"/>
      <p:bldP spid="438507"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6"/>
          <p:cNvSpPr>
            <a:spLocks noChangeArrowheads="1"/>
          </p:cNvSpPr>
          <p:nvPr/>
        </p:nvSpPr>
        <p:spPr bwMode="auto">
          <a:xfrm>
            <a:off x="396875" y="296863"/>
            <a:ext cx="815975" cy="519112"/>
          </a:xfrm>
          <a:prstGeom prst="rect">
            <a:avLst/>
          </a:prstGeom>
          <a:noFill/>
          <a:ln w="9525" algn="ctr">
            <a:noFill/>
            <a:miter lim="800000"/>
            <a:headEnd/>
            <a:tailEnd/>
          </a:ln>
        </p:spPr>
        <p:txBody>
          <a:bodyPr wrap="none" anchor="ctr">
            <a:spAutoFit/>
          </a:bodyPr>
          <a:lstStyle/>
          <a:p>
            <a:pPr algn="l"/>
            <a:r>
              <a:rPr lang="en-US" b="0">
                <a:solidFill>
                  <a:srgbClr val="990000"/>
                </a:solidFill>
              </a:rPr>
              <a:t>So: </a:t>
            </a:r>
          </a:p>
        </p:txBody>
      </p:sp>
      <p:graphicFrame>
        <p:nvGraphicFramePr>
          <p:cNvPr id="23554" name="Object 7"/>
          <p:cNvGraphicFramePr>
            <a:graphicFrameLocks noChangeAspect="1"/>
          </p:cNvGraphicFramePr>
          <p:nvPr/>
        </p:nvGraphicFramePr>
        <p:xfrm>
          <a:off x="1538288" y="314325"/>
          <a:ext cx="1574800" cy="487363"/>
        </p:xfrm>
        <a:graphic>
          <a:graphicData uri="http://schemas.openxmlformats.org/presentationml/2006/ole">
            <mc:AlternateContent xmlns:mc="http://schemas.openxmlformats.org/markup-compatibility/2006">
              <mc:Choice xmlns:v="urn:schemas-microsoft-com:vml" Requires="v">
                <p:oleObj spid="_x0000_s28784" name="Equation" r:id="rId3" imgW="1574640" imgH="482400" progId="Equation.3">
                  <p:embed/>
                </p:oleObj>
              </mc:Choice>
              <mc:Fallback>
                <p:oleObj name="Equation" r:id="rId3" imgW="15746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314325"/>
                        <a:ext cx="157480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8"/>
          <p:cNvGraphicFramePr>
            <a:graphicFrameLocks noChangeAspect="1"/>
          </p:cNvGraphicFramePr>
          <p:nvPr/>
        </p:nvGraphicFramePr>
        <p:xfrm>
          <a:off x="4673600" y="317500"/>
          <a:ext cx="1498600" cy="474663"/>
        </p:xfrm>
        <a:graphic>
          <a:graphicData uri="http://schemas.openxmlformats.org/presentationml/2006/ole">
            <mc:AlternateContent xmlns:mc="http://schemas.openxmlformats.org/markup-compatibility/2006">
              <mc:Choice xmlns:v="urn:schemas-microsoft-com:vml" Requires="v">
                <p:oleObj spid="_x0000_s28785" name="Equation" r:id="rId5" imgW="1498320" imgH="469800" progId="Equation.3">
                  <p:embed/>
                </p:oleObj>
              </mc:Choice>
              <mc:Fallback>
                <p:oleObj name="Equation" r:id="rId5" imgW="14983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600" y="317500"/>
                        <a:ext cx="14986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889" name="Rectangle 9"/>
          <p:cNvSpPr>
            <a:spLocks noChangeArrowheads="1"/>
          </p:cNvSpPr>
          <p:nvPr/>
        </p:nvSpPr>
        <p:spPr bwMode="auto">
          <a:xfrm>
            <a:off x="471488" y="925513"/>
            <a:ext cx="5395912" cy="946150"/>
          </a:xfrm>
          <a:prstGeom prst="rect">
            <a:avLst/>
          </a:prstGeom>
          <a:noFill/>
          <a:ln w="9525" algn="ctr">
            <a:noFill/>
            <a:miter lim="800000"/>
            <a:headEnd/>
            <a:tailEnd/>
          </a:ln>
        </p:spPr>
        <p:txBody>
          <a:bodyPr wrap="none" anchor="ctr">
            <a:spAutoFit/>
          </a:bodyPr>
          <a:lstStyle/>
          <a:p>
            <a:r>
              <a:rPr lang="en-US" b="0" dirty="0">
                <a:solidFill>
                  <a:srgbClr val="990000"/>
                </a:solidFill>
              </a:rPr>
              <a:t>In circular motion, for constant </a:t>
            </a:r>
            <a:r>
              <a:rPr lang="en-US" b="0" dirty="0">
                <a:solidFill>
                  <a:srgbClr val="990000"/>
                </a:solidFill>
                <a:latin typeface="Symbol" pitchFamily="18" charset="2"/>
              </a:rPr>
              <a:t>w</a:t>
            </a:r>
            <a:r>
              <a:rPr lang="en-US" b="0" dirty="0">
                <a:solidFill>
                  <a:srgbClr val="990000"/>
                </a:solidFill>
              </a:rPr>
              <a:t>,</a:t>
            </a:r>
          </a:p>
          <a:p>
            <a:r>
              <a:rPr lang="en-US" b="0" dirty="0" err="1">
                <a:solidFill>
                  <a:srgbClr val="990000"/>
                </a:solidFill>
              </a:rPr>
              <a:t>accel</a:t>
            </a:r>
            <a:r>
              <a:rPr lang="en-US" b="0" dirty="0">
                <a:solidFill>
                  <a:srgbClr val="990000"/>
                </a:solidFill>
              </a:rPr>
              <a:t>. depends </a:t>
            </a:r>
            <a:r>
              <a:rPr lang="en-US" u="sng" dirty="0">
                <a:solidFill>
                  <a:srgbClr val="990000"/>
                </a:solidFill>
              </a:rPr>
              <a:t>only</a:t>
            </a:r>
            <a:r>
              <a:rPr lang="en-US" b="0" dirty="0">
                <a:solidFill>
                  <a:srgbClr val="990000"/>
                </a:solidFill>
              </a:rPr>
              <a:t> on r.</a:t>
            </a:r>
          </a:p>
        </p:txBody>
      </p:sp>
      <p:sp>
        <p:nvSpPr>
          <p:cNvPr id="378890" name="Rectangle 10"/>
          <p:cNvSpPr>
            <a:spLocks noChangeArrowheads="1"/>
          </p:cNvSpPr>
          <p:nvPr/>
        </p:nvSpPr>
        <p:spPr bwMode="auto">
          <a:xfrm>
            <a:off x="1131888" y="1981200"/>
            <a:ext cx="4108450" cy="519113"/>
          </a:xfrm>
          <a:prstGeom prst="rect">
            <a:avLst/>
          </a:prstGeom>
          <a:noFill/>
          <a:ln w="9525" algn="ctr">
            <a:noFill/>
            <a:miter lim="800000"/>
            <a:headEnd/>
            <a:tailEnd/>
          </a:ln>
        </p:spPr>
        <p:txBody>
          <a:bodyPr wrap="none" anchor="ctr">
            <a:spAutoFit/>
          </a:bodyPr>
          <a:lstStyle/>
          <a:p>
            <a:r>
              <a:rPr lang="en-US" b="0">
                <a:solidFill>
                  <a:srgbClr val="990000"/>
                </a:solidFill>
              </a:rPr>
              <a:t>Since r</a:t>
            </a:r>
            <a:r>
              <a:rPr lang="en-US" b="0" baseline="-25000">
                <a:solidFill>
                  <a:srgbClr val="990000"/>
                </a:solidFill>
              </a:rPr>
              <a:t>f</a:t>
            </a:r>
            <a:r>
              <a:rPr lang="en-US" b="0">
                <a:solidFill>
                  <a:srgbClr val="990000"/>
                </a:solidFill>
              </a:rPr>
              <a:t> &gt; r</a:t>
            </a:r>
            <a:r>
              <a:rPr lang="en-US" b="0" baseline="-25000">
                <a:solidFill>
                  <a:srgbClr val="990000"/>
                </a:solidFill>
              </a:rPr>
              <a:t>e</a:t>
            </a:r>
            <a:r>
              <a:rPr lang="en-US" b="0">
                <a:solidFill>
                  <a:srgbClr val="990000"/>
                </a:solidFill>
              </a:rPr>
              <a:t>, then g</a:t>
            </a:r>
            <a:r>
              <a:rPr lang="en-US" b="0" baseline="-25000">
                <a:solidFill>
                  <a:srgbClr val="990000"/>
                </a:solidFill>
              </a:rPr>
              <a:t>f</a:t>
            </a:r>
            <a:r>
              <a:rPr lang="en-US" b="0">
                <a:solidFill>
                  <a:srgbClr val="990000"/>
                </a:solidFill>
              </a:rPr>
              <a:t> &gt; g</a:t>
            </a:r>
            <a:r>
              <a:rPr lang="en-US" b="0" baseline="-25000">
                <a:solidFill>
                  <a:srgbClr val="990000"/>
                </a:solidFill>
              </a:rPr>
              <a:t>e</a:t>
            </a:r>
            <a:r>
              <a:rPr lang="en-US" b="0">
                <a:solidFill>
                  <a:srgbClr val="990000"/>
                </a:solidFill>
              </a:rPr>
              <a:t>.</a:t>
            </a:r>
          </a:p>
        </p:txBody>
      </p:sp>
      <p:sp>
        <p:nvSpPr>
          <p:cNvPr id="378891" name="Rectangle 11"/>
          <p:cNvSpPr>
            <a:spLocks noChangeArrowheads="1"/>
          </p:cNvSpPr>
          <p:nvPr/>
        </p:nvSpPr>
        <p:spPr bwMode="auto">
          <a:xfrm>
            <a:off x="339725" y="2584450"/>
            <a:ext cx="8559800" cy="519113"/>
          </a:xfrm>
          <a:prstGeom prst="rect">
            <a:avLst/>
          </a:prstGeom>
          <a:noFill/>
          <a:ln w="9525" algn="ctr">
            <a:noFill/>
            <a:miter lim="800000"/>
            <a:headEnd/>
            <a:tailEnd/>
          </a:ln>
        </p:spPr>
        <p:txBody>
          <a:bodyPr wrap="none" anchor="ctr">
            <a:spAutoFit/>
          </a:bodyPr>
          <a:lstStyle/>
          <a:p>
            <a:pPr algn="l"/>
            <a:r>
              <a:rPr lang="en-US" b="0">
                <a:solidFill>
                  <a:srgbClr val="990000"/>
                </a:solidFill>
              </a:rPr>
              <a:t>For g</a:t>
            </a:r>
            <a:r>
              <a:rPr lang="en-US" b="0" baseline="-25000">
                <a:solidFill>
                  <a:srgbClr val="990000"/>
                </a:solidFill>
              </a:rPr>
              <a:t>f</a:t>
            </a:r>
            <a:r>
              <a:rPr lang="en-US" b="0">
                <a:solidFill>
                  <a:srgbClr val="990000"/>
                </a:solidFill>
              </a:rPr>
              <a:t> and g</a:t>
            </a:r>
            <a:r>
              <a:rPr lang="en-US" b="0" baseline="-25000">
                <a:solidFill>
                  <a:srgbClr val="990000"/>
                </a:solidFill>
              </a:rPr>
              <a:t>e</a:t>
            </a:r>
            <a:r>
              <a:rPr lang="en-US" b="0">
                <a:solidFill>
                  <a:srgbClr val="990000"/>
                </a:solidFill>
              </a:rPr>
              <a:t> to be 1% diff., r</a:t>
            </a:r>
            <a:r>
              <a:rPr lang="en-US" b="0" baseline="-25000">
                <a:solidFill>
                  <a:srgbClr val="990000"/>
                </a:solidFill>
              </a:rPr>
              <a:t>f</a:t>
            </a:r>
            <a:r>
              <a:rPr lang="en-US" b="0">
                <a:solidFill>
                  <a:srgbClr val="990000"/>
                </a:solidFill>
              </a:rPr>
              <a:t> and r</a:t>
            </a:r>
            <a:r>
              <a:rPr lang="en-US" b="0" baseline="-25000">
                <a:solidFill>
                  <a:srgbClr val="990000"/>
                </a:solidFill>
              </a:rPr>
              <a:t>e</a:t>
            </a:r>
            <a:r>
              <a:rPr lang="en-US" b="0">
                <a:solidFill>
                  <a:srgbClr val="990000"/>
                </a:solidFill>
              </a:rPr>
              <a:t> must be 1% diff. </a:t>
            </a:r>
          </a:p>
        </p:txBody>
      </p:sp>
      <p:sp>
        <p:nvSpPr>
          <p:cNvPr id="23561" name="Rectangle 14"/>
          <p:cNvSpPr>
            <a:spLocks noChangeArrowheads="1"/>
          </p:cNvSpPr>
          <p:nvPr/>
        </p:nvSpPr>
        <p:spPr bwMode="auto">
          <a:xfrm>
            <a:off x="0" y="3246438"/>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378895" name="Rectangle 15"/>
          <p:cNvSpPr>
            <a:spLocks noChangeArrowheads="1"/>
          </p:cNvSpPr>
          <p:nvPr/>
        </p:nvSpPr>
        <p:spPr bwMode="auto">
          <a:xfrm>
            <a:off x="1566863" y="3230563"/>
            <a:ext cx="6030912" cy="946150"/>
          </a:xfrm>
          <a:prstGeom prst="rect">
            <a:avLst/>
          </a:prstGeom>
          <a:noFill/>
          <a:ln w="9525" algn="ctr">
            <a:noFill/>
            <a:miter lim="800000"/>
            <a:headEnd/>
            <a:tailEnd/>
          </a:ln>
        </p:spPr>
        <p:txBody>
          <a:bodyPr wrap="none" anchor="ctr">
            <a:spAutoFit/>
          </a:bodyPr>
          <a:lstStyle/>
          <a:p>
            <a:r>
              <a:rPr lang="en-US" b="0">
                <a:solidFill>
                  <a:srgbClr val="990000"/>
                </a:solidFill>
                <a:ea typeface="Times New Roman" pitchFamily="18" charset="0"/>
                <a:cs typeface="Arial" pitchFamily="34" charset="0"/>
              </a:rPr>
              <a:t>Since a person’s height is ~ 2 m,</a:t>
            </a:r>
          </a:p>
          <a:p>
            <a:r>
              <a:rPr lang="en-US" b="0">
                <a:solidFill>
                  <a:srgbClr val="990000"/>
                </a:solidFill>
                <a:ea typeface="Times New Roman" pitchFamily="18" charset="0"/>
                <a:cs typeface="Arial" pitchFamily="34" charset="0"/>
              </a:rPr>
              <a:t>1% of station’s radius must be ~ 2 m.</a:t>
            </a:r>
          </a:p>
        </p:txBody>
      </p:sp>
      <p:sp>
        <p:nvSpPr>
          <p:cNvPr id="378896" name="Rectangle 16"/>
          <p:cNvSpPr>
            <a:spLocks noChangeArrowheads="1"/>
          </p:cNvSpPr>
          <p:nvPr/>
        </p:nvSpPr>
        <p:spPr bwMode="auto">
          <a:xfrm>
            <a:off x="2663825" y="4728658"/>
            <a:ext cx="3930650" cy="519113"/>
          </a:xfrm>
          <a:prstGeom prst="rect">
            <a:avLst/>
          </a:prstGeom>
          <a:noFill/>
          <a:ln w="9525" algn="ctr">
            <a:noFill/>
            <a:miter lim="800000"/>
            <a:headEnd/>
            <a:tailEnd/>
          </a:ln>
        </p:spPr>
        <p:txBody>
          <a:bodyPr wrap="none" anchor="ctr">
            <a:spAutoFit/>
          </a:bodyPr>
          <a:lstStyle/>
          <a:p>
            <a:r>
              <a:rPr lang="en-US" b="0" dirty="0">
                <a:solidFill>
                  <a:srgbClr val="990000"/>
                </a:solidFill>
              </a:rPr>
              <a:t>Therefore, </a:t>
            </a:r>
            <a:r>
              <a:rPr lang="en-US" b="0" dirty="0" err="1">
                <a:solidFill>
                  <a:srgbClr val="990000"/>
                </a:solidFill>
              </a:rPr>
              <a:t>r</a:t>
            </a:r>
            <a:r>
              <a:rPr lang="en-US" b="0" baseline="-25000" dirty="0" err="1">
                <a:solidFill>
                  <a:srgbClr val="990000"/>
                </a:solidFill>
              </a:rPr>
              <a:t>min</a:t>
            </a:r>
            <a:r>
              <a:rPr lang="en-US" b="0" dirty="0">
                <a:solidFill>
                  <a:srgbClr val="990000"/>
                </a:solidFill>
              </a:rPr>
              <a:t> = 200 m.</a:t>
            </a:r>
          </a:p>
        </p:txBody>
      </p:sp>
      <p:grpSp>
        <p:nvGrpSpPr>
          <p:cNvPr id="2" name="Group 17"/>
          <p:cNvGrpSpPr>
            <a:grpSpLocks/>
          </p:cNvGrpSpPr>
          <p:nvPr/>
        </p:nvGrpSpPr>
        <p:grpSpPr bwMode="auto">
          <a:xfrm>
            <a:off x="984250" y="4371975"/>
            <a:ext cx="7178675" cy="2197100"/>
            <a:chOff x="2160" y="11853"/>
            <a:chExt cx="7740" cy="2367"/>
          </a:xfrm>
        </p:grpSpPr>
        <p:grpSp>
          <p:nvGrpSpPr>
            <p:cNvPr id="23617" name="Group 18"/>
            <p:cNvGrpSpPr>
              <a:grpSpLocks/>
            </p:cNvGrpSpPr>
            <p:nvPr/>
          </p:nvGrpSpPr>
          <p:grpSpPr bwMode="auto">
            <a:xfrm>
              <a:off x="2160" y="11853"/>
              <a:ext cx="1615" cy="2367"/>
              <a:chOff x="2340" y="11772"/>
              <a:chExt cx="1615" cy="2367"/>
            </a:xfrm>
          </p:grpSpPr>
          <p:sp>
            <p:nvSpPr>
              <p:cNvPr id="23627" name="Freeform 19"/>
              <p:cNvSpPr>
                <a:spLocks/>
              </p:cNvSpPr>
              <p:nvPr/>
            </p:nvSpPr>
            <p:spPr bwMode="auto">
              <a:xfrm>
                <a:off x="2946" y="13909"/>
                <a:ext cx="403" cy="230"/>
              </a:xfrm>
              <a:custGeom>
                <a:avLst/>
                <a:gdLst>
                  <a:gd name="T0" fmla="*/ 0 w 403"/>
                  <a:gd name="T1" fmla="*/ 0 h 230"/>
                  <a:gd name="T2" fmla="*/ 0 w 403"/>
                  <a:gd name="T3" fmla="*/ 223 h 230"/>
                  <a:gd name="T4" fmla="*/ 202 w 403"/>
                  <a:gd name="T5" fmla="*/ 133 h 230"/>
                  <a:gd name="T6" fmla="*/ 403 w 403"/>
                  <a:gd name="T7" fmla="*/ 230 h 230"/>
                  <a:gd name="T8" fmla="*/ 403 w 403"/>
                  <a:gd name="T9" fmla="*/ 14 h 230"/>
                  <a:gd name="T10" fmla="*/ 208 w 403"/>
                  <a:gd name="T11" fmla="*/ 90 h 230"/>
                  <a:gd name="T12" fmla="*/ 0 w 403"/>
                  <a:gd name="T13" fmla="*/ 0 h 230"/>
                  <a:gd name="T14" fmla="*/ 0 60000 65536"/>
                  <a:gd name="T15" fmla="*/ 0 60000 65536"/>
                  <a:gd name="T16" fmla="*/ 0 60000 65536"/>
                  <a:gd name="T17" fmla="*/ 0 60000 65536"/>
                  <a:gd name="T18" fmla="*/ 0 60000 65536"/>
                  <a:gd name="T19" fmla="*/ 0 60000 65536"/>
                  <a:gd name="T20" fmla="*/ 0 60000 65536"/>
                  <a:gd name="T21" fmla="*/ 0 w 403"/>
                  <a:gd name="T22" fmla="*/ 0 h 230"/>
                  <a:gd name="T23" fmla="*/ 403 w 403"/>
                  <a:gd name="T24" fmla="*/ 230 h 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230">
                    <a:moveTo>
                      <a:pt x="0" y="0"/>
                    </a:moveTo>
                    <a:lnTo>
                      <a:pt x="0" y="223"/>
                    </a:lnTo>
                    <a:lnTo>
                      <a:pt x="202" y="133"/>
                    </a:lnTo>
                    <a:lnTo>
                      <a:pt x="403" y="230"/>
                    </a:lnTo>
                    <a:lnTo>
                      <a:pt x="403" y="14"/>
                    </a:lnTo>
                    <a:lnTo>
                      <a:pt x="208" y="9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3628" name="Freeform 20"/>
              <p:cNvSpPr>
                <a:spLocks/>
              </p:cNvSpPr>
              <p:nvPr/>
            </p:nvSpPr>
            <p:spPr bwMode="auto">
              <a:xfrm>
                <a:off x="2826" y="11772"/>
                <a:ext cx="674" cy="197"/>
              </a:xfrm>
              <a:custGeom>
                <a:avLst/>
                <a:gdLst>
                  <a:gd name="T0" fmla="*/ 643 w 674"/>
                  <a:gd name="T1" fmla="*/ 152 h 197"/>
                  <a:gd name="T2" fmla="*/ 529 w 674"/>
                  <a:gd name="T3" fmla="*/ 152 h 197"/>
                  <a:gd name="T4" fmla="*/ 529 w 674"/>
                  <a:gd name="T5" fmla="*/ 152 h 197"/>
                  <a:gd name="T6" fmla="*/ 529 w 674"/>
                  <a:gd name="T7" fmla="*/ 149 h 197"/>
                  <a:gd name="T8" fmla="*/ 529 w 674"/>
                  <a:gd name="T9" fmla="*/ 149 h 197"/>
                  <a:gd name="T10" fmla="*/ 529 w 674"/>
                  <a:gd name="T11" fmla="*/ 147 h 197"/>
                  <a:gd name="T12" fmla="*/ 526 w 674"/>
                  <a:gd name="T13" fmla="*/ 118 h 197"/>
                  <a:gd name="T14" fmla="*/ 513 w 674"/>
                  <a:gd name="T15" fmla="*/ 90 h 197"/>
                  <a:gd name="T16" fmla="*/ 495 w 674"/>
                  <a:gd name="T17" fmla="*/ 64 h 197"/>
                  <a:gd name="T18" fmla="*/ 473 w 674"/>
                  <a:gd name="T19" fmla="*/ 43 h 197"/>
                  <a:gd name="T20" fmla="*/ 445 w 674"/>
                  <a:gd name="T21" fmla="*/ 26 h 197"/>
                  <a:gd name="T22" fmla="*/ 411 w 674"/>
                  <a:gd name="T23" fmla="*/ 12 h 197"/>
                  <a:gd name="T24" fmla="*/ 374 w 674"/>
                  <a:gd name="T25" fmla="*/ 2 h 197"/>
                  <a:gd name="T26" fmla="*/ 337 w 674"/>
                  <a:gd name="T27" fmla="*/ 0 h 197"/>
                  <a:gd name="T28" fmla="*/ 297 w 674"/>
                  <a:gd name="T29" fmla="*/ 2 h 197"/>
                  <a:gd name="T30" fmla="*/ 260 w 674"/>
                  <a:gd name="T31" fmla="*/ 12 h 197"/>
                  <a:gd name="T32" fmla="*/ 229 w 674"/>
                  <a:gd name="T33" fmla="*/ 26 h 197"/>
                  <a:gd name="T34" fmla="*/ 198 w 674"/>
                  <a:gd name="T35" fmla="*/ 43 h 197"/>
                  <a:gd name="T36" fmla="*/ 176 w 674"/>
                  <a:gd name="T37" fmla="*/ 64 h 197"/>
                  <a:gd name="T38" fmla="*/ 158 w 674"/>
                  <a:gd name="T39" fmla="*/ 90 h 197"/>
                  <a:gd name="T40" fmla="*/ 145 w 674"/>
                  <a:gd name="T41" fmla="*/ 118 h 197"/>
                  <a:gd name="T42" fmla="*/ 142 w 674"/>
                  <a:gd name="T43" fmla="*/ 147 h 197"/>
                  <a:gd name="T44" fmla="*/ 142 w 674"/>
                  <a:gd name="T45" fmla="*/ 149 h 197"/>
                  <a:gd name="T46" fmla="*/ 145 w 674"/>
                  <a:gd name="T47" fmla="*/ 149 h 197"/>
                  <a:gd name="T48" fmla="*/ 145 w 674"/>
                  <a:gd name="T49" fmla="*/ 152 h 197"/>
                  <a:gd name="T50" fmla="*/ 145 w 674"/>
                  <a:gd name="T51" fmla="*/ 152 h 197"/>
                  <a:gd name="T52" fmla="*/ 28 w 674"/>
                  <a:gd name="T53" fmla="*/ 152 h 197"/>
                  <a:gd name="T54" fmla="*/ 15 w 674"/>
                  <a:gd name="T55" fmla="*/ 154 h 197"/>
                  <a:gd name="T56" fmla="*/ 9 w 674"/>
                  <a:gd name="T57" fmla="*/ 159 h 197"/>
                  <a:gd name="T58" fmla="*/ 3 w 674"/>
                  <a:gd name="T59" fmla="*/ 166 h 197"/>
                  <a:gd name="T60" fmla="*/ 0 w 674"/>
                  <a:gd name="T61" fmla="*/ 175 h 197"/>
                  <a:gd name="T62" fmla="*/ 3 w 674"/>
                  <a:gd name="T63" fmla="*/ 185 h 197"/>
                  <a:gd name="T64" fmla="*/ 9 w 674"/>
                  <a:gd name="T65" fmla="*/ 190 h 197"/>
                  <a:gd name="T66" fmla="*/ 15 w 674"/>
                  <a:gd name="T67" fmla="*/ 194 h 197"/>
                  <a:gd name="T68" fmla="*/ 28 w 674"/>
                  <a:gd name="T69" fmla="*/ 197 h 197"/>
                  <a:gd name="T70" fmla="*/ 643 w 674"/>
                  <a:gd name="T71" fmla="*/ 197 h 197"/>
                  <a:gd name="T72" fmla="*/ 656 w 674"/>
                  <a:gd name="T73" fmla="*/ 194 h 197"/>
                  <a:gd name="T74" fmla="*/ 665 w 674"/>
                  <a:gd name="T75" fmla="*/ 190 h 197"/>
                  <a:gd name="T76" fmla="*/ 671 w 674"/>
                  <a:gd name="T77" fmla="*/ 185 h 197"/>
                  <a:gd name="T78" fmla="*/ 674 w 674"/>
                  <a:gd name="T79" fmla="*/ 175 h 197"/>
                  <a:gd name="T80" fmla="*/ 671 w 674"/>
                  <a:gd name="T81" fmla="*/ 166 h 197"/>
                  <a:gd name="T82" fmla="*/ 665 w 674"/>
                  <a:gd name="T83" fmla="*/ 159 h 197"/>
                  <a:gd name="T84" fmla="*/ 656 w 674"/>
                  <a:gd name="T85" fmla="*/ 154 h 197"/>
                  <a:gd name="T86" fmla="*/ 643 w 674"/>
                  <a:gd name="T87" fmla="*/ 152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4"/>
                  <a:gd name="T133" fmla="*/ 0 h 197"/>
                  <a:gd name="T134" fmla="*/ 674 w 674"/>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4" h="197">
                    <a:moveTo>
                      <a:pt x="643" y="152"/>
                    </a:moveTo>
                    <a:lnTo>
                      <a:pt x="529" y="152"/>
                    </a:lnTo>
                    <a:lnTo>
                      <a:pt x="529" y="149"/>
                    </a:lnTo>
                    <a:lnTo>
                      <a:pt x="529" y="147"/>
                    </a:lnTo>
                    <a:lnTo>
                      <a:pt x="526" y="118"/>
                    </a:lnTo>
                    <a:lnTo>
                      <a:pt x="513" y="90"/>
                    </a:lnTo>
                    <a:lnTo>
                      <a:pt x="495" y="64"/>
                    </a:lnTo>
                    <a:lnTo>
                      <a:pt x="473" y="43"/>
                    </a:lnTo>
                    <a:lnTo>
                      <a:pt x="445" y="26"/>
                    </a:lnTo>
                    <a:lnTo>
                      <a:pt x="411" y="12"/>
                    </a:lnTo>
                    <a:lnTo>
                      <a:pt x="374" y="2"/>
                    </a:lnTo>
                    <a:lnTo>
                      <a:pt x="337" y="0"/>
                    </a:lnTo>
                    <a:lnTo>
                      <a:pt x="297" y="2"/>
                    </a:lnTo>
                    <a:lnTo>
                      <a:pt x="260" y="12"/>
                    </a:lnTo>
                    <a:lnTo>
                      <a:pt x="229" y="26"/>
                    </a:lnTo>
                    <a:lnTo>
                      <a:pt x="198" y="43"/>
                    </a:lnTo>
                    <a:lnTo>
                      <a:pt x="176" y="64"/>
                    </a:lnTo>
                    <a:lnTo>
                      <a:pt x="158" y="90"/>
                    </a:lnTo>
                    <a:lnTo>
                      <a:pt x="145" y="118"/>
                    </a:lnTo>
                    <a:lnTo>
                      <a:pt x="142" y="147"/>
                    </a:lnTo>
                    <a:lnTo>
                      <a:pt x="142" y="149"/>
                    </a:lnTo>
                    <a:lnTo>
                      <a:pt x="145" y="149"/>
                    </a:lnTo>
                    <a:lnTo>
                      <a:pt x="145" y="152"/>
                    </a:lnTo>
                    <a:lnTo>
                      <a:pt x="28" y="152"/>
                    </a:lnTo>
                    <a:lnTo>
                      <a:pt x="15" y="154"/>
                    </a:lnTo>
                    <a:lnTo>
                      <a:pt x="9" y="159"/>
                    </a:lnTo>
                    <a:lnTo>
                      <a:pt x="3" y="166"/>
                    </a:lnTo>
                    <a:lnTo>
                      <a:pt x="0" y="175"/>
                    </a:lnTo>
                    <a:lnTo>
                      <a:pt x="3" y="185"/>
                    </a:lnTo>
                    <a:lnTo>
                      <a:pt x="9" y="190"/>
                    </a:lnTo>
                    <a:lnTo>
                      <a:pt x="15" y="194"/>
                    </a:lnTo>
                    <a:lnTo>
                      <a:pt x="28" y="197"/>
                    </a:lnTo>
                    <a:lnTo>
                      <a:pt x="643" y="197"/>
                    </a:lnTo>
                    <a:lnTo>
                      <a:pt x="656" y="194"/>
                    </a:lnTo>
                    <a:lnTo>
                      <a:pt x="665" y="190"/>
                    </a:lnTo>
                    <a:lnTo>
                      <a:pt x="671" y="185"/>
                    </a:lnTo>
                    <a:lnTo>
                      <a:pt x="674" y="175"/>
                    </a:lnTo>
                    <a:lnTo>
                      <a:pt x="671" y="166"/>
                    </a:lnTo>
                    <a:lnTo>
                      <a:pt x="665" y="159"/>
                    </a:lnTo>
                    <a:lnTo>
                      <a:pt x="656" y="154"/>
                    </a:lnTo>
                    <a:lnTo>
                      <a:pt x="643" y="152"/>
                    </a:lnTo>
                    <a:close/>
                  </a:path>
                </a:pathLst>
              </a:custGeom>
              <a:solidFill>
                <a:srgbClr val="000000"/>
              </a:solidFill>
              <a:ln w="9525">
                <a:noFill/>
                <a:round/>
                <a:headEnd/>
                <a:tailEnd/>
              </a:ln>
            </p:spPr>
            <p:txBody>
              <a:bodyPr/>
              <a:lstStyle/>
              <a:p>
                <a:endParaRPr lang="en-US">
                  <a:solidFill>
                    <a:srgbClr val="000000"/>
                  </a:solidFill>
                </a:endParaRPr>
              </a:p>
            </p:txBody>
          </p:sp>
          <p:sp>
            <p:nvSpPr>
              <p:cNvPr id="23629" name="Freeform 21"/>
              <p:cNvSpPr>
                <a:spLocks/>
              </p:cNvSpPr>
              <p:nvPr/>
            </p:nvSpPr>
            <p:spPr bwMode="auto">
              <a:xfrm>
                <a:off x="2340" y="12018"/>
                <a:ext cx="1615" cy="626"/>
              </a:xfrm>
              <a:custGeom>
                <a:avLst/>
                <a:gdLst>
                  <a:gd name="T0" fmla="*/ 1615 w 1615"/>
                  <a:gd name="T1" fmla="*/ 252 h 626"/>
                  <a:gd name="T2" fmla="*/ 1538 w 1615"/>
                  <a:gd name="T3" fmla="*/ 294 h 626"/>
                  <a:gd name="T4" fmla="*/ 1470 w 1615"/>
                  <a:gd name="T5" fmla="*/ 330 h 626"/>
                  <a:gd name="T6" fmla="*/ 1411 w 1615"/>
                  <a:gd name="T7" fmla="*/ 358 h 626"/>
                  <a:gd name="T8" fmla="*/ 1358 w 1615"/>
                  <a:gd name="T9" fmla="*/ 380 h 626"/>
                  <a:gd name="T10" fmla="*/ 1312 w 1615"/>
                  <a:gd name="T11" fmla="*/ 394 h 626"/>
                  <a:gd name="T12" fmla="*/ 1275 w 1615"/>
                  <a:gd name="T13" fmla="*/ 403 h 626"/>
                  <a:gd name="T14" fmla="*/ 1244 w 1615"/>
                  <a:gd name="T15" fmla="*/ 403 h 626"/>
                  <a:gd name="T16" fmla="*/ 1219 w 1615"/>
                  <a:gd name="T17" fmla="*/ 396 h 626"/>
                  <a:gd name="T18" fmla="*/ 1200 w 1615"/>
                  <a:gd name="T19" fmla="*/ 382 h 626"/>
                  <a:gd name="T20" fmla="*/ 1188 w 1615"/>
                  <a:gd name="T21" fmla="*/ 361 h 626"/>
                  <a:gd name="T22" fmla="*/ 1182 w 1615"/>
                  <a:gd name="T23" fmla="*/ 332 h 626"/>
                  <a:gd name="T24" fmla="*/ 1182 w 1615"/>
                  <a:gd name="T25" fmla="*/ 294 h 626"/>
                  <a:gd name="T26" fmla="*/ 1188 w 1615"/>
                  <a:gd name="T27" fmla="*/ 249 h 626"/>
                  <a:gd name="T28" fmla="*/ 1197 w 1615"/>
                  <a:gd name="T29" fmla="*/ 195 h 626"/>
                  <a:gd name="T30" fmla="*/ 1213 w 1615"/>
                  <a:gd name="T31" fmla="*/ 133 h 626"/>
                  <a:gd name="T32" fmla="*/ 1234 w 1615"/>
                  <a:gd name="T33" fmla="*/ 62 h 626"/>
                  <a:gd name="T34" fmla="*/ 1142 w 1615"/>
                  <a:gd name="T35" fmla="*/ 178 h 626"/>
                  <a:gd name="T36" fmla="*/ 1064 w 1615"/>
                  <a:gd name="T37" fmla="*/ 259 h 626"/>
                  <a:gd name="T38" fmla="*/ 1002 w 1615"/>
                  <a:gd name="T39" fmla="*/ 304 h 626"/>
                  <a:gd name="T40" fmla="*/ 950 w 1615"/>
                  <a:gd name="T41" fmla="*/ 316 h 626"/>
                  <a:gd name="T42" fmla="*/ 907 w 1615"/>
                  <a:gd name="T43" fmla="*/ 289 h 626"/>
                  <a:gd name="T44" fmla="*/ 869 w 1615"/>
                  <a:gd name="T45" fmla="*/ 230 h 626"/>
                  <a:gd name="T46" fmla="*/ 835 w 1615"/>
                  <a:gd name="T47" fmla="*/ 133 h 626"/>
                  <a:gd name="T48" fmla="*/ 804 w 1615"/>
                  <a:gd name="T49" fmla="*/ 0 h 626"/>
                  <a:gd name="T50" fmla="*/ 777 w 1615"/>
                  <a:gd name="T51" fmla="*/ 133 h 626"/>
                  <a:gd name="T52" fmla="*/ 746 w 1615"/>
                  <a:gd name="T53" fmla="*/ 230 h 626"/>
                  <a:gd name="T54" fmla="*/ 708 w 1615"/>
                  <a:gd name="T55" fmla="*/ 292 h 626"/>
                  <a:gd name="T56" fmla="*/ 665 w 1615"/>
                  <a:gd name="T57" fmla="*/ 318 h 626"/>
                  <a:gd name="T58" fmla="*/ 613 w 1615"/>
                  <a:gd name="T59" fmla="*/ 308 h 626"/>
                  <a:gd name="T60" fmla="*/ 548 w 1615"/>
                  <a:gd name="T61" fmla="*/ 263 h 626"/>
                  <a:gd name="T62" fmla="*/ 470 w 1615"/>
                  <a:gd name="T63" fmla="*/ 183 h 626"/>
                  <a:gd name="T64" fmla="*/ 374 w 1615"/>
                  <a:gd name="T65" fmla="*/ 69 h 626"/>
                  <a:gd name="T66" fmla="*/ 396 w 1615"/>
                  <a:gd name="T67" fmla="*/ 140 h 626"/>
                  <a:gd name="T68" fmla="*/ 415 w 1615"/>
                  <a:gd name="T69" fmla="*/ 202 h 626"/>
                  <a:gd name="T70" fmla="*/ 427 w 1615"/>
                  <a:gd name="T71" fmla="*/ 254 h 626"/>
                  <a:gd name="T72" fmla="*/ 433 w 1615"/>
                  <a:gd name="T73" fmla="*/ 299 h 626"/>
                  <a:gd name="T74" fmla="*/ 433 w 1615"/>
                  <a:gd name="T75" fmla="*/ 337 h 626"/>
                  <a:gd name="T76" fmla="*/ 427 w 1615"/>
                  <a:gd name="T77" fmla="*/ 368 h 626"/>
                  <a:gd name="T78" fmla="*/ 418 w 1615"/>
                  <a:gd name="T79" fmla="*/ 389 h 626"/>
                  <a:gd name="T80" fmla="*/ 399 w 1615"/>
                  <a:gd name="T81" fmla="*/ 403 h 626"/>
                  <a:gd name="T82" fmla="*/ 374 w 1615"/>
                  <a:gd name="T83" fmla="*/ 410 h 626"/>
                  <a:gd name="T84" fmla="*/ 343 w 1615"/>
                  <a:gd name="T85" fmla="*/ 410 h 626"/>
                  <a:gd name="T86" fmla="*/ 306 w 1615"/>
                  <a:gd name="T87" fmla="*/ 403 h 626"/>
                  <a:gd name="T88" fmla="*/ 260 w 1615"/>
                  <a:gd name="T89" fmla="*/ 389 h 626"/>
                  <a:gd name="T90" fmla="*/ 207 w 1615"/>
                  <a:gd name="T91" fmla="*/ 368 h 626"/>
                  <a:gd name="T92" fmla="*/ 145 w 1615"/>
                  <a:gd name="T93" fmla="*/ 339 h 626"/>
                  <a:gd name="T94" fmla="*/ 77 w 1615"/>
                  <a:gd name="T95" fmla="*/ 304 h 626"/>
                  <a:gd name="T96" fmla="*/ 0 w 1615"/>
                  <a:gd name="T97" fmla="*/ 263 h 626"/>
                  <a:gd name="T98" fmla="*/ 3 w 1615"/>
                  <a:gd name="T99" fmla="*/ 266 h 626"/>
                  <a:gd name="T100" fmla="*/ 6 w 1615"/>
                  <a:gd name="T101" fmla="*/ 268 h 626"/>
                  <a:gd name="T102" fmla="*/ 6 w 1615"/>
                  <a:gd name="T103" fmla="*/ 271 h 626"/>
                  <a:gd name="T104" fmla="*/ 9 w 1615"/>
                  <a:gd name="T105" fmla="*/ 273 h 626"/>
                  <a:gd name="T106" fmla="*/ 480 w 1615"/>
                  <a:gd name="T107" fmla="*/ 626 h 626"/>
                  <a:gd name="T108" fmla="*/ 1135 w 1615"/>
                  <a:gd name="T109" fmla="*/ 626 h 626"/>
                  <a:gd name="T110" fmla="*/ 1609 w 1615"/>
                  <a:gd name="T111" fmla="*/ 256 h 626"/>
                  <a:gd name="T112" fmla="*/ 1612 w 1615"/>
                  <a:gd name="T113" fmla="*/ 256 h 626"/>
                  <a:gd name="T114" fmla="*/ 1612 w 1615"/>
                  <a:gd name="T115" fmla="*/ 254 h 626"/>
                  <a:gd name="T116" fmla="*/ 1612 w 1615"/>
                  <a:gd name="T117" fmla="*/ 254 h 626"/>
                  <a:gd name="T118" fmla="*/ 1615 w 1615"/>
                  <a:gd name="T119" fmla="*/ 252 h 6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5"/>
                  <a:gd name="T181" fmla="*/ 0 h 626"/>
                  <a:gd name="T182" fmla="*/ 1615 w 1615"/>
                  <a:gd name="T183" fmla="*/ 626 h 6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5" h="626">
                    <a:moveTo>
                      <a:pt x="1615" y="252"/>
                    </a:moveTo>
                    <a:lnTo>
                      <a:pt x="1538" y="294"/>
                    </a:lnTo>
                    <a:lnTo>
                      <a:pt x="1470" y="330"/>
                    </a:lnTo>
                    <a:lnTo>
                      <a:pt x="1411" y="358"/>
                    </a:lnTo>
                    <a:lnTo>
                      <a:pt x="1358" y="380"/>
                    </a:lnTo>
                    <a:lnTo>
                      <a:pt x="1312" y="394"/>
                    </a:lnTo>
                    <a:lnTo>
                      <a:pt x="1275" y="403"/>
                    </a:lnTo>
                    <a:lnTo>
                      <a:pt x="1244" y="403"/>
                    </a:lnTo>
                    <a:lnTo>
                      <a:pt x="1219" y="396"/>
                    </a:lnTo>
                    <a:lnTo>
                      <a:pt x="1200" y="382"/>
                    </a:lnTo>
                    <a:lnTo>
                      <a:pt x="1188" y="361"/>
                    </a:lnTo>
                    <a:lnTo>
                      <a:pt x="1182" y="332"/>
                    </a:lnTo>
                    <a:lnTo>
                      <a:pt x="1182" y="294"/>
                    </a:lnTo>
                    <a:lnTo>
                      <a:pt x="1188" y="249"/>
                    </a:lnTo>
                    <a:lnTo>
                      <a:pt x="1197" y="195"/>
                    </a:lnTo>
                    <a:lnTo>
                      <a:pt x="1213" y="133"/>
                    </a:lnTo>
                    <a:lnTo>
                      <a:pt x="1234" y="62"/>
                    </a:lnTo>
                    <a:lnTo>
                      <a:pt x="1142" y="178"/>
                    </a:lnTo>
                    <a:lnTo>
                      <a:pt x="1064" y="259"/>
                    </a:lnTo>
                    <a:lnTo>
                      <a:pt x="1002" y="304"/>
                    </a:lnTo>
                    <a:lnTo>
                      <a:pt x="950" y="316"/>
                    </a:lnTo>
                    <a:lnTo>
                      <a:pt x="907" y="289"/>
                    </a:lnTo>
                    <a:lnTo>
                      <a:pt x="869" y="230"/>
                    </a:lnTo>
                    <a:lnTo>
                      <a:pt x="835" y="133"/>
                    </a:lnTo>
                    <a:lnTo>
                      <a:pt x="804" y="0"/>
                    </a:lnTo>
                    <a:lnTo>
                      <a:pt x="777" y="133"/>
                    </a:lnTo>
                    <a:lnTo>
                      <a:pt x="746" y="230"/>
                    </a:lnTo>
                    <a:lnTo>
                      <a:pt x="708" y="292"/>
                    </a:lnTo>
                    <a:lnTo>
                      <a:pt x="665" y="318"/>
                    </a:lnTo>
                    <a:lnTo>
                      <a:pt x="613" y="308"/>
                    </a:lnTo>
                    <a:lnTo>
                      <a:pt x="548" y="263"/>
                    </a:lnTo>
                    <a:lnTo>
                      <a:pt x="470" y="183"/>
                    </a:lnTo>
                    <a:lnTo>
                      <a:pt x="374" y="69"/>
                    </a:lnTo>
                    <a:lnTo>
                      <a:pt x="396" y="140"/>
                    </a:lnTo>
                    <a:lnTo>
                      <a:pt x="415" y="202"/>
                    </a:lnTo>
                    <a:lnTo>
                      <a:pt x="427" y="254"/>
                    </a:lnTo>
                    <a:lnTo>
                      <a:pt x="433" y="299"/>
                    </a:lnTo>
                    <a:lnTo>
                      <a:pt x="433" y="337"/>
                    </a:lnTo>
                    <a:lnTo>
                      <a:pt x="427" y="368"/>
                    </a:lnTo>
                    <a:lnTo>
                      <a:pt x="418" y="389"/>
                    </a:lnTo>
                    <a:lnTo>
                      <a:pt x="399" y="403"/>
                    </a:lnTo>
                    <a:lnTo>
                      <a:pt x="374" y="410"/>
                    </a:lnTo>
                    <a:lnTo>
                      <a:pt x="343" y="410"/>
                    </a:lnTo>
                    <a:lnTo>
                      <a:pt x="306" y="403"/>
                    </a:lnTo>
                    <a:lnTo>
                      <a:pt x="260" y="389"/>
                    </a:lnTo>
                    <a:lnTo>
                      <a:pt x="207" y="368"/>
                    </a:lnTo>
                    <a:lnTo>
                      <a:pt x="145" y="339"/>
                    </a:lnTo>
                    <a:lnTo>
                      <a:pt x="77" y="304"/>
                    </a:lnTo>
                    <a:lnTo>
                      <a:pt x="0" y="263"/>
                    </a:lnTo>
                    <a:lnTo>
                      <a:pt x="3" y="266"/>
                    </a:lnTo>
                    <a:lnTo>
                      <a:pt x="6" y="268"/>
                    </a:lnTo>
                    <a:lnTo>
                      <a:pt x="6" y="271"/>
                    </a:lnTo>
                    <a:lnTo>
                      <a:pt x="9" y="273"/>
                    </a:lnTo>
                    <a:lnTo>
                      <a:pt x="480" y="626"/>
                    </a:lnTo>
                    <a:lnTo>
                      <a:pt x="1135" y="626"/>
                    </a:lnTo>
                    <a:lnTo>
                      <a:pt x="1609" y="256"/>
                    </a:lnTo>
                    <a:lnTo>
                      <a:pt x="1612" y="256"/>
                    </a:lnTo>
                    <a:lnTo>
                      <a:pt x="1612" y="254"/>
                    </a:lnTo>
                    <a:lnTo>
                      <a:pt x="1615" y="252"/>
                    </a:lnTo>
                    <a:close/>
                  </a:path>
                </a:pathLst>
              </a:custGeom>
              <a:solidFill>
                <a:srgbClr val="000000"/>
              </a:solidFill>
              <a:ln w="9525">
                <a:noFill/>
                <a:round/>
                <a:headEnd/>
                <a:tailEnd/>
              </a:ln>
            </p:spPr>
            <p:txBody>
              <a:bodyPr/>
              <a:lstStyle/>
              <a:p>
                <a:endParaRPr lang="en-US">
                  <a:solidFill>
                    <a:srgbClr val="000000"/>
                  </a:solidFill>
                </a:endParaRPr>
              </a:p>
            </p:txBody>
          </p:sp>
          <p:sp>
            <p:nvSpPr>
              <p:cNvPr id="23630" name="Freeform 22"/>
              <p:cNvSpPr>
                <a:spLocks/>
              </p:cNvSpPr>
              <p:nvPr/>
            </p:nvSpPr>
            <p:spPr bwMode="auto">
              <a:xfrm>
                <a:off x="2792" y="12694"/>
                <a:ext cx="953" cy="1165"/>
              </a:xfrm>
              <a:custGeom>
                <a:avLst/>
                <a:gdLst>
                  <a:gd name="T0" fmla="*/ 878 w 953"/>
                  <a:gd name="T1" fmla="*/ 76 h 1165"/>
                  <a:gd name="T2" fmla="*/ 816 w 953"/>
                  <a:gd name="T3" fmla="*/ 68 h 1165"/>
                  <a:gd name="T4" fmla="*/ 758 w 953"/>
                  <a:gd name="T5" fmla="*/ 113 h 1165"/>
                  <a:gd name="T6" fmla="*/ 727 w 953"/>
                  <a:gd name="T7" fmla="*/ 199 h 1165"/>
                  <a:gd name="T8" fmla="*/ 727 w 953"/>
                  <a:gd name="T9" fmla="*/ 256 h 1165"/>
                  <a:gd name="T10" fmla="*/ 724 w 953"/>
                  <a:gd name="T11" fmla="*/ 308 h 1165"/>
                  <a:gd name="T12" fmla="*/ 687 w 953"/>
                  <a:gd name="T13" fmla="*/ 374 h 1165"/>
                  <a:gd name="T14" fmla="*/ 631 w 953"/>
                  <a:gd name="T15" fmla="*/ 410 h 1165"/>
                  <a:gd name="T16" fmla="*/ 563 w 953"/>
                  <a:gd name="T17" fmla="*/ 400 h 1165"/>
                  <a:gd name="T18" fmla="*/ 510 w 953"/>
                  <a:gd name="T19" fmla="*/ 343 h 1165"/>
                  <a:gd name="T20" fmla="*/ 489 w 953"/>
                  <a:gd name="T21" fmla="*/ 251 h 1165"/>
                  <a:gd name="T22" fmla="*/ 216 w 953"/>
                  <a:gd name="T23" fmla="*/ 256 h 1165"/>
                  <a:gd name="T24" fmla="*/ 173 w 953"/>
                  <a:gd name="T25" fmla="*/ 284 h 1165"/>
                  <a:gd name="T26" fmla="*/ 157 w 953"/>
                  <a:gd name="T27" fmla="*/ 324 h 1165"/>
                  <a:gd name="T28" fmla="*/ 173 w 953"/>
                  <a:gd name="T29" fmla="*/ 369 h 1165"/>
                  <a:gd name="T30" fmla="*/ 226 w 953"/>
                  <a:gd name="T31" fmla="*/ 402 h 1165"/>
                  <a:gd name="T32" fmla="*/ 278 w 953"/>
                  <a:gd name="T33" fmla="*/ 440 h 1165"/>
                  <a:gd name="T34" fmla="*/ 182 w 953"/>
                  <a:gd name="T35" fmla="*/ 419 h 1165"/>
                  <a:gd name="T36" fmla="*/ 127 w 953"/>
                  <a:gd name="T37" fmla="*/ 365 h 1165"/>
                  <a:gd name="T38" fmla="*/ 120 w 953"/>
                  <a:gd name="T39" fmla="*/ 303 h 1165"/>
                  <a:gd name="T40" fmla="*/ 154 w 953"/>
                  <a:gd name="T41" fmla="*/ 253 h 1165"/>
                  <a:gd name="T42" fmla="*/ 188 w 953"/>
                  <a:gd name="T43" fmla="*/ 234 h 1165"/>
                  <a:gd name="T44" fmla="*/ 229 w 953"/>
                  <a:gd name="T45" fmla="*/ 225 h 1165"/>
                  <a:gd name="T46" fmla="*/ 489 w 953"/>
                  <a:gd name="T47" fmla="*/ 222 h 1165"/>
                  <a:gd name="T48" fmla="*/ 510 w 953"/>
                  <a:gd name="T49" fmla="*/ 128 h 1165"/>
                  <a:gd name="T50" fmla="*/ 563 w 953"/>
                  <a:gd name="T51" fmla="*/ 68 h 1165"/>
                  <a:gd name="T52" fmla="*/ 622 w 953"/>
                  <a:gd name="T53" fmla="*/ 57 h 1165"/>
                  <a:gd name="T54" fmla="*/ 662 w 953"/>
                  <a:gd name="T55" fmla="*/ 73 h 1165"/>
                  <a:gd name="T56" fmla="*/ 693 w 953"/>
                  <a:gd name="T57" fmla="*/ 104 h 1165"/>
                  <a:gd name="T58" fmla="*/ 0 w 953"/>
                  <a:gd name="T59" fmla="*/ 0 h 1165"/>
                  <a:gd name="T60" fmla="*/ 15 w 953"/>
                  <a:gd name="T61" fmla="*/ 1154 h 1165"/>
                  <a:gd name="T62" fmla="*/ 646 w 953"/>
                  <a:gd name="T63" fmla="*/ 1165 h 1165"/>
                  <a:gd name="T64" fmla="*/ 699 w 953"/>
                  <a:gd name="T65" fmla="*/ 1139 h 1165"/>
                  <a:gd name="T66" fmla="*/ 696 w 953"/>
                  <a:gd name="T67" fmla="*/ 978 h 1165"/>
                  <a:gd name="T68" fmla="*/ 674 w 953"/>
                  <a:gd name="T69" fmla="*/ 981 h 1165"/>
                  <a:gd name="T70" fmla="*/ 504 w 953"/>
                  <a:gd name="T71" fmla="*/ 940 h 1165"/>
                  <a:gd name="T72" fmla="*/ 396 w 953"/>
                  <a:gd name="T73" fmla="*/ 838 h 1165"/>
                  <a:gd name="T74" fmla="*/ 377 w 953"/>
                  <a:gd name="T75" fmla="*/ 699 h 1165"/>
                  <a:gd name="T76" fmla="*/ 461 w 953"/>
                  <a:gd name="T77" fmla="*/ 583 h 1165"/>
                  <a:gd name="T78" fmla="*/ 612 w 953"/>
                  <a:gd name="T79" fmla="*/ 519 h 1165"/>
                  <a:gd name="T80" fmla="*/ 696 w 953"/>
                  <a:gd name="T81" fmla="*/ 514 h 1165"/>
                  <a:gd name="T82" fmla="*/ 758 w 953"/>
                  <a:gd name="T83" fmla="*/ 511 h 1165"/>
                  <a:gd name="T84" fmla="*/ 792 w 953"/>
                  <a:gd name="T85" fmla="*/ 509 h 1165"/>
                  <a:gd name="T86" fmla="*/ 826 w 953"/>
                  <a:gd name="T87" fmla="*/ 393 h 1165"/>
                  <a:gd name="T88" fmla="*/ 838 w 953"/>
                  <a:gd name="T89" fmla="*/ 395 h 1165"/>
                  <a:gd name="T90" fmla="*/ 903 w 953"/>
                  <a:gd name="T91" fmla="*/ 367 h 1165"/>
                  <a:gd name="T92" fmla="*/ 943 w 953"/>
                  <a:gd name="T93" fmla="*/ 296 h 1165"/>
                  <a:gd name="T94" fmla="*/ 950 w 953"/>
                  <a:gd name="T95" fmla="*/ 194 h 1165"/>
                  <a:gd name="T96" fmla="*/ 912 w 953"/>
                  <a:gd name="T97" fmla="*/ 102 h 1165"/>
                  <a:gd name="T98" fmla="*/ 909 w 953"/>
                  <a:gd name="T99" fmla="*/ 175 h 1165"/>
                  <a:gd name="T100" fmla="*/ 909 w 953"/>
                  <a:gd name="T101" fmla="*/ 286 h 1165"/>
                  <a:gd name="T102" fmla="*/ 838 w 953"/>
                  <a:gd name="T103" fmla="*/ 367 h 1165"/>
                  <a:gd name="T104" fmla="*/ 767 w 953"/>
                  <a:gd name="T105" fmla="*/ 286 h 1165"/>
                  <a:gd name="T106" fmla="*/ 786 w 953"/>
                  <a:gd name="T107" fmla="*/ 132 h 1165"/>
                  <a:gd name="T108" fmla="*/ 851 w 953"/>
                  <a:gd name="T109" fmla="*/ 97 h 1165"/>
                  <a:gd name="T110" fmla="*/ 891 w 953"/>
                  <a:gd name="T111" fmla="*/ 132 h 1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3"/>
                  <a:gd name="T169" fmla="*/ 0 h 1165"/>
                  <a:gd name="T170" fmla="*/ 953 w 953"/>
                  <a:gd name="T171" fmla="*/ 1165 h 1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3" h="1165">
                    <a:moveTo>
                      <a:pt x="912" y="102"/>
                    </a:moveTo>
                    <a:lnTo>
                      <a:pt x="897" y="87"/>
                    </a:lnTo>
                    <a:lnTo>
                      <a:pt x="878" y="76"/>
                    </a:lnTo>
                    <a:lnTo>
                      <a:pt x="860" y="68"/>
                    </a:lnTo>
                    <a:lnTo>
                      <a:pt x="838" y="66"/>
                    </a:lnTo>
                    <a:lnTo>
                      <a:pt x="816" y="68"/>
                    </a:lnTo>
                    <a:lnTo>
                      <a:pt x="795" y="78"/>
                    </a:lnTo>
                    <a:lnTo>
                      <a:pt x="776" y="94"/>
                    </a:lnTo>
                    <a:lnTo>
                      <a:pt x="758" y="113"/>
                    </a:lnTo>
                    <a:lnTo>
                      <a:pt x="742" y="139"/>
                    </a:lnTo>
                    <a:lnTo>
                      <a:pt x="733" y="168"/>
                    </a:lnTo>
                    <a:lnTo>
                      <a:pt x="727" y="199"/>
                    </a:lnTo>
                    <a:lnTo>
                      <a:pt x="724" y="232"/>
                    </a:lnTo>
                    <a:lnTo>
                      <a:pt x="724" y="244"/>
                    </a:lnTo>
                    <a:lnTo>
                      <a:pt x="727" y="256"/>
                    </a:lnTo>
                    <a:lnTo>
                      <a:pt x="727" y="267"/>
                    </a:lnTo>
                    <a:lnTo>
                      <a:pt x="730" y="279"/>
                    </a:lnTo>
                    <a:lnTo>
                      <a:pt x="724" y="308"/>
                    </a:lnTo>
                    <a:lnTo>
                      <a:pt x="714" y="331"/>
                    </a:lnTo>
                    <a:lnTo>
                      <a:pt x="702" y="355"/>
                    </a:lnTo>
                    <a:lnTo>
                      <a:pt x="687" y="374"/>
                    </a:lnTo>
                    <a:lnTo>
                      <a:pt x="671" y="391"/>
                    </a:lnTo>
                    <a:lnTo>
                      <a:pt x="653" y="402"/>
                    </a:lnTo>
                    <a:lnTo>
                      <a:pt x="631" y="410"/>
                    </a:lnTo>
                    <a:lnTo>
                      <a:pt x="609" y="412"/>
                    </a:lnTo>
                    <a:lnTo>
                      <a:pt x="584" y="410"/>
                    </a:lnTo>
                    <a:lnTo>
                      <a:pt x="563" y="400"/>
                    </a:lnTo>
                    <a:lnTo>
                      <a:pt x="544" y="386"/>
                    </a:lnTo>
                    <a:lnTo>
                      <a:pt x="526" y="367"/>
                    </a:lnTo>
                    <a:lnTo>
                      <a:pt x="510" y="343"/>
                    </a:lnTo>
                    <a:lnTo>
                      <a:pt x="501" y="315"/>
                    </a:lnTo>
                    <a:lnTo>
                      <a:pt x="492" y="284"/>
                    </a:lnTo>
                    <a:lnTo>
                      <a:pt x="489" y="251"/>
                    </a:lnTo>
                    <a:lnTo>
                      <a:pt x="260" y="251"/>
                    </a:lnTo>
                    <a:lnTo>
                      <a:pt x="235" y="253"/>
                    </a:lnTo>
                    <a:lnTo>
                      <a:pt x="216" y="256"/>
                    </a:lnTo>
                    <a:lnTo>
                      <a:pt x="198" y="263"/>
                    </a:lnTo>
                    <a:lnTo>
                      <a:pt x="182" y="275"/>
                    </a:lnTo>
                    <a:lnTo>
                      <a:pt x="173" y="284"/>
                    </a:lnTo>
                    <a:lnTo>
                      <a:pt x="164" y="296"/>
                    </a:lnTo>
                    <a:lnTo>
                      <a:pt x="161" y="310"/>
                    </a:lnTo>
                    <a:lnTo>
                      <a:pt x="157" y="324"/>
                    </a:lnTo>
                    <a:lnTo>
                      <a:pt x="161" y="339"/>
                    </a:lnTo>
                    <a:lnTo>
                      <a:pt x="164" y="355"/>
                    </a:lnTo>
                    <a:lnTo>
                      <a:pt x="173" y="369"/>
                    </a:lnTo>
                    <a:lnTo>
                      <a:pt x="188" y="381"/>
                    </a:lnTo>
                    <a:lnTo>
                      <a:pt x="204" y="393"/>
                    </a:lnTo>
                    <a:lnTo>
                      <a:pt x="226" y="402"/>
                    </a:lnTo>
                    <a:lnTo>
                      <a:pt x="250" y="407"/>
                    </a:lnTo>
                    <a:lnTo>
                      <a:pt x="278" y="410"/>
                    </a:lnTo>
                    <a:lnTo>
                      <a:pt x="278" y="440"/>
                    </a:lnTo>
                    <a:lnTo>
                      <a:pt x="241" y="438"/>
                    </a:lnTo>
                    <a:lnTo>
                      <a:pt x="210" y="431"/>
                    </a:lnTo>
                    <a:lnTo>
                      <a:pt x="182" y="419"/>
                    </a:lnTo>
                    <a:lnTo>
                      <a:pt x="161" y="402"/>
                    </a:lnTo>
                    <a:lnTo>
                      <a:pt x="142" y="386"/>
                    </a:lnTo>
                    <a:lnTo>
                      <a:pt x="127" y="365"/>
                    </a:lnTo>
                    <a:lnTo>
                      <a:pt x="120" y="346"/>
                    </a:lnTo>
                    <a:lnTo>
                      <a:pt x="117" y="324"/>
                    </a:lnTo>
                    <a:lnTo>
                      <a:pt x="120" y="303"/>
                    </a:lnTo>
                    <a:lnTo>
                      <a:pt x="127" y="284"/>
                    </a:lnTo>
                    <a:lnTo>
                      <a:pt x="139" y="267"/>
                    </a:lnTo>
                    <a:lnTo>
                      <a:pt x="154" y="253"/>
                    </a:lnTo>
                    <a:lnTo>
                      <a:pt x="164" y="246"/>
                    </a:lnTo>
                    <a:lnTo>
                      <a:pt x="176" y="239"/>
                    </a:lnTo>
                    <a:lnTo>
                      <a:pt x="188" y="234"/>
                    </a:lnTo>
                    <a:lnTo>
                      <a:pt x="201" y="230"/>
                    </a:lnTo>
                    <a:lnTo>
                      <a:pt x="213" y="227"/>
                    </a:lnTo>
                    <a:lnTo>
                      <a:pt x="229" y="225"/>
                    </a:lnTo>
                    <a:lnTo>
                      <a:pt x="244" y="222"/>
                    </a:lnTo>
                    <a:lnTo>
                      <a:pt x="260" y="222"/>
                    </a:lnTo>
                    <a:lnTo>
                      <a:pt x="489" y="222"/>
                    </a:lnTo>
                    <a:lnTo>
                      <a:pt x="492" y="189"/>
                    </a:lnTo>
                    <a:lnTo>
                      <a:pt x="501" y="156"/>
                    </a:lnTo>
                    <a:lnTo>
                      <a:pt x="510" y="128"/>
                    </a:lnTo>
                    <a:lnTo>
                      <a:pt x="526" y="104"/>
                    </a:lnTo>
                    <a:lnTo>
                      <a:pt x="544" y="85"/>
                    </a:lnTo>
                    <a:lnTo>
                      <a:pt x="563" y="68"/>
                    </a:lnTo>
                    <a:lnTo>
                      <a:pt x="584" y="59"/>
                    </a:lnTo>
                    <a:lnTo>
                      <a:pt x="609" y="57"/>
                    </a:lnTo>
                    <a:lnTo>
                      <a:pt x="622" y="57"/>
                    </a:lnTo>
                    <a:lnTo>
                      <a:pt x="637" y="61"/>
                    </a:lnTo>
                    <a:lnTo>
                      <a:pt x="649" y="66"/>
                    </a:lnTo>
                    <a:lnTo>
                      <a:pt x="662" y="73"/>
                    </a:lnTo>
                    <a:lnTo>
                      <a:pt x="674" y="83"/>
                    </a:lnTo>
                    <a:lnTo>
                      <a:pt x="683" y="92"/>
                    </a:lnTo>
                    <a:lnTo>
                      <a:pt x="693" y="104"/>
                    </a:lnTo>
                    <a:lnTo>
                      <a:pt x="702" y="118"/>
                    </a:lnTo>
                    <a:lnTo>
                      <a:pt x="702" y="0"/>
                    </a:lnTo>
                    <a:lnTo>
                      <a:pt x="0" y="0"/>
                    </a:lnTo>
                    <a:lnTo>
                      <a:pt x="0" y="1123"/>
                    </a:lnTo>
                    <a:lnTo>
                      <a:pt x="3" y="1139"/>
                    </a:lnTo>
                    <a:lnTo>
                      <a:pt x="15" y="1154"/>
                    </a:lnTo>
                    <a:lnTo>
                      <a:pt x="34" y="1163"/>
                    </a:lnTo>
                    <a:lnTo>
                      <a:pt x="55" y="1165"/>
                    </a:lnTo>
                    <a:lnTo>
                      <a:pt x="646" y="1165"/>
                    </a:lnTo>
                    <a:lnTo>
                      <a:pt x="668" y="1163"/>
                    </a:lnTo>
                    <a:lnTo>
                      <a:pt x="687" y="1154"/>
                    </a:lnTo>
                    <a:lnTo>
                      <a:pt x="699" y="1139"/>
                    </a:lnTo>
                    <a:lnTo>
                      <a:pt x="702" y="1123"/>
                    </a:lnTo>
                    <a:lnTo>
                      <a:pt x="702" y="978"/>
                    </a:lnTo>
                    <a:lnTo>
                      <a:pt x="696" y="978"/>
                    </a:lnTo>
                    <a:lnTo>
                      <a:pt x="690" y="978"/>
                    </a:lnTo>
                    <a:lnTo>
                      <a:pt x="680" y="981"/>
                    </a:lnTo>
                    <a:lnTo>
                      <a:pt x="674" y="981"/>
                    </a:lnTo>
                    <a:lnTo>
                      <a:pt x="612" y="976"/>
                    </a:lnTo>
                    <a:lnTo>
                      <a:pt x="557" y="962"/>
                    </a:lnTo>
                    <a:lnTo>
                      <a:pt x="504" y="940"/>
                    </a:lnTo>
                    <a:lnTo>
                      <a:pt x="461" y="912"/>
                    </a:lnTo>
                    <a:lnTo>
                      <a:pt x="424" y="876"/>
                    </a:lnTo>
                    <a:lnTo>
                      <a:pt x="396" y="838"/>
                    </a:lnTo>
                    <a:lnTo>
                      <a:pt x="377" y="793"/>
                    </a:lnTo>
                    <a:lnTo>
                      <a:pt x="371" y="746"/>
                    </a:lnTo>
                    <a:lnTo>
                      <a:pt x="377" y="699"/>
                    </a:lnTo>
                    <a:lnTo>
                      <a:pt x="396" y="656"/>
                    </a:lnTo>
                    <a:lnTo>
                      <a:pt x="424" y="616"/>
                    </a:lnTo>
                    <a:lnTo>
                      <a:pt x="461" y="583"/>
                    </a:lnTo>
                    <a:lnTo>
                      <a:pt x="504" y="554"/>
                    </a:lnTo>
                    <a:lnTo>
                      <a:pt x="557" y="533"/>
                    </a:lnTo>
                    <a:lnTo>
                      <a:pt x="612" y="519"/>
                    </a:lnTo>
                    <a:lnTo>
                      <a:pt x="674" y="514"/>
                    </a:lnTo>
                    <a:lnTo>
                      <a:pt x="680" y="514"/>
                    </a:lnTo>
                    <a:lnTo>
                      <a:pt x="696" y="514"/>
                    </a:lnTo>
                    <a:lnTo>
                      <a:pt x="714" y="511"/>
                    </a:lnTo>
                    <a:lnTo>
                      <a:pt x="736" y="511"/>
                    </a:lnTo>
                    <a:lnTo>
                      <a:pt x="758" y="511"/>
                    </a:lnTo>
                    <a:lnTo>
                      <a:pt x="773" y="509"/>
                    </a:lnTo>
                    <a:lnTo>
                      <a:pt x="786" y="509"/>
                    </a:lnTo>
                    <a:lnTo>
                      <a:pt x="792" y="509"/>
                    </a:lnTo>
                    <a:lnTo>
                      <a:pt x="912" y="514"/>
                    </a:lnTo>
                    <a:lnTo>
                      <a:pt x="820" y="393"/>
                    </a:lnTo>
                    <a:lnTo>
                      <a:pt x="826" y="393"/>
                    </a:lnTo>
                    <a:lnTo>
                      <a:pt x="829" y="393"/>
                    </a:lnTo>
                    <a:lnTo>
                      <a:pt x="835" y="395"/>
                    </a:lnTo>
                    <a:lnTo>
                      <a:pt x="838" y="395"/>
                    </a:lnTo>
                    <a:lnTo>
                      <a:pt x="863" y="393"/>
                    </a:lnTo>
                    <a:lnTo>
                      <a:pt x="885" y="384"/>
                    </a:lnTo>
                    <a:lnTo>
                      <a:pt x="903" y="367"/>
                    </a:lnTo>
                    <a:lnTo>
                      <a:pt x="919" y="348"/>
                    </a:lnTo>
                    <a:lnTo>
                      <a:pt x="934" y="324"/>
                    </a:lnTo>
                    <a:lnTo>
                      <a:pt x="943" y="296"/>
                    </a:lnTo>
                    <a:lnTo>
                      <a:pt x="950" y="265"/>
                    </a:lnTo>
                    <a:lnTo>
                      <a:pt x="953" y="232"/>
                    </a:lnTo>
                    <a:lnTo>
                      <a:pt x="950" y="194"/>
                    </a:lnTo>
                    <a:lnTo>
                      <a:pt x="943" y="158"/>
                    </a:lnTo>
                    <a:lnTo>
                      <a:pt x="928" y="128"/>
                    </a:lnTo>
                    <a:lnTo>
                      <a:pt x="912" y="102"/>
                    </a:lnTo>
                    <a:lnTo>
                      <a:pt x="891" y="132"/>
                    </a:lnTo>
                    <a:lnTo>
                      <a:pt x="900" y="151"/>
                    </a:lnTo>
                    <a:lnTo>
                      <a:pt x="909" y="175"/>
                    </a:lnTo>
                    <a:lnTo>
                      <a:pt x="912" y="203"/>
                    </a:lnTo>
                    <a:lnTo>
                      <a:pt x="915" y="232"/>
                    </a:lnTo>
                    <a:lnTo>
                      <a:pt x="909" y="286"/>
                    </a:lnTo>
                    <a:lnTo>
                      <a:pt x="891" y="329"/>
                    </a:lnTo>
                    <a:lnTo>
                      <a:pt x="866" y="357"/>
                    </a:lnTo>
                    <a:lnTo>
                      <a:pt x="838" y="367"/>
                    </a:lnTo>
                    <a:lnTo>
                      <a:pt x="810" y="357"/>
                    </a:lnTo>
                    <a:lnTo>
                      <a:pt x="786" y="329"/>
                    </a:lnTo>
                    <a:lnTo>
                      <a:pt x="767" y="286"/>
                    </a:lnTo>
                    <a:lnTo>
                      <a:pt x="761" y="232"/>
                    </a:lnTo>
                    <a:lnTo>
                      <a:pt x="767" y="175"/>
                    </a:lnTo>
                    <a:lnTo>
                      <a:pt x="786" y="132"/>
                    </a:lnTo>
                    <a:lnTo>
                      <a:pt x="810" y="104"/>
                    </a:lnTo>
                    <a:lnTo>
                      <a:pt x="838" y="94"/>
                    </a:lnTo>
                    <a:lnTo>
                      <a:pt x="851" y="97"/>
                    </a:lnTo>
                    <a:lnTo>
                      <a:pt x="866" y="104"/>
                    </a:lnTo>
                    <a:lnTo>
                      <a:pt x="878" y="116"/>
                    </a:lnTo>
                    <a:lnTo>
                      <a:pt x="891" y="132"/>
                    </a:lnTo>
                    <a:lnTo>
                      <a:pt x="912" y="102"/>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3618" name="Group 23"/>
            <p:cNvGrpSpPr>
              <a:grpSpLocks/>
            </p:cNvGrpSpPr>
            <p:nvPr/>
          </p:nvGrpSpPr>
          <p:grpSpPr bwMode="auto">
            <a:xfrm>
              <a:off x="8640" y="12312"/>
              <a:ext cx="180" cy="1800"/>
              <a:chOff x="8640" y="12312"/>
              <a:chExt cx="180" cy="1800"/>
            </a:xfrm>
          </p:grpSpPr>
          <p:sp>
            <p:nvSpPr>
              <p:cNvPr id="23625" name="Rectangle 24"/>
              <p:cNvSpPr>
                <a:spLocks noChangeArrowheads="1"/>
              </p:cNvSpPr>
              <p:nvPr/>
            </p:nvSpPr>
            <p:spPr bwMode="auto">
              <a:xfrm>
                <a:off x="8640" y="12312"/>
                <a:ext cx="180" cy="1440"/>
              </a:xfrm>
              <a:prstGeom prst="rect">
                <a:avLst/>
              </a:prstGeom>
              <a:solidFill>
                <a:srgbClr val="000000"/>
              </a:solidFill>
              <a:ln w="9525">
                <a:solidFill>
                  <a:srgbClr val="000000"/>
                </a:solidFill>
                <a:miter lim="800000"/>
                <a:headEnd/>
                <a:tailEnd/>
              </a:ln>
            </p:spPr>
            <p:txBody>
              <a:bodyPr/>
              <a:lstStyle/>
              <a:p>
                <a:endParaRPr lang="en-US">
                  <a:solidFill>
                    <a:srgbClr val="000000"/>
                  </a:solidFill>
                </a:endParaRPr>
              </a:p>
            </p:txBody>
          </p:sp>
          <p:sp>
            <p:nvSpPr>
              <p:cNvPr id="23626" name="Oval 25"/>
              <p:cNvSpPr>
                <a:spLocks noChangeArrowheads="1"/>
              </p:cNvSpPr>
              <p:nvPr/>
            </p:nvSpPr>
            <p:spPr bwMode="auto">
              <a:xfrm>
                <a:off x="8640" y="13932"/>
                <a:ext cx="180" cy="180"/>
              </a:xfrm>
              <a:prstGeom prst="ellipse">
                <a:avLst/>
              </a:prstGeom>
              <a:solidFill>
                <a:srgbClr val="000000"/>
              </a:solidFill>
              <a:ln w="9525">
                <a:solidFill>
                  <a:srgbClr val="000000"/>
                </a:solidFill>
                <a:round/>
                <a:headEnd/>
                <a:tailEnd/>
              </a:ln>
            </p:spPr>
            <p:txBody>
              <a:bodyPr/>
              <a:lstStyle/>
              <a:p>
                <a:endParaRPr lang="en-US">
                  <a:solidFill>
                    <a:srgbClr val="000000"/>
                  </a:solidFill>
                </a:endParaRPr>
              </a:p>
            </p:txBody>
          </p:sp>
        </p:grpSp>
        <p:grpSp>
          <p:nvGrpSpPr>
            <p:cNvPr id="23619" name="Group 26"/>
            <p:cNvGrpSpPr>
              <a:grpSpLocks/>
            </p:cNvGrpSpPr>
            <p:nvPr/>
          </p:nvGrpSpPr>
          <p:grpSpPr bwMode="auto">
            <a:xfrm>
              <a:off x="9180" y="12312"/>
              <a:ext cx="180" cy="1800"/>
              <a:chOff x="8640" y="12312"/>
              <a:chExt cx="180" cy="1800"/>
            </a:xfrm>
          </p:grpSpPr>
          <p:sp>
            <p:nvSpPr>
              <p:cNvPr id="23623" name="Rectangle 27"/>
              <p:cNvSpPr>
                <a:spLocks noChangeArrowheads="1"/>
              </p:cNvSpPr>
              <p:nvPr/>
            </p:nvSpPr>
            <p:spPr bwMode="auto">
              <a:xfrm>
                <a:off x="8640" y="12312"/>
                <a:ext cx="180" cy="1440"/>
              </a:xfrm>
              <a:prstGeom prst="rect">
                <a:avLst/>
              </a:prstGeom>
              <a:solidFill>
                <a:srgbClr val="000000"/>
              </a:solidFill>
              <a:ln w="9525">
                <a:solidFill>
                  <a:srgbClr val="000000"/>
                </a:solidFill>
                <a:miter lim="800000"/>
                <a:headEnd/>
                <a:tailEnd/>
              </a:ln>
            </p:spPr>
            <p:txBody>
              <a:bodyPr/>
              <a:lstStyle/>
              <a:p>
                <a:endParaRPr lang="en-US">
                  <a:solidFill>
                    <a:srgbClr val="000000"/>
                  </a:solidFill>
                </a:endParaRPr>
              </a:p>
            </p:txBody>
          </p:sp>
          <p:sp>
            <p:nvSpPr>
              <p:cNvPr id="23624" name="Oval 28"/>
              <p:cNvSpPr>
                <a:spLocks noChangeArrowheads="1"/>
              </p:cNvSpPr>
              <p:nvPr/>
            </p:nvSpPr>
            <p:spPr bwMode="auto">
              <a:xfrm>
                <a:off x="8640" y="13932"/>
                <a:ext cx="180" cy="180"/>
              </a:xfrm>
              <a:prstGeom prst="ellipse">
                <a:avLst/>
              </a:prstGeom>
              <a:solidFill>
                <a:srgbClr val="000000"/>
              </a:solidFill>
              <a:ln w="9525">
                <a:solidFill>
                  <a:srgbClr val="000000"/>
                </a:solidFill>
                <a:round/>
                <a:headEnd/>
                <a:tailEnd/>
              </a:ln>
            </p:spPr>
            <p:txBody>
              <a:bodyPr/>
              <a:lstStyle/>
              <a:p>
                <a:endParaRPr lang="en-US">
                  <a:solidFill>
                    <a:srgbClr val="000000"/>
                  </a:solidFill>
                </a:endParaRPr>
              </a:p>
            </p:txBody>
          </p:sp>
        </p:grpSp>
        <p:grpSp>
          <p:nvGrpSpPr>
            <p:cNvPr id="23620" name="Group 29"/>
            <p:cNvGrpSpPr>
              <a:grpSpLocks/>
            </p:cNvGrpSpPr>
            <p:nvPr/>
          </p:nvGrpSpPr>
          <p:grpSpPr bwMode="auto">
            <a:xfrm>
              <a:off x="9720" y="12312"/>
              <a:ext cx="180" cy="1800"/>
              <a:chOff x="8640" y="12312"/>
              <a:chExt cx="180" cy="1800"/>
            </a:xfrm>
          </p:grpSpPr>
          <p:sp>
            <p:nvSpPr>
              <p:cNvPr id="23621" name="Rectangle 30"/>
              <p:cNvSpPr>
                <a:spLocks noChangeArrowheads="1"/>
              </p:cNvSpPr>
              <p:nvPr/>
            </p:nvSpPr>
            <p:spPr bwMode="auto">
              <a:xfrm>
                <a:off x="8640" y="12312"/>
                <a:ext cx="180" cy="1440"/>
              </a:xfrm>
              <a:prstGeom prst="rect">
                <a:avLst/>
              </a:prstGeom>
              <a:solidFill>
                <a:srgbClr val="000000"/>
              </a:solidFill>
              <a:ln w="9525">
                <a:solidFill>
                  <a:srgbClr val="000000"/>
                </a:solidFill>
                <a:miter lim="800000"/>
                <a:headEnd/>
                <a:tailEnd/>
              </a:ln>
            </p:spPr>
            <p:txBody>
              <a:bodyPr/>
              <a:lstStyle/>
              <a:p>
                <a:endParaRPr lang="en-US">
                  <a:solidFill>
                    <a:srgbClr val="000000"/>
                  </a:solidFill>
                </a:endParaRPr>
              </a:p>
            </p:txBody>
          </p:sp>
          <p:sp>
            <p:nvSpPr>
              <p:cNvPr id="23622" name="Oval 31"/>
              <p:cNvSpPr>
                <a:spLocks noChangeArrowheads="1"/>
              </p:cNvSpPr>
              <p:nvPr/>
            </p:nvSpPr>
            <p:spPr bwMode="auto">
              <a:xfrm>
                <a:off x="8640" y="13932"/>
                <a:ext cx="180" cy="180"/>
              </a:xfrm>
              <a:prstGeom prst="ellipse">
                <a:avLst/>
              </a:prstGeom>
              <a:solidFill>
                <a:srgbClr val="000000"/>
              </a:solidFill>
              <a:ln w="9525">
                <a:solidFill>
                  <a:srgbClr val="000000"/>
                </a:solidFill>
                <a:round/>
                <a:headEnd/>
                <a:tailEnd/>
              </a:ln>
            </p:spPr>
            <p:txBody>
              <a:bodyPr/>
              <a:lstStyle/>
              <a:p>
                <a:endParaRPr lang="en-US">
                  <a:solidFill>
                    <a:srgbClr val="000000"/>
                  </a:solidFill>
                </a:endParaRPr>
              </a:p>
            </p:txBody>
          </p:sp>
        </p:grpSp>
      </p:grpSp>
      <p:sp>
        <p:nvSpPr>
          <p:cNvPr id="23565" name="Rectangle 32"/>
          <p:cNvSpPr>
            <a:spLocks noChangeArrowheads="1"/>
          </p:cNvSpPr>
          <p:nvPr/>
        </p:nvSpPr>
        <p:spPr bwMode="auto">
          <a:xfrm>
            <a:off x="3421063" y="292100"/>
            <a:ext cx="877887" cy="519113"/>
          </a:xfrm>
          <a:prstGeom prst="rect">
            <a:avLst/>
          </a:prstGeom>
          <a:noFill/>
          <a:ln w="9525" algn="ctr">
            <a:noFill/>
            <a:miter lim="800000"/>
            <a:headEnd/>
            <a:tailEnd/>
          </a:ln>
        </p:spPr>
        <p:txBody>
          <a:bodyPr wrap="none" anchor="ctr">
            <a:spAutoFit/>
          </a:bodyPr>
          <a:lstStyle/>
          <a:p>
            <a:pPr algn="l"/>
            <a:r>
              <a:rPr lang="en-US" b="0">
                <a:solidFill>
                  <a:srgbClr val="990000"/>
                </a:solidFill>
              </a:rPr>
              <a:t>and </a:t>
            </a:r>
          </a:p>
        </p:txBody>
      </p:sp>
      <p:grpSp>
        <p:nvGrpSpPr>
          <p:cNvPr id="7" name="Group 86"/>
          <p:cNvGrpSpPr>
            <a:grpSpLocks/>
          </p:cNvGrpSpPr>
          <p:nvPr/>
        </p:nvGrpSpPr>
        <p:grpSpPr bwMode="auto">
          <a:xfrm>
            <a:off x="6307138" y="201613"/>
            <a:ext cx="2359025" cy="2359025"/>
            <a:chOff x="3973" y="127"/>
            <a:chExt cx="1486" cy="1486"/>
          </a:xfrm>
        </p:grpSpPr>
        <p:sp>
          <p:nvSpPr>
            <p:cNvPr id="23567" name="Oval 35"/>
            <p:cNvSpPr>
              <a:spLocks noChangeArrowheads="1"/>
            </p:cNvSpPr>
            <p:nvPr/>
          </p:nvSpPr>
          <p:spPr bwMode="auto">
            <a:xfrm>
              <a:off x="3973" y="127"/>
              <a:ext cx="1486" cy="1486"/>
            </a:xfrm>
            <a:prstGeom prst="ellipse">
              <a:avLst/>
            </a:prstGeom>
            <a:noFill/>
            <a:ln w="31750">
              <a:solidFill>
                <a:srgbClr val="000000"/>
              </a:solidFill>
              <a:round/>
              <a:headEnd/>
              <a:tailEnd/>
            </a:ln>
          </p:spPr>
          <p:txBody>
            <a:bodyPr/>
            <a:lstStyle/>
            <a:p>
              <a:endParaRPr lang="en-US">
                <a:solidFill>
                  <a:srgbClr val="000000"/>
                </a:solidFill>
              </a:endParaRPr>
            </a:p>
          </p:txBody>
        </p:sp>
        <p:grpSp>
          <p:nvGrpSpPr>
            <p:cNvPr id="23568" name="Group 36"/>
            <p:cNvGrpSpPr>
              <a:grpSpLocks/>
            </p:cNvGrpSpPr>
            <p:nvPr/>
          </p:nvGrpSpPr>
          <p:grpSpPr bwMode="auto">
            <a:xfrm>
              <a:off x="4676" y="1435"/>
              <a:ext cx="80" cy="178"/>
              <a:chOff x="4583" y="8712"/>
              <a:chExt cx="830" cy="1822"/>
            </a:xfrm>
          </p:grpSpPr>
          <p:sp>
            <p:nvSpPr>
              <p:cNvPr id="23611" name="Freeform 37"/>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612" name="Freeform 38"/>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613" name="Freeform 39"/>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614" name="Freeform 40"/>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615" name="Freeform 41"/>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616" name="Freeform 42"/>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3569" name="Group 43"/>
            <p:cNvGrpSpPr>
              <a:grpSpLocks/>
            </p:cNvGrpSpPr>
            <p:nvPr/>
          </p:nvGrpSpPr>
          <p:grpSpPr bwMode="auto">
            <a:xfrm rot="4698342">
              <a:off x="4067" y="1038"/>
              <a:ext cx="80" cy="178"/>
              <a:chOff x="4583" y="8712"/>
              <a:chExt cx="830" cy="1822"/>
            </a:xfrm>
          </p:grpSpPr>
          <p:sp>
            <p:nvSpPr>
              <p:cNvPr id="23605" name="Freeform 44"/>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606" name="Freeform 45"/>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607" name="Freeform 46"/>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608" name="Freeform 47"/>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609" name="Freeform 48"/>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610" name="Freeform 49"/>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3570" name="Group 50"/>
            <p:cNvGrpSpPr>
              <a:grpSpLocks/>
            </p:cNvGrpSpPr>
            <p:nvPr/>
          </p:nvGrpSpPr>
          <p:grpSpPr bwMode="auto">
            <a:xfrm rot="-2847950">
              <a:off x="5181" y="1193"/>
              <a:ext cx="81" cy="179"/>
              <a:chOff x="4583" y="8712"/>
              <a:chExt cx="830" cy="1822"/>
            </a:xfrm>
          </p:grpSpPr>
          <p:sp>
            <p:nvSpPr>
              <p:cNvPr id="23599" name="Freeform 51"/>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600" name="Freeform 52"/>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601" name="Freeform 53"/>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602" name="Freeform 54"/>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603" name="Freeform 55"/>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604" name="Freeform 56"/>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3571" name="Group 57"/>
            <p:cNvGrpSpPr>
              <a:grpSpLocks/>
            </p:cNvGrpSpPr>
            <p:nvPr/>
          </p:nvGrpSpPr>
          <p:grpSpPr bwMode="auto">
            <a:xfrm rot="-5796076">
              <a:off x="5329" y="648"/>
              <a:ext cx="81" cy="178"/>
              <a:chOff x="4583" y="8712"/>
              <a:chExt cx="830" cy="1822"/>
            </a:xfrm>
          </p:grpSpPr>
          <p:sp>
            <p:nvSpPr>
              <p:cNvPr id="23593" name="Freeform 58"/>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594" name="Freeform 59"/>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595" name="Freeform 60"/>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596" name="Freeform 61"/>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597" name="Freeform 62"/>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598" name="Freeform 63"/>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3572" name="Group 64"/>
            <p:cNvGrpSpPr>
              <a:grpSpLocks/>
            </p:cNvGrpSpPr>
            <p:nvPr/>
          </p:nvGrpSpPr>
          <p:grpSpPr bwMode="auto">
            <a:xfrm rot="10790526">
              <a:off x="4716" y="127"/>
              <a:ext cx="81" cy="178"/>
              <a:chOff x="4583" y="8712"/>
              <a:chExt cx="830" cy="1822"/>
            </a:xfrm>
          </p:grpSpPr>
          <p:sp>
            <p:nvSpPr>
              <p:cNvPr id="23587" name="Freeform 65"/>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588" name="Freeform 66"/>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589" name="Freeform 67"/>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590" name="Freeform 68"/>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591" name="Freeform 69"/>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592" name="Freeform 70"/>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3573" name="Group 71"/>
            <p:cNvGrpSpPr>
              <a:grpSpLocks/>
            </p:cNvGrpSpPr>
            <p:nvPr/>
          </p:nvGrpSpPr>
          <p:grpSpPr bwMode="auto">
            <a:xfrm rot="-8482878">
              <a:off x="5013" y="226"/>
              <a:ext cx="81" cy="179"/>
              <a:chOff x="4583" y="8712"/>
              <a:chExt cx="830" cy="1822"/>
            </a:xfrm>
          </p:grpSpPr>
          <p:sp>
            <p:nvSpPr>
              <p:cNvPr id="23581" name="Freeform 72"/>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582" name="Freeform 73"/>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583" name="Freeform 74"/>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584" name="Freeform 75"/>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585" name="Freeform 76"/>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586" name="Freeform 77"/>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nvGrpSpPr>
            <p:cNvPr id="23574" name="Group 78"/>
            <p:cNvGrpSpPr>
              <a:grpSpLocks/>
            </p:cNvGrpSpPr>
            <p:nvPr/>
          </p:nvGrpSpPr>
          <p:grpSpPr bwMode="auto">
            <a:xfrm rot="3044529">
              <a:off x="4170" y="1193"/>
              <a:ext cx="81" cy="179"/>
              <a:chOff x="4583" y="8712"/>
              <a:chExt cx="830" cy="1822"/>
            </a:xfrm>
          </p:grpSpPr>
          <p:sp>
            <p:nvSpPr>
              <p:cNvPr id="23575" name="Freeform 79"/>
              <p:cNvSpPr>
                <a:spLocks/>
              </p:cNvSpPr>
              <p:nvPr/>
            </p:nvSpPr>
            <p:spPr bwMode="auto">
              <a:xfrm>
                <a:off x="4804" y="8712"/>
                <a:ext cx="453" cy="339"/>
              </a:xfrm>
              <a:custGeom>
                <a:avLst/>
                <a:gdLst>
                  <a:gd name="T0" fmla="*/ 194 w 453"/>
                  <a:gd name="T1" fmla="*/ 146 h 339"/>
                  <a:gd name="T2" fmla="*/ 238 w 453"/>
                  <a:gd name="T3" fmla="*/ 68 h 339"/>
                  <a:gd name="T4" fmla="*/ 283 w 453"/>
                  <a:gd name="T5" fmla="*/ 23 h 339"/>
                  <a:gd name="T6" fmla="*/ 327 w 453"/>
                  <a:gd name="T7" fmla="*/ 0 h 339"/>
                  <a:gd name="T8" fmla="*/ 371 w 453"/>
                  <a:gd name="T9" fmla="*/ 0 h 339"/>
                  <a:gd name="T10" fmla="*/ 409 w 453"/>
                  <a:gd name="T11" fmla="*/ 23 h 339"/>
                  <a:gd name="T12" fmla="*/ 445 w 453"/>
                  <a:gd name="T13" fmla="*/ 68 h 339"/>
                  <a:gd name="T14" fmla="*/ 453 w 453"/>
                  <a:gd name="T15" fmla="*/ 105 h 339"/>
                  <a:gd name="T16" fmla="*/ 445 w 453"/>
                  <a:gd name="T17" fmla="*/ 175 h 339"/>
                  <a:gd name="T18" fmla="*/ 426 w 453"/>
                  <a:gd name="T19" fmla="*/ 242 h 339"/>
                  <a:gd name="T20" fmla="*/ 397 w 453"/>
                  <a:gd name="T21" fmla="*/ 281 h 339"/>
                  <a:gd name="T22" fmla="*/ 362 w 453"/>
                  <a:gd name="T23" fmla="*/ 312 h 339"/>
                  <a:gd name="T24" fmla="*/ 312 w 453"/>
                  <a:gd name="T25" fmla="*/ 339 h 339"/>
                  <a:gd name="T26" fmla="*/ 251 w 453"/>
                  <a:gd name="T27" fmla="*/ 333 h 339"/>
                  <a:gd name="T28" fmla="*/ 203 w 453"/>
                  <a:gd name="T29" fmla="*/ 312 h 339"/>
                  <a:gd name="T30" fmla="*/ 179 w 453"/>
                  <a:gd name="T31" fmla="*/ 262 h 339"/>
                  <a:gd name="T32" fmla="*/ 179 w 453"/>
                  <a:gd name="T33" fmla="*/ 219 h 339"/>
                  <a:gd name="T34" fmla="*/ 179 w 453"/>
                  <a:gd name="T35" fmla="*/ 181 h 339"/>
                  <a:gd name="T36" fmla="*/ 97 w 453"/>
                  <a:gd name="T37" fmla="*/ 192 h 339"/>
                  <a:gd name="T38" fmla="*/ 21 w 453"/>
                  <a:gd name="T39" fmla="*/ 202 h 339"/>
                  <a:gd name="T40" fmla="*/ 0 w 453"/>
                  <a:gd name="T41" fmla="*/ 192 h 339"/>
                  <a:gd name="T42" fmla="*/ 0 w 453"/>
                  <a:gd name="T43" fmla="*/ 157 h 339"/>
                  <a:gd name="T44" fmla="*/ 21 w 453"/>
                  <a:gd name="T45" fmla="*/ 146 h 339"/>
                  <a:gd name="T46" fmla="*/ 65 w 453"/>
                  <a:gd name="T47" fmla="*/ 155 h 339"/>
                  <a:gd name="T48" fmla="*/ 118 w 453"/>
                  <a:gd name="T49" fmla="*/ 157 h 339"/>
                  <a:gd name="T50" fmla="*/ 194 w 453"/>
                  <a:gd name="T51" fmla="*/ 146 h 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39"/>
                  <a:gd name="T80" fmla="*/ 453 w 453"/>
                  <a:gd name="T81" fmla="*/ 339 h 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39">
                    <a:moveTo>
                      <a:pt x="194" y="146"/>
                    </a:moveTo>
                    <a:lnTo>
                      <a:pt x="238" y="68"/>
                    </a:lnTo>
                    <a:lnTo>
                      <a:pt x="283" y="23"/>
                    </a:lnTo>
                    <a:lnTo>
                      <a:pt x="327" y="0"/>
                    </a:lnTo>
                    <a:lnTo>
                      <a:pt x="371" y="0"/>
                    </a:lnTo>
                    <a:lnTo>
                      <a:pt x="409" y="23"/>
                    </a:lnTo>
                    <a:lnTo>
                      <a:pt x="445" y="68"/>
                    </a:lnTo>
                    <a:lnTo>
                      <a:pt x="453" y="105"/>
                    </a:lnTo>
                    <a:lnTo>
                      <a:pt x="445" y="175"/>
                    </a:lnTo>
                    <a:lnTo>
                      <a:pt x="426" y="242"/>
                    </a:lnTo>
                    <a:lnTo>
                      <a:pt x="397" y="281"/>
                    </a:lnTo>
                    <a:lnTo>
                      <a:pt x="362" y="312"/>
                    </a:lnTo>
                    <a:lnTo>
                      <a:pt x="312" y="339"/>
                    </a:lnTo>
                    <a:lnTo>
                      <a:pt x="251" y="333"/>
                    </a:lnTo>
                    <a:lnTo>
                      <a:pt x="203" y="312"/>
                    </a:lnTo>
                    <a:lnTo>
                      <a:pt x="179" y="262"/>
                    </a:lnTo>
                    <a:lnTo>
                      <a:pt x="179" y="219"/>
                    </a:lnTo>
                    <a:lnTo>
                      <a:pt x="179" y="181"/>
                    </a:lnTo>
                    <a:lnTo>
                      <a:pt x="97" y="192"/>
                    </a:lnTo>
                    <a:lnTo>
                      <a:pt x="21" y="202"/>
                    </a:lnTo>
                    <a:lnTo>
                      <a:pt x="0" y="192"/>
                    </a:lnTo>
                    <a:lnTo>
                      <a:pt x="0" y="157"/>
                    </a:lnTo>
                    <a:lnTo>
                      <a:pt x="21" y="146"/>
                    </a:lnTo>
                    <a:lnTo>
                      <a:pt x="65" y="155"/>
                    </a:lnTo>
                    <a:lnTo>
                      <a:pt x="118" y="157"/>
                    </a:lnTo>
                    <a:lnTo>
                      <a:pt x="194" y="146"/>
                    </a:lnTo>
                    <a:close/>
                  </a:path>
                </a:pathLst>
              </a:custGeom>
              <a:solidFill>
                <a:srgbClr val="000000"/>
              </a:solidFill>
              <a:ln w="31750">
                <a:noFill/>
                <a:round/>
                <a:headEnd/>
                <a:tailEnd/>
              </a:ln>
            </p:spPr>
            <p:txBody>
              <a:bodyPr/>
              <a:lstStyle/>
              <a:p>
                <a:endParaRPr lang="en-US">
                  <a:solidFill>
                    <a:srgbClr val="000000"/>
                  </a:solidFill>
                </a:endParaRPr>
              </a:p>
            </p:txBody>
          </p:sp>
          <p:sp>
            <p:nvSpPr>
              <p:cNvPr id="23576" name="Freeform 80"/>
              <p:cNvSpPr>
                <a:spLocks/>
              </p:cNvSpPr>
              <p:nvPr/>
            </p:nvSpPr>
            <p:spPr bwMode="auto">
              <a:xfrm>
                <a:off x="4821" y="9092"/>
                <a:ext cx="339" cy="643"/>
              </a:xfrm>
              <a:custGeom>
                <a:avLst/>
                <a:gdLst>
                  <a:gd name="T0" fmla="*/ 316 w 339"/>
                  <a:gd name="T1" fmla="*/ 35 h 643"/>
                  <a:gd name="T2" fmla="*/ 283 w 339"/>
                  <a:gd name="T3" fmla="*/ 14 h 643"/>
                  <a:gd name="T4" fmla="*/ 223 w 339"/>
                  <a:gd name="T5" fmla="*/ 0 h 643"/>
                  <a:gd name="T6" fmla="*/ 171 w 339"/>
                  <a:gd name="T7" fmla="*/ 8 h 643"/>
                  <a:gd name="T8" fmla="*/ 134 w 339"/>
                  <a:gd name="T9" fmla="*/ 31 h 643"/>
                  <a:gd name="T10" fmla="*/ 102 w 339"/>
                  <a:gd name="T11" fmla="*/ 78 h 643"/>
                  <a:gd name="T12" fmla="*/ 69 w 339"/>
                  <a:gd name="T13" fmla="*/ 145 h 643"/>
                  <a:gd name="T14" fmla="*/ 34 w 339"/>
                  <a:gd name="T15" fmla="*/ 227 h 643"/>
                  <a:gd name="T16" fmla="*/ 9 w 339"/>
                  <a:gd name="T17" fmla="*/ 312 h 643"/>
                  <a:gd name="T18" fmla="*/ 0 w 339"/>
                  <a:gd name="T19" fmla="*/ 405 h 643"/>
                  <a:gd name="T20" fmla="*/ 0 w 339"/>
                  <a:gd name="T21" fmla="*/ 492 h 643"/>
                  <a:gd name="T22" fmla="*/ 15 w 339"/>
                  <a:gd name="T23" fmla="*/ 556 h 643"/>
                  <a:gd name="T24" fmla="*/ 52 w 339"/>
                  <a:gd name="T25" fmla="*/ 606 h 643"/>
                  <a:gd name="T26" fmla="*/ 100 w 339"/>
                  <a:gd name="T27" fmla="*/ 631 h 643"/>
                  <a:gd name="T28" fmla="*/ 177 w 339"/>
                  <a:gd name="T29" fmla="*/ 643 h 643"/>
                  <a:gd name="T30" fmla="*/ 231 w 339"/>
                  <a:gd name="T31" fmla="*/ 643 h 643"/>
                  <a:gd name="T32" fmla="*/ 262 w 339"/>
                  <a:gd name="T33" fmla="*/ 623 h 643"/>
                  <a:gd name="T34" fmla="*/ 288 w 339"/>
                  <a:gd name="T35" fmla="*/ 582 h 643"/>
                  <a:gd name="T36" fmla="*/ 296 w 339"/>
                  <a:gd name="T37" fmla="*/ 521 h 643"/>
                  <a:gd name="T38" fmla="*/ 296 w 339"/>
                  <a:gd name="T39" fmla="*/ 478 h 643"/>
                  <a:gd name="T40" fmla="*/ 279 w 339"/>
                  <a:gd name="T41" fmla="*/ 424 h 643"/>
                  <a:gd name="T42" fmla="*/ 266 w 339"/>
                  <a:gd name="T43" fmla="*/ 395 h 643"/>
                  <a:gd name="T44" fmla="*/ 248 w 339"/>
                  <a:gd name="T45" fmla="*/ 352 h 643"/>
                  <a:gd name="T46" fmla="*/ 248 w 339"/>
                  <a:gd name="T47" fmla="*/ 302 h 643"/>
                  <a:gd name="T48" fmla="*/ 266 w 339"/>
                  <a:gd name="T49" fmla="*/ 259 h 643"/>
                  <a:gd name="T50" fmla="*/ 296 w 339"/>
                  <a:gd name="T51" fmla="*/ 219 h 643"/>
                  <a:gd name="T52" fmla="*/ 325 w 339"/>
                  <a:gd name="T53" fmla="*/ 174 h 643"/>
                  <a:gd name="T54" fmla="*/ 333 w 339"/>
                  <a:gd name="T55" fmla="*/ 136 h 643"/>
                  <a:gd name="T56" fmla="*/ 339 w 339"/>
                  <a:gd name="T57" fmla="*/ 87 h 643"/>
                  <a:gd name="T58" fmla="*/ 316 w 339"/>
                  <a:gd name="T59" fmla="*/ 35 h 6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643"/>
                  <a:gd name="T92" fmla="*/ 339 w 339"/>
                  <a:gd name="T93" fmla="*/ 643 h 6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643">
                    <a:moveTo>
                      <a:pt x="316" y="35"/>
                    </a:moveTo>
                    <a:lnTo>
                      <a:pt x="283" y="14"/>
                    </a:lnTo>
                    <a:lnTo>
                      <a:pt x="223" y="0"/>
                    </a:lnTo>
                    <a:lnTo>
                      <a:pt x="171" y="8"/>
                    </a:lnTo>
                    <a:lnTo>
                      <a:pt x="134" y="31"/>
                    </a:lnTo>
                    <a:lnTo>
                      <a:pt x="102" y="78"/>
                    </a:lnTo>
                    <a:lnTo>
                      <a:pt x="69" y="145"/>
                    </a:lnTo>
                    <a:lnTo>
                      <a:pt x="34" y="227"/>
                    </a:lnTo>
                    <a:lnTo>
                      <a:pt x="9" y="312"/>
                    </a:lnTo>
                    <a:lnTo>
                      <a:pt x="0" y="405"/>
                    </a:lnTo>
                    <a:lnTo>
                      <a:pt x="0" y="492"/>
                    </a:lnTo>
                    <a:lnTo>
                      <a:pt x="15" y="556"/>
                    </a:lnTo>
                    <a:lnTo>
                      <a:pt x="52" y="606"/>
                    </a:lnTo>
                    <a:lnTo>
                      <a:pt x="100" y="631"/>
                    </a:lnTo>
                    <a:lnTo>
                      <a:pt x="177" y="643"/>
                    </a:lnTo>
                    <a:lnTo>
                      <a:pt x="231" y="643"/>
                    </a:lnTo>
                    <a:lnTo>
                      <a:pt x="262" y="623"/>
                    </a:lnTo>
                    <a:lnTo>
                      <a:pt x="288" y="582"/>
                    </a:lnTo>
                    <a:lnTo>
                      <a:pt x="296" y="521"/>
                    </a:lnTo>
                    <a:lnTo>
                      <a:pt x="296" y="478"/>
                    </a:lnTo>
                    <a:lnTo>
                      <a:pt x="279" y="424"/>
                    </a:lnTo>
                    <a:lnTo>
                      <a:pt x="266" y="395"/>
                    </a:lnTo>
                    <a:lnTo>
                      <a:pt x="248" y="352"/>
                    </a:lnTo>
                    <a:lnTo>
                      <a:pt x="248" y="302"/>
                    </a:lnTo>
                    <a:lnTo>
                      <a:pt x="266" y="259"/>
                    </a:lnTo>
                    <a:lnTo>
                      <a:pt x="296" y="219"/>
                    </a:lnTo>
                    <a:lnTo>
                      <a:pt x="325" y="174"/>
                    </a:lnTo>
                    <a:lnTo>
                      <a:pt x="333" y="136"/>
                    </a:lnTo>
                    <a:lnTo>
                      <a:pt x="339" y="87"/>
                    </a:lnTo>
                    <a:lnTo>
                      <a:pt x="316" y="35"/>
                    </a:lnTo>
                    <a:close/>
                  </a:path>
                </a:pathLst>
              </a:custGeom>
              <a:solidFill>
                <a:srgbClr val="000000"/>
              </a:solidFill>
              <a:ln w="31750">
                <a:noFill/>
                <a:round/>
                <a:headEnd/>
                <a:tailEnd/>
              </a:ln>
            </p:spPr>
            <p:txBody>
              <a:bodyPr/>
              <a:lstStyle/>
              <a:p>
                <a:endParaRPr lang="en-US">
                  <a:solidFill>
                    <a:srgbClr val="000000"/>
                  </a:solidFill>
                </a:endParaRPr>
              </a:p>
            </p:txBody>
          </p:sp>
          <p:sp>
            <p:nvSpPr>
              <p:cNvPr id="23577" name="Freeform 81"/>
              <p:cNvSpPr>
                <a:spLocks/>
              </p:cNvSpPr>
              <p:nvPr/>
            </p:nvSpPr>
            <p:spPr bwMode="auto">
              <a:xfrm>
                <a:off x="4583" y="9117"/>
                <a:ext cx="424" cy="638"/>
              </a:xfrm>
              <a:custGeom>
                <a:avLst/>
                <a:gdLst>
                  <a:gd name="T0" fmla="*/ 314 w 424"/>
                  <a:gd name="T1" fmla="*/ 26 h 638"/>
                  <a:gd name="T2" fmla="*/ 377 w 424"/>
                  <a:gd name="T3" fmla="*/ 0 h 638"/>
                  <a:gd name="T4" fmla="*/ 424 w 424"/>
                  <a:gd name="T5" fmla="*/ 0 h 638"/>
                  <a:gd name="T6" fmla="*/ 415 w 424"/>
                  <a:gd name="T7" fmla="*/ 61 h 638"/>
                  <a:gd name="T8" fmla="*/ 354 w 424"/>
                  <a:gd name="T9" fmla="*/ 98 h 638"/>
                  <a:gd name="T10" fmla="*/ 253 w 424"/>
                  <a:gd name="T11" fmla="*/ 141 h 638"/>
                  <a:gd name="T12" fmla="*/ 156 w 424"/>
                  <a:gd name="T13" fmla="*/ 201 h 638"/>
                  <a:gd name="T14" fmla="*/ 84 w 424"/>
                  <a:gd name="T15" fmla="*/ 268 h 638"/>
                  <a:gd name="T16" fmla="*/ 80 w 424"/>
                  <a:gd name="T17" fmla="*/ 284 h 638"/>
                  <a:gd name="T18" fmla="*/ 114 w 424"/>
                  <a:gd name="T19" fmla="*/ 324 h 638"/>
                  <a:gd name="T20" fmla="*/ 168 w 424"/>
                  <a:gd name="T21" fmla="*/ 370 h 638"/>
                  <a:gd name="T22" fmla="*/ 212 w 424"/>
                  <a:gd name="T23" fmla="*/ 422 h 638"/>
                  <a:gd name="T24" fmla="*/ 244 w 424"/>
                  <a:gd name="T25" fmla="*/ 491 h 638"/>
                  <a:gd name="T26" fmla="*/ 238 w 424"/>
                  <a:gd name="T27" fmla="*/ 523 h 638"/>
                  <a:gd name="T28" fmla="*/ 209 w 424"/>
                  <a:gd name="T29" fmla="*/ 540 h 638"/>
                  <a:gd name="T30" fmla="*/ 183 w 424"/>
                  <a:gd name="T31" fmla="*/ 552 h 638"/>
                  <a:gd name="T32" fmla="*/ 150 w 424"/>
                  <a:gd name="T33" fmla="*/ 575 h 638"/>
                  <a:gd name="T34" fmla="*/ 129 w 424"/>
                  <a:gd name="T35" fmla="*/ 617 h 638"/>
                  <a:gd name="T36" fmla="*/ 120 w 424"/>
                  <a:gd name="T37" fmla="*/ 638 h 638"/>
                  <a:gd name="T38" fmla="*/ 88 w 424"/>
                  <a:gd name="T39" fmla="*/ 635 h 638"/>
                  <a:gd name="T40" fmla="*/ 84 w 424"/>
                  <a:gd name="T41" fmla="*/ 600 h 638"/>
                  <a:gd name="T42" fmla="*/ 129 w 424"/>
                  <a:gd name="T43" fmla="*/ 540 h 638"/>
                  <a:gd name="T44" fmla="*/ 183 w 424"/>
                  <a:gd name="T45" fmla="*/ 508 h 638"/>
                  <a:gd name="T46" fmla="*/ 200 w 424"/>
                  <a:gd name="T47" fmla="*/ 489 h 638"/>
                  <a:gd name="T48" fmla="*/ 185 w 424"/>
                  <a:gd name="T49" fmla="*/ 445 h 638"/>
                  <a:gd name="T50" fmla="*/ 150 w 424"/>
                  <a:gd name="T51" fmla="*/ 410 h 638"/>
                  <a:gd name="T52" fmla="*/ 80 w 424"/>
                  <a:gd name="T53" fmla="*/ 370 h 638"/>
                  <a:gd name="T54" fmla="*/ 23 w 424"/>
                  <a:gd name="T55" fmla="*/ 320 h 638"/>
                  <a:gd name="T56" fmla="*/ 0 w 424"/>
                  <a:gd name="T57" fmla="*/ 268 h 638"/>
                  <a:gd name="T58" fmla="*/ 8 w 424"/>
                  <a:gd name="T59" fmla="*/ 253 h 638"/>
                  <a:gd name="T60" fmla="*/ 50 w 424"/>
                  <a:gd name="T61" fmla="*/ 215 h 638"/>
                  <a:gd name="T62" fmla="*/ 111 w 424"/>
                  <a:gd name="T63" fmla="*/ 163 h 638"/>
                  <a:gd name="T64" fmla="*/ 177 w 424"/>
                  <a:gd name="T65" fmla="*/ 115 h 638"/>
                  <a:gd name="T66" fmla="*/ 247 w 424"/>
                  <a:gd name="T67" fmla="*/ 61 h 638"/>
                  <a:gd name="T68" fmla="*/ 314 w 424"/>
                  <a:gd name="T69" fmla="*/ 26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638"/>
                  <a:gd name="T107" fmla="*/ 424 w 424"/>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638">
                    <a:moveTo>
                      <a:pt x="314" y="26"/>
                    </a:moveTo>
                    <a:lnTo>
                      <a:pt x="377" y="0"/>
                    </a:lnTo>
                    <a:lnTo>
                      <a:pt x="424" y="0"/>
                    </a:lnTo>
                    <a:lnTo>
                      <a:pt x="415" y="61"/>
                    </a:lnTo>
                    <a:lnTo>
                      <a:pt x="354" y="98"/>
                    </a:lnTo>
                    <a:lnTo>
                      <a:pt x="253" y="141"/>
                    </a:lnTo>
                    <a:lnTo>
                      <a:pt x="156" y="201"/>
                    </a:lnTo>
                    <a:lnTo>
                      <a:pt x="84" y="268"/>
                    </a:lnTo>
                    <a:lnTo>
                      <a:pt x="80" y="284"/>
                    </a:lnTo>
                    <a:lnTo>
                      <a:pt x="114" y="324"/>
                    </a:lnTo>
                    <a:lnTo>
                      <a:pt x="168" y="370"/>
                    </a:lnTo>
                    <a:lnTo>
                      <a:pt x="212" y="422"/>
                    </a:lnTo>
                    <a:lnTo>
                      <a:pt x="244" y="491"/>
                    </a:lnTo>
                    <a:lnTo>
                      <a:pt x="238" y="523"/>
                    </a:lnTo>
                    <a:lnTo>
                      <a:pt x="209" y="540"/>
                    </a:lnTo>
                    <a:lnTo>
                      <a:pt x="183" y="552"/>
                    </a:lnTo>
                    <a:lnTo>
                      <a:pt x="150" y="575"/>
                    </a:lnTo>
                    <a:lnTo>
                      <a:pt x="129" y="617"/>
                    </a:lnTo>
                    <a:lnTo>
                      <a:pt x="120" y="638"/>
                    </a:lnTo>
                    <a:lnTo>
                      <a:pt x="88" y="635"/>
                    </a:lnTo>
                    <a:lnTo>
                      <a:pt x="84" y="600"/>
                    </a:lnTo>
                    <a:lnTo>
                      <a:pt x="129" y="540"/>
                    </a:lnTo>
                    <a:lnTo>
                      <a:pt x="183" y="508"/>
                    </a:lnTo>
                    <a:lnTo>
                      <a:pt x="200" y="489"/>
                    </a:lnTo>
                    <a:lnTo>
                      <a:pt x="185" y="445"/>
                    </a:lnTo>
                    <a:lnTo>
                      <a:pt x="150" y="410"/>
                    </a:lnTo>
                    <a:lnTo>
                      <a:pt x="80" y="370"/>
                    </a:lnTo>
                    <a:lnTo>
                      <a:pt x="23" y="320"/>
                    </a:lnTo>
                    <a:lnTo>
                      <a:pt x="0" y="268"/>
                    </a:lnTo>
                    <a:lnTo>
                      <a:pt x="8" y="253"/>
                    </a:lnTo>
                    <a:lnTo>
                      <a:pt x="50" y="215"/>
                    </a:lnTo>
                    <a:lnTo>
                      <a:pt x="111" y="163"/>
                    </a:lnTo>
                    <a:lnTo>
                      <a:pt x="177" y="115"/>
                    </a:lnTo>
                    <a:lnTo>
                      <a:pt x="247" y="61"/>
                    </a:lnTo>
                    <a:lnTo>
                      <a:pt x="314" y="26"/>
                    </a:lnTo>
                    <a:close/>
                  </a:path>
                </a:pathLst>
              </a:custGeom>
              <a:solidFill>
                <a:srgbClr val="000000"/>
              </a:solidFill>
              <a:ln w="31750">
                <a:noFill/>
                <a:round/>
                <a:headEnd/>
                <a:tailEnd/>
              </a:ln>
            </p:spPr>
            <p:txBody>
              <a:bodyPr/>
              <a:lstStyle/>
              <a:p>
                <a:endParaRPr lang="en-US">
                  <a:solidFill>
                    <a:srgbClr val="000000"/>
                  </a:solidFill>
                </a:endParaRPr>
              </a:p>
            </p:txBody>
          </p:sp>
          <p:sp>
            <p:nvSpPr>
              <p:cNvPr id="23578" name="Freeform 82"/>
              <p:cNvSpPr>
                <a:spLocks/>
              </p:cNvSpPr>
              <p:nvPr/>
            </p:nvSpPr>
            <p:spPr bwMode="auto">
              <a:xfrm>
                <a:off x="5075" y="9134"/>
                <a:ext cx="338" cy="677"/>
              </a:xfrm>
              <a:custGeom>
                <a:avLst/>
                <a:gdLst>
                  <a:gd name="T0" fmla="*/ 42 w 338"/>
                  <a:gd name="T1" fmla="*/ 0 h 677"/>
                  <a:gd name="T2" fmla="*/ 125 w 338"/>
                  <a:gd name="T3" fmla="*/ 52 h 677"/>
                  <a:gd name="T4" fmla="*/ 185 w 338"/>
                  <a:gd name="T5" fmla="*/ 113 h 677"/>
                  <a:gd name="T6" fmla="*/ 220 w 338"/>
                  <a:gd name="T7" fmla="*/ 172 h 677"/>
                  <a:gd name="T8" fmla="*/ 250 w 338"/>
                  <a:gd name="T9" fmla="*/ 232 h 677"/>
                  <a:gd name="T10" fmla="*/ 286 w 338"/>
                  <a:gd name="T11" fmla="*/ 284 h 677"/>
                  <a:gd name="T12" fmla="*/ 326 w 338"/>
                  <a:gd name="T13" fmla="*/ 341 h 677"/>
                  <a:gd name="T14" fmla="*/ 338 w 338"/>
                  <a:gd name="T15" fmla="*/ 362 h 677"/>
                  <a:gd name="T16" fmla="*/ 336 w 338"/>
                  <a:gd name="T17" fmla="*/ 385 h 677"/>
                  <a:gd name="T18" fmla="*/ 276 w 338"/>
                  <a:gd name="T19" fmla="*/ 414 h 677"/>
                  <a:gd name="T20" fmla="*/ 196 w 338"/>
                  <a:gd name="T21" fmla="*/ 454 h 677"/>
                  <a:gd name="T22" fmla="*/ 131 w 338"/>
                  <a:gd name="T23" fmla="*/ 479 h 677"/>
                  <a:gd name="T24" fmla="*/ 80 w 338"/>
                  <a:gd name="T25" fmla="*/ 497 h 677"/>
                  <a:gd name="T26" fmla="*/ 78 w 338"/>
                  <a:gd name="T27" fmla="*/ 517 h 677"/>
                  <a:gd name="T28" fmla="*/ 116 w 338"/>
                  <a:gd name="T29" fmla="*/ 542 h 677"/>
                  <a:gd name="T30" fmla="*/ 149 w 338"/>
                  <a:gd name="T31" fmla="*/ 586 h 677"/>
                  <a:gd name="T32" fmla="*/ 175 w 338"/>
                  <a:gd name="T33" fmla="*/ 646 h 677"/>
                  <a:gd name="T34" fmla="*/ 170 w 338"/>
                  <a:gd name="T35" fmla="*/ 671 h 677"/>
                  <a:gd name="T36" fmla="*/ 149 w 338"/>
                  <a:gd name="T37" fmla="*/ 677 h 677"/>
                  <a:gd name="T38" fmla="*/ 131 w 338"/>
                  <a:gd name="T39" fmla="*/ 663 h 677"/>
                  <a:gd name="T40" fmla="*/ 116 w 338"/>
                  <a:gd name="T41" fmla="*/ 625 h 677"/>
                  <a:gd name="T42" fmla="*/ 99 w 338"/>
                  <a:gd name="T43" fmla="*/ 592 h 677"/>
                  <a:gd name="T44" fmla="*/ 72 w 338"/>
                  <a:gd name="T45" fmla="*/ 560 h 677"/>
                  <a:gd name="T46" fmla="*/ 36 w 338"/>
                  <a:gd name="T47" fmla="*/ 542 h 677"/>
                  <a:gd name="T48" fmla="*/ 15 w 338"/>
                  <a:gd name="T49" fmla="*/ 517 h 677"/>
                  <a:gd name="T50" fmla="*/ 36 w 338"/>
                  <a:gd name="T51" fmla="*/ 479 h 677"/>
                  <a:gd name="T52" fmla="*/ 78 w 338"/>
                  <a:gd name="T53" fmla="*/ 462 h 677"/>
                  <a:gd name="T54" fmla="*/ 143 w 338"/>
                  <a:gd name="T55" fmla="*/ 422 h 677"/>
                  <a:gd name="T56" fmla="*/ 214 w 338"/>
                  <a:gd name="T57" fmla="*/ 393 h 677"/>
                  <a:gd name="T58" fmla="*/ 267 w 338"/>
                  <a:gd name="T59" fmla="*/ 370 h 677"/>
                  <a:gd name="T60" fmla="*/ 267 w 338"/>
                  <a:gd name="T61" fmla="*/ 353 h 677"/>
                  <a:gd name="T62" fmla="*/ 250 w 338"/>
                  <a:gd name="T63" fmla="*/ 316 h 677"/>
                  <a:gd name="T64" fmla="*/ 196 w 338"/>
                  <a:gd name="T65" fmla="*/ 259 h 677"/>
                  <a:gd name="T66" fmla="*/ 143 w 338"/>
                  <a:gd name="T67" fmla="*/ 198 h 677"/>
                  <a:gd name="T68" fmla="*/ 80 w 338"/>
                  <a:gd name="T69" fmla="*/ 124 h 677"/>
                  <a:gd name="T70" fmla="*/ 36 w 338"/>
                  <a:gd name="T71" fmla="*/ 86 h 677"/>
                  <a:gd name="T72" fmla="*/ 9 w 338"/>
                  <a:gd name="T73" fmla="*/ 44 h 677"/>
                  <a:gd name="T74" fmla="*/ 0 w 338"/>
                  <a:gd name="T75" fmla="*/ 3 h 677"/>
                  <a:gd name="T76" fmla="*/ 42 w 338"/>
                  <a:gd name="T77" fmla="*/ 0 h 6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677"/>
                  <a:gd name="T119" fmla="*/ 338 w 338"/>
                  <a:gd name="T120" fmla="*/ 677 h 6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677">
                    <a:moveTo>
                      <a:pt x="42" y="0"/>
                    </a:moveTo>
                    <a:lnTo>
                      <a:pt x="125" y="52"/>
                    </a:lnTo>
                    <a:lnTo>
                      <a:pt x="185" y="113"/>
                    </a:lnTo>
                    <a:lnTo>
                      <a:pt x="220" y="172"/>
                    </a:lnTo>
                    <a:lnTo>
                      <a:pt x="250" y="232"/>
                    </a:lnTo>
                    <a:lnTo>
                      <a:pt x="286" y="284"/>
                    </a:lnTo>
                    <a:lnTo>
                      <a:pt x="326" y="341"/>
                    </a:lnTo>
                    <a:lnTo>
                      <a:pt x="338" y="362"/>
                    </a:lnTo>
                    <a:lnTo>
                      <a:pt x="336" y="385"/>
                    </a:lnTo>
                    <a:lnTo>
                      <a:pt x="276" y="414"/>
                    </a:lnTo>
                    <a:lnTo>
                      <a:pt x="196" y="454"/>
                    </a:lnTo>
                    <a:lnTo>
                      <a:pt x="131" y="479"/>
                    </a:lnTo>
                    <a:lnTo>
                      <a:pt x="80" y="497"/>
                    </a:lnTo>
                    <a:lnTo>
                      <a:pt x="78" y="517"/>
                    </a:lnTo>
                    <a:lnTo>
                      <a:pt x="116" y="542"/>
                    </a:lnTo>
                    <a:lnTo>
                      <a:pt x="149" y="586"/>
                    </a:lnTo>
                    <a:lnTo>
                      <a:pt x="175" y="646"/>
                    </a:lnTo>
                    <a:lnTo>
                      <a:pt x="170" y="671"/>
                    </a:lnTo>
                    <a:lnTo>
                      <a:pt x="149" y="677"/>
                    </a:lnTo>
                    <a:lnTo>
                      <a:pt x="131" y="663"/>
                    </a:lnTo>
                    <a:lnTo>
                      <a:pt x="116" y="625"/>
                    </a:lnTo>
                    <a:lnTo>
                      <a:pt x="99" y="592"/>
                    </a:lnTo>
                    <a:lnTo>
                      <a:pt x="72" y="560"/>
                    </a:lnTo>
                    <a:lnTo>
                      <a:pt x="36" y="542"/>
                    </a:lnTo>
                    <a:lnTo>
                      <a:pt x="15" y="517"/>
                    </a:lnTo>
                    <a:lnTo>
                      <a:pt x="36" y="479"/>
                    </a:lnTo>
                    <a:lnTo>
                      <a:pt x="78" y="462"/>
                    </a:lnTo>
                    <a:lnTo>
                      <a:pt x="143" y="422"/>
                    </a:lnTo>
                    <a:lnTo>
                      <a:pt x="214" y="393"/>
                    </a:lnTo>
                    <a:lnTo>
                      <a:pt x="267" y="370"/>
                    </a:lnTo>
                    <a:lnTo>
                      <a:pt x="267" y="353"/>
                    </a:lnTo>
                    <a:lnTo>
                      <a:pt x="250" y="316"/>
                    </a:lnTo>
                    <a:lnTo>
                      <a:pt x="196" y="259"/>
                    </a:lnTo>
                    <a:lnTo>
                      <a:pt x="143" y="198"/>
                    </a:lnTo>
                    <a:lnTo>
                      <a:pt x="80" y="124"/>
                    </a:lnTo>
                    <a:lnTo>
                      <a:pt x="36" y="86"/>
                    </a:lnTo>
                    <a:lnTo>
                      <a:pt x="9" y="44"/>
                    </a:lnTo>
                    <a:lnTo>
                      <a:pt x="0" y="3"/>
                    </a:lnTo>
                    <a:lnTo>
                      <a:pt x="42" y="0"/>
                    </a:lnTo>
                    <a:close/>
                  </a:path>
                </a:pathLst>
              </a:custGeom>
              <a:solidFill>
                <a:srgbClr val="000000"/>
              </a:solidFill>
              <a:ln w="31750">
                <a:noFill/>
                <a:round/>
                <a:headEnd/>
                <a:tailEnd/>
              </a:ln>
            </p:spPr>
            <p:txBody>
              <a:bodyPr/>
              <a:lstStyle/>
              <a:p>
                <a:endParaRPr lang="en-US">
                  <a:solidFill>
                    <a:srgbClr val="000000"/>
                  </a:solidFill>
                </a:endParaRPr>
              </a:p>
            </p:txBody>
          </p:sp>
          <p:sp>
            <p:nvSpPr>
              <p:cNvPr id="23579" name="Freeform 83"/>
              <p:cNvSpPr>
                <a:spLocks/>
              </p:cNvSpPr>
              <p:nvPr/>
            </p:nvSpPr>
            <p:spPr bwMode="auto">
              <a:xfrm>
                <a:off x="4977" y="9635"/>
                <a:ext cx="316" cy="899"/>
              </a:xfrm>
              <a:custGeom>
                <a:avLst/>
                <a:gdLst>
                  <a:gd name="T0" fmla="*/ 27 w 316"/>
                  <a:gd name="T1" fmla="*/ 6 h 899"/>
                  <a:gd name="T2" fmla="*/ 65 w 316"/>
                  <a:gd name="T3" fmla="*/ 0 h 899"/>
                  <a:gd name="T4" fmla="*/ 101 w 316"/>
                  <a:gd name="T5" fmla="*/ 17 h 899"/>
                  <a:gd name="T6" fmla="*/ 117 w 316"/>
                  <a:gd name="T7" fmla="*/ 48 h 899"/>
                  <a:gd name="T8" fmla="*/ 117 w 316"/>
                  <a:gd name="T9" fmla="*/ 186 h 899"/>
                  <a:gd name="T10" fmla="*/ 128 w 316"/>
                  <a:gd name="T11" fmla="*/ 272 h 899"/>
                  <a:gd name="T12" fmla="*/ 153 w 316"/>
                  <a:gd name="T13" fmla="*/ 386 h 899"/>
                  <a:gd name="T14" fmla="*/ 178 w 316"/>
                  <a:gd name="T15" fmla="*/ 490 h 899"/>
                  <a:gd name="T16" fmla="*/ 215 w 316"/>
                  <a:gd name="T17" fmla="*/ 601 h 899"/>
                  <a:gd name="T18" fmla="*/ 236 w 316"/>
                  <a:gd name="T19" fmla="*/ 675 h 899"/>
                  <a:gd name="T20" fmla="*/ 259 w 316"/>
                  <a:gd name="T21" fmla="*/ 727 h 899"/>
                  <a:gd name="T22" fmla="*/ 298 w 316"/>
                  <a:gd name="T23" fmla="*/ 761 h 899"/>
                  <a:gd name="T24" fmla="*/ 316 w 316"/>
                  <a:gd name="T25" fmla="*/ 787 h 899"/>
                  <a:gd name="T26" fmla="*/ 304 w 316"/>
                  <a:gd name="T27" fmla="*/ 813 h 899"/>
                  <a:gd name="T28" fmla="*/ 268 w 316"/>
                  <a:gd name="T29" fmla="*/ 824 h 899"/>
                  <a:gd name="T30" fmla="*/ 226 w 316"/>
                  <a:gd name="T31" fmla="*/ 842 h 899"/>
                  <a:gd name="T32" fmla="*/ 197 w 316"/>
                  <a:gd name="T33" fmla="*/ 873 h 899"/>
                  <a:gd name="T34" fmla="*/ 173 w 316"/>
                  <a:gd name="T35" fmla="*/ 899 h 899"/>
                  <a:gd name="T36" fmla="*/ 143 w 316"/>
                  <a:gd name="T37" fmla="*/ 893 h 899"/>
                  <a:gd name="T38" fmla="*/ 126 w 316"/>
                  <a:gd name="T39" fmla="*/ 876 h 899"/>
                  <a:gd name="T40" fmla="*/ 111 w 316"/>
                  <a:gd name="T41" fmla="*/ 833 h 899"/>
                  <a:gd name="T42" fmla="*/ 138 w 316"/>
                  <a:gd name="T43" fmla="*/ 815 h 899"/>
                  <a:gd name="T44" fmla="*/ 197 w 316"/>
                  <a:gd name="T45" fmla="*/ 787 h 899"/>
                  <a:gd name="T46" fmla="*/ 232 w 316"/>
                  <a:gd name="T47" fmla="*/ 779 h 899"/>
                  <a:gd name="T48" fmla="*/ 236 w 316"/>
                  <a:gd name="T49" fmla="*/ 764 h 899"/>
                  <a:gd name="T50" fmla="*/ 218 w 316"/>
                  <a:gd name="T51" fmla="*/ 735 h 899"/>
                  <a:gd name="T52" fmla="*/ 188 w 316"/>
                  <a:gd name="T53" fmla="*/ 666 h 899"/>
                  <a:gd name="T54" fmla="*/ 146 w 316"/>
                  <a:gd name="T55" fmla="*/ 572 h 899"/>
                  <a:gd name="T56" fmla="*/ 107 w 316"/>
                  <a:gd name="T57" fmla="*/ 452 h 899"/>
                  <a:gd name="T58" fmla="*/ 65 w 316"/>
                  <a:gd name="T59" fmla="*/ 331 h 899"/>
                  <a:gd name="T60" fmla="*/ 36 w 316"/>
                  <a:gd name="T61" fmla="*/ 220 h 899"/>
                  <a:gd name="T62" fmla="*/ 19 w 316"/>
                  <a:gd name="T63" fmla="*/ 146 h 899"/>
                  <a:gd name="T64" fmla="*/ 0 w 316"/>
                  <a:gd name="T65" fmla="*/ 75 h 899"/>
                  <a:gd name="T66" fmla="*/ 27 w 316"/>
                  <a:gd name="T67" fmla="*/ 6 h 8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899"/>
                  <a:gd name="T104" fmla="*/ 316 w 316"/>
                  <a:gd name="T105" fmla="*/ 899 h 8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899">
                    <a:moveTo>
                      <a:pt x="27" y="6"/>
                    </a:moveTo>
                    <a:lnTo>
                      <a:pt x="65" y="0"/>
                    </a:lnTo>
                    <a:lnTo>
                      <a:pt x="101" y="17"/>
                    </a:lnTo>
                    <a:lnTo>
                      <a:pt x="117" y="48"/>
                    </a:lnTo>
                    <a:lnTo>
                      <a:pt x="117" y="186"/>
                    </a:lnTo>
                    <a:lnTo>
                      <a:pt x="128" y="272"/>
                    </a:lnTo>
                    <a:lnTo>
                      <a:pt x="153" y="386"/>
                    </a:lnTo>
                    <a:lnTo>
                      <a:pt x="178" y="490"/>
                    </a:lnTo>
                    <a:lnTo>
                      <a:pt x="215" y="601"/>
                    </a:lnTo>
                    <a:lnTo>
                      <a:pt x="236" y="675"/>
                    </a:lnTo>
                    <a:lnTo>
                      <a:pt x="259" y="727"/>
                    </a:lnTo>
                    <a:lnTo>
                      <a:pt x="298" y="761"/>
                    </a:lnTo>
                    <a:lnTo>
                      <a:pt x="316" y="787"/>
                    </a:lnTo>
                    <a:lnTo>
                      <a:pt x="304" y="813"/>
                    </a:lnTo>
                    <a:lnTo>
                      <a:pt x="268" y="824"/>
                    </a:lnTo>
                    <a:lnTo>
                      <a:pt x="226" y="842"/>
                    </a:lnTo>
                    <a:lnTo>
                      <a:pt x="197" y="873"/>
                    </a:lnTo>
                    <a:lnTo>
                      <a:pt x="173" y="899"/>
                    </a:lnTo>
                    <a:lnTo>
                      <a:pt x="143" y="893"/>
                    </a:lnTo>
                    <a:lnTo>
                      <a:pt x="126" y="876"/>
                    </a:lnTo>
                    <a:lnTo>
                      <a:pt x="111" y="833"/>
                    </a:lnTo>
                    <a:lnTo>
                      <a:pt x="138" y="815"/>
                    </a:lnTo>
                    <a:lnTo>
                      <a:pt x="197" y="787"/>
                    </a:lnTo>
                    <a:lnTo>
                      <a:pt x="232" y="779"/>
                    </a:lnTo>
                    <a:lnTo>
                      <a:pt x="236" y="764"/>
                    </a:lnTo>
                    <a:lnTo>
                      <a:pt x="218" y="735"/>
                    </a:lnTo>
                    <a:lnTo>
                      <a:pt x="188" y="666"/>
                    </a:lnTo>
                    <a:lnTo>
                      <a:pt x="146" y="572"/>
                    </a:lnTo>
                    <a:lnTo>
                      <a:pt x="107" y="452"/>
                    </a:lnTo>
                    <a:lnTo>
                      <a:pt x="65" y="331"/>
                    </a:lnTo>
                    <a:lnTo>
                      <a:pt x="36" y="220"/>
                    </a:lnTo>
                    <a:lnTo>
                      <a:pt x="19" y="146"/>
                    </a:lnTo>
                    <a:lnTo>
                      <a:pt x="0" y="75"/>
                    </a:lnTo>
                    <a:lnTo>
                      <a:pt x="27" y="6"/>
                    </a:lnTo>
                    <a:close/>
                  </a:path>
                </a:pathLst>
              </a:custGeom>
              <a:solidFill>
                <a:srgbClr val="000000"/>
              </a:solidFill>
              <a:ln w="31750">
                <a:noFill/>
                <a:round/>
                <a:headEnd/>
                <a:tailEnd/>
              </a:ln>
            </p:spPr>
            <p:txBody>
              <a:bodyPr/>
              <a:lstStyle/>
              <a:p>
                <a:endParaRPr lang="en-US">
                  <a:solidFill>
                    <a:srgbClr val="000000"/>
                  </a:solidFill>
                </a:endParaRPr>
              </a:p>
            </p:txBody>
          </p:sp>
          <p:sp>
            <p:nvSpPr>
              <p:cNvPr id="23580" name="Freeform 84"/>
              <p:cNvSpPr>
                <a:spLocks/>
              </p:cNvSpPr>
              <p:nvPr/>
            </p:nvSpPr>
            <p:spPr bwMode="auto">
              <a:xfrm>
                <a:off x="4763" y="9616"/>
                <a:ext cx="244" cy="867"/>
              </a:xfrm>
              <a:custGeom>
                <a:avLst/>
                <a:gdLst>
                  <a:gd name="T0" fmla="*/ 73 w 244"/>
                  <a:gd name="T1" fmla="*/ 171 h 867"/>
                  <a:gd name="T2" fmla="*/ 96 w 244"/>
                  <a:gd name="T3" fmla="*/ 42 h 867"/>
                  <a:gd name="T4" fmla="*/ 144 w 244"/>
                  <a:gd name="T5" fmla="*/ 0 h 867"/>
                  <a:gd name="T6" fmla="*/ 181 w 244"/>
                  <a:gd name="T7" fmla="*/ 33 h 867"/>
                  <a:gd name="T8" fmla="*/ 198 w 244"/>
                  <a:gd name="T9" fmla="*/ 68 h 867"/>
                  <a:gd name="T10" fmla="*/ 171 w 244"/>
                  <a:gd name="T11" fmla="*/ 128 h 867"/>
                  <a:gd name="T12" fmla="*/ 150 w 244"/>
                  <a:gd name="T13" fmla="*/ 223 h 867"/>
                  <a:gd name="T14" fmla="*/ 142 w 244"/>
                  <a:gd name="T15" fmla="*/ 320 h 867"/>
                  <a:gd name="T16" fmla="*/ 133 w 244"/>
                  <a:gd name="T17" fmla="*/ 420 h 867"/>
                  <a:gd name="T18" fmla="*/ 144 w 244"/>
                  <a:gd name="T19" fmla="*/ 492 h 867"/>
                  <a:gd name="T20" fmla="*/ 169 w 244"/>
                  <a:gd name="T21" fmla="*/ 584 h 867"/>
                  <a:gd name="T22" fmla="*/ 196 w 244"/>
                  <a:gd name="T23" fmla="*/ 664 h 867"/>
                  <a:gd name="T24" fmla="*/ 223 w 244"/>
                  <a:gd name="T25" fmla="*/ 749 h 867"/>
                  <a:gd name="T26" fmla="*/ 235 w 244"/>
                  <a:gd name="T27" fmla="*/ 781 h 867"/>
                  <a:gd name="T28" fmla="*/ 244 w 244"/>
                  <a:gd name="T29" fmla="*/ 801 h 867"/>
                  <a:gd name="T30" fmla="*/ 235 w 244"/>
                  <a:gd name="T31" fmla="*/ 833 h 867"/>
                  <a:gd name="T32" fmla="*/ 217 w 244"/>
                  <a:gd name="T33" fmla="*/ 844 h 867"/>
                  <a:gd name="T34" fmla="*/ 160 w 244"/>
                  <a:gd name="T35" fmla="*/ 835 h 867"/>
                  <a:gd name="T36" fmla="*/ 90 w 244"/>
                  <a:gd name="T37" fmla="*/ 844 h 867"/>
                  <a:gd name="T38" fmla="*/ 54 w 244"/>
                  <a:gd name="T39" fmla="*/ 861 h 867"/>
                  <a:gd name="T40" fmla="*/ 19 w 244"/>
                  <a:gd name="T41" fmla="*/ 867 h 867"/>
                  <a:gd name="T42" fmla="*/ 0 w 244"/>
                  <a:gd name="T43" fmla="*/ 844 h 867"/>
                  <a:gd name="T44" fmla="*/ 52 w 244"/>
                  <a:gd name="T45" fmla="*/ 789 h 867"/>
                  <a:gd name="T46" fmla="*/ 100 w 244"/>
                  <a:gd name="T47" fmla="*/ 783 h 867"/>
                  <a:gd name="T48" fmla="*/ 163 w 244"/>
                  <a:gd name="T49" fmla="*/ 783 h 867"/>
                  <a:gd name="T50" fmla="*/ 187 w 244"/>
                  <a:gd name="T51" fmla="*/ 783 h 867"/>
                  <a:gd name="T52" fmla="*/ 190 w 244"/>
                  <a:gd name="T53" fmla="*/ 755 h 867"/>
                  <a:gd name="T54" fmla="*/ 169 w 244"/>
                  <a:gd name="T55" fmla="*/ 695 h 867"/>
                  <a:gd name="T56" fmla="*/ 117 w 244"/>
                  <a:gd name="T57" fmla="*/ 584 h 867"/>
                  <a:gd name="T58" fmla="*/ 88 w 244"/>
                  <a:gd name="T59" fmla="*/ 492 h 867"/>
                  <a:gd name="T60" fmla="*/ 73 w 244"/>
                  <a:gd name="T61" fmla="*/ 397 h 867"/>
                  <a:gd name="T62" fmla="*/ 63 w 244"/>
                  <a:gd name="T63" fmla="*/ 312 h 867"/>
                  <a:gd name="T64" fmla="*/ 63 w 244"/>
                  <a:gd name="T65" fmla="*/ 232 h 867"/>
                  <a:gd name="T66" fmla="*/ 73 w 244"/>
                  <a:gd name="T67" fmla="*/ 171 h 8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867"/>
                  <a:gd name="T104" fmla="*/ 244 w 244"/>
                  <a:gd name="T105" fmla="*/ 867 h 8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867">
                    <a:moveTo>
                      <a:pt x="73" y="171"/>
                    </a:moveTo>
                    <a:lnTo>
                      <a:pt x="96" y="42"/>
                    </a:lnTo>
                    <a:lnTo>
                      <a:pt x="144" y="0"/>
                    </a:lnTo>
                    <a:lnTo>
                      <a:pt x="181" y="33"/>
                    </a:lnTo>
                    <a:lnTo>
                      <a:pt x="198" y="68"/>
                    </a:lnTo>
                    <a:lnTo>
                      <a:pt x="171" y="128"/>
                    </a:lnTo>
                    <a:lnTo>
                      <a:pt x="150" y="223"/>
                    </a:lnTo>
                    <a:lnTo>
                      <a:pt x="142" y="320"/>
                    </a:lnTo>
                    <a:lnTo>
                      <a:pt x="133" y="420"/>
                    </a:lnTo>
                    <a:lnTo>
                      <a:pt x="144" y="492"/>
                    </a:lnTo>
                    <a:lnTo>
                      <a:pt x="169" y="584"/>
                    </a:lnTo>
                    <a:lnTo>
                      <a:pt x="196" y="664"/>
                    </a:lnTo>
                    <a:lnTo>
                      <a:pt x="223" y="749"/>
                    </a:lnTo>
                    <a:lnTo>
                      <a:pt x="235" y="781"/>
                    </a:lnTo>
                    <a:lnTo>
                      <a:pt x="244" y="801"/>
                    </a:lnTo>
                    <a:lnTo>
                      <a:pt x="235" y="833"/>
                    </a:lnTo>
                    <a:lnTo>
                      <a:pt x="217" y="844"/>
                    </a:lnTo>
                    <a:lnTo>
                      <a:pt x="160" y="835"/>
                    </a:lnTo>
                    <a:lnTo>
                      <a:pt x="90" y="844"/>
                    </a:lnTo>
                    <a:lnTo>
                      <a:pt x="54" y="861"/>
                    </a:lnTo>
                    <a:lnTo>
                      <a:pt x="19" y="867"/>
                    </a:lnTo>
                    <a:lnTo>
                      <a:pt x="0" y="844"/>
                    </a:lnTo>
                    <a:lnTo>
                      <a:pt x="52" y="789"/>
                    </a:lnTo>
                    <a:lnTo>
                      <a:pt x="100" y="783"/>
                    </a:lnTo>
                    <a:lnTo>
                      <a:pt x="163" y="783"/>
                    </a:lnTo>
                    <a:lnTo>
                      <a:pt x="187" y="783"/>
                    </a:lnTo>
                    <a:lnTo>
                      <a:pt x="190" y="755"/>
                    </a:lnTo>
                    <a:lnTo>
                      <a:pt x="169" y="695"/>
                    </a:lnTo>
                    <a:lnTo>
                      <a:pt x="117" y="584"/>
                    </a:lnTo>
                    <a:lnTo>
                      <a:pt x="88" y="492"/>
                    </a:lnTo>
                    <a:lnTo>
                      <a:pt x="73" y="397"/>
                    </a:lnTo>
                    <a:lnTo>
                      <a:pt x="63" y="312"/>
                    </a:lnTo>
                    <a:lnTo>
                      <a:pt x="63" y="232"/>
                    </a:lnTo>
                    <a:lnTo>
                      <a:pt x="73" y="171"/>
                    </a:lnTo>
                    <a:close/>
                  </a:path>
                </a:pathLst>
              </a:custGeom>
              <a:solidFill>
                <a:srgbClr val="000000"/>
              </a:solidFill>
              <a:ln w="31750">
                <a:no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2876431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889"/>
                                        </p:tgtEl>
                                        <p:attrNameLst>
                                          <p:attrName>style.visibility</p:attrName>
                                        </p:attrNameLst>
                                      </p:cBhvr>
                                      <p:to>
                                        <p:strVal val="visible"/>
                                      </p:to>
                                    </p:set>
                                    <p:anim calcmode="discrete" valueType="clr">
                                      <p:cBhvr override="childStyle">
                                        <p:cTn id="7" dur="80"/>
                                        <p:tgtEl>
                                          <p:spTgt spid="3788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889"/>
                                        </p:tgtEl>
                                        <p:attrNameLst>
                                          <p:attrName>fillcolor</p:attrName>
                                        </p:attrNameLst>
                                      </p:cBhvr>
                                      <p:tavLst>
                                        <p:tav tm="0">
                                          <p:val>
                                            <p:clrVal>
                                              <a:schemeClr val="accent2"/>
                                            </p:clrVal>
                                          </p:val>
                                        </p:tav>
                                        <p:tav tm="50000">
                                          <p:val>
                                            <p:clrVal>
                                              <a:schemeClr val="hlink"/>
                                            </p:clrVal>
                                          </p:val>
                                        </p:tav>
                                      </p:tavLst>
                                    </p:anim>
                                    <p:set>
                                      <p:cBhvr>
                                        <p:cTn id="9" dur="80"/>
                                        <p:tgtEl>
                                          <p:spTgt spid="3788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78890"/>
                                        </p:tgtEl>
                                        <p:attrNameLst>
                                          <p:attrName>style.visibility</p:attrName>
                                        </p:attrNameLst>
                                      </p:cBhvr>
                                      <p:to>
                                        <p:strVal val="visible"/>
                                      </p:to>
                                    </p:set>
                                    <p:anim calcmode="discrete" valueType="clr">
                                      <p:cBhvr override="childStyle">
                                        <p:cTn id="14" dur="80"/>
                                        <p:tgtEl>
                                          <p:spTgt spid="37889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8890"/>
                                        </p:tgtEl>
                                        <p:attrNameLst>
                                          <p:attrName>fillcolor</p:attrName>
                                        </p:attrNameLst>
                                      </p:cBhvr>
                                      <p:tavLst>
                                        <p:tav tm="0">
                                          <p:val>
                                            <p:clrVal>
                                              <a:schemeClr val="accent2"/>
                                            </p:clrVal>
                                          </p:val>
                                        </p:tav>
                                        <p:tav tm="50000">
                                          <p:val>
                                            <p:clrVal>
                                              <a:schemeClr val="hlink"/>
                                            </p:clrVal>
                                          </p:val>
                                        </p:tav>
                                      </p:tavLst>
                                    </p:anim>
                                    <p:set>
                                      <p:cBhvr>
                                        <p:cTn id="16" dur="80"/>
                                        <p:tgtEl>
                                          <p:spTgt spid="378890"/>
                                        </p:tgtEl>
                                        <p:attrNameLst>
                                          <p:attrName>fill.type</p:attrName>
                                        </p:attrNameLst>
                                      </p:cBhvr>
                                      <p:to>
                                        <p:strVal val="solid"/>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78891"/>
                                        </p:tgtEl>
                                        <p:attrNameLst>
                                          <p:attrName>style.visibility</p:attrName>
                                        </p:attrNameLst>
                                      </p:cBhvr>
                                      <p:to>
                                        <p:strVal val="visible"/>
                                      </p:to>
                                    </p:set>
                                    <p:anim calcmode="discrete" valueType="clr">
                                      <p:cBhvr override="childStyle">
                                        <p:cTn id="24" dur="80"/>
                                        <p:tgtEl>
                                          <p:spTgt spid="37889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78891"/>
                                        </p:tgtEl>
                                        <p:attrNameLst>
                                          <p:attrName>fillcolor</p:attrName>
                                        </p:attrNameLst>
                                      </p:cBhvr>
                                      <p:tavLst>
                                        <p:tav tm="0">
                                          <p:val>
                                            <p:clrVal>
                                              <a:schemeClr val="accent2"/>
                                            </p:clrVal>
                                          </p:val>
                                        </p:tav>
                                        <p:tav tm="50000">
                                          <p:val>
                                            <p:clrVal>
                                              <a:schemeClr val="hlink"/>
                                            </p:clrVal>
                                          </p:val>
                                        </p:tav>
                                      </p:tavLst>
                                    </p:anim>
                                    <p:set>
                                      <p:cBhvr>
                                        <p:cTn id="26" dur="80"/>
                                        <p:tgtEl>
                                          <p:spTgt spid="378891"/>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78895"/>
                                        </p:tgtEl>
                                        <p:attrNameLst>
                                          <p:attrName>style.visibility</p:attrName>
                                        </p:attrNameLst>
                                      </p:cBhvr>
                                      <p:to>
                                        <p:strVal val="visible"/>
                                      </p:to>
                                    </p:set>
                                    <p:anim calcmode="discrete" valueType="clr">
                                      <p:cBhvr override="childStyle">
                                        <p:cTn id="31" dur="80"/>
                                        <p:tgtEl>
                                          <p:spTgt spid="37889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78895"/>
                                        </p:tgtEl>
                                        <p:attrNameLst>
                                          <p:attrName>fillcolor</p:attrName>
                                        </p:attrNameLst>
                                      </p:cBhvr>
                                      <p:tavLst>
                                        <p:tav tm="0">
                                          <p:val>
                                            <p:clrVal>
                                              <a:schemeClr val="accent2"/>
                                            </p:clrVal>
                                          </p:val>
                                        </p:tav>
                                        <p:tav tm="50000">
                                          <p:val>
                                            <p:clrVal>
                                              <a:schemeClr val="hlink"/>
                                            </p:clrVal>
                                          </p:val>
                                        </p:tav>
                                      </p:tavLst>
                                    </p:anim>
                                    <p:set>
                                      <p:cBhvr>
                                        <p:cTn id="33" dur="80"/>
                                        <p:tgtEl>
                                          <p:spTgt spid="378895"/>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378896"/>
                                        </p:tgtEl>
                                        <p:attrNameLst>
                                          <p:attrName>style.visibility</p:attrName>
                                        </p:attrNameLst>
                                      </p:cBhvr>
                                      <p:to>
                                        <p:strVal val="visible"/>
                                      </p:to>
                                    </p:set>
                                    <p:anim calcmode="lin" valueType="num">
                                      <p:cBhvr additive="base">
                                        <p:cTn id="38" dur="5000" fill="hold"/>
                                        <p:tgtEl>
                                          <p:spTgt spid="378896"/>
                                        </p:tgtEl>
                                        <p:attrNameLst>
                                          <p:attrName>ppt_x</p:attrName>
                                        </p:attrNameLst>
                                      </p:cBhvr>
                                      <p:tavLst>
                                        <p:tav tm="0">
                                          <p:val>
                                            <p:strVal val="#ppt_x"/>
                                          </p:val>
                                        </p:tav>
                                        <p:tav tm="100000">
                                          <p:val>
                                            <p:strVal val="#ppt_x"/>
                                          </p:val>
                                        </p:tav>
                                      </p:tavLst>
                                    </p:anim>
                                    <p:anim calcmode="lin" valueType="num">
                                      <p:cBhvr additive="base">
                                        <p:cTn id="39" dur="5000" fill="hold"/>
                                        <p:tgtEl>
                                          <p:spTgt spid="37889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 calcmode="lin" valueType="num">
                                      <p:cBhvr>
                                        <p:cTn id="46" dur="1000" fill="hold"/>
                                        <p:tgtEl>
                                          <p:spTgt spid="2"/>
                                        </p:tgtEl>
                                        <p:attrNameLst>
                                          <p:attrName>style.rotation</p:attrName>
                                        </p:attrNameLst>
                                      </p:cBhvr>
                                      <p:tavLst>
                                        <p:tav tm="0">
                                          <p:val>
                                            <p:fltVal val="90"/>
                                          </p:val>
                                        </p:tav>
                                        <p:tav tm="100000">
                                          <p:val>
                                            <p:fltVal val="0"/>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9" grpId="0"/>
      <p:bldP spid="378890" grpId="0"/>
      <p:bldP spid="378891" grpId="0"/>
      <p:bldP spid="378895" grpId="0"/>
      <p:bldP spid="37889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258763" y="4770438"/>
            <a:ext cx="2460625" cy="1800225"/>
          </a:xfrm>
          <a:prstGeom prst="rect">
            <a:avLst/>
          </a:prstGeom>
          <a:noFill/>
          <a:ln w="9525" algn="ctr">
            <a:noFill/>
            <a:miter lim="800000"/>
            <a:headEnd/>
            <a:tailEnd/>
          </a:ln>
        </p:spPr>
        <p:txBody>
          <a:bodyPr anchor="ctr">
            <a:spAutoFit/>
          </a:bodyPr>
          <a:lstStyle/>
          <a:p>
            <a:r>
              <a:rPr lang="en-US" b="0">
                <a:solidFill>
                  <a:srgbClr val="000000"/>
                </a:solidFill>
              </a:rPr>
              <a:t>The faster the Earth spins, the lower the scale reads. </a:t>
            </a:r>
          </a:p>
        </p:txBody>
      </p:sp>
      <p:sp>
        <p:nvSpPr>
          <p:cNvPr id="31750" name="Rectangle 6"/>
          <p:cNvSpPr>
            <a:spLocks noChangeArrowheads="1"/>
          </p:cNvSpPr>
          <p:nvPr/>
        </p:nvSpPr>
        <p:spPr bwMode="auto">
          <a:xfrm>
            <a:off x="449880" y="216231"/>
            <a:ext cx="7229475" cy="946150"/>
          </a:xfrm>
          <a:prstGeom prst="rect">
            <a:avLst/>
          </a:prstGeom>
          <a:noFill/>
          <a:ln w="9525" algn="ctr">
            <a:noFill/>
            <a:miter lim="800000"/>
            <a:headEnd/>
            <a:tailEnd/>
          </a:ln>
        </p:spPr>
        <p:txBody>
          <a:bodyPr wrap="none" anchor="ctr">
            <a:spAutoFit/>
          </a:bodyPr>
          <a:lstStyle/>
          <a:p>
            <a:pPr algn="l"/>
            <a:r>
              <a:rPr lang="en-US" b="0">
                <a:solidFill>
                  <a:srgbClr val="00B050"/>
                </a:solidFill>
              </a:rPr>
              <a:t>Q: Why do people weigh less at the equator</a:t>
            </a:r>
          </a:p>
          <a:p>
            <a:pPr algn="l"/>
            <a:r>
              <a:rPr lang="en-US" b="0">
                <a:solidFill>
                  <a:srgbClr val="00B050"/>
                </a:solidFill>
              </a:rPr>
              <a:t>     than they would if they were at the poles?</a:t>
            </a:r>
          </a:p>
        </p:txBody>
      </p:sp>
      <p:sp>
        <p:nvSpPr>
          <p:cNvPr id="31751" name="Rectangle 7"/>
          <p:cNvSpPr>
            <a:spLocks noChangeArrowheads="1"/>
          </p:cNvSpPr>
          <p:nvPr/>
        </p:nvSpPr>
        <p:spPr bwMode="auto">
          <a:xfrm>
            <a:off x="7853980" y="331"/>
            <a:ext cx="847725" cy="1311275"/>
          </a:xfrm>
          <a:prstGeom prst="rect">
            <a:avLst/>
          </a:prstGeom>
          <a:noFill/>
          <a:ln w="9525" algn="ctr">
            <a:noFill/>
            <a:miter lim="800000"/>
            <a:headEnd/>
            <a:tailEnd/>
          </a:ln>
        </p:spPr>
        <p:txBody>
          <a:bodyPr anchor="ctr">
            <a:spAutoFit/>
          </a:bodyPr>
          <a:lstStyle/>
          <a:p>
            <a:pPr algn="l"/>
            <a:r>
              <a:rPr lang="en-US" sz="8000" b="0">
                <a:solidFill>
                  <a:srgbClr val="00B050"/>
                </a:solidFill>
              </a:rPr>
              <a:t>? </a:t>
            </a:r>
          </a:p>
        </p:txBody>
      </p:sp>
      <p:sp>
        <p:nvSpPr>
          <p:cNvPr id="390153" name="Rectangle 9"/>
          <p:cNvSpPr>
            <a:spLocks noChangeArrowheads="1"/>
          </p:cNvSpPr>
          <p:nvPr/>
        </p:nvSpPr>
        <p:spPr bwMode="auto">
          <a:xfrm>
            <a:off x="217426" y="1266022"/>
            <a:ext cx="9027856" cy="954107"/>
          </a:xfrm>
          <a:prstGeom prst="rect">
            <a:avLst/>
          </a:prstGeom>
          <a:noFill/>
          <a:ln w="9525" algn="ctr">
            <a:noFill/>
            <a:miter lim="800000"/>
            <a:headEnd/>
            <a:tailEnd/>
          </a:ln>
        </p:spPr>
        <p:txBody>
          <a:bodyPr wrap="none" anchor="ctr">
            <a:spAutoFit/>
          </a:bodyPr>
          <a:lstStyle/>
          <a:p>
            <a:pPr algn="l"/>
            <a:r>
              <a:rPr lang="en-US" b="0" dirty="0" smtClean="0">
                <a:solidFill>
                  <a:srgbClr val="00B050"/>
                </a:solidFill>
                <a:ea typeface="Times New Roman" pitchFamily="18" charset="0"/>
                <a:cs typeface="Arial" pitchFamily="34" charset="0"/>
              </a:rPr>
              <a:t>Ans. </a:t>
            </a:r>
            <a:r>
              <a:rPr lang="en-US" b="0" dirty="0">
                <a:solidFill>
                  <a:srgbClr val="00B050"/>
                </a:solidFill>
                <a:ea typeface="Times New Roman" pitchFamily="18" charset="0"/>
                <a:cs typeface="Arial" pitchFamily="34" charset="0"/>
              </a:rPr>
              <a:t>#1: Earth bulges at equator. Therefore, distance</a:t>
            </a:r>
          </a:p>
          <a:p>
            <a:pPr algn="l"/>
            <a:r>
              <a:rPr lang="en-US" b="0" dirty="0">
                <a:solidFill>
                  <a:srgbClr val="00B050"/>
                </a:solidFill>
                <a:ea typeface="Times New Roman" pitchFamily="18" charset="0"/>
                <a:cs typeface="Arial" pitchFamily="34" charset="0"/>
              </a:rPr>
              <a:t>          </a:t>
            </a:r>
            <a:r>
              <a:rPr lang="en-US" b="0" dirty="0" smtClean="0">
                <a:solidFill>
                  <a:srgbClr val="00B050"/>
                </a:solidFill>
                <a:ea typeface="Times New Roman" pitchFamily="18" charset="0"/>
                <a:cs typeface="Arial" pitchFamily="34" charset="0"/>
              </a:rPr>
              <a:t>    </a:t>
            </a:r>
            <a:r>
              <a:rPr lang="en-US" b="0" dirty="0" err="1" smtClean="0">
                <a:solidFill>
                  <a:srgbClr val="00B050"/>
                </a:solidFill>
                <a:ea typeface="Times New Roman" pitchFamily="18" charset="0"/>
                <a:cs typeface="Arial" pitchFamily="34" charset="0"/>
              </a:rPr>
              <a:t>btwn</a:t>
            </a:r>
            <a:r>
              <a:rPr lang="en-US" b="0" dirty="0" smtClean="0">
                <a:solidFill>
                  <a:srgbClr val="00B050"/>
                </a:solidFill>
                <a:ea typeface="Times New Roman" pitchFamily="18" charset="0"/>
                <a:cs typeface="Arial" pitchFamily="34" charset="0"/>
              </a:rPr>
              <a:t> mass centers is greater, so </a:t>
            </a:r>
            <a:r>
              <a:rPr lang="en-US" b="0" dirty="0">
                <a:solidFill>
                  <a:srgbClr val="00B050"/>
                </a:solidFill>
                <a:ea typeface="Times New Roman" pitchFamily="18" charset="0"/>
                <a:cs typeface="Arial" pitchFamily="34" charset="0"/>
              </a:rPr>
              <a:t>force is less. </a:t>
            </a:r>
          </a:p>
        </p:txBody>
      </p:sp>
      <p:graphicFrame>
        <p:nvGraphicFramePr>
          <p:cNvPr id="390155" name="Object 11"/>
          <p:cNvGraphicFramePr>
            <a:graphicFrameLocks noChangeAspect="1"/>
          </p:cNvGraphicFramePr>
          <p:nvPr/>
        </p:nvGraphicFramePr>
        <p:xfrm>
          <a:off x="2133600" y="2314575"/>
          <a:ext cx="2046288" cy="838200"/>
        </p:xfrm>
        <a:graphic>
          <a:graphicData uri="http://schemas.openxmlformats.org/presentationml/2006/ole">
            <mc:AlternateContent xmlns:mc="http://schemas.openxmlformats.org/markup-compatibility/2006">
              <mc:Choice xmlns:v="urn:schemas-microsoft-com:vml" Requires="v">
                <p:oleObj spid="_x0000_s29806" name="Equation" r:id="rId3" imgW="2044440" imgH="838080" progId="Equation.3">
                  <p:embed/>
                </p:oleObj>
              </mc:Choice>
              <mc:Fallback>
                <p:oleObj name="Equation" r:id="rId3" imgW="204444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314575"/>
                        <a:ext cx="20462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57" name="Object 13"/>
          <p:cNvGraphicFramePr>
            <a:graphicFrameLocks noChangeAspect="1"/>
          </p:cNvGraphicFramePr>
          <p:nvPr/>
        </p:nvGraphicFramePr>
        <p:xfrm>
          <a:off x="5013325" y="2503488"/>
          <a:ext cx="2009775" cy="508000"/>
        </p:xfrm>
        <a:graphic>
          <a:graphicData uri="http://schemas.openxmlformats.org/presentationml/2006/ole">
            <mc:AlternateContent xmlns:mc="http://schemas.openxmlformats.org/markup-compatibility/2006">
              <mc:Choice xmlns:v="urn:schemas-microsoft-com:vml" Requires="v">
                <p:oleObj spid="_x0000_s29807" name="Equation" r:id="rId5" imgW="2006280" imgH="507960" progId="Equation.3">
                  <p:embed/>
                </p:oleObj>
              </mc:Choice>
              <mc:Fallback>
                <p:oleObj name="Equation" r:id="rId5" imgW="200628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2503488"/>
                        <a:ext cx="20097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0158" name="Rectangle 14"/>
          <p:cNvSpPr>
            <a:spLocks noChangeArrowheads="1"/>
          </p:cNvSpPr>
          <p:nvPr/>
        </p:nvSpPr>
        <p:spPr bwMode="auto">
          <a:xfrm>
            <a:off x="226951" y="3198347"/>
            <a:ext cx="3599062" cy="523220"/>
          </a:xfrm>
          <a:prstGeom prst="rect">
            <a:avLst/>
          </a:prstGeom>
          <a:noFill/>
          <a:ln w="9525" algn="ctr">
            <a:noFill/>
            <a:miter lim="800000"/>
            <a:headEnd/>
            <a:tailEnd/>
          </a:ln>
        </p:spPr>
        <p:txBody>
          <a:bodyPr wrap="none" anchor="ctr">
            <a:spAutoFit/>
          </a:bodyPr>
          <a:lstStyle/>
          <a:p>
            <a:pPr algn="l"/>
            <a:r>
              <a:rPr lang="en-US" b="0" dirty="0" smtClean="0">
                <a:solidFill>
                  <a:srgbClr val="00B050"/>
                </a:solidFill>
              </a:rPr>
              <a:t>Ans. </a:t>
            </a:r>
            <a:r>
              <a:rPr lang="en-US" b="0" dirty="0">
                <a:solidFill>
                  <a:srgbClr val="00B050"/>
                </a:solidFill>
              </a:rPr>
              <a:t>#2: Earth spins. </a:t>
            </a:r>
          </a:p>
        </p:txBody>
      </p:sp>
      <p:grpSp>
        <p:nvGrpSpPr>
          <p:cNvPr id="2" name="Group 38"/>
          <p:cNvGrpSpPr>
            <a:grpSpLocks/>
          </p:cNvGrpSpPr>
          <p:nvPr/>
        </p:nvGrpSpPr>
        <p:grpSpPr bwMode="auto">
          <a:xfrm>
            <a:off x="5424488" y="4681538"/>
            <a:ext cx="928687" cy="417512"/>
            <a:chOff x="3393" y="2976"/>
            <a:chExt cx="585" cy="263"/>
          </a:xfrm>
        </p:grpSpPr>
        <p:sp>
          <p:nvSpPr>
            <p:cNvPr id="31767" name="Freeform 21"/>
            <p:cNvSpPr>
              <a:spLocks/>
            </p:cNvSpPr>
            <p:nvPr/>
          </p:nvSpPr>
          <p:spPr bwMode="auto">
            <a:xfrm rot="5310229">
              <a:off x="3848" y="3082"/>
              <a:ext cx="126" cy="134"/>
            </a:xfrm>
            <a:custGeom>
              <a:avLst/>
              <a:gdLst>
                <a:gd name="T0" fmla="*/ 0 w 629"/>
                <a:gd name="T1" fmla="*/ 0 h 670"/>
                <a:gd name="T2" fmla="*/ 0 w 629"/>
                <a:gd name="T3" fmla="*/ 0 h 670"/>
                <a:gd name="T4" fmla="*/ 0 w 629"/>
                <a:gd name="T5" fmla="*/ 0 h 670"/>
                <a:gd name="T6" fmla="*/ 0 w 629"/>
                <a:gd name="T7" fmla="*/ 0 h 670"/>
                <a:gd name="T8" fmla="*/ 0 w 629"/>
                <a:gd name="T9" fmla="*/ 0 h 670"/>
                <a:gd name="T10" fmla="*/ 0 w 629"/>
                <a:gd name="T11" fmla="*/ 0 h 670"/>
                <a:gd name="T12" fmla="*/ 0 w 629"/>
                <a:gd name="T13" fmla="*/ 0 h 670"/>
                <a:gd name="T14" fmla="*/ 0 w 629"/>
                <a:gd name="T15" fmla="*/ 0 h 670"/>
                <a:gd name="T16" fmla="*/ 0 w 629"/>
                <a:gd name="T17" fmla="*/ 0 h 670"/>
                <a:gd name="T18" fmla="*/ 0 w 629"/>
                <a:gd name="T19" fmla="*/ 0 h 670"/>
                <a:gd name="T20" fmla="*/ 0 w 629"/>
                <a:gd name="T21" fmla="*/ 0 h 670"/>
                <a:gd name="T22" fmla="*/ 0 w 629"/>
                <a:gd name="T23" fmla="*/ 0 h 670"/>
                <a:gd name="T24" fmla="*/ 0 w 629"/>
                <a:gd name="T25" fmla="*/ 0 h 670"/>
                <a:gd name="T26" fmla="*/ 0 w 629"/>
                <a:gd name="T27" fmla="*/ 0 h 670"/>
                <a:gd name="T28" fmla="*/ 0 w 629"/>
                <a:gd name="T29" fmla="*/ 0 h 670"/>
                <a:gd name="T30" fmla="*/ 0 w 629"/>
                <a:gd name="T31" fmla="*/ 0 h 670"/>
                <a:gd name="T32" fmla="*/ 0 w 629"/>
                <a:gd name="T33" fmla="*/ 0 h 670"/>
                <a:gd name="T34" fmla="*/ 0 w 629"/>
                <a:gd name="T35" fmla="*/ 0 h 670"/>
                <a:gd name="T36" fmla="*/ 0 w 629"/>
                <a:gd name="T37" fmla="*/ 0 h 670"/>
                <a:gd name="T38" fmla="*/ 0 w 629"/>
                <a:gd name="T39" fmla="*/ 0 h 670"/>
                <a:gd name="T40" fmla="*/ 0 w 629"/>
                <a:gd name="T41" fmla="*/ 0 h 670"/>
                <a:gd name="T42" fmla="*/ 0 w 629"/>
                <a:gd name="T43" fmla="*/ 0 h 670"/>
                <a:gd name="T44" fmla="*/ 0 w 629"/>
                <a:gd name="T45" fmla="*/ 0 h 670"/>
                <a:gd name="T46" fmla="*/ 0 w 629"/>
                <a:gd name="T47" fmla="*/ 0 h 670"/>
                <a:gd name="T48" fmla="*/ 0 w 629"/>
                <a:gd name="T49" fmla="*/ 0 h 6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9"/>
                <a:gd name="T76" fmla="*/ 0 h 670"/>
                <a:gd name="T77" fmla="*/ 629 w 629"/>
                <a:gd name="T78" fmla="*/ 670 h 6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9" h="670">
                  <a:moveTo>
                    <a:pt x="130" y="30"/>
                  </a:moveTo>
                  <a:lnTo>
                    <a:pt x="200" y="0"/>
                  </a:lnTo>
                  <a:lnTo>
                    <a:pt x="250" y="22"/>
                  </a:lnTo>
                  <a:lnTo>
                    <a:pt x="304" y="95"/>
                  </a:lnTo>
                  <a:lnTo>
                    <a:pt x="338" y="199"/>
                  </a:lnTo>
                  <a:lnTo>
                    <a:pt x="342" y="273"/>
                  </a:lnTo>
                  <a:lnTo>
                    <a:pt x="346" y="368"/>
                  </a:lnTo>
                  <a:lnTo>
                    <a:pt x="570" y="364"/>
                  </a:lnTo>
                  <a:lnTo>
                    <a:pt x="629" y="378"/>
                  </a:lnTo>
                  <a:lnTo>
                    <a:pt x="621" y="423"/>
                  </a:lnTo>
                  <a:lnTo>
                    <a:pt x="501" y="405"/>
                  </a:lnTo>
                  <a:lnTo>
                    <a:pt x="342" y="432"/>
                  </a:lnTo>
                  <a:lnTo>
                    <a:pt x="309" y="527"/>
                  </a:lnTo>
                  <a:lnTo>
                    <a:pt x="263" y="610"/>
                  </a:lnTo>
                  <a:lnTo>
                    <a:pt x="209" y="642"/>
                  </a:lnTo>
                  <a:lnTo>
                    <a:pt x="150" y="670"/>
                  </a:lnTo>
                  <a:lnTo>
                    <a:pt x="108" y="652"/>
                  </a:lnTo>
                  <a:lnTo>
                    <a:pt x="50" y="578"/>
                  </a:lnTo>
                  <a:lnTo>
                    <a:pt x="9" y="487"/>
                  </a:lnTo>
                  <a:lnTo>
                    <a:pt x="0" y="410"/>
                  </a:lnTo>
                  <a:lnTo>
                    <a:pt x="22" y="254"/>
                  </a:lnTo>
                  <a:lnTo>
                    <a:pt x="71" y="137"/>
                  </a:lnTo>
                  <a:lnTo>
                    <a:pt x="108" y="68"/>
                  </a:lnTo>
                  <a:lnTo>
                    <a:pt x="154" y="26"/>
                  </a:lnTo>
                  <a:lnTo>
                    <a:pt x="130" y="30"/>
                  </a:lnTo>
                  <a:close/>
                </a:path>
              </a:pathLst>
            </a:custGeom>
            <a:solidFill>
              <a:srgbClr val="000000"/>
            </a:solidFill>
            <a:ln w="9525">
              <a:noFill/>
              <a:round/>
              <a:headEnd/>
              <a:tailEnd/>
            </a:ln>
          </p:spPr>
          <p:txBody>
            <a:bodyPr/>
            <a:lstStyle/>
            <a:p>
              <a:endParaRPr lang="en-US">
                <a:solidFill>
                  <a:srgbClr val="000000"/>
                </a:solidFill>
              </a:endParaRPr>
            </a:p>
          </p:txBody>
        </p:sp>
        <p:sp>
          <p:nvSpPr>
            <p:cNvPr id="31768" name="Freeform 22"/>
            <p:cNvSpPr>
              <a:spLocks/>
            </p:cNvSpPr>
            <p:nvPr/>
          </p:nvSpPr>
          <p:spPr bwMode="auto">
            <a:xfrm rot="9381028">
              <a:off x="3579" y="3189"/>
              <a:ext cx="257" cy="50"/>
            </a:xfrm>
            <a:custGeom>
              <a:avLst/>
              <a:gdLst>
                <a:gd name="T0" fmla="*/ 0 w 1286"/>
                <a:gd name="T1" fmla="*/ 0 h 250"/>
                <a:gd name="T2" fmla="*/ 0 w 1286"/>
                <a:gd name="T3" fmla="*/ 0 h 250"/>
                <a:gd name="T4" fmla="*/ 0 w 1286"/>
                <a:gd name="T5" fmla="*/ 0 h 250"/>
                <a:gd name="T6" fmla="*/ 0 w 1286"/>
                <a:gd name="T7" fmla="*/ 0 h 250"/>
                <a:gd name="T8" fmla="*/ 0 w 1286"/>
                <a:gd name="T9" fmla="*/ 0 h 250"/>
                <a:gd name="T10" fmla="*/ 0 w 1286"/>
                <a:gd name="T11" fmla="*/ 0 h 250"/>
                <a:gd name="T12" fmla="*/ 0 w 1286"/>
                <a:gd name="T13" fmla="*/ 0 h 250"/>
                <a:gd name="T14" fmla="*/ 0 w 1286"/>
                <a:gd name="T15" fmla="*/ 0 h 250"/>
                <a:gd name="T16" fmla="*/ 0 w 1286"/>
                <a:gd name="T17" fmla="*/ 0 h 250"/>
                <a:gd name="T18" fmla="*/ 0 w 1286"/>
                <a:gd name="T19" fmla="*/ 0 h 250"/>
                <a:gd name="T20" fmla="*/ 0 w 1286"/>
                <a:gd name="T21" fmla="*/ 0 h 250"/>
                <a:gd name="T22" fmla="*/ 0 w 1286"/>
                <a:gd name="T23" fmla="*/ 0 h 250"/>
                <a:gd name="T24" fmla="*/ 0 w 1286"/>
                <a:gd name="T25" fmla="*/ 0 h 250"/>
                <a:gd name="T26" fmla="*/ 0 w 1286"/>
                <a:gd name="T27" fmla="*/ 0 h 250"/>
                <a:gd name="T28" fmla="*/ 0 w 1286"/>
                <a:gd name="T29" fmla="*/ 0 h 250"/>
                <a:gd name="T30" fmla="*/ 0 w 1286"/>
                <a:gd name="T31" fmla="*/ 0 h 250"/>
                <a:gd name="T32" fmla="*/ 0 w 1286"/>
                <a:gd name="T33" fmla="*/ 0 h 250"/>
                <a:gd name="T34" fmla="*/ 0 w 1286"/>
                <a:gd name="T35" fmla="*/ 0 h 250"/>
                <a:gd name="T36" fmla="*/ 0 w 1286"/>
                <a:gd name="T37" fmla="*/ 0 h 250"/>
                <a:gd name="T38" fmla="*/ 0 w 1286"/>
                <a:gd name="T39" fmla="*/ 0 h 250"/>
                <a:gd name="T40" fmla="*/ 0 w 1286"/>
                <a:gd name="T41" fmla="*/ 0 h 250"/>
                <a:gd name="T42" fmla="*/ 0 w 1286"/>
                <a:gd name="T43" fmla="*/ 0 h 250"/>
                <a:gd name="T44" fmla="*/ 0 w 1286"/>
                <a:gd name="T45" fmla="*/ 0 h 250"/>
                <a:gd name="T46" fmla="*/ 0 w 1286"/>
                <a:gd name="T47" fmla="*/ 0 h 250"/>
                <a:gd name="T48" fmla="*/ 0 w 1286"/>
                <a:gd name="T49" fmla="*/ 0 h 250"/>
                <a:gd name="T50" fmla="*/ 0 w 1286"/>
                <a:gd name="T51" fmla="*/ 0 h 250"/>
                <a:gd name="T52" fmla="*/ 0 w 1286"/>
                <a:gd name="T53" fmla="*/ 0 h 250"/>
                <a:gd name="T54" fmla="*/ 0 w 1286"/>
                <a:gd name="T55" fmla="*/ 0 h 250"/>
                <a:gd name="T56" fmla="*/ 0 w 1286"/>
                <a:gd name="T57" fmla="*/ 0 h 2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6"/>
                <a:gd name="T88" fmla="*/ 0 h 250"/>
                <a:gd name="T89" fmla="*/ 1286 w 1286"/>
                <a:gd name="T90" fmla="*/ 250 h 2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6" h="250">
                  <a:moveTo>
                    <a:pt x="0" y="159"/>
                  </a:moveTo>
                  <a:lnTo>
                    <a:pt x="108" y="118"/>
                  </a:lnTo>
                  <a:lnTo>
                    <a:pt x="338" y="100"/>
                  </a:lnTo>
                  <a:lnTo>
                    <a:pt x="528" y="82"/>
                  </a:lnTo>
                  <a:lnTo>
                    <a:pt x="741" y="46"/>
                  </a:lnTo>
                  <a:lnTo>
                    <a:pt x="899" y="40"/>
                  </a:lnTo>
                  <a:lnTo>
                    <a:pt x="1107" y="14"/>
                  </a:lnTo>
                  <a:lnTo>
                    <a:pt x="1282" y="0"/>
                  </a:lnTo>
                  <a:lnTo>
                    <a:pt x="1286" y="28"/>
                  </a:lnTo>
                  <a:lnTo>
                    <a:pt x="1244" y="64"/>
                  </a:lnTo>
                  <a:lnTo>
                    <a:pt x="1087" y="64"/>
                  </a:lnTo>
                  <a:lnTo>
                    <a:pt x="1099" y="109"/>
                  </a:lnTo>
                  <a:lnTo>
                    <a:pt x="1078" y="163"/>
                  </a:lnTo>
                  <a:lnTo>
                    <a:pt x="1036" y="199"/>
                  </a:lnTo>
                  <a:lnTo>
                    <a:pt x="970" y="199"/>
                  </a:lnTo>
                  <a:lnTo>
                    <a:pt x="915" y="181"/>
                  </a:lnTo>
                  <a:lnTo>
                    <a:pt x="895" y="123"/>
                  </a:lnTo>
                  <a:lnTo>
                    <a:pt x="895" y="86"/>
                  </a:lnTo>
                  <a:lnTo>
                    <a:pt x="745" y="91"/>
                  </a:lnTo>
                  <a:lnTo>
                    <a:pt x="683" y="109"/>
                  </a:lnTo>
                  <a:lnTo>
                    <a:pt x="557" y="145"/>
                  </a:lnTo>
                  <a:lnTo>
                    <a:pt x="378" y="169"/>
                  </a:lnTo>
                  <a:lnTo>
                    <a:pt x="228" y="173"/>
                  </a:lnTo>
                  <a:lnTo>
                    <a:pt x="129" y="195"/>
                  </a:lnTo>
                  <a:lnTo>
                    <a:pt x="38" y="250"/>
                  </a:lnTo>
                  <a:lnTo>
                    <a:pt x="0" y="195"/>
                  </a:lnTo>
                  <a:lnTo>
                    <a:pt x="25" y="145"/>
                  </a:lnTo>
                  <a:lnTo>
                    <a:pt x="46" y="132"/>
                  </a:lnTo>
                  <a:lnTo>
                    <a:pt x="0" y="159"/>
                  </a:lnTo>
                  <a:close/>
                </a:path>
              </a:pathLst>
            </a:custGeom>
            <a:solidFill>
              <a:srgbClr val="000000"/>
            </a:solidFill>
            <a:ln w="9525">
              <a:noFill/>
              <a:round/>
              <a:headEnd/>
              <a:tailEnd/>
            </a:ln>
          </p:spPr>
          <p:txBody>
            <a:bodyPr/>
            <a:lstStyle/>
            <a:p>
              <a:endParaRPr lang="en-US">
                <a:solidFill>
                  <a:srgbClr val="000000"/>
                </a:solidFill>
              </a:endParaRPr>
            </a:p>
          </p:txBody>
        </p:sp>
        <p:sp>
          <p:nvSpPr>
            <p:cNvPr id="31769" name="Freeform 23"/>
            <p:cNvSpPr>
              <a:spLocks/>
            </p:cNvSpPr>
            <p:nvPr/>
          </p:nvSpPr>
          <p:spPr bwMode="auto">
            <a:xfrm rot="5310229">
              <a:off x="3672" y="3001"/>
              <a:ext cx="100" cy="230"/>
            </a:xfrm>
            <a:custGeom>
              <a:avLst/>
              <a:gdLst>
                <a:gd name="T0" fmla="*/ 0 w 503"/>
                <a:gd name="T1" fmla="*/ 0 h 1149"/>
                <a:gd name="T2" fmla="*/ 0 w 503"/>
                <a:gd name="T3" fmla="*/ 0 h 1149"/>
                <a:gd name="T4" fmla="*/ 0 w 503"/>
                <a:gd name="T5" fmla="*/ 0 h 1149"/>
                <a:gd name="T6" fmla="*/ 0 w 503"/>
                <a:gd name="T7" fmla="*/ 0 h 1149"/>
                <a:gd name="T8" fmla="*/ 0 w 503"/>
                <a:gd name="T9" fmla="*/ 0 h 1149"/>
                <a:gd name="T10" fmla="*/ 0 w 503"/>
                <a:gd name="T11" fmla="*/ 0 h 1149"/>
                <a:gd name="T12" fmla="*/ 0 w 503"/>
                <a:gd name="T13" fmla="*/ 0 h 1149"/>
                <a:gd name="T14" fmla="*/ 0 w 503"/>
                <a:gd name="T15" fmla="*/ 0 h 1149"/>
                <a:gd name="T16" fmla="*/ 0 w 503"/>
                <a:gd name="T17" fmla="*/ 0 h 1149"/>
                <a:gd name="T18" fmla="*/ 0 w 503"/>
                <a:gd name="T19" fmla="*/ 0 h 1149"/>
                <a:gd name="T20" fmla="*/ 0 w 503"/>
                <a:gd name="T21" fmla="*/ 0 h 1149"/>
                <a:gd name="T22" fmla="*/ 0 w 503"/>
                <a:gd name="T23" fmla="*/ 0 h 1149"/>
                <a:gd name="T24" fmla="*/ 0 w 503"/>
                <a:gd name="T25" fmla="*/ 0 h 1149"/>
                <a:gd name="T26" fmla="*/ 0 w 503"/>
                <a:gd name="T27" fmla="*/ 0 h 1149"/>
                <a:gd name="T28" fmla="*/ 0 w 503"/>
                <a:gd name="T29" fmla="*/ 0 h 1149"/>
                <a:gd name="T30" fmla="*/ 0 w 503"/>
                <a:gd name="T31" fmla="*/ 0 h 1149"/>
                <a:gd name="T32" fmla="*/ 0 w 503"/>
                <a:gd name="T33" fmla="*/ 0 h 1149"/>
                <a:gd name="T34" fmla="*/ 0 w 503"/>
                <a:gd name="T35" fmla="*/ 0 h 1149"/>
                <a:gd name="T36" fmla="*/ 0 w 503"/>
                <a:gd name="T37" fmla="*/ 0 h 1149"/>
                <a:gd name="T38" fmla="*/ 0 w 503"/>
                <a:gd name="T39" fmla="*/ 0 h 1149"/>
                <a:gd name="T40" fmla="*/ 0 w 503"/>
                <a:gd name="T41" fmla="*/ 0 h 1149"/>
                <a:gd name="T42" fmla="*/ 0 w 503"/>
                <a:gd name="T43" fmla="*/ 0 h 1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3"/>
                <a:gd name="T67" fmla="*/ 0 h 1149"/>
                <a:gd name="T68" fmla="*/ 503 w 503"/>
                <a:gd name="T69" fmla="*/ 1149 h 11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3" h="1149">
                  <a:moveTo>
                    <a:pt x="224" y="0"/>
                  </a:moveTo>
                  <a:lnTo>
                    <a:pt x="286" y="13"/>
                  </a:lnTo>
                  <a:lnTo>
                    <a:pt x="361" y="13"/>
                  </a:lnTo>
                  <a:lnTo>
                    <a:pt x="461" y="67"/>
                  </a:lnTo>
                  <a:lnTo>
                    <a:pt x="498" y="177"/>
                  </a:lnTo>
                  <a:lnTo>
                    <a:pt x="503" y="328"/>
                  </a:lnTo>
                  <a:lnTo>
                    <a:pt x="465" y="496"/>
                  </a:lnTo>
                  <a:lnTo>
                    <a:pt x="399" y="656"/>
                  </a:lnTo>
                  <a:lnTo>
                    <a:pt x="350" y="793"/>
                  </a:lnTo>
                  <a:lnTo>
                    <a:pt x="299" y="984"/>
                  </a:lnTo>
                  <a:lnTo>
                    <a:pt x="240" y="1099"/>
                  </a:lnTo>
                  <a:lnTo>
                    <a:pt x="167" y="1149"/>
                  </a:lnTo>
                  <a:lnTo>
                    <a:pt x="103" y="1149"/>
                  </a:lnTo>
                  <a:lnTo>
                    <a:pt x="30" y="1099"/>
                  </a:lnTo>
                  <a:lnTo>
                    <a:pt x="0" y="1025"/>
                  </a:lnTo>
                  <a:lnTo>
                    <a:pt x="0" y="906"/>
                  </a:lnTo>
                  <a:lnTo>
                    <a:pt x="41" y="751"/>
                  </a:lnTo>
                  <a:lnTo>
                    <a:pt x="75" y="537"/>
                  </a:lnTo>
                  <a:lnTo>
                    <a:pt x="87" y="272"/>
                  </a:lnTo>
                  <a:lnTo>
                    <a:pt x="66" y="73"/>
                  </a:lnTo>
                  <a:lnTo>
                    <a:pt x="129" y="4"/>
                  </a:lnTo>
                  <a:lnTo>
                    <a:pt x="224" y="0"/>
                  </a:lnTo>
                  <a:close/>
                </a:path>
              </a:pathLst>
            </a:custGeom>
            <a:solidFill>
              <a:srgbClr val="000000"/>
            </a:solidFill>
            <a:ln w="9525">
              <a:noFill/>
              <a:round/>
              <a:headEnd/>
              <a:tailEnd/>
            </a:ln>
          </p:spPr>
          <p:txBody>
            <a:bodyPr/>
            <a:lstStyle/>
            <a:p>
              <a:endParaRPr lang="en-US">
                <a:solidFill>
                  <a:srgbClr val="000000"/>
                </a:solidFill>
              </a:endParaRPr>
            </a:p>
          </p:txBody>
        </p:sp>
        <p:sp>
          <p:nvSpPr>
            <p:cNvPr id="31770" name="Freeform 24"/>
            <p:cNvSpPr>
              <a:spLocks/>
            </p:cNvSpPr>
            <p:nvPr/>
          </p:nvSpPr>
          <p:spPr bwMode="auto">
            <a:xfrm rot="5310229">
              <a:off x="3665" y="2931"/>
              <a:ext cx="114" cy="205"/>
            </a:xfrm>
            <a:custGeom>
              <a:avLst/>
              <a:gdLst>
                <a:gd name="T0" fmla="*/ 0 w 574"/>
                <a:gd name="T1" fmla="*/ 0 h 1027"/>
                <a:gd name="T2" fmla="*/ 0 w 574"/>
                <a:gd name="T3" fmla="*/ 0 h 1027"/>
                <a:gd name="T4" fmla="*/ 0 w 574"/>
                <a:gd name="T5" fmla="*/ 0 h 1027"/>
                <a:gd name="T6" fmla="*/ 0 w 574"/>
                <a:gd name="T7" fmla="*/ 0 h 1027"/>
                <a:gd name="T8" fmla="*/ 0 w 574"/>
                <a:gd name="T9" fmla="*/ 0 h 1027"/>
                <a:gd name="T10" fmla="*/ 0 w 574"/>
                <a:gd name="T11" fmla="*/ 0 h 1027"/>
                <a:gd name="T12" fmla="*/ 0 w 574"/>
                <a:gd name="T13" fmla="*/ 0 h 1027"/>
                <a:gd name="T14" fmla="*/ 0 w 574"/>
                <a:gd name="T15" fmla="*/ 0 h 1027"/>
                <a:gd name="T16" fmla="*/ 0 w 574"/>
                <a:gd name="T17" fmla="*/ 0 h 1027"/>
                <a:gd name="T18" fmla="*/ 0 w 574"/>
                <a:gd name="T19" fmla="*/ 0 h 1027"/>
                <a:gd name="T20" fmla="*/ 0 w 574"/>
                <a:gd name="T21" fmla="*/ 0 h 1027"/>
                <a:gd name="T22" fmla="*/ 0 w 574"/>
                <a:gd name="T23" fmla="*/ 0 h 1027"/>
                <a:gd name="T24" fmla="*/ 0 w 574"/>
                <a:gd name="T25" fmla="*/ 0 h 1027"/>
                <a:gd name="T26" fmla="*/ 0 w 574"/>
                <a:gd name="T27" fmla="*/ 0 h 1027"/>
                <a:gd name="T28" fmla="*/ 0 w 574"/>
                <a:gd name="T29" fmla="*/ 0 h 1027"/>
                <a:gd name="T30" fmla="*/ 0 w 574"/>
                <a:gd name="T31" fmla="*/ 0 h 1027"/>
                <a:gd name="T32" fmla="*/ 0 w 574"/>
                <a:gd name="T33" fmla="*/ 0 h 1027"/>
                <a:gd name="T34" fmla="*/ 0 w 574"/>
                <a:gd name="T35" fmla="*/ 0 h 1027"/>
                <a:gd name="T36" fmla="*/ 0 w 574"/>
                <a:gd name="T37" fmla="*/ 0 h 1027"/>
                <a:gd name="T38" fmla="*/ 0 w 574"/>
                <a:gd name="T39" fmla="*/ 0 h 1027"/>
                <a:gd name="T40" fmla="*/ 0 w 574"/>
                <a:gd name="T41" fmla="*/ 0 h 1027"/>
                <a:gd name="T42" fmla="*/ 0 w 574"/>
                <a:gd name="T43" fmla="*/ 0 h 1027"/>
                <a:gd name="T44" fmla="*/ 0 w 574"/>
                <a:gd name="T45" fmla="*/ 0 h 1027"/>
                <a:gd name="T46" fmla="*/ 0 w 574"/>
                <a:gd name="T47" fmla="*/ 0 h 1027"/>
                <a:gd name="T48" fmla="*/ 0 w 574"/>
                <a:gd name="T49" fmla="*/ 0 h 1027"/>
                <a:gd name="T50" fmla="*/ 0 w 574"/>
                <a:gd name="T51" fmla="*/ 0 h 1027"/>
                <a:gd name="T52" fmla="*/ 0 w 574"/>
                <a:gd name="T53" fmla="*/ 0 h 1027"/>
                <a:gd name="T54" fmla="*/ 0 w 574"/>
                <a:gd name="T55" fmla="*/ 0 h 1027"/>
                <a:gd name="T56" fmla="*/ 0 w 574"/>
                <a:gd name="T57" fmla="*/ 0 h 1027"/>
                <a:gd name="T58" fmla="*/ 0 w 574"/>
                <a:gd name="T59" fmla="*/ 0 h 1027"/>
                <a:gd name="T60" fmla="*/ 0 w 574"/>
                <a:gd name="T61" fmla="*/ 0 h 1027"/>
                <a:gd name="T62" fmla="*/ 0 w 574"/>
                <a:gd name="T63" fmla="*/ 0 h 1027"/>
                <a:gd name="T64" fmla="*/ 0 w 574"/>
                <a:gd name="T65" fmla="*/ 0 h 1027"/>
                <a:gd name="T66" fmla="*/ 0 w 574"/>
                <a:gd name="T67" fmla="*/ 0 h 1027"/>
                <a:gd name="T68" fmla="*/ 0 w 574"/>
                <a:gd name="T69" fmla="*/ 0 h 1027"/>
                <a:gd name="T70" fmla="*/ 0 w 574"/>
                <a:gd name="T71" fmla="*/ 0 h 1027"/>
                <a:gd name="T72" fmla="*/ 0 w 574"/>
                <a:gd name="T73" fmla="*/ 0 h 1027"/>
                <a:gd name="T74" fmla="*/ 0 w 574"/>
                <a:gd name="T75" fmla="*/ 0 h 10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4"/>
                <a:gd name="T115" fmla="*/ 0 h 1027"/>
                <a:gd name="T116" fmla="*/ 574 w 574"/>
                <a:gd name="T117" fmla="*/ 1027 h 10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4" h="1027">
                  <a:moveTo>
                    <a:pt x="437" y="40"/>
                  </a:moveTo>
                  <a:lnTo>
                    <a:pt x="499" y="0"/>
                  </a:lnTo>
                  <a:lnTo>
                    <a:pt x="545" y="0"/>
                  </a:lnTo>
                  <a:lnTo>
                    <a:pt x="574" y="32"/>
                  </a:lnTo>
                  <a:lnTo>
                    <a:pt x="558" y="94"/>
                  </a:lnTo>
                  <a:lnTo>
                    <a:pt x="519" y="136"/>
                  </a:lnTo>
                  <a:lnTo>
                    <a:pt x="450" y="177"/>
                  </a:lnTo>
                  <a:lnTo>
                    <a:pt x="313" y="237"/>
                  </a:lnTo>
                  <a:lnTo>
                    <a:pt x="137" y="341"/>
                  </a:lnTo>
                  <a:lnTo>
                    <a:pt x="71" y="346"/>
                  </a:lnTo>
                  <a:lnTo>
                    <a:pt x="108" y="442"/>
                  </a:lnTo>
                  <a:lnTo>
                    <a:pt x="183" y="547"/>
                  </a:lnTo>
                  <a:lnTo>
                    <a:pt x="245" y="675"/>
                  </a:lnTo>
                  <a:lnTo>
                    <a:pt x="271" y="808"/>
                  </a:lnTo>
                  <a:lnTo>
                    <a:pt x="258" y="848"/>
                  </a:lnTo>
                  <a:lnTo>
                    <a:pt x="221" y="876"/>
                  </a:lnTo>
                  <a:lnTo>
                    <a:pt x="170" y="894"/>
                  </a:lnTo>
                  <a:lnTo>
                    <a:pt x="121" y="935"/>
                  </a:lnTo>
                  <a:lnTo>
                    <a:pt x="101" y="977"/>
                  </a:lnTo>
                  <a:lnTo>
                    <a:pt x="88" y="1027"/>
                  </a:lnTo>
                  <a:lnTo>
                    <a:pt x="50" y="1027"/>
                  </a:lnTo>
                  <a:lnTo>
                    <a:pt x="37" y="989"/>
                  </a:lnTo>
                  <a:lnTo>
                    <a:pt x="62" y="931"/>
                  </a:lnTo>
                  <a:lnTo>
                    <a:pt x="134" y="890"/>
                  </a:lnTo>
                  <a:lnTo>
                    <a:pt x="175" y="848"/>
                  </a:lnTo>
                  <a:lnTo>
                    <a:pt x="212" y="826"/>
                  </a:lnTo>
                  <a:lnTo>
                    <a:pt x="225" y="784"/>
                  </a:lnTo>
                  <a:lnTo>
                    <a:pt x="208" y="675"/>
                  </a:lnTo>
                  <a:lnTo>
                    <a:pt x="150" y="593"/>
                  </a:lnTo>
                  <a:lnTo>
                    <a:pt x="101" y="520"/>
                  </a:lnTo>
                  <a:lnTo>
                    <a:pt x="37" y="438"/>
                  </a:lnTo>
                  <a:lnTo>
                    <a:pt x="0" y="360"/>
                  </a:lnTo>
                  <a:lnTo>
                    <a:pt x="0" y="314"/>
                  </a:lnTo>
                  <a:lnTo>
                    <a:pt x="33" y="291"/>
                  </a:lnTo>
                  <a:lnTo>
                    <a:pt x="163" y="209"/>
                  </a:lnTo>
                  <a:lnTo>
                    <a:pt x="287" y="136"/>
                  </a:lnTo>
                  <a:lnTo>
                    <a:pt x="412" y="68"/>
                  </a:lnTo>
                  <a:lnTo>
                    <a:pt x="437" y="40"/>
                  </a:lnTo>
                  <a:close/>
                </a:path>
              </a:pathLst>
            </a:custGeom>
            <a:solidFill>
              <a:srgbClr val="000000"/>
            </a:solidFill>
            <a:ln w="9525">
              <a:noFill/>
              <a:round/>
              <a:headEnd/>
              <a:tailEnd/>
            </a:ln>
          </p:spPr>
          <p:txBody>
            <a:bodyPr/>
            <a:lstStyle/>
            <a:p>
              <a:endParaRPr lang="en-US">
                <a:solidFill>
                  <a:srgbClr val="000000"/>
                </a:solidFill>
              </a:endParaRPr>
            </a:p>
          </p:txBody>
        </p:sp>
        <p:sp>
          <p:nvSpPr>
            <p:cNvPr id="31771" name="Freeform 25"/>
            <p:cNvSpPr>
              <a:spLocks/>
            </p:cNvSpPr>
            <p:nvPr/>
          </p:nvSpPr>
          <p:spPr bwMode="auto">
            <a:xfrm rot="5310229">
              <a:off x="3477" y="3021"/>
              <a:ext cx="76" cy="222"/>
            </a:xfrm>
            <a:custGeom>
              <a:avLst/>
              <a:gdLst>
                <a:gd name="T0" fmla="*/ 0 w 383"/>
                <a:gd name="T1" fmla="*/ 0 h 1113"/>
                <a:gd name="T2" fmla="*/ 0 w 383"/>
                <a:gd name="T3" fmla="*/ 0 h 1113"/>
                <a:gd name="T4" fmla="*/ 0 w 383"/>
                <a:gd name="T5" fmla="*/ 0 h 1113"/>
                <a:gd name="T6" fmla="*/ 0 w 383"/>
                <a:gd name="T7" fmla="*/ 0 h 1113"/>
                <a:gd name="T8" fmla="*/ 0 w 383"/>
                <a:gd name="T9" fmla="*/ 0 h 1113"/>
                <a:gd name="T10" fmla="*/ 0 w 383"/>
                <a:gd name="T11" fmla="*/ 0 h 1113"/>
                <a:gd name="T12" fmla="*/ 0 w 383"/>
                <a:gd name="T13" fmla="*/ 0 h 1113"/>
                <a:gd name="T14" fmla="*/ 0 w 383"/>
                <a:gd name="T15" fmla="*/ 0 h 1113"/>
                <a:gd name="T16" fmla="*/ 0 w 383"/>
                <a:gd name="T17" fmla="*/ 0 h 1113"/>
                <a:gd name="T18" fmla="*/ 0 w 383"/>
                <a:gd name="T19" fmla="*/ 0 h 1113"/>
                <a:gd name="T20" fmla="*/ 0 w 383"/>
                <a:gd name="T21" fmla="*/ 0 h 1113"/>
                <a:gd name="T22" fmla="*/ 0 w 383"/>
                <a:gd name="T23" fmla="*/ 0 h 1113"/>
                <a:gd name="T24" fmla="*/ 0 w 383"/>
                <a:gd name="T25" fmla="*/ 0 h 1113"/>
                <a:gd name="T26" fmla="*/ 0 w 383"/>
                <a:gd name="T27" fmla="*/ 0 h 1113"/>
                <a:gd name="T28" fmla="*/ 0 w 383"/>
                <a:gd name="T29" fmla="*/ 0 h 1113"/>
                <a:gd name="T30" fmla="*/ 0 w 383"/>
                <a:gd name="T31" fmla="*/ 0 h 1113"/>
                <a:gd name="T32" fmla="*/ 0 w 383"/>
                <a:gd name="T33" fmla="*/ 0 h 1113"/>
                <a:gd name="T34" fmla="*/ 0 w 383"/>
                <a:gd name="T35" fmla="*/ 0 h 1113"/>
                <a:gd name="T36" fmla="*/ 0 w 383"/>
                <a:gd name="T37" fmla="*/ 0 h 1113"/>
                <a:gd name="T38" fmla="*/ 0 w 383"/>
                <a:gd name="T39" fmla="*/ 0 h 1113"/>
                <a:gd name="T40" fmla="*/ 0 w 383"/>
                <a:gd name="T41" fmla="*/ 0 h 1113"/>
                <a:gd name="T42" fmla="*/ 0 w 383"/>
                <a:gd name="T43" fmla="*/ 0 h 1113"/>
                <a:gd name="T44" fmla="*/ 0 w 383"/>
                <a:gd name="T45" fmla="*/ 0 h 1113"/>
                <a:gd name="T46" fmla="*/ 0 w 383"/>
                <a:gd name="T47" fmla="*/ 0 h 1113"/>
                <a:gd name="T48" fmla="*/ 0 w 383"/>
                <a:gd name="T49" fmla="*/ 0 h 1113"/>
                <a:gd name="T50" fmla="*/ 0 w 383"/>
                <a:gd name="T51" fmla="*/ 0 h 1113"/>
                <a:gd name="T52" fmla="*/ 0 w 383"/>
                <a:gd name="T53" fmla="*/ 0 h 1113"/>
                <a:gd name="T54" fmla="*/ 0 w 383"/>
                <a:gd name="T55" fmla="*/ 0 h 1113"/>
                <a:gd name="T56" fmla="*/ 0 w 383"/>
                <a:gd name="T57" fmla="*/ 0 h 1113"/>
                <a:gd name="T58" fmla="*/ 0 w 383"/>
                <a:gd name="T59" fmla="*/ 0 h 1113"/>
                <a:gd name="T60" fmla="*/ 0 w 383"/>
                <a:gd name="T61" fmla="*/ 0 h 1113"/>
                <a:gd name="T62" fmla="*/ 0 w 383"/>
                <a:gd name="T63" fmla="*/ 0 h 1113"/>
                <a:gd name="T64" fmla="*/ 0 w 383"/>
                <a:gd name="T65" fmla="*/ 0 h 1113"/>
                <a:gd name="T66" fmla="*/ 0 w 383"/>
                <a:gd name="T67" fmla="*/ 0 h 1113"/>
                <a:gd name="T68" fmla="*/ 0 w 383"/>
                <a:gd name="T69" fmla="*/ 0 h 1113"/>
                <a:gd name="T70" fmla="*/ 0 w 383"/>
                <a:gd name="T71" fmla="*/ 0 h 1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3"/>
                <a:gd name="T109" fmla="*/ 0 h 1113"/>
                <a:gd name="T110" fmla="*/ 383 w 383"/>
                <a:gd name="T111" fmla="*/ 1113 h 1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3" h="1113">
                  <a:moveTo>
                    <a:pt x="71" y="129"/>
                  </a:moveTo>
                  <a:lnTo>
                    <a:pt x="22" y="56"/>
                  </a:lnTo>
                  <a:lnTo>
                    <a:pt x="38" y="0"/>
                  </a:lnTo>
                  <a:lnTo>
                    <a:pt x="88" y="0"/>
                  </a:lnTo>
                  <a:lnTo>
                    <a:pt x="146" y="61"/>
                  </a:lnTo>
                  <a:lnTo>
                    <a:pt x="221" y="183"/>
                  </a:lnTo>
                  <a:lnTo>
                    <a:pt x="263" y="302"/>
                  </a:lnTo>
                  <a:lnTo>
                    <a:pt x="300" y="416"/>
                  </a:lnTo>
                  <a:lnTo>
                    <a:pt x="313" y="521"/>
                  </a:lnTo>
                  <a:lnTo>
                    <a:pt x="309" y="576"/>
                  </a:lnTo>
                  <a:lnTo>
                    <a:pt x="271" y="644"/>
                  </a:lnTo>
                  <a:lnTo>
                    <a:pt x="209" y="827"/>
                  </a:lnTo>
                  <a:lnTo>
                    <a:pt x="138" y="931"/>
                  </a:lnTo>
                  <a:lnTo>
                    <a:pt x="121" y="978"/>
                  </a:lnTo>
                  <a:lnTo>
                    <a:pt x="188" y="986"/>
                  </a:lnTo>
                  <a:lnTo>
                    <a:pt x="275" y="986"/>
                  </a:lnTo>
                  <a:lnTo>
                    <a:pt x="383" y="1026"/>
                  </a:lnTo>
                  <a:lnTo>
                    <a:pt x="375" y="1058"/>
                  </a:lnTo>
                  <a:lnTo>
                    <a:pt x="358" y="1095"/>
                  </a:lnTo>
                  <a:lnTo>
                    <a:pt x="325" y="1113"/>
                  </a:lnTo>
                  <a:lnTo>
                    <a:pt x="258" y="1086"/>
                  </a:lnTo>
                  <a:lnTo>
                    <a:pt x="188" y="1046"/>
                  </a:lnTo>
                  <a:lnTo>
                    <a:pt x="88" y="1040"/>
                  </a:lnTo>
                  <a:lnTo>
                    <a:pt x="26" y="1054"/>
                  </a:lnTo>
                  <a:lnTo>
                    <a:pt x="0" y="1032"/>
                  </a:lnTo>
                  <a:lnTo>
                    <a:pt x="0" y="1000"/>
                  </a:lnTo>
                  <a:lnTo>
                    <a:pt x="35" y="964"/>
                  </a:lnTo>
                  <a:lnTo>
                    <a:pt x="88" y="904"/>
                  </a:lnTo>
                  <a:lnTo>
                    <a:pt x="183" y="753"/>
                  </a:lnTo>
                  <a:lnTo>
                    <a:pt x="225" y="622"/>
                  </a:lnTo>
                  <a:lnTo>
                    <a:pt x="238" y="493"/>
                  </a:lnTo>
                  <a:lnTo>
                    <a:pt x="234" y="425"/>
                  </a:lnTo>
                  <a:lnTo>
                    <a:pt x="201" y="302"/>
                  </a:lnTo>
                  <a:lnTo>
                    <a:pt x="113" y="169"/>
                  </a:lnTo>
                  <a:lnTo>
                    <a:pt x="51" y="101"/>
                  </a:lnTo>
                  <a:lnTo>
                    <a:pt x="71" y="129"/>
                  </a:lnTo>
                  <a:close/>
                </a:path>
              </a:pathLst>
            </a:custGeom>
            <a:solidFill>
              <a:srgbClr val="000000"/>
            </a:solidFill>
            <a:ln w="9525">
              <a:noFill/>
              <a:round/>
              <a:headEnd/>
              <a:tailEnd/>
            </a:ln>
          </p:spPr>
          <p:txBody>
            <a:bodyPr/>
            <a:lstStyle/>
            <a:p>
              <a:endParaRPr lang="en-US">
                <a:solidFill>
                  <a:srgbClr val="000000"/>
                </a:solidFill>
              </a:endParaRPr>
            </a:p>
          </p:txBody>
        </p:sp>
        <p:sp>
          <p:nvSpPr>
            <p:cNvPr id="31772" name="Freeform 26"/>
            <p:cNvSpPr>
              <a:spLocks/>
            </p:cNvSpPr>
            <p:nvPr/>
          </p:nvSpPr>
          <p:spPr bwMode="auto">
            <a:xfrm rot="5310229">
              <a:off x="3460" y="2909"/>
              <a:ext cx="112" cy="245"/>
            </a:xfrm>
            <a:custGeom>
              <a:avLst/>
              <a:gdLst>
                <a:gd name="T0" fmla="*/ 0 w 561"/>
                <a:gd name="T1" fmla="*/ 0 h 1227"/>
                <a:gd name="T2" fmla="*/ 0 w 561"/>
                <a:gd name="T3" fmla="*/ 0 h 1227"/>
                <a:gd name="T4" fmla="*/ 0 w 561"/>
                <a:gd name="T5" fmla="*/ 0 h 1227"/>
                <a:gd name="T6" fmla="*/ 0 w 561"/>
                <a:gd name="T7" fmla="*/ 0 h 1227"/>
                <a:gd name="T8" fmla="*/ 0 w 561"/>
                <a:gd name="T9" fmla="*/ 0 h 1227"/>
                <a:gd name="T10" fmla="*/ 0 w 561"/>
                <a:gd name="T11" fmla="*/ 0 h 1227"/>
                <a:gd name="T12" fmla="*/ 0 w 561"/>
                <a:gd name="T13" fmla="*/ 0 h 1227"/>
                <a:gd name="T14" fmla="*/ 0 w 561"/>
                <a:gd name="T15" fmla="*/ 0 h 1227"/>
                <a:gd name="T16" fmla="*/ 0 w 561"/>
                <a:gd name="T17" fmla="*/ 0 h 1227"/>
                <a:gd name="T18" fmla="*/ 0 w 561"/>
                <a:gd name="T19" fmla="*/ 0 h 1227"/>
                <a:gd name="T20" fmla="*/ 0 w 561"/>
                <a:gd name="T21" fmla="*/ 0 h 1227"/>
                <a:gd name="T22" fmla="*/ 0 w 561"/>
                <a:gd name="T23" fmla="*/ 0 h 1227"/>
                <a:gd name="T24" fmla="*/ 0 w 561"/>
                <a:gd name="T25" fmla="*/ 0 h 1227"/>
                <a:gd name="T26" fmla="*/ 0 w 561"/>
                <a:gd name="T27" fmla="*/ 0 h 1227"/>
                <a:gd name="T28" fmla="*/ 0 w 561"/>
                <a:gd name="T29" fmla="*/ 0 h 1227"/>
                <a:gd name="T30" fmla="*/ 0 w 561"/>
                <a:gd name="T31" fmla="*/ 0 h 1227"/>
                <a:gd name="T32" fmla="*/ 0 w 561"/>
                <a:gd name="T33" fmla="*/ 0 h 1227"/>
                <a:gd name="T34" fmla="*/ 0 w 561"/>
                <a:gd name="T35" fmla="*/ 0 h 1227"/>
                <a:gd name="T36" fmla="*/ 0 w 561"/>
                <a:gd name="T37" fmla="*/ 0 h 1227"/>
                <a:gd name="T38" fmla="*/ 0 w 561"/>
                <a:gd name="T39" fmla="*/ 0 h 1227"/>
                <a:gd name="T40" fmla="*/ 0 w 561"/>
                <a:gd name="T41" fmla="*/ 0 h 1227"/>
                <a:gd name="T42" fmla="*/ 0 w 561"/>
                <a:gd name="T43" fmla="*/ 0 h 1227"/>
                <a:gd name="T44" fmla="*/ 0 w 561"/>
                <a:gd name="T45" fmla="*/ 0 h 1227"/>
                <a:gd name="T46" fmla="*/ 0 w 561"/>
                <a:gd name="T47" fmla="*/ 0 h 1227"/>
                <a:gd name="T48" fmla="*/ 0 w 561"/>
                <a:gd name="T49" fmla="*/ 0 h 1227"/>
                <a:gd name="T50" fmla="*/ 0 w 561"/>
                <a:gd name="T51" fmla="*/ 0 h 1227"/>
                <a:gd name="T52" fmla="*/ 0 w 561"/>
                <a:gd name="T53" fmla="*/ 0 h 1227"/>
                <a:gd name="T54" fmla="*/ 0 w 561"/>
                <a:gd name="T55" fmla="*/ 0 h 1227"/>
                <a:gd name="T56" fmla="*/ 0 w 561"/>
                <a:gd name="T57" fmla="*/ 0 h 1227"/>
                <a:gd name="T58" fmla="*/ 0 w 561"/>
                <a:gd name="T59" fmla="*/ 0 h 1227"/>
                <a:gd name="T60" fmla="*/ 0 w 561"/>
                <a:gd name="T61" fmla="*/ 0 h 1227"/>
                <a:gd name="T62" fmla="*/ 0 w 561"/>
                <a:gd name="T63" fmla="*/ 0 h 1227"/>
                <a:gd name="T64" fmla="*/ 0 w 561"/>
                <a:gd name="T65" fmla="*/ 0 h 1227"/>
                <a:gd name="T66" fmla="*/ 0 w 561"/>
                <a:gd name="T67" fmla="*/ 0 h 1227"/>
                <a:gd name="T68" fmla="*/ 0 w 561"/>
                <a:gd name="T69" fmla="*/ 0 h 1227"/>
                <a:gd name="T70" fmla="*/ 0 w 561"/>
                <a:gd name="T71" fmla="*/ 0 h 1227"/>
                <a:gd name="T72" fmla="*/ 0 w 561"/>
                <a:gd name="T73" fmla="*/ 0 h 1227"/>
                <a:gd name="T74" fmla="*/ 0 w 561"/>
                <a:gd name="T75" fmla="*/ 0 h 1227"/>
                <a:gd name="T76" fmla="*/ 0 w 561"/>
                <a:gd name="T77" fmla="*/ 0 h 1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1"/>
                <a:gd name="T118" fmla="*/ 0 h 1227"/>
                <a:gd name="T119" fmla="*/ 561 w 561"/>
                <a:gd name="T120" fmla="*/ 1227 h 1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1" h="1227">
                  <a:moveTo>
                    <a:pt x="327" y="215"/>
                  </a:moveTo>
                  <a:lnTo>
                    <a:pt x="411" y="96"/>
                  </a:lnTo>
                  <a:lnTo>
                    <a:pt x="486" y="0"/>
                  </a:lnTo>
                  <a:lnTo>
                    <a:pt x="535" y="10"/>
                  </a:lnTo>
                  <a:lnTo>
                    <a:pt x="561" y="50"/>
                  </a:lnTo>
                  <a:lnTo>
                    <a:pt x="561" y="123"/>
                  </a:lnTo>
                  <a:lnTo>
                    <a:pt x="515" y="165"/>
                  </a:lnTo>
                  <a:lnTo>
                    <a:pt x="435" y="219"/>
                  </a:lnTo>
                  <a:lnTo>
                    <a:pt x="373" y="288"/>
                  </a:lnTo>
                  <a:lnTo>
                    <a:pt x="303" y="378"/>
                  </a:lnTo>
                  <a:lnTo>
                    <a:pt x="274" y="447"/>
                  </a:lnTo>
                  <a:lnTo>
                    <a:pt x="241" y="529"/>
                  </a:lnTo>
                  <a:lnTo>
                    <a:pt x="223" y="639"/>
                  </a:lnTo>
                  <a:lnTo>
                    <a:pt x="223" y="738"/>
                  </a:lnTo>
                  <a:lnTo>
                    <a:pt x="241" y="863"/>
                  </a:lnTo>
                  <a:lnTo>
                    <a:pt x="286" y="981"/>
                  </a:lnTo>
                  <a:lnTo>
                    <a:pt x="323" y="1050"/>
                  </a:lnTo>
                  <a:lnTo>
                    <a:pt x="349" y="1094"/>
                  </a:lnTo>
                  <a:lnTo>
                    <a:pt x="349" y="1132"/>
                  </a:lnTo>
                  <a:lnTo>
                    <a:pt x="323" y="1145"/>
                  </a:lnTo>
                  <a:lnTo>
                    <a:pt x="265" y="1145"/>
                  </a:lnTo>
                  <a:lnTo>
                    <a:pt x="173" y="1163"/>
                  </a:lnTo>
                  <a:lnTo>
                    <a:pt x="102" y="1191"/>
                  </a:lnTo>
                  <a:lnTo>
                    <a:pt x="62" y="1227"/>
                  </a:lnTo>
                  <a:lnTo>
                    <a:pt x="24" y="1213"/>
                  </a:lnTo>
                  <a:lnTo>
                    <a:pt x="0" y="1163"/>
                  </a:lnTo>
                  <a:lnTo>
                    <a:pt x="3" y="1122"/>
                  </a:lnTo>
                  <a:lnTo>
                    <a:pt x="74" y="1090"/>
                  </a:lnTo>
                  <a:lnTo>
                    <a:pt x="186" y="1082"/>
                  </a:lnTo>
                  <a:lnTo>
                    <a:pt x="290" y="1082"/>
                  </a:lnTo>
                  <a:lnTo>
                    <a:pt x="248" y="1026"/>
                  </a:lnTo>
                  <a:lnTo>
                    <a:pt x="228" y="958"/>
                  </a:lnTo>
                  <a:lnTo>
                    <a:pt x="199" y="863"/>
                  </a:lnTo>
                  <a:lnTo>
                    <a:pt x="166" y="762"/>
                  </a:lnTo>
                  <a:lnTo>
                    <a:pt x="166" y="644"/>
                  </a:lnTo>
                  <a:lnTo>
                    <a:pt x="173" y="529"/>
                  </a:lnTo>
                  <a:lnTo>
                    <a:pt x="212" y="424"/>
                  </a:lnTo>
                  <a:lnTo>
                    <a:pt x="278" y="288"/>
                  </a:lnTo>
                  <a:lnTo>
                    <a:pt x="327" y="215"/>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3" name="Group 40"/>
          <p:cNvGrpSpPr>
            <a:grpSpLocks/>
          </p:cNvGrpSpPr>
          <p:nvPr/>
        </p:nvGrpSpPr>
        <p:grpSpPr bwMode="auto">
          <a:xfrm>
            <a:off x="2887663" y="3249613"/>
            <a:ext cx="2514600" cy="3314700"/>
            <a:chOff x="1819" y="2092"/>
            <a:chExt cx="1584" cy="2088"/>
          </a:xfrm>
        </p:grpSpPr>
        <p:sp>
          <p:nvSpPr>
            <p:cNvPr id="31763" name="Oval 16"/>
            <p:cNvSpPr>
              <a:spLocks noChangeArrowheads="1"/>
            </p:cNvSpPr>
            <p:nvPr/>
          </p:nvSpPr>
          <p:spPr bwMode="auto">
            <a:xfrm>
              <a:off x="1819" y="2308"/>
              <a:ext cx="1584" cy="1584"/>
            </a:xfrm>
            <a:prstGeom prst="ellipse">
              <a:avLst/>
            </a:prstGeom>
            <a:noFill/>
            <a:ln w="28575">
              <a:solidFill>
                <a:srgbClr val="000000"/>
              </a:solidFill>
              <a:round/>
              <a:headEnd/>
              <a:tailEnd/>
            </a:ln>
          </p:spPr>
          <p:txBody>
            <a:bodyPr/>
            <a:lstStyle/>
            <a:p>
              <a:endParaRPr lang="en-US">
                <a:solidFill>
                  <a:srgbClr val="000000"/>
                </a:solidFill>
              </a:endParaRPr>
            </a:p>
          </p:txBody>
        </p:sp>
        <p:sp>
          <p:nvSpPr>
            <p:cNvPr id="31764" name="Line 17"/>
            <p:cNvSpPr>
              <a:spLocks noChangeShapeType="1"/>
            </p:cNvSpPr>
            <p:nvPr/>
          </p:nvSpPr>
          <p:spPr bwMode="auto">
            <a:xfrm>
              <a:off x="1819" y="3100"/>
              <a:ext cx="1584" cy="0"/>
            </a:xfrm>
            <a:prstGeom prst="line">
              <a:avLst/>
            </a:prstGeom>
            <a:noFill/>
            <a:ln w="28575">
              <a:solidFill>
                <a:srgbClr val="000000"/>
              </a:solidFill>
              <a:round/>
              <a:headEnd/>
              <a:tailEnd/>
            </a:ln>
          </p:spPr>
          <p:txBody>
            <a:bodyPr/>
            <a:lstStyle/>
            <a:p>
              <a:endParaRPr lang="en-US">
                <a:solidFill>
                  <a:srgbClr val="000000"/>
                </a:solidFill>
              </a:endParaRPr>
            </a:p>
          </p:txBody>
        </p:sp>
        <p:sp>
          <p:nvSpPr>
            <p:cNvPr id="31765" name="Line 18"/>
            <p:cNvSpPr>
              <a:spLocks noChangeShapeType="1"/>
            </p:cNvSpPr>
            <p:nvPr/>
          </p:nvSpPr>
          <p:spPr bwMode="auto">
            <a:xfrm>
              <a:off x="2611" y="2092"/>
              <a:ext cx="0" cy="216"/>
            </a:xfrm>
            <a:prstGeom prst="line">
              <a:avLst/>
            </a:prstGeom>
            <a:noFill/>
            <a:ln w="28575">
              <a:solidFill>
                <a:srgbClr val="000000"/>
              </a:solidFill>
              <a:round/>
              <a:headEnd/>
              <a:tailEnd/>
            </a:ln>
          </p:spPr>
          <p:txBody>
            <a:bodyPr/>
            <a:lstStyle/>
            <a:p>
              <a:endParaRPr lang="en-US">
                <a:solidFill>
                  <a:srgbClr val="000000"/>
                </a:solidFill>
              </a:endParaRPr>
            </a:p>
          </p:txBody>
        </p:sp>
        <p:sp>
          <p:nvSpPr>
            <p:cNvPr id="31766" name="Line 32"/>
            <p:cNvSpPr>
              <a:spLocks noChangeShapeType="1"/>
            </p:cNvSpPr>
            <p:nvPr/>
          </p:nvSpPr>
          <p:spPr bwMode="auto">
            <a:xfrm>
              <a:off x="2611" y="3892"/>
              <a:ext cx="0" cy="288"/>
            </a:xfrm>
            <a:prstGeom prst="line">
              <a:avLst/>
            </a:prstGeom>
            <a:noFill/>
            <a:ln w="28575">
              <a:solidFill>
                <a:srgbClr val="000000"/>
              </a:solidFill>
              <a:round/>
              <a:headEnd/>
              <a:tailEnd/>
            </a:ln>
          </p:spPr>
          <p:txBody>
            <a:bodyPr/>
            <a:lstStyle/>
            <a:p>
              <a:endParaRPr lang="en-US">
                <a:solidFill>
                  <a:srgbClr val="000000"/>
                </a:solidFill>
              </a:endParaRPr>
            </a:p>
          </p:txBody>
        </p:sp>
      </p:grpSp>
      <p:sp>
        <p:nvSpPr>
          <p:cNvPr id="390179" name="Freeform 35"/>
          <p:cNvSpPr>
            <a:spLocks/>
          </p:cNvSpPr>
          <p:nvPr/>
        </p:nvSpPr>
        <p:spPr bwMode="auto">
          <a:xfrm>
            <a:off x="3844925" y="6221413"/>
            <a:ext cx="577850" cy="139700"/>
          </a:xfrm>
          <a:custGeom>
            <a:avLst/>
            <a:gdLst>
              <a:gd name="T0" fmla="*/ 2147483647 w 910"/>
              <a:gd name="T1" fmla="*/ 2147483647 h 220"/>
              <a:gd name="T2" fmla="*/ 2147483647 w 910"/>
              <a:gd name="T3" fmla="*/ 2147483647 h 220"/>
              <a:gd name="T4" fmla="*/ 2147483647 w 910"/>
              <a:gd name="T5" fmla="*/ 2147483647 h 220"/>
              <a:gd name="T6" fmla="*/ 2147483647 w 910"/>
              <a:gd name="T7" fmla="*/ 2147483647 h 220"/>
              <a:gd name="T8" fmla="*/ 2147483647 w 910"/>
              <a:gd name="T9" fmla="*/ 2147483647 h 220"/>
              <a:gd name="T10" fmla="*/ 2147483647 w 910"/>
              <a:gd name="T11" fmla="*/ 2147483647 h 220"/>
              <a:gd name="T12" fmla="*/ 2147483647 w 910"/>
              <a:gd name="T13" fmla="*/ 2147483647 h 220"/>
              <a:gd name="T14" fmla="*/ 2147483647 w 910"/>
              <a:gd name="T15" fmla="*/ 0 h 220"/>
              <a:gd name="T16" fmla="*/ 0 60000 65536"/>
              <a:gd name="T17" fmla="*/ 0 60000 65536"/>
              <a:gd name="T18" fmla="*/ 0 60000 65536"/>
              <a:gd name="T19" fmla="*/ 0 60000 65536"/>
              <a:gd name="T20" fmla="*/ 0 60000 65536"/>
              <a:gd name="T21" fmla="*/ 0 60000 65536"/>
              <a:gd name="T22" fmla="*/ 0 60000 65536"/>
              <a:gd name="T23" fmla="*/ 0 60000 65536"/>
              <a:gd name="T24" fmla="*/ 0 w 910"/>
              <a:gd name="T25" fmla="*/ 0 h 220"/>
              <a:gd name="T26" fmla="*/ 910 w 910"/>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0" h="220">
                <a:moveTo>
                  <a:pt x="652" y="3"/>
                </a:moveTo>
                <a:cubicBezTo>
                  <a:pt x="679" y="9"/>
                  <a:pt x="778" y="11"/>
                  <a:pt x="817" y="33"/>
                </a:cubicBezTo>
                <a:cubicBezTo>
                  <a:pt x="856" y="55"/>
                  <a:pt x="910" y="104"/>
                  <a:pt x="887" y="133"/>
                </a:cubicBezTo>
                <a:cubicBezTo>
                  <a:pt x="864" y="162"/>
                  <a:pt x="795" y="196"/>
                  <a:pt x="682" y="208"/>
                </a:cubicBezTo>
                <a:cubicBezTo>
                  <a:pt x="569" y="220"/>
                  <a:pt x="309" y="212"/>
                  <a:pt x="207" y="208"/>
                </a:cubicBezTo>
                <a:cubicBezTo>
                  <a:pt x="105" y="204"/>
                  <a:pt x="100" y="200"/>
                  <a:pt x="72" y="183"/>
                </a:cubicBezTo>
                <a:cubicBezTo>
                  <a:pt x="44" y="166"/>
                  <a:pt x="0" y="138"/>
                  <a:pt x="37" y="108"/>
                </a:cubicBezTo>
                <a:cubicBezTo>
                  <a:pt x="74" y="78"/>
                  <a:pt x="239" y="22"/>
                  <a:pt x="292" y="0"/>
                </a:cubicBezTo>
              </a:path>
            </a:pathLst>
          </a:custGeom>
          <a:noFill/>
          <a:ln w="28575">
            <a:solidFill>
              <a:srgbClr val="000000"/>
            </a:solidFill>
            <a:round/>
            <a:headEnd/>
            <a:tailEnd type="triangle" w="med" len="med"/>
          </a:ln>
        </p:spPr>
        <p:txBody>
          <a:bodyPr/>
          <a:lstStyle/>
          <a:p>
            <a:endParaRPr lang="en-US">
              <a:solidFill>
                <a:srgbClr val="000000"/>
              </a:solidFill>
            </a:endParaRPr>
          </a:p>
        </p:txBody>
      </p:sp>
      <p:grpSp>
        <p:nvGrpSpPr>
          <p:cNvPr id="4" name="Group 43"/>
          <p:cNvGrpSpPr>
            <a:grpSpLocks/>
          </p:cNvGrpSpPr>
          <p:nvPr/>
        </p:nvGrpSpPr>
        <p:grpSpPr bwMode="auto">
          <a:xfrm>
            <a:off x="5276850" y="3451225"/>
            <a:ext cx="3200400" cy="1630363"/>
            <a:chOff x="3324" y="2219"/>
            <a:chExt cx="2016" cy="1027"/>
          </a:xfrm>
        </p:grpSpPr>
        <p:sp>
          <p:nvSpPr>
            <p:cNvPr id="31760" name="Line 19"/>
            <p:cNvSpPr>
              <a:spLocks noChangeShapeType="1"/>
            </p:cNvSpPr>
            <p:nvPr/>
          </p:nvSpPr>
          <p:spPr bwMode="auto">
            <a:xfrm>
              <a:off x="3403" y="2956"/>
              <a:ext cx="2" cy="290"/>
            </a:xfrm>
            <a:prstGeom prst="line">
              <a:avLst/>
            </a:prstGeom>
            <a:noFill/>
            <a:ln w="85725">
              <a:solidFill>
                <a:srgbClr val="000000"/>
              </a:solidFill>
              <a:round/>
              <a:headEnd/>
              <a:tailEnd/>
            </a:ln>
          </p:spPr>
          <p:txBody>
            <a:bodyPr/>
            <a:lstStyle/>
            <a:p>
              <a:endParaRPr lang="en-US">
                <a:solidFill>
                  <a:srgbClr val="000000"/>
                </a:solidFill>
              </a:endParaRPr>
            </a:p>
          </p:txBody>
        </p:sp>
        <p:sp>
          <p:nvSpPr>
            <p:cNvPr id="31761" name="Text Box 33"/>
            <p:cNvSpPr txBox="1">
              <a:spLocks noChangeArrowheads="1"/>
            </p:cNvSpPr>
            <p:nvPr/>
          </p:nvSpPr>
          <p:spPr bwMode="auto">
            <a:xfrm>
              <a:off x="3324" y="2219"/>
              <a:ext cx="2016" cy="292"/>
            </a:xfrm>
            <a:prstGeom prst="rect">
              <a:avLst/>
            </a:prstGeom>
            <a:noFill/>
            <a:ln w="9525">
              <a:noFill/>
              <a:miter lim="800000"/>
              <a:headEnd/>
              <a:tailEnd/>
            </a:ln>
          </p:spPr>
          <p:txBody>
            <a:bodyPr/>
            <a:lstStyle/>
            <a:p>
              <a:r>
                <a:rPr lang="en-US" sz="2400" b="0">
                  <a:solidFill>
                    <a:srgbClr val="000000"/>
                  </a:solidFill>
                </a:rPr>
                <a:t>BATHROOM SCALE</a:t>
              </a:r>
            </a:p>
          </p:txBody>
        </p:sp>
        <p:sp>
          <p:nvSpPr>
            <p:cNvPr id="31762" name="Freeform 37"/>
            <p:cNvSpPr>
              <a:spLocks/>
            </p:cNvSpPr>
            <p:nvPr/>
          </p:nvSpPr>
          <p:spPr bwMode="auto">
            <a:xfrm>
              <a:off x="3447" y="2524"/>
              <a:ext cx="244" cy="402"/>
            </a:xfrm>
            <a:custGeom>
              <a:avLst/>
              <a:gdLst>
                <a:gd name="T0" fmla="*/ 244 w 244"/>
                <a:gd name="T1" fmla="*/ 0 h 402"/>
                <a:gd name="T2" fmla="*/ 0 w 244"/>
                <a:gd name="T3" fmla="*/ 402 h 402"/>
                <a:gd name="T4" fmla="*/ 0 60000 65536"/>
                <a:gd name="T5" fmla="*/ 0 60000 65536"/>
                <a:gd name="T6" fmla="*/ 0 w 244"/>
                <a:gd name="T7" fmla="*/ 0 h 402"/>
                <a:gd name="T8" fmla="*/ 244 w 244"/>
                <a:gd name="T9" fmla="*/ 402 h 402"/>
              </a:gdLst>
              <a:ahLst/>
              <a:cxnLst>
                <a:cxn ang="T4">
                  <a:pos x="T0" y="T1"/>
                </a:cxn>
                <a:cxn ang="T5">
                  <a:pos x="T2" y="T3"/>
                </a:cxn>
              </a:cxnLst>
              <a:rect l="T6" t="T7" r="T8" b="T9"/>
              <a:pathLst>
                <a:path w="244" h="402">
                  <a:moveTo>
                    <a:pt x="244" y="0"/>
                  </a:moveTo>
                  <a:lnTo>
                    <a:pt x="0" y="402"/>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grpSp>
      <p:sp>
        <p:nvSpPr>
          <p:cNvPr id="390185" name="Text Box 41"/>
          <p:cNvSpPr txBox="1">
            <a:spLocks noChangeArrowheads="1"/>
          </p:cNvSpPr>
          <p:nvPr/>
        </p:nvSpPr>
        <p:spPr bwMode="auto">
          <a:xfrm>
            <a:off x="5938838" y="3806825"/>
            <a:ext cx="2009775" cy="782638"/>
          </a:xfrm>
          <a:prstGeom prst="rect">
            <a:avLst/>
          </a:prstGeom>
          <a:noFill/>
          <a:ln w="9525">
            <a:noFill/>
            <a:miter lim="800000"/>
            <a:headEnd/>
            <a:tailEnd/>
          </a:ln>
        </p:spPr>
        <p:txBody>
          <a:bodyPr/>
          <a:lstStyle/>
          <a:p>
            <a:r>
              <a:rPr lang="en-US" sz="2400" b="0">
                <a:solidFill>
                  <a:srgbClr val="000000"/>
                </a:solidFill>
              </a:rPr>
              <a:t>VELCROED</a:t>
            </a:r>
          </a:p>
          <a:p>
            <a:r>
              <a:rPr lang="en-US" sz="2400" b="0">
                <a:solidFill>
                  <a:srgbClr val="000000"/>
                </a:solidFill>
              </a:rPr>
              <a:t>TO EARTH</a:t>
            </a:r>
          </a:p>
        </p:txBody>
      </p:sp>
      <p:sp>
        <p:nvSpPr>
          <p:cNvPr id="390186" name="Rectangle 42"/>
          <p:cNvSpPr>
            <a:spLocks noChangeArrowheads="1"/>
          </p:cNvSpPr>
          <p:nvPr/>
        </p:nvSpPr>
        <p:spPr bwMode="auto">
          <a:xfrm>
            <a:off x="6454775" y="4767263"/>
            <a:ext cx="2460625" cy="1800225"/>
          </a:xfrm>
          <a:prstGeom prst="rect">
            <a:avLst/>
          </a:prstGeom>
          <a:noFill/>
          <a:ln w="9525" algn="ctr">
            <a:noFill/>
            <a:miter lim="800000"/>
            <a:headEnd/>
            <a:tailEnd/>
          </a:ln>
        </p:spPr>
        <p:txBody>
          <a:bodyPr anchor="ctr">
            <a:spAutoFit/>
          </a:bodyPr>
          <a:lstStyle/>
          <a:p>
            <a:r>
              <a:rPr lang="en-US" b="0">
                <a:solidFill>
                  <a:srgbClr val="000000"/>
                </a:solidFill>
              </a:rPr>
              <a:t>If Earth spins fast enough, the scale reads zero. </a:t>
            </a:r>
          </a:p>
        </p:txBody>
      </p:sp>
    </p:spTree>
    <p:extLst>
      <p:ext uri="{BB962C8B-B14F-4D97-AF65-F5344CB8AC3E}">
        <p14:creationId xmlns:p14="http://schemas.microsoft.com/office/powerpoint/2010/main" val="381359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0153"/>
                                        </p:tgtEl>
                                        <p:attrNameLst>
                                          <p:attrName>style.visibility</p:attrName>
                                        </p:attrNameLst>
                                      </p:cBhvr>
                                      <p:to>
                                        <p:strVal val="visible"/>
                                      </p:to>
                                    </p:set>
                                    <p:anim calcmode="discrete" valueType="clr">
                                      <p:cBhvr override="childStyle">
                                        <p:cTn id="7" dur="80"/>
                                        <p:tgtEl>
                                          <p:spTgt spid="3901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0153"/>
                                        </p:tgtEl>
                                        <p:attrNameLst>
                                          <p:attrName>fillcolor</p:attrName>
                                        </p:attrNameLst>
                                      </p:cBhvr>
                                      <p:tavLst>
                                        <p:tav tm="0">
                                          <p:val>
                                            <p:clrVal>
                                              <a:schemeClr val="accent2"/>
                                            </p:clrVal>
                                          </p:val>
                                        </p:tav>
                                        <p:tav tm="50000">
                                          <p:val>
                                            <p:clrVal>
                                              <a:schemeClr val="hlink"/>
                                            </p:clrVal>
                                          </p:val>
                                        </p:tav>
                                      </p:tavLst>
                                    </p:anim>
                                    <p:set>
                                      <p:cBhvr>
                                        <p:cTn id="9" dur="80"/>
                                        <p:tgtEl>
                                          <p:spTgt spid="39015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390155"/>
                                        </p:tgtEl>
                                        <p:attrNameLst>
                                          <p:attrName>style.visibility</p:attrName>
                                        </p:attrNameLst>
                                      </p:cBhvr>
                                      <p:to>
                                        <p:strVal val="visible"/>
                                      </p:to>
                                    </p:set>
                                    <p:animEffect transition="in" filter="fade">
                                      <p:cBhvr>
                                        <p:cTn id="14" dur="2000"/>
                                        <p:tgtEl>
                                          <p:spTgt spid="390155"/>
                                        </p:tgtEl>
                                      </p:cBhvr>
                                    </p:animEffect>
                                    <p:anim calcmode="lin" valueType="num">
                                      <p:cBhvr>
                                        <p:cTn id="15" dur="2000" fill="hold"/>
                                        <p:tgtEl>
                                          <p:spTgt spid="390155"/>
                                        </p:tgtEl>
                                        <p:attrNameLst>
                                          <p:attrName>style.rotation</p:attrName>
                                        </p:attrNameLst>
                                      </p:cBhvr>
                                      <p:tavLst>
                                        <p:tav tm="0">
                                          <p:val>
                                            <p:fltVal val="720"/>
                                          </p:val>
                                        </p:tav>
                                        <p:tav tm="100000">
                                          <p:val>
                                            <p:fltVal val="0"/>
                                          </p:val>
                                        </p:tav>
                                      </p:tavLst>
                                    </p:anim>
                                    <p:anim calcmode="lin" valueType="num">
                                      <p:cBhvr>
                                        <p:cTn id="16" dur="2000" fill="hold"/>
                                        <p:tgtEl>
                                          <p:spTgt spid="390155"/>
                                        </p:tgtEl>
                                        <p:attrNameLst>
                                          <p:attrName>ppt_h</p:attrName>
                                        </p:attrNameLst>
                                      </p:cBhvr>
                                      <p:tavLst>
                                        <p:tav tm="0">
                                          <p:val>
                                            <p:fltVal val="0"/>
                                          </p:val>
                                        </p:tav>
                                        <p:tav tm="100000">
                                          <p:val>
                                            <p:strVal val="#ppt_h"/>
                                          </p:val>
                                        </p:tav>
                                      </p:tavLst>
                                    </p:anim>
                                    <p:anim calcmode="lin" valueType="num">
                                      <p:cBhvr>
                                        <p:cTn id="17" dur="2000" fill="hold"/>
                                        <p:tgtEl>
                                          <p:spTgt spid="39015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90157"/>
                                        </p:tgtEl>
                                        <p:attrNameLst>
                                          <p:attrName>style.visibility</p:attrName>
                                        </p:attrNameLst>
                                      </p:cBhvr>
                                      <p:to>
                                        <p:strVal val="visible"/>
                                      </p:to>
                                    </p:set>
                                    <p:anim calcmode="lin" valueType="num">
                                      <p:cBhvr>
                                        <p:cTn id="22" dur="1000" fill="hold"/>
                                        <p:tgtEl>
                                          <p:spTgt spid="390157"/>
                                        </p:tgtEl>
                                        <p:attrNameLst>
                                          <p:attrName>ppt_x</p:attrName>
                                        </p:attrNameLst>
                                      </p:cBhvr>
                                      <p:tavLst>
                                        <p:tav tm="0">
                                          <p:val>
                                            <p:strVal val="#ppt_x-.2"/>
                                          </p:val>
                                        </p:tav>
                                        <p:tav tm="100000">
                                          <p:val>
                                            <p:strVal val="#ppt_x"/>
                                          </p:val>
                                        </p:tav>
                                      </p:tavLst>
                                    </p:anim>
                                    <p:anim calcmode="lin" valueType="num">
                                      <p:cBhvr>
                                        <p:cTn id="23" dur="1000" fill="hold"/>
                                        <p:tgtEl>
                                          <p:spTgt spid="39015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90157"/>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90158"/>
                                        </p:tgtEl>
                                        <p:attrNameLst>
                                          <p:attrName>style.visibility</p:attrName>
                                        </p:attrNameLst>
                                      </p:cBhvr>
                                      <p:to>
                                        <p:strVal val="visible"/>
                                      </p:to>
                                    </p:set>
                                    <p:anim by="(-#ppt_w*2)" calcmode="lin" valueType="num">
                                      <p:cBhvr rctx="PPT">
                                        <p:cTn id="29" dur="500" autoRev="1" fill="hold">
                                          <p:stCondLst>
                                            <p:cond delay="0"/>
                                          </p:stCondLst>
                                        </p:cTn>
                                        <p:tgtEl>
                                          <p:spTgt spid="390158"/>
                                        </p:tgtEl>
                                        <p:attrNameLst>
                                          <p:attrName>ppt_w</p:attrName>
                                        </p:attrNameLst>
                                      </p:cBhvr>
                                    </p:anim>
                                    <p:anim by="(#ppt_w*0.50)" calcmode="lin" valueType="num">
                                      <p:cBhvr>
                                        <p:cTn id="30" dur="500" decel="50000" autoRev="1" fill="hold">
                                          <p:stCondLst>
                                            <p:cond delay="0"/>
                                          </p:stCondLst>
                                        </p:cTn>
                                        <p:tgtEl>
                                          <p:spTgt spid="390158"/>
                                        </p:tgtEl>
                                        <p:attrNameLst>
                                          <p:attrName>ppt_x</p:attrName>
                                        </p:attrNameLst>
                                      </p:cBhvr>
                                    </p:anim>
                                    <p:anim from="(-#ppt_h/2)" to="(#ppt_y)" calcmode="lin" valueType="num">
                                      <p:cBhvr>
                                        <p:cTn id="31" dur="1000" fill="hold">
                                          <p:stCondLst>
                                            <p:cond delay="0"/>
                                          </p:stCondLst>
                                        </p:cTn>
                                        <p:tgtEl>
                                          <p:spTgt spid="390158"/>
                                        </p:tgtEl>
                                        <p:attrNameLst>
                                          <p:attrName>ppt_y</p:attrName>
                                        </p:attrNameLst>
                                      </p:cBhvr>
                                    </p:anim>
                                    <p:animRot by="21600000">
                                      <p:cBhvr>
                                        <p:cTn id="32" dur="1000" fill="hold">
                                          <p:stCondLst>
                                            <p:cond delay="0"/>
                                          </p:stCondLst>
                                        </p:cTn>
                                        <p:tgtEl>
                                          <p:spTgt spid="39015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anim calcmode="lin" valueType="num">
                                      <p:cBhvr>
                                        <p:cTn id="43" dur="2000" fill="hold"/>
                                        <p:tgtEl>
                                          <p:spTgt spid="4"/>
                                        </p:tgtEl>
                                        <p:attrNameLst>
                                          <p:attrName>style.rotation</p:attrName>
                                        </p:attrNameLst>
                                      </p:cBhvr>
                                      <p:tavLst>
                                        <p:tav tm="0">
                                          <p:val>
                                            <p:fltVal val="720"/>
                                          </p:val>
                                        </p:tav>
                                        <p:tav tm="100000">
                                          <p:val>
                                            <p:fltVal val="0"/>
                                          </p:val>
                                        </p:tav>
                                      </p:tavLst>
                                    </p:anim>
                                    <p:anim calcmode="lin" valueType="num">
                                      <p:cBhvr>
                                        <p:cTn id="44" dur="2000" fill="hold"/>
                                        <p:tgtEl>
                                          <p:spTgt spid="4"/>
                                        </p:tgtEl>
                                        <p:attrNameLst>
                                          <p:attrName>ppt_h</p:attrName>
                                        </p:attrNameLst>
                                      </p:cBhvr>
                                      <p:tavLst>
                                        <p:tav tm="0">
                                          <p:val>
                                            <p:fltVal val="0"/>
                                          </p:val>
                                        </p:tav>
                                        <p:tav tm="100000">
                                          <p:val>
                                            <p:strVal val="#ppt_h"/>
                                          </p:val>
                                        </p:tav>
                                      </p:tavLst>
                                    </p:anim>
                                    <p:anim calcmode="lin" valueType="num">
                                      <p:cBhvr>
                                        <p:cTn id="4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390179"/>
                                        </p:tgtEl>
                                        <p:attrNameLst>
                                          <p:attrName>style.visibility</p:attrName>
                                        </p:attrNameLst>
                                      </p:cBhvr>
                                      <p:to>
                                        <p:strVal val="visible"/>
                                      </p:to>
                                    </p:set>
                                    <p:anim calcmode="lin" valueType="num">
                                      <p:cBhvr additive="base">
                                        <p:cTn id="50" dur="5000" fill="hold"/>
                                        <p:tgtEl>
                                          <p:spTgt spid="390179"/>
                                        </p:tgtEl>
                                        <p:attrNameLst>
                                          <p:attrName>ppt_x</p:attrName>
                                        </p:attrNameLst>
                                      </p:cBhvr>
                                      <p:tavLst>
                                        <p:tav tm="0">
                                          <p:val>
                                            <p:strVal val="#ppt_x"/>
                                          </p:val>
                                        </p:tav>
                                        <p:tav tm="100000">
                                          <p:val>
                                            <p:strVal val="#ppt_x"/>
                                          </p:val>
                                        </p:tav>
                                      </p:tavLst>
                                    </p:anim>
                                    <p:anim calcmode="lin" valueType="num">
                                      <p:cBhvr additive="base">
                                        <p:cTn id="51" dur="5000" fill="hold"/>
                                        <p:tgtEl>
                                          <p:spTgt spid="390179"/>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1" fill="hold" grpId="1" nodeType="clickEffect">
                                  <p:stCondLst>
                                    <p:cond delay="0"/>
                                  </p:stCondLst>
                                  <p:childTnLst>
                                    <p:anim calcmode="lin" valueType="num">
                                      <p:cBhvr additive="base">
                                        <p:cTn id="55" dur="5000"/>
                                        <p:tgtEl>
                                          <p:spTgt spid="390179"/>
                                        </p:tgtEl>
                                        <p:attrNameLst>
                                          <p:attrName>ppt_x</p:attrName>
                                        </p:attrNameLst>
                                      </p:cBhvr>
                                      <p:tavLst>
                                        <p:tav tm="0">
                                          <p:val>
                                            <p:strVal val="ppt_x"/>
                                          </p:val>
                                        </p:tav>
                                        <p:tav tm="100000">
                                          <p:val>
                                            <p:strVal val="ppt_x"/>
                                          </p:val>
                                        </p:tav>
                                      </p:tavLst>
                                    </p:anim>
                                    <p:anim calcmode="lin" valueType="num">
                                      <p:cBhvr additive="base">
                                        <p:cTn id="56" dur="5000"/>
                                        <p:tgtEl>
                                          <p:spTgt spid="390179"/>
                                        </p:tgtEl>
                                        <p:attrNameLst>
                                          <p:attrName>ppt_y</p:attrName>
                                        </p:attrNameLst>
                                      </p:cBhvr>
                                      <p:tavLst>
                                        <p:tav tm="0">
                                          <p:val>
                                            <p:strVal val="ppt_y"/>
                                          </p:val>
                                        </p:tav>
                                        <p:tav tm="100000">
                                          <p:val>
                                            <p:strVal val="0-ppt_h/2"/>
                                          </p:val>
                                        </p:tav>
                                      </p:tavLst>
                                    </p:anim>
                                    <p:set>
                                      <p:cBhvr>
                                        <p:cTn id="57" dur="1" fill="hold">
                                          <p:stCondLst>
                                            <p:cond delay="4999"/>
                                          </p:stCondLst>
                                        </p:cTn>
                                        <p:tgtEl>
                                          <p:spTgt spid="390179"/>
                                        </p:tgtEl>
                                        <p:attrNameLst>
                                          <p:attrName>style.visibility</p:attrName>
                                        </p:attrNameLst>
                                      </p:cBhvr>
                                      <p:to>
                                        <p:strVal val="hidden"/>
                                      </p:to>
                                    </p:set>
                                  </p:childTnLst>
                                </p:cTn>
                              </p:par>
                              <p:par>
                                <p:cTn id="58" presetID="2" presetClass="entr" presetSubtype="1" fill="hold" grpId="0" nodeType="withEffect">
                                  <p:stCondLst>
                                    <p:cond delay="0"/>
                                  </p:stCondLst>
                                  <p:childTnLst>
                                    <p:set>
                                      <p:cBhvr>
                                        <p:cTn id="59" dur="1" fill="hold">
                                          <p:stCondLst>
                                            <p:cond delay="0"/>
                                          </p:stCondLst>
                                        </p:cTn>
                                        <p:tgtEl>
                                          <p:spTgt spid="390185"/>
                                        </p:tgtEl>
                                        <p:attrNameLst>
                                          <p:attrName>style.visibility</p:attrName>
                                        </p:attrNameLst>
                                      </p:cBhvr>
                                      <p:to>
                                        <p:strVal val="visible"/>
                                      </p:to>
                                    </p:set>
                                    <p:anim calcmode="lin" valueType="num">
                                      <p:cBhvr additive="base">
                                        <p:cTn id="60" dur="5000" fill="hold"/>
                                        <p:tgtEl>
                                          <p:spTgt spid="390185"/>
                                        </p:tgtEl>
                                        <p:attrNameLst>
                                          <p:attrName>ppt_x</p:attrName>
                                        </p:attrNameLst>
                                      </p:cBhvr>
                                      <p:tavLst>
                                        <p:tav tm="0">
                                          <p:val>
                                            <p:strVal val="#ppt_x"/>
                                          </p:val>
                                        </p:tav>
                                        <p:tav tm="100000">
                                          <p:val>
                                            <p:strVal val="#ppt_x"/>
                                          </p:val>
                                        </p:tav>
                                      </p:tavLst>
                                    </p:anim>
                                    <p:anim calcmode="lin" valueType="num">
                                      <p:cBhvr additive="base">
                                        <p:cTn id="61" dur="5000" fill="hold"/>
                                        <p:tgtEl>
                                          <p:spTgt spid="390185"/>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1000" fill="hold"/>
                                        <p:tgtEl>
                                          <p:spTgt spid="2"/>
                                        </p:tgtEl>
                                        <p:attrNameLst>
                                          <p:attrName>ppt_x</p:attrName>
                                        </p:attrNameLst>
                                      </p:cBhvr>
                                      <p:tavLst>
                                        <p:tav tm="0">
                                          <p:val>
                                            <p:strVal val="#ppt_x-.2"/>
                                          </p:val>
                                        </p:tav>
                                        <p:tav tm="100000">
                                          <p:val>
                                            <p:strVal val="#ppt_x"/>
                                          </p:val>
                                        </p:tav>
                                      </p:tavLst>
                                    </p:anim>
                                    <p:anim calcmode="lin" valueType="num">
                                      <p:cBhvr>
                                        <p:cTn id="6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2" nodeType="clickEffect">
                                  <p:stCondLst>
                                    <p:cond delay="0"/>
                                  </p:stCondLst>
                                  <p:childTnLst>
                                    <p:set>
                                      <p:cBhvr>
                                        <p:cTn id="72" dur="1" fill="hold">
                                          <p:stCondLst>
                                            <p:cond delay="0"/>
                                          </p:stCondLst>
                                        </p:cTn>
                                        <p:tgtEl>
                                          <p:spTgt spid="390179"/>
                                        </p:tgtEl>
                                        <p:attrNameLst>
                                          <p:attrName>style.visibility</p:attrName>
                                        </p:attrNameLst>
                                      </p:cBhvr>
                                      <p:to>
                                        <p:strVal val="visible"/>
                                      </p:to>
                                    </p:set>
                                    <p:anim calcmode="lin" valueType="num">
                                      <p:cBhvr additive="base">
                                        <p:cTn id="73" dur="5000" fill="hold"/>
                                        <p:tgtEl>
                                          <p:spTgt spid="390179"/>
                                        </p:tgtEl>
                                        <p:attrNameLst>
                                          <p:attrName>ppt_x</p:attrName>
                                        </p:attrNameLst>
                                      </p:cBhvr>
                                      <p:tavLst>
                                        <p:tav tm="0">
                                          <p:val>
                                            <p:strVal val="#ppt_x"/>
                                          </p:val>
                                        </p:tav>
                                        <p:tav tm="100000">
                                          <p:val>
                                            <p:strVal val="#ppt_x"/>
                                          </p:val>
                                        </p:tav>
                                      </p:tavLst>
                                    </p:anim>
                                    <p:anim calcmode="lin" valueType="num">
                                      <p:cBhvr additive="base">
                                        <p:cTn id="74" dur="5000" fill="hold"/>
                                        <p:tgtEl>
                                          <p:spTgt spid="390179"/>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9" presetClass="entr" presetSubtype="10" fill="hold" grpId="0" nodeType="clickEffect">
                                  <p:stCondLst>
                                    <p:cond delay="0"/>
                                  </p:stCondLst>
                                  <p:childTnLst>
                                    <p:set>
                                      <p:cBhvr>
                                        <p:cTn id="78" dur="1" fill="hold">
                                          <p:stCondLst>
                                            <p:cond delay="0"/>
                                          </p:stCondLst>
                                        </p:cTn>
                                        <p:tgtEl>
                                          <p:spTgt spid="390146"/>
                                        </p:tgtEl>
                                        <p:attrNameLst>
                                          <p:attrName>style.visibility</p:attrName>
                                        </p:attrNameLst>
                                      </p:cBhvr>
                                      <p:to>
                                        <p:strVal val="visible"/>
                                      </p:to>
                                    </p:set>
                                    <p:anim calcmode="lin" valueType="num">
                                      <p:cBhvr>
                                        <p:cTn id="79" dur="5000" fill="hold"/>
                                        <p:tgtEl>
                                          <p:spTgt spid="390146"/>
                                        </p:tgtEl>
                                        <p:attrNameLst>
                                          <p:attrName>ppt_w</p:attrName>
                                        </p:attrNameLst>
                                      </p:cBhvr>
                                      <p:tavLst>
                                        <p:tav tm="0" fmla="#ppt_w*sin(2.5*pi*$)">
                                          <p:val>
                                            <p:fltVal val="0"/>
                                          </p:val>
                                        </p:tav>
                                        <p:tav tm="100000">
                                          <p:val>
                                            <p:fltVal val="1"/>
                                          </p:val>
                                        </p:tav>
                                      </p:tavLst>
                                    </p:anim>
                                    <p:anim calcmode="lin" valueType="num">
                                      <p:cBhvr>
                                        <p:cTn id="80" dur="5000" fill="hold"/>
                                        <p:tgtEl>
                                          <p:spTgt spid="390146"/>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390186"/>
                                        </p:tgtEl>
                                        <p:attrNameLst>
                                          <p:attrName>style.visibility</p:attrName>
                                        </p:attrNameLst>
                                      </p:cBhvr>
                                      <p:to>
                                        <p:strVal val="visible"/>
                                      </p:to>
                                    </p:set>
                                    <p:anim calcmode="lin" valueType="num">
                                      <p:cBhvr>
                                        <p:cTn id="85" dur="5000" fill="hold"/>
                                        <p:tgtEl>
                                          <p:spTgt spid="390186"/>
                                        </p:tgtEl>
                                        <p:attrNameLst>
                                          <p:attrName>ppt_w</p:attrName>
                                        </p:attrNameLst>
                                      </p:cBhvr>
                                      <p:tavLst>
                                        <p:tav tm="0">
                                          <p:val>
                                            <p:strVal val="#ppt_w+.3"/>
                                          </p:val>
                                        </p:tav>
                                        <p:tav tm="100000">
                                          <p:val>
                                            <p:strVal val="#ppt_w"/>
                                          </p:val>
                                        </p:tav>
                                      </p:tavLst>
                                    </p:anim>
                                    <p:anim calcmode="lin" valueType="num">
                                      <p:cBhvr>
                                        <p:cTn id="86" dur="5000" fill="hold"/>
                                        <p:tgtEl>
                                          <p:spTgt spid="390186"/>
                                        </p:tgtEl>
                                        <p:attrNameLst>
                                          <p:attrName>ppt_h</p:attrName>
                                        </p:attrNameLst>
                                      </p:cBhvr>
                                      <p:tavLst>
                                        <p:tav tm="0">
                                          <p:val>
                                            <p:strVal val="#ppt_h"/>
                                          </p:val>
                                        </p:tav>
                                        <p:tav tm="100000">
                                          <p:val>
                                            <p:strVal val="#ppt_h"/>
                                          </p:val>
                                        </p:tav>
                                      </p:tavLst>
                                    </p:anim>
                                    <p:animEffect transition="in" filter="fade">
                                      <p:cBhvr>
                                        <p:cTn id="87" dur="5000"/>
                                        <p:tgtEl>
                                          <p:spTgt spid="39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p:bldP spid="390153" grpId="0"/>
      <p:bldP spid="390158" grpId="0"/>
      <p:bldP spid="390179" grpId="0" animBg="1"/>
      <p:bldP spid="390179" grpId="1" animBg="1"/>
      <p:bldP spid="390179" grpId="2" animBg="1"/>
      <p:bldP spid="390185" grpId="0"/>
      <p:bldP spid="390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50497" y="1358605"/>
            <a:ext cx="8866530" cy="5176802"/>
          </a:xfrm>
          <a:prstGeom prst="rect">
            <a:avLst/>
          </a:prstGeom>
          <a:noFill/>
          <a:ln w="9525">
            <a:noFill/>
            <a:miter lim="800000"/>
            <a:headEnd/>
            <a:tailEnd/>
          </a:ln>
        </p:spPr>
        <p:txBody>
          <a:bodyPr wrap="none">
            <a:spAutoFit/>
          </a:bodyPr>
          <a:lstStyle/>
          <a:p>
            <a:pPr marL="342900" indent="-342900" algn="l">
              <a:spcBef>
                <a:spcPct val="20000"/>
              </a:spcBef>
            </a:pPr>
            <a:r>
              <a:rPr lang="en-US" b="0" dirty="0" smtClean="0">
                <a:solidFill>
                  <a:srgbClr val="000000"/>
                </a:solidFill>
              </a:rPr>
              <a:t>1. An </a:t>
            </a:r>
            <a:r>
              <a:rPr lang="en-US" b="0" u="sng" dirty="0" smtClean="0">
                <a:solidFill>
                  <a:srgbClr val="000000"/>
                </a:solidFill>
              </a:rPr>
              <a:t>axis of rotation</a:t>
            </a:r>
            <a:r>
              <a:rPr lang="en-US" b="0" dirty="0" smtClean="0">
                <a:solidFill>
                  <a:srgbClr val="000000"/>
                </a:solidFill>
              </a:rPr>
              <a:t> is an imaginary line about </a:t>
            </a:r>
          </a:p>
          <a:p>
            <a:pPr marL="342900" indent="-342900" algn="l">
              <a:spcBef>
                <a:spcPct val="20000"/>
              </a:spcBef>
            </a:pPr>
            <a:r>
              <a:rPr lang="en-US" b="0" dirty="0">
                <a:solidFill>
                  <a:srgbClr val="000000"/>
                </a:solidFill>
              </a:rPr>
              <a:t>	</a:t>
            </a:r>
            <a:r>
              <a:rPr lang="en-US" b="0" dirty="0" smtClean="0">
                <a:solidFill>
                  <a:srgbClr val="000000"/>
                </a:solidFill>
              </a:rPr>
              <a:t>which circular motion occurs.</a:t>
            </a:r>
          </a:p>
          <a:p>
            <a:pPr marL="342900" indent="-342900" algn="l">
              <a:spcBef>
                <a:spcPct val="20000"/>
              </a:spcBef>
            </a:pPr>
            <a:r>
              <a:rPr lang="en-US" b="0" dirty="0" smtClean="0">
                <a:solidFill>
                  <a:srgbClr val="000000"/>
                </a:solidFill>
              </a:rPr>
              <a:t>2. If the axis of rotation is within the object under</a:t>
            </a:r>
          </a:p>
          <a:p>
            <a:pPr marL="342900" indent="-342900" algn="l">
              <a:spcBef>
                <a:spcPct val="20000"/>
              </a:spcBef>
            </a:pPr>
            <a:r>
              <a:rPr lang="en-US" b="0" dirty="0">
                <a:solidFill>
                  <a:srgbClr val="000000"/>
                </a:solidFill>
              </a:rPr>
              <a:t>	</a:t>
            </a:r>
            <a:r>
              <a:rPr lang="en-US" b="0" dirty="0" smtClean="0">
                <a:solidFill>
                  <a:srgbClr val="000000"/>
                </a:solidFill>
              </a:rPr>
              <a:t>consideration, the object is </a:t>
            </a:r>
            <a:r>
              <a:rPr lang="en-US" b="0" u="sng" dirty="0" smtClean="0">
                <a:solidFill>
                  <a:srgbClr val="000000"/>
                </a:solidFill>
              </a:rPr>
              <a:t>rotating</a:t>
            </a:r>
            <a:r>
              <a:rPr lang="en-US" b="0" dirty="0" smtClean="0">
                <a:solidFill>
                  <a:srgbClr val="000000"/>
                </a:solidFill>
              </a:rPr>
              <a:t>. If the axis of </a:t>
            </a:r>
          </a:p>
          <a:p>
            <a:pPr marL="342900" indent="-342900" algn="l">
              <a:spcBef>
                <a:spcPct val="20000"/>
              </a:spcBef>
            </a:pPr>
            <a:r>
              <a:rPr lang="en-US" b="0" dirty="0">
                <a:solidFill>
                  <a:srgbClr val="000000"/>
                </a:solidFill>
              </a:rPr>
              <a:t>	</a:t>
            </a:r>
            <a:r>
              <a:rPr lang="en-US" b="0" dirty="0" smtClean="0">
                <a:solidFill>
                  <a:srgbClr val="000000"/>
                </a:solidFill>
              </a:rPr>
              <a:t>rotation is outside the object, the object is </a:t>
            </a:r>
            <a:r>
              <a:rPr lang="en-US" b="0" u="sng" dirty="0" smtClean="0">
                <a:solidFill>
                  <a:srgbClr val="000000"/>
                </a:solidFill>
              </a:rPr>
              <a:t>revolving</a:t>
            </a:r>
            <a:r>
              <a:rPr lang="en-US" b="0" dirty="0" smtClean="0">
                <a:solidFill>
                  <a:srgbClr val="000000"/>
                </a:solidFill>
              </a:rPr>
              <a:t>. </a:t>
            </a:r>
          </a:p>
          <a:p>
            <a:pPr marL="342900" indent="-342900" algn="l">
              <a:spcBef>
                <a:spcPct val="20000"/>
              </a:spcBef>
            </a:pPr>
            <a:r>
              <a:rPr lang="en-US" b="0" dirty="0" smtClean="0">
                <a:solidFill>
                  <a:srgbClr val="000000"/>
                </a:solidFill>
              </a:rPr>
              <a:t>3. Day and night are due to Earth’s rotation. The</a:t>
            </a:r>
          </a:p>
          <a:p>
            <a:pPr marL="342900" indent="-342900" algn="l">
              <a:spcBef>
                <a:spcPct val="20000"/>
              </a:spcBef>
            </a:pPr>
            <a:r>
              <a:rPr lang="en-US" b="0" dirty="0">
                <a:solidFill>
                  <a:srgbClr val="000000"/>
                </a:solidFill>
              </a:rPr>
              <a:t>	</a:t>
            </a:r>
            <a:r>
              <a:rPr lang="en-US" b="0" dirty="0" smtClean="0">
                <a:solidFill>
                  <a:srgbClr val="000000"/>
                </a:solidFill>
              </a:rPr>
              <a:t>seasons are caused by Earth’s revolution around</a:t>
            </a:r>
          </a:p>
          <a:p>
            <a:pPr marL="342900" indent="-342900" algn="l">
              <a:spcBef>
                <a:spcPct val="20000"/>
              </a:spcBef>
            </a:pPr>
            <a:r>
              <a:rPr lang="en-US" b="0" dirty="0">
                <a:solidFill>
                  <a:srgbClr val="000000"/>
                </a:solidFill>
              </a:rPr>
              <a:t>	</a:t>
            </a:r>
            <a:r>
              <a:rPr lang="en-US" b="0" dirty="0" smtClean="0">
                <a:solidFill>
                  <a:srgbClr val="000000"/>
                </a:solidFill>
              </a:rPr>
              <a:t>the Sun, in conjunction with the non-perpendicular</a:t>
            </a:r>
          </a:p>
          <a:p>
            <a:pPr marL="342900" indent="-342900" algn="l">
              <a:spcBef>
                <a:spcPct val="20000"/>
              </a:spcBef>
            </a:pPr>
            <a:r>
              <a:rPr lang="en-US" b="0" dirty="0">
                <a:solidFill>
                  <a:srgbClr val="000000"/>
                </a:solidFill>
              </a:rPr>
              <a:t>	</a:t>
            </a:r>
            <a:r>
              <a:rPr lang="en-US" b="0" dirty="0" smtClean="0">
                <a:solidFill>
                  <a:srgbClr val="000000"/>
                </a:solidFill>
              </a:rPr>
              <a:t>tilt of Earth’s axis relative to the plane of Earth’s </a:t>
            </a:r>
          </a:p>
          <a:p>
            <a:pPr marL="342900" indent="-342900" algn="l">
              <a:spcBef>
                <a:spcPct val="20000"/>
              </a:spcBef>
            </a:pPr>
            <a:r>
              <a:rPr lang="en-US" b="0" dirty="0">
                <a:solidFill>
                  <a:srgbClr val="000000"/>
                </a:solidFill>
              </a:rPr>
              <a:t>	</a:t>
            </a:r>
            <a:r>
              <a:rPr lang="en-US" b="0" dirty="0" smtClean="0">
                <a:solidFill>
                  <a:srgbClr val="000000"/>
                </a:solidFill>
              </a:rPr>
              <a:t>revolution.</a:t>
            </a:r>
          </a:p>
        </p:txBody>
      </p:sp>
      <p:sp>
        <p:nvSpPr>
          <p:cNvPr id="7" name="Rectangle 6"/>
          <p:cNvSpPr>
            <a:spLocks noChangeArrowheads="1"/>
          </p:cNvSpPr>
          <p:nvPr/>
        </p:nvSpPr>
        <p:spPr bwMode="auto">
          <a:xfrm>
            <a:off x="992115" y="198332"/>
            <a:ext cx="7184916" cy="1040285"/>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C00000"/>
                </a:solidFill>
              </a:rPr>
              <a:t>FINAL THOUGHTS: </a:t>
            </a:r>
            <a:r>
              <a:rPr lang="en-US" u="sng" dirty="0" smtClean="0">
                <a:solidFill>
                  <a:srgbClr val="C00000"/>
                </a:solidFill>
              </a:rPr>
              <a:t>Rotation, Revolution,</a:t>
            </a:r>
          </a:p>
          <a:p>
            <a:pPr marL="342900" indent="-342900">
              <a:spcBef>
                <a:spcPct val="20000"/>
              </a:spcBef>
            </a:pPr>
            <a:r>
              <a:rPr lang="en-US" dirty="0">
                <a:solidFill>
                  <a:srgbClr val="C00000"/>
                </a:solidFill>
              </a:rPr>
              <a:t> </a:t>
            </a:r>
            <a:r>
              <a:rPr lang="en-US" dirty="0" smtClean="0">
                <a:solidFill>
                  <a:srgbClr val="C00000"/>
                </a:solidFill>
              </a:rPr>
              <a:t>                                  </a:t>
            </a:r>
            <a:r>
              <a:rPr lang="en-US" u="sng" dirty="0" smtClean="0">
                <a:solidFill>
                  <a:srgbClr val="C00000"/>
                </a:solidFill>
              </a:rPr>
              <a:t>and the Seasons</a:t>
            </a:r>
          </a:p>
        </p:txBody>
      </p:sp>
    </p:spTree>
    <p:extLst>
      <p:ext uri="{BB962C8B-B14F-4D97-AF65-F5344CB8AC3E}">
        <p14:creationId xmlns:p14="http://schemas.microsoft.com/office/powerpoint/2010/main" val="16203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11" name="Text Box 19"/>
          <p:cNvSpPr txBox="1">
            <a:spLocks noChangeArrowheads="1"/>
          </p:cNvSpPr>
          <p:nvPr/>
        </p:nvSpPr>
        <p:spPr bwMode="auto">
          <a:xfrm>
            <a:off x="2749550" y="1804988"/>
            <a:ext cx="5080000" cy="955675"/>
          </a:xfrm>
          <a:prstGeom prst="rect">
            <a:avLst/>
          </a:prstGeom>
          <a:noFill/>
          <a:ln w="9525">
            <a:noFill/>
            <a:miter lim="800000"/>
            <a:headEnd/>
            <a:tailEnd/>
          </a:ln>
        </p:spPr>
        <p:txBody>
          <a:bodyPr/>
          <a:lstStyle/>
          <a:p>
            <a:r>
              <a:rPr lang="en-US" b="0">
                <a:solidFill>
                  <a:srgbClr val="00B050"/>
                </a:solidFill>
              </a:rPr>
              <a:t>Centripetal force to keep Moon moving in a circle = F</a:t>
            </a:r>
            <a:r>
              <a:rPr lang="en-US" b="0" baseline="-25000">
                <a:solidFill>
                  <a:srgbClr val="00B050"/>
                </a:solidFill>
              </a:rPr>
              <a:t>c</a:t>
            </a:r>
          </a:p>
        </p:txBody>
      </p:sp>
      <p:sp>
        <p:nvSpPr>
          <p:cNvPr id="32775" name="Rectangle 6"/>
          <p:cNvSpPr>
            <a:spLocks noChangeArrowheads="1"/>
          </p:cNvSpPr>
          <p:nvPr/>
        </p:nvSpPr>
        <p:spPr bwMode="auto">
          <a:xfrm>
            <a:off x="2792413" y="196850"/>
            <a:ext cx="4491037" cy="519113"/>
          </a:xfrm>
          <a:prstGeom prst="rect">
            <a:avLst/>
          </a:prstGeom>
          <a:noFill/>
          <a:ln w="9525" algn="ctr">
            <a:noFill/>
            <a:miter lim="800000"/>
            <a:headEnd/>
            <a:tailEnd/>
          </a:ln>
        </p:spPr>
        <p:txBody>
          <a:bodyPr anchor="ctr">
            <a:spAutoFit/>
          </a:bodyPr>
          <a:lstStyle/>
          <a:p>
            <a:pPr algn="l"/>
            <a:r>
              <a:rPr lang="en-US">
                <a:solidFill>
                  <a:srgbClr val="00B050"/>
                </a:solidFill>
              </a:rPr>
              <a:t>Abbreviated Explanation</a:t>
            </a:r>
          </a:p>
        </p:txBody>
      </p:sp>
      <p:sp>
        <p:nvSpPr>
          <p:cNvPr id="392200" name="Text Box 8"/>
          <p:cNvSpPr txBox="1">
            <a:spLocks noChangeArrowheads="1"/>
          </p:cNvSpPr>
          <p:nvPr/>
        </p:nvSpPr>
        <p:spPr bwMode="auto">
          <a:xfrm>
            <a:off x="2711450" y="823913"/>
            <a:ext cx="5037138" cy="563562"/>
          </a:xfrm>
          <a:prstGeom prst="rect">
            <a:avLst/>
          </a:prstGeom>
          <a:noFill/>
          <a:ln w="9525">
            <a:noFill/>
            <a:miter lim="800000"/>
            <a:headEnd/>
            <a:tailEnd/>
          </a:ln>
        </p:spPr>
        <p:txBody>
          <a:bodyPr/>
          <a:lstStyle/>
          <a:p>
            <a:r>
              <a:rPr lang="en-US" b="0">
                <a:solidFill>
                  <a:srgbClr val="00B050"/>
                </a:solidFill>
              </a:rPr>
              <a:t>Earth’s pull on Moon = F</a:t>
            </a:r>
            <a:r>
              <a:rPr lang="en-US" b="0" baseline="-25000">
                <a:solidFill>
                  <a:srgbClr val="00B050"/>
                </a:solidFill>
              </a:rPr>
              <a:t>g</a:t>
            </a:r>
          </a:p>
        </p:txBody>
      </p:sp>
      <p:grpSp>
        <p:nvGrpSpPr>
          <p:cNvPr id="32777" name="Group 30"/>
          <p:cNvGrpSpPr>
            <a:grpSpLocks/>
          </p:cNvGrpSpPr>
          <p:nvPr/>
        </p:nvGrpSpPr>
        <p:grpSpPr bwMode="auto">
          <a:xfrm>
            <a:off x="382588" y="406400"/>
            <a:ext cx="2301875" cy="2301875"/>
            <a:chOff x="196" y="256"/>
            <a:chExt cx="1450" cy="1450"/>
          </a:xfrm>
        </p:grpSpPr>
        <p:sp>
          <p:nvSpPr>
            <p:cNvPr id="32794" name="Oval 10"/>
            <p:cNvSpPr>
              <a:spLocks noChangeArrowheads="1"/>
            </p:cNvSpPr>
            <p:nvPr/>
          </p:nvSpPr>
          <p:spPr bwMode="auto">
            <a:xfrm>
              <a:off x="196" y="256"/>
              <a:ext cx="1450" cy="1450"/>
            </a:xfrm>
            <a:prstGeom prst="ellipse">
              <a:avLst/>
            </a:prstGeom>
            <a:noFill/>
            <a:ln w="38100">
              <a:solidFill>
                <a:schemeClr val="tx1"/>
              </a:solidFill>
              <a:round/>
              <a:headEnd/>
              <a:tailEnd/>
            </a:ln>
          </p:spPr>
          <p:txBody>
            <a:bodyPr/>
            <a:lstStyle/>
            <a:p>
              <a:endParaRPr lang="en-US">
                <a:solidFill>
                  <a:srgbClr val="00B050"/>
                </a:solidFill>
              </a:endParaRPr>
            </a:p>
          </p:txBody>
        </p:sp>
        <p:sp>
          <p:nvSpPr>
            <p:cNvPr id="32795" name="Text Box 16"/>
            <p:cNvSpPr txBox="1">
              <a:spLocks noChangeArrowheads="1"/>
            </p:cNvSpPr>
            <p:nvPr/>
          </p:nvSpPr>
          <p:spPr bwMode="auto">
            <a:xfrm>
              <a:off x="562" y="798"/>
              <a:ext cx="759" cy="264"/>
            </a:xfrm>
            <a:prstGeom prst="rect">
              <a:avLst/>
            </a:prstGeom>
            <a:noFill/>
            <a:ln w="9525">
              <a:noFill/>
              <a:miter lim="800000"/>
              <a:headEnd/>
              <a:tailEnd/>
            </a:ln>
          </p:spPr>
          <p:txBody>
            <a:bodyPr/>
            <a:lstStyle/>
            <a:p>
              <a:r>
                <a:rPr lang="en-US">
                  <a:solidFill>
                    <a:srgbClr val="00B050"/>
                  </a:solidFill>
                </a:rPr>
                <a:t>Earth</a:t>
              </a:r>
            </a:p>
          </p:txBody>
        </p:sp>
      </p:grpSp>
      <p:grpSp>
        <p:nvGrpSpPr>
          <p:cNvPr id="32778" name="Group 25"/>
          <p:cNvGrpSpPr>
            <a:grpSpLocks/>
          </p:cNvGrpSpPr>
          <p:nvPr/>
        </p:nvGrpSpPr>
        <p:grpSpPr bwMode="auto">
          <a:xfrm>
            <a:off x="7577138" y="1103313"/>
            <a:ext cx="1204912" cy="920750"/>
            <a:chOff x="4512" y="695"/>
            <a:chExt cx="759" cy="580"/>
          </a:xfrm>
        </p:grpSpPr>
        <p:sp>
          <p:nvSpPr>
            <p:cNvPr id="32792" name="Oval 11"/>
            <p:cNvSpPr>
              <a:spLocks noChangeArrowheads="1"/>
            </p:cNvSpPr>
            <p:nvPr/>
          </p:nvSpPr>
          <p:spPr bwMode="auto">
            <a:xfrm>
              <a:off x="4602" y="695"/>
              <a:ext cx="580" cy="580"/>
            </a:xfrm>
            <a:prstGeom prst="ellipse">
              <a:avLst/>
            </a:prstGeom>
            <a:noFill/>
            <a:ln w="38100">
              <a:solidFill>
                <a:schemeClr val="tx1"/>
              </a:solidFill>
              <a:round/>
              <a:headEnd/>
              <a:tailEnd/>
            </a:ln>
          </p:spPr>
          <p:txBody>
            <a:bodyPr/>
            <a:lstStyle/>
            <a:p>
              <a:endParaRPr lang="en-US">
                <a:solidFill>
                  <a:srgbClr val="00B050"/>
                </a:solidFill>
              </a:endParaRPr>
            </a:p>
          </p:txBody>
        </p:sp>
        <p:sp>
          <p:nvSpPr>
            <p:cNvPr id="32793" name="Text Box 17"/>
            <p:cNvSpPr txBox="1">
              <a:spLocks noChangeArrowheads="1"/>
            </p:cNvSpPr>
            <p:nvPr/>
          </p:nvSpPr>
          <p:spPr bwMode="auto">
            <a:xfrm>
              <a:off x="4512" y="861"/>
              <a:ext cx="759" cy="264"/>
            </a:xfrm>
            <a:prstGeom prst="rect">
              <a:avLst/>
            </a:prstGeom>
            <a:noFill/>
            <a:ln w="9525">
              <a:noFill/>
              <a:miter lim="800000"/>
              <a:headEnd/>
              <a:tailEnd/>
            </a:ln>
          </p:spPr>
          <p:txBody>
            <a:bodyPr/>
            <a:lstStyle/>
            <a:p>
              <a:r>
                <a:rPr lang="en-US" sz="2000">
                  <a:solidFill>
                    <a:srgbClr val="00B050"/>
                  </a:solidFill>
                </a:rPr>
                <a:t>Moon</a:t>
              </a:r>
            </a:p>
          </p:txBody>
        </p:sp>
      </p:grpSp>
      <p:sp>
        <p:nvSpPr>
          <p:cNvPr id="392212" name="Text Box 20"/>
          <p:cNvSpPr txBox="1">
            <a:spLocks noChangeArrowheads="1"/>
          </p:cNvSpPr>
          <p:nvPr/>
        </p:nvSpPr>
        <p:spPr bwMode="auto">
          <a:xfrm>
            <a:off x="803275" y="2782888"/>
            <a:ext cx="5457825" cy="563562"/>
          </a:xfrm>
          <a:prstGeom prst="rect">
            <a:avLst/>
          </a:prstGeom>
          <a:noFill/>
          <a:ln w="9525">
            <a:noFill/>
            <a:miter lim="800000"/>
            <a:headEnd/>
            <a:tailEnd/>
          </a:ln>
        </p:spPr>
        <p:txBody>
          <a:bodyPr/>
          <a:lstStyle/>
          <a:p>
            <a:pPr algn="l"/>
            <a:r>
              <a:rPr lang="en-US" b="0">
                <a:solidFill>
                  <a:srgbClr val="00B050"/>
                </a:solidFill>
              </a:rPr>
              <a:t>Apparent weight of Moon =</a:t>
            </a:r>
            <a:endParaRPr lang="en-US" b="0" baseline="-25000">
              <a:solidFill>
                <a:srgbClr val="00B050"/>
              </a:solidFill>
            </a:endParaRPr>
          </a:p>
        </p:txBody>
      </p:sp>
      <p:sp>
        <p:nvSpPr>
          <p:cNvPr id="392213" name="Rectangle 21"/>
          <p:cNvSpPr>
            <a:spLocks noChangeArrowheads="1"/>
          </p:cNvSpPr>
          <p:nvPr/>
        </p:nvSpPr>
        <p:spPr bwMode="auto">
          <a:xfrm>
            <a:off x="5364163" y="2781300"/>
            <a:ext cx="481012" cy="519113"/>
          </a:xfrm>
          <a:prstGeom prst="rect">
            <a:avLst/>
          </a:prstGeom>
          <a:noFill/>
          <a:ln w="9525" algn="ctr">
            <a:noFill/>
            <a:miter lim="800000"/>
            <a:headEnd/>
            <a:tailEnd/>
          </a:ln>
        </p:spPr>
        <p:txBody>
          <a:bodyPr wrap="none" anchor="ctr">
            <a:spAutoFit/>
          </a:bodyPr>
          <a:lstStyle/>
          <a:p>
            <a:pPr algn="l"/>
            <a:r>
              <a:rPr lang="en-US" b="0">
                <a:solidFill>
                  <a:srgbClr val="00B050"/>
                </a:solidFill>
              </a:rPr>
              <a:t>? </a:t>
            </a:r>
          </a:p>
        </p:txBody>
      </p:sp>
      <p:sp>
        <p:nvSpPr>
          <p:cNvPr id="392214" name="Rectangle 22"/>
          <p:cNvSpPr>
            <a:spLocks noChangeArrowheads="1"/>
          </p:cNvSpPr>
          <p:nvPr/>
        </p:nvSpPr>
        <p:spPr bwMode="auto">
          <a:xfrm>
            <a:off x="5305425" y="2782888"/>
            <a:ext cx="1249363" cy="519112"/>
          </a:xfrm>
          <a:prstGeom prst="rect">
            <a:avLst/>
          </a:prstGeom>
          <a:noFill/>
          <a:ln w="9525" algn="ctr">
            <a:noFill/>
            <a:miter lim="800000"/>
            <a:headEnd/>
            <a:tailEnd/>
          </a:ln>
        </p:spPr>
        <p:txBody>
          <a:bodyPr anchor="ctr">
            <a:spAutoFit/>
          </a:bodyPr>
          <a:lstStyle/>
          <a:p>
            <a:pPr algn="l"/>
            <a:r>
              <a:rPr lang="en-US" b="0">
                <a:solidFill>
                  <a:srgbClr val="00B050"/>
                </a:solidFill>
              </a:rPr>
              <a:t>ZERO </a:t>
            </a:r>
          </a:p>
        </p:txBody>
      </p:sp>
      <p:sp>
        <p:nvSpPr>
          <p:cNvPr id="392215" name="Rectangle 23"/>
          <p:cNvSpPr>
            <a:spLocks noChangeArrowheads="1"/>
          </p:cNvSpPr>
          <p:nvPr/>
        </p:nvSpPr>
        <p:spPr bwMode="auto">
          <a:xfrm>
            <a:off x="6437313" y="2779713"/>
            <a:ext cx="1671637" cy="519112"/>
          </a:xfrm>
          <a:prstGeom prst="rect">
            <a:avLst/>
          </a:prstGeom>
          <a:noFill/>
          <a:ln w="9525" algn="ctr">
            <a:noFill/>
            <a:miter lim="800000"/>
            <a:headEnd/>
            <a:tailEnd/>
          </a:ln>
        </p:spPr>
        <p:txBody>
          <a:bodyPr anchor="ctr">
            <a:spAutoFit/>
          </a:bodyPr>
          <a:lstStyle/>
          <a:p>
            <a:pPr algn="l"/>
            <a:r>
              <a:rPr lang="en-US" b="0">
                <a:solidFill>
                  <a:srgbClr val="00B050"/>
                </a:solidFill>
              </a:rPr>
              <a:t>= F</a:t>
            </a:r>
            <a:r>
              <a:rPr lang="en-US" b="0" baseline="-25000">
                <a:solidFill>
                  <a:srgbClr val="00B050"/>
                </a:solidFill>
              </a:rPr>
              <a:t>g</a:t>
            </a:r>
            <a:r>
              <a:rPr lang="en-US" b="0">
                <a:solidFill>
                  <a:srgbClr val="00B050"/>
                </a:solidFill>
              </a:rPr>
              <a:t> – F</a:t>
            </a:r>
            <a:r>
              <a:rPr lang="en-US" b="0" baseline="-25000">
                <a:solidFill>
                  <a:srgbClr val="00B050"/>
                </a:solidFill>
              </a:rPr>
              <a:t>c</a:t>
            </a:r>
            <a:r>
              <a:rPr lang="en-US" b="0">
                <a:solidFill>
                  <a:srgbClr val="00B050"/>
                </a:solidFill>
              </a:rPr>
              <a:t> </a:t>
            </a:r>
          </a:p>
        </p:txBody>
      </p:sp>
      <p:grpSp>
        <p:nvGrpSpPr>
          <p:cNvPr id="4" name="Group 29"/>
          <p:cNvGrpSpPr>
            <a:grpSpLocks/>
          </p:cNvGrpSpPr>
          <p:nvPr/>
        </p:nvGrpSpPr>
        <p:grpSpPr bwMode="auto">
          <a:xfrm>
            <a:off x="6218238" y="1352550"/>
            <a:ext cx="1298575" cy="519113"/>
            <a:chOff x="3917" y="852"/>
            <a:chExt cx="818" cy="327"/>
          </a:xfrm>
        </p:grpSpPr>
        <p:sp>
          <p:nvSpPr>
            <p:cNvPr id="32790" name="Line 27"/>
            <p:cNvSpPr>
              <a:spLocks noChangeShapeType="1"/>
            </p:cNvSpPr>
            <p:nvPr/>
          </p:nvSpPr>
          <p:spPr bwMode="auto">
            <a:xfrm flipH="1">
              <a:off x="4242" y="1006"/>
              <a:ext cx="493" cy="0"/>
            </a:xfrm>
            <a:prstGeom prst="line">
              <a:avLst/>
            </a:prstGeom>
            <a:noFill/>
            <a:ln w="41275">
              <a:solidFill>
                <a:schemeClr val="tx1"/>
              </a:solidFill>
              <a:round/>
              <a:headEnd/>
              <a:tailEnd type="triangle" w="lg" len="lg"/>
            </a:ln>
          </p:spPr>
          <p:txBody>
            <a:bodyPr/>
            <a:lstStyle/>
            <a:p>
              <a:endParaRPr lang="en-US">
                <a:solidFill>
                  <a:srgbClr val="000000"/>
                </a:solidFill>
              </a:endParaRPr>
            </a:p>
          </p:txBody>
        </p:sp>
        <p:sp>
          <p:nvSpPr>
            <p:cNvPr id="32791" name="Rectangle 28"/>
            <p:cNvSpPr>
              <a:spLocks noChangeArrowheads="1"/>
            </p:cNvSpPr>
            <p:nvPr/>
          </p:nvSpPr>
          <p:spPr bwMode="auto">
            <a:xfrm>
              <a:off x="3917" y="852"/>
              <a:ext cx="403" cy="327"/>
            </a:xfrm>
            <a:prstGeom prst="rect">
              <a:avLst/>
            </a:prstGeom>
            <a:noFill/>
            <a:ln w="9525" algn="ctr">
              <a:noFill/>
              <a:miter lim="800000"/>
              <a:headEnd/>
              <a:tailEnd/>
            </a:ln>
          </p:spPr>
          <p:txBody>
            <a:bodyPr anchor="ctr">
              <a:spAutoFit/>
            </a:bodyPr>
            <a:lstStyle/>
            <a:p>
              <a:pPr algn="l"/>
              <a:r>
                <a:rPr lang="en-US" b="0">
                  <a:solidFill>
                    <a:srgbClr val="00B050"/>
                  </a:solidFill>
                </a:rPr>
                <a:t>F</a:t>
              </a:r>
              <a:r>
                <a:rPr lang="en-US" b="0" baseline="-25000">
                  <a:solidFill>
                    <a:srgbClr val="00B050"/>
                  </a:solidFill>
                </a:rPr>
                <a:t>g</a:t>
              </a:r>
              <a:endParaRPr lang="en-US" b="0">
                <a:solidFill>
                  <a:srgbClr val="00B050"/>
                </a:solidFill>
              </a:endParaRPr>
            </a:p>
          </p:txBody>
        </p:sp>
      </p:grpSp>
      <p:sp>
        <p:nvSpPr>
          <p:cNvPr id="392223" name="Rectangle 31"/>
          <p:cNvSpPr>
            <a:spLocks noChangeArrowheads="1"/>
          </p:cNvSpPr>
          <p:nvPr/>
        </p:nvSpPr>
        <p:spPr bwMode="auto">
          <a:xfrm>
            <a:off x="188913" y="3427413"/>
            <a:ext cx="8712200" cy="519112"/>
          </a:xfrm>
          <a:prstGeom prst="rect">
            <a:avLst/>
          </a:prstGeom>
          <a:noFill/>
          <a:ln w="9525" algn="ctr">
            <a:noFill/>
            <a:miter lim="800000"/>
            <a:headEnd/>
            <a:tailEnd/>
          </a:ln>
        </p:spPr>
        <p:txBody>
          <a:bodyPr wrap="none" anchor="ctr">
            <a:spAutoFit/>
          </a:bodyPr>
          <a:lstStyle/>
          <a:p>
            <a:pPr algn="l"/>
            <a:r>
              <a:rPr lang="en-US" b="0">
                <a:solidFill>
                  <a:srgbClr val="00B050"/>
                </a:solidFill>
              </a:rPr>
              <a:t>On Earth’s surface, gravity pulls on 71 kg mass with…</a:t>
            </a:r>
          </a:p>
        </p:txBody>
      </p:sp>
      <p:sp>
        <p:nvSpPr>
          <p:cNvPr id="392224" name="Rectangle 32"/>
          <p:cNvSpPr>
            <a:spLocks noChangeArrowheads="1"/>
          </p:cNvSpPr>
          <p:nvPr/>
        </p:nvSpPr>
        <p:spPr bwMode="auto">
          <a:xfrm>
            <a:off x="622300" y="3994150"/>
            <a:ext cx="2346325" cy="522288"/>
          </a:xfrm>
          <a:prstGeom prst="rect">
            <a:avLst/>
          </a:prstGeom>
          <a:noFill/>
          <a:ln w="9525" algn="ctr">
            <a:noFill/>
            <a:miter lim="800000"/>
            <a:headEnd/>
            <a:tailEnd/>
          </a:ln>
        </p:spPr>
        <p:txBody>
          <a:bodyPr wrap="none" anchor="ctr">
            <a:spAutoFit/>
          </a:bodyPr>
          <a:lstStyle/>
          <a:p>
            <a:pPr algn="l"/>
            <a:r>
              <a:rPr lang="en-US" b="0">
                <a:solidFill>
                  <a:srgbClr val="00B050"/>
                </a:solidFill>
              </a:rPr>
              <a:t>F</a:t>
            </a:r>
            <a:r>
              <a:rPr lang="en-US" b="0" baseline="-25000">
                <a:solidFill>
                  <a:srgbClr val="00B050"/>
                </a:solidFill>
              </a:rPr>
              <a:t>g</a:t>
            </a:r>
            <a:r>
              <a:rPr lang="en-US" b="0">
                <a:solidFill>
                  <a:srgbClr val="00B050"/>
                </a:solidFill>
              </a:rPr>
              <a:t> = F</a:t>
            </a:r>
            <a:r>
              <a:rPr lang="en-US" b="0" baseline="-25000">
                <a:solidFill>
                  <a:srgbClr val="00B050"/>
                </a:solidFill>
              </a:rPr>
              <a:t>w</a:t>
            </a:r>
            <a:r>
              <a:rPr lang="en-US" b="0">
                <a:solidFill>
                  <a:srgbClr val="00B050"/>
                </a:solidFill>
              </a:rPr>
              <a:t> = m g</a:t>
            </a:r>
          </a:p>
        </p:txBody>
      </p:sp>
      <p:sp>
        <p:nvSpPr>
          <p:cNvPr id="392225" name="Rectangle 33"/>
          <p:cNvSpPr>
            <a:spLocks noChangeArrowheads="1"/>
          </p:cNvSpPr>
          <p:nvPr/>
        </p:nvSpPr>
        <p:spPr bwMode="auto">
          <a:xfrm>
            <a:off x="2928938" y="3989388"/>
            <a:ext cx="3225800" cy="522287"/>
          </a:xfrm>
          <a:prstGeom prst="rect">
            <a:avLst/>
          </a:prstGeom>
          <a:noFill/>
          <a:ln w="9525" algn="ctr">
            <a:noFill/>
            <a:miter lim="800000"/>
            <a:headEnd/>
            <a:tailEnd/>
          </a:ln>
        </p:spPr>
        <p:txBody>
          <a:bodyPr wrap="none" anchor="ctr">
            <a:spAutoFit/>
          </a:bodyPr>
          <a:lstStyle/>
          <a:p>
            <a:pPr algn="l"/>
            <a:r>
              <a:rPr lang="en-US" b="0">
                <a:solidFill>
                  <a:srgbClr val="00B050"/>
                </a:solidFill>
              </a:rPr>
              <a:t>= 71 kg (9.81 m/s</a:t>
            </a:r>
            <a:r>
              <a:rPr lang="en-US" b="0" baseline="30000">
                <a:solidFill>
                  <a:srgbClr val="00B050"/>
                </a:solidFill>
              </a:rPr>
              <a:t>2</a:t>
            </a:r>
            <a:r>
              <a:rPr lang="en-US" b="0">
                <a:solidFill>
                  <a:srgbClr val="00B050"/>
                </a:solidFill>
              </a:rPr>
              <a:t>)</a:t>
            </a:r>
          </a:p>
        </p:txBody>
      </p:sp>
      <p:sp>
        <p:nvSpPr>
          <p:cNvPr id="392226" name="Rectangle 34"/>
          <p:cNvSpPr>
            <a:spLocks noChangeArrowheads="1"/>
          </p:cNvSpPr>
          <p:nvPr/>
        </p:nvSpPr>
        <p:spPr bwMode="auto">
          <a:xfrm>
            <a:off x="6049963" y="4000500"/>
            <a:ext cx="1754187" cy="522288"/>
          </a:xfrm>
          <a:prstGeom prst="rect">
            <a:avLst/>
          </a:prstGeom>
          <a:noFill/>
          <a:ln w="9525" algn="ctr">
            <a:noFill/>
            <a:miter lim="800000"/>
            <a:headEnd/>
            <a:tailEnd/>
          </a:ln>
        </p:spPr>
        <p:txBody>
          <a:bodyPr wrap="none" anchor="ctr">
            <a:spAutoFit/>
          </a:bodyPr>
          <a:lstStyle/>
          <a:p>
            <a:pPr algn="l"/>
            <a:r>
              <a:rPr lang="en-US" b="0">
                <a:solidFill>
                  <a:srgbClr val="00B050"/>
                </a:solidFill>
              </a:rPr>
              <a:t>= 696.5 N</a:t>
            </a:r>
          </a:p>
        </p:txBody>
      </p:sp>
      <p:sp>
        <p:nvSpPr>
          <p:cNvPr id="392227" name="Rectangle 35"/>
          <p:cNvSpPr>
            <a:spLocks noChangeArrowheads="1"/>
          </p:cNvSpPr>
          <p:nvPr/>
        </p:nvSpPr>
        <p:spPr bwMode="auto">
          <a:xfrm>
            <a:off x="173038" y="4568825"/>
            <a:ext cx="2182812" cy="519113"/>
          </a:xfrm>
          <a:prstGeom prst="rect">
            <a:avLst/>
          </a:prstGeom>
          <a:noFill/>
          <a:ln w="9525" algn="ctr">
            <a:noFill/>
            <a:miter lim="800000"/>
            <a:headEnd/>
            <a:tailEnd/>
          </a:ln>
        </p:spPr>
        <p:txBody>
          <a:bodyPr wrap="none" anchor="ctr">
            <a:spAutoFit/>
          </a:bodyPr>
          <a:lstStyle/>
          <a:p>
            <a:pPr algn="l"/>
            <a:r>
              <a:rPr lang="en-US" b="0">
                <a:solidFill>
                  <a:srgbClr val="00B050"/>
                </a:solidFill>
              </a:rPr>
              <a:t>At equator…</a:t>
            </a:r>
          </a:p>
        </p:txBody>
      </p:sp>
      <p:graphicFrame>
        <p:nvGraphicFramePr>
          <p:cNvPr id="392228" name="Object 36"/>
          <p:cNvGraphicFramePr>
            <a:graphicFrameLocks noChangeAspect="1"/>
          </p:cNvGraphicFramePr>
          <p:nvPr/>
        </p:nvGraphicFramePr>
        <p:xfrm>
          <a:off x="1133475" y="5078413"/>
          <a:ext cx="1649413" cy="484187"/>
        </p:xfrm>
        <a:graphic>
          <a:graphicData uri="http://schemas.openxmlformats.org/presentationml/2006/ole">
            <mc:AlternateContent xmlns:mc="http://schemas.openxmlformats.org/markup-compatibility/2006">
              <mc:Choice xmlns:v="urn:schemas-microsoft-com:vml" Requires="v">
                <p:oleObj spid="_x0000_s30884" name="Equation" r:id="rId3" imgW="1650960" imgH="482400" progId="Equation.3">
                  <p:embed/>
                </p:oleObj>
              </mc:Choice>
              <mc:Fallback>
                <p:oleObj name="Equation" r:id="rId3" imgW="16509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5078413"/>
                        <a:ext cx="1649413"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2229" name="Object 37"/>
          <p:cNvGraphicFramePr>
            <a:graphicFrameLocks noChangeAspect="1"/>
          </p:cNvGraphicFramePr>
          <p:nvPr/>
        </p:nvGraphicFramePr>
        <p:xfrm>
          <a:off x="2911475" y="4851400"/>
          <a:ext cx="5280025" cy="982663"/>
        </p:xfrm>
        <a:graphic>
          <a:graphicData uri="http://schemas.openxmlformats.org/presentationml/2006/ole">
            <mc:AlternateContent xmlns:mc="http://schemas.openxmlformats.org/markup-compatibility/2006">
              <mc:Choice xmlns:v="urn:schemas-microsoft-com:vml" Requires="v">
                <p:oleObj spid="_x0000_s30885" name="Equation" r:id="rId5" imgW="5283000" imgH="977760" progId="Equation.3">
                  <p:embed/>
                </p:oleObj>
              </mc:Choice>
              <mc:Fallback>
                <p:oleObj name="Equation" r:id="rId5" imgW="5283000" imgH="977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475" y="4851400"/>
                        <a:ext cx="5280025"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2230" name="Object 38"/>
          <p:cNvGraphicFramePr>
            <a:graphicFrameLocks noChangeAspect="1"/>
          </p:cNvGraphicFramePr>
          <p:nvPr/>
        </p:nvGraphicFramePr>
        <p:xfrm>
          <a:off x="2900363" y="5676900"/>
          <a:ext cx="1204912" cy="319088"/>
        </p:xfrm>
        <a:graphic>
          <a:graphicData uri="http://schemas.openxmlformats.org/presentationml/2006/ole">
            <mc:AlternateContent xmlns:mc="http://schemas.openxmlformats.org/markup-compatibility/2006">
              <mc:Choice xmlns:v="urn:schemas-microsoft-com:vml" Requires="v">
                <p:oleObj spid="_x0000_s30886" name="Equation" r:id="rId7" imgW="1206360" imgH="317160" progId="Equation.3">
                  <p:embed/>
                </p:oleObj>
              </mc:Choice>
              <mc:Fallback>
                <p:oleObj name="Equation" r:id="rId7" imgW="1206360" imgH="317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0363" y="5676900"/>
                        <a:ext cx="1204912"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2231" name="Text Box 39"/>
          <p:cNvSpPr txBox="1">
            <a:spLocks noChangeArrowheads="1"/>
          </p:cNvSpPr>
          <p:nvPr/>
        </p:nvSpPr>
        <p:spPr bwMode="auto">
          <a:xfrm>
            <a:off x="209550" y="6153150"/>
            <a:ext cx="8715375" cy="495300"/>
          </a:xfrm>
          <a:prstGeom prst="rect">
            <a:avLst/>
          </a:prstGeom>
          <a:solidFill>
            <a:srgbClr val="FFFFFF"/>
          </a:solidFill>
          <a:ln w="9525">
            <a:solidFill>
              <a:srgbClr val="000000"/>
            </a:solidFill>
            <a:miter lim="800000"/>
            <a:headEnd/>
            <a:tailEnd/>
          </a:ln>
        </p:spPr>
        <p:txBody>
          <a:bodyPr/>
          <a:lstStyle/>
          <a:p>
            <a:r>
              <a:rPr lang="en-US" b="0">
                <a:solidFill>
                  <a:srgbClr val="00B050"/>
                </a:solidFill>
              </a:rPr>
              <a:t>At equator, scale reads… 696.5 N – 2.4 N = 694.1 N.</a:t>
            </a:r>
          </a:p>
        </p:txBody>
      </p:sp>
    </p:spTree>
    <p:extLst>
      <p:ext uri="{BB962C8B-B14F-4D97-AF65-F5344CB8AC3E}">
        <p14:creationId xmlns:p14="http://schemas.microsoft.com/office/powerpoint/2010/main" val="1111785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2200"/>
                                        </p:tgtEl>
                                        <p:attrNameLst>
                                          <p:attrName>style.visibility</p:attrName>
                                        </p:attrNameLst>
                                      </p:cBhvr>
                                      <p:to>
                                        <p:strVal val="visible"/>
                                      </p:to>
                                    </p:set>
                                    <p:anim calcmode="discrete" valueType="clr">
                                      <p:cBhvr override="childStyle">
                                        <p:cTn id="7" dur="80"/>
                                        <p:tgtEl>
                                          <p:spTgt spid="3922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2200"/>
                                        </p:tgtEl>
                                        <p:attrNameLst>
                                          <p:attrName>fillcolor</p:attrName>
                                        </p:attrNameLst>
                                      </p:cBhvr>
                                      <p:tavLst>
                                        <p:tav tm="0">
                                          <p:val>
                                            <p:clrVal>
                                              <a:schemeClr val="accent2"/>
                                            </p:clrVal>
                                          </p:val>
                                        </p:tav>
                                        <p:tav tm="50000">
                                          <p:val>
                                            <p:clrVal>
                                              <a:schemeClr val="hlink"/>
                                            </p:clrVal>
                                          </p:val>
                                        </p:tav>
                                      </p:tavLst>
                                    </p:anim>
                                    <p:set>
                                      <p:cBhvr>
                                        <p:cTn id="9" dur="80"/>
                                        <p:tgtEl>
                                          <p:spTgt spid="392200"/>
                                        </p:tgtEl>
                                        <p:attrNameLst>
                                          <p:attrName>fill.type</p:attrName>
                                        </p:attrNameLst>
                                      </p:cBhvr>
                                      <p:to>
                                        <p:strVal val="solid"/>
                                      </p:to>
                                    </p:set>
                                  </p:childTnLst>
                                </p:cTn>
                              </p:par>
                            </p:childTnLst>
                          </p:cTn>
                        </p:par>
                        <p:par>
                          <p:cTn id="10" fill="hold">
                            <p:stCondLst>
                              <p:cond delay="840"/>
                            </p:stCondLst>
                            <p:childTnLst>
                              <p:par>
                                <p:cTn id="11" presetID="39"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92211"/>
                                        </p:tgtEl>
                                        <p:attrNameLst>
                                          <p:attrName>style.visibility</p:attrName>
                                        </p:attrNameLst>
                                      </p:cBhvr>
                                      <p:to>
                                        <p:strVal val="visible"/>
                                      </p:to>
                                    </p:set>
                                    <p:anim calcmode="discrete" valueType="clr">
                                      <p:cBhvr override="childStyle">
                                        <p:cTn id="21" dur="80"/>
                                        <p:tgtEl>
                                          <p:spTgt spid="3922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2211"/>
                                        </p:tgtEl>
                                        <p:attrNameLst>
                                          <p:attrName>fillcolor</p:attrName>
                                        </p:attrNameLst>
                                      </p:cBhvr>
                                      <p:tavLst>
                                        <p:tav tm="0">
                                          <p:val>
                                            <p:clrVal>
                                              <a:schemeClr val="accent2"/>
                                            </p:clrVal>
                                          </p:val>
                                        </p:tav>
                                        <p:tav tm="50000">
                                          <p:val>
                                            <p:clrVal>
                                              <a:schemeClr val="hlink"/>
                                            </p:clrVal>
                                          </p:val>
                                        </p:tav>
                                      </p:tavLst>
                                    </p:anim>
                                    <p:set>
                                      <p:cBhvr>
                                        <p:cTn id="23" dur="80"/>
                                        <p:tgtEl>
                                          <p:spTgt spid="3922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92212"/>
                                        </p:tgtEl>
                                        <p:attrNameLst>
                                          <p:attrName>style.visibility</p:attrName>
                                        </p:attrNameLst>
                                      </p:cBhvr>
                                      <p:to>
                                        <p:strVal val="visible"/>
                                      </p:to>
                                    </p:set>
                                    <p:anim by="(-#ppt_w*2)" calcmode="lin" valueType="num">
                                      <p:cBhvr rctx="PPT">
                                        <p:cTn id="28" dur="500" autoRev="1" fill="hold">
                                          <p:stCondLst>
                                            <p:cond delay="0"/>
                                          </p:stCondLst>
                                        </p:cTn>
                                        <p:tgtEl>
                                          <p:spTgt spid="392212"/>
                                        </p:tgtEl>
                                        <p:attrNameLst>
                                          <p:attrName>ppt_w</p:attrName>
                                        </p:attrNameLst>
                                      </p:cBhvr>
                                    </p:anim>
                                    <p:anim by="(#ppt_w*0.50)" calcmode="lin" valueType="num">
                                      <p:cBhvr>
                                        <p:cTn id="29" dur="500" decel="50000" autoRev="1" fill="hold">
                                          <p:stCondLst>
                                            <p:cond delay="0"/>
                                          </p:stCondLst>
                                        </p:cTn>
                                        <p:tgtEl>
                                          <p:spTgt spid="392212"/>
                                        </p:tgtEl>
                                        <p:attrNameLst>
                                          <p:attrName>ppt_x</p:attrName>
                                        </p:attrNameLst>
                                      </p:cBhvr>
                                    </p:anim>
                                    <p:anim from="(-#ppt_h/2)" to="(#ppt_y)" calcmode="lin" valueType="num">
                                      <p:cBhvr>
                                        <p:cTn id="30" dur="1000" fill="hold">
                                          <p:stCondLst>
                                            <p:cond delay="0"/>
                                          </p:stCondLst>
                                        </p:cTn>
                                        <p:tgtEl>
                                          <p:spTgt spid="392212"/>
                                        </p:tgtEl>
                                        <p:attrNameLst>
                                          <p:attrName>ppt_y</p:attrName>
                                        </p:attrNameLst>
                                      </p:cBhvr>
                                    </p:anim>
                                    <p:animRot by="21600000">
                                      <p:cBhvr>
                                        <p:cTn id="31" dur="1000" fill="hold">
                                          <p:stCondLst>
                                            <p:cond delay="0"/>
                                          </p:stCondLst>
                                        </p:cTn>
                                        <p:tgtEl>
                                          <p:spTgt spid="392212"/>
                                        </p:tgtEl>
                                        <p:attrNameLst>
                                          <p:attrName>r</p:attrName>
                                        </p:attrNameLst>
                                      </p:cBhvr>
                                    </p:animRot>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92213"/>
                                        </p:tgtEl>
                                        <p:attrNameLst>
                                          <p:attrName>style.visibility</p:attrName>
                                        </p:attrNameLst>
                                      </p:cBhvr>
                                      <p:to>
                                        <p:strVal val="visible"/>
                                      </p:to>
                                    </p:set>
                                    <p:anim by="(-#ppt_w*2)" calcmode="lin" valueType="num">
                                      <p:cBhvr rctx="PPT">
                                        <p:cTn id="35" dur="500" autoRev="1" fill="hold">
                                          <p:stCondLst>
                                            <p:cond delay="0"/>
                                          </p:stCondLst>
                                        </p:cTn>
                                        <p:tgtEl>
                                          <p:spTgt spid="392213"/>
                                        </p:tgtEl>
                                        <p:attrNameLst>
                                          <p:attrName>ppt_w</p:attrName>
                                        </p:attrNameLst>
                                      </p:cBhvr>
                                    </p:anim>
                                    <p:anim by="(#ppt_w*0.50)" calcmode="lin" valueType="num">
                                      <p:cBhvr>
                                        <p:cTn id="36" dur="500" decel="50000" autoRev="1" fill="hold">
                                          <p:stCondLst>
                                            <p:cond delay="0"/>
                                          </p:stCondLst>
                                        </p:cTn>
                                        <p:tgtEl>
                                          <p:spTgt spid="392213"/>
                                        </p:tgtEl>
                                        <p:attrNameLst>
                                          <p:attrName>ppt_x</p:attrName>
                                        </p:attrNameLst>
                                      </p:cBhvr>
                                    </p:anim>
                                    <p:anim from="(-#ppt_h/2)" to="(#ppt_y)" calcmode="lin" valueType="num">
                                      <p:cBhvr>
                                        <p:cTn id="37" dur="1000" fill="hold">
                                          <p:stCondLst>
                                            <p:cond delay="0"/>
                                          </p:stCondLst>
                                        </p:cTn>
                                        <p:tgtEl>
                                          <p:spTgt spid="392213"/>
                                        </p:tgtEl>
                                        <p:attrNameLst>
                                          <p:attrName>ppt_y</p:attrName>
                                        </p:attrNameLst>
                                      </p:cBhvr>
                                    </p:anim>
                                    <p:animRot by="21600000">
                                      <p:cBhvr>
                                        <p:cTn id="38" dur="1000" fill="hold">
                                          <p:stCondLst>
                                            <p:cond delay="0"/>
                                          </p:stCondLst>
                                        </p:cTn>
                                        <p:tgtEl>
                                          <p:spTgt spid="39221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iterate type="lt">
                                    <p:tmPct val="0"/>
                                  </p:iterate>
                                  <p:childTnLst>
                                    <p:animEffect transition="out" filter="fade">
                                      <p:cBhvr>
                                        <p:cTn id="42" dur="2000"/>
                                        <p:tgtEl>
                                          <p:spTgt spid="392213"/>
                                        </p:tgtEl>
                                      </p:cBhvr>
                                    </p:animEffect>
                                    <p:set>
                                      <p:cBhvr>
                                        <p:cTn id="43" dur="1" fill="hold">
                                          <p:stCondLst>
                                            <p:cond delay="1999"/>
                                          </p:stCondLst>
                                        </p:cTn>
                                        <p:tgtEl>
                                          <p:spTgt spid="392213"/>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92214"/>
                                        </p:tgtEl>
                                        <p:attrNameLst>
                                          <p:attrName>style.visibility</p:attrName>
                                        </p:attrNameLst>
                                      </p:cBhvr>
                                      <p:to>
                                        <p:strVal val="visible"/>
                                      </p:to>
                                    </p:set>
                                    <p:animEffect transition="in" filter="fade">
                                      <p:cBhvr>
                                        <p:cTn id="46" dur="2000"/>
                                        <p:tgtEl>
                                          <p:spTgt spid="392214"/>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392215"/>
                                        </p:tgtEl>
                                        <p:attrNameLst>
                                          <p:attrName>style.visibility</p:attrName>
                                        </p:attrNameLst>
                                      </p:cBhvr>
                                      <p:to>
                                        <p:strVal val="visible"/>
                                      </p:to>
                                    </p:set>
                                    <p:anim calcmode="lin" valueType="num">
                                      <p:cBhvr>
                                        <p:cTn id="51" dur="5000" fill="hold"/>
                                        <p:tgtEl>
                                          <p:spTgt spid="392215"/>
                                        </p:tgtEl>
                                        <p:attrNameLst>
                                          <p:attrName>ppt_w</p:attrName>
                                        </p:attrNameLst>
                                      </p:cBhvr>
                                      <p:tavLst>
                                        <p:tav tm="0">
                                          <p:val>
                                            <p:strVal val="#ppt_w+.3"/>
                                          </p:val>
                                        </p:tav>
                                        <p:tav tm="100000">
                                          <p:val>
                                            <p:strVal val="#ppt_w"/>
                                          </p:val>
                                        </p:tav>
                                      </p:tavLst>
                                    </p:anim>
                                    <p:anim calcmode="lin" valueType="num">
                                      <p:cBhvr>
                                        <p:cTn id="52" dur="5000" fill="hold"/>
                                        <p:tgtEl>
                                          <p:spTgt spid="392215"/>
                                        </p:tgtEl>
                                        <p:attrNameLst>
                                          <p:attrName>ppt_h</p:attrName>
                                        </p:attrNameLst>
                                      </p:cBhvr>
                                      <p:tavLst>
                                        <p:tav tm="0">
                                          <p:val>
                                            <p:strVal val="#ppt_h"/>
                                          </p:val>
                                        </p:tav>
                                        <p:tav tm="100000">
                                          <p:val>
                                            <p:strVal val="#ppt_h"/>
                                          </p:val>
                                        </p:tav>
                                      </p:tavLst>
                                    </p:anim>
                                    <p:animEffect transition="in" filter="fade">
                                      <p:cBhvr>
                                        <p:cTn id="53" dur="5000"/>
                                        <p:tgtEl>
                                          <p:spTgt spid="392215"/>
                                        </p:tgtEl>
                                      </p:cBhvr>
                                    </p:animEffec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392223"/>
                                        </p:tgtEl>
                                        <p:attrNameLst>
                                          <p:attrName>style.visibility</p:attrName>
                                        </p:attrNameLst>
                                      </p:cBhvr>
                                      <p:to>
                                        <p:strVal val="visible"/>
                                      </p:to>
                                    </p:set>
                                    <p:anim calcmode="discrete" valueType="clr">
                                      <p:cBhvr override="childStyle">
                                        <p:cTn id="58" dur="80"/>
                                        <p:tgtEl>
                                          <p:spTgt spid="392223"/>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92223"/>
                                        </p:tgtEl>
                                        <p:attrNameLst>
                                          <p:attrName>fillcolor</p:attrName>
                                        </p:attrNameLst>
                                      </p:cBhvr>
                                      <p:tavLst>
                                        <p:tav tm="0">
                                          <p:val>
                                            <p:clrVal>
                                              <a:schemeClr val="accent2"/>
                                            </p:clrVal>
                                          </p:val>
                                        </p:tav>
                                        <p:tav tm="50000">
                                          <p:val>
                                            <p:clrVal>
                                              <a:schemeClr val="hlink"/>
                                            </p:clrVal>
                                          </p:val>
                                        </p:tav>
                                      </p:tavLst>
                                    </p:anim>
                                    <p:set>
                                      <p:cBhvr>
                                        <p:cTn id="60" dur="80"/>
                                        <p:tgtEl>
                                          <p:spTgt spid="392223"/>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392224"/>
                                        </p:tgtEl>
                                        <p:attrNameLst>
                                          <p:attrName>style.visibility</p:attrName>
                                        </p:attrNameLst>
                                      </p:cBhvr>
                                      <p:to>
                                        <p:strVal val="visible"/>
                                      </p:to>
                                    </p:set>
                                    <p:animEffect transition="in" filter="fade">
                                      <p:cBhvr>
                                        <p:cTn id="65" dur="2000"/>
                                        <p:tgtEl>
                                          <p:spTgt spid="392224"/>
                                        </p:tgtEl>
                                      </p:cBhvr>
                                    </p:animEffect>
                                    <p:anim calcmode="lin" valueType="num">
                                      <p:cBhvr>
                                        <p:cTn id="66" dur="2000" fill="hold"/>
                                        <p:tgtEl>
                                          <p:spTgt spid="392224"/>
                                        </p:tgtEl>
                                        <p:attrNameLst>
                                          <p:attrName>style.rotation</p:attrName>
                                        </p:attrNameLst>
                                      </p:cBhvr>
                                      <p:tavLst>
                                        <p:tav tm="0">
                                          <p:val>
                                            <p:fltVal val="720"/>
                                          </p:val>
                                        </p:tav>
                                        <p:tav tm="100000">
                                          <p:val>
                                            <p:fltVal val="0"/>
                                          </p:val>
                                        </p:tav>
                                      </p:tavLst>
                                    </p:anim>
                                    <p:anim calcmode="lin" valueType="num">
                                      <p:cBhvr>
                                        <p:cTn id="67" dur="2000" fill="hold"/>
                                        <p:tgtEl>
                                          <p:spTgt spid="392224"/>
                                        </p:tgtEl>
                                        <p:attrNameLst>
                                          <p:attrName>ppt_h</p:attrName>
                                        </p:attrNameLst>
                                      </p:cBhvr>
                                      <p:tavLst>
                                        <p:tav tm="0">
                                          <p:val>
                                            <p:fltVal val="0"/>
                                          </p:val>
                                        </p:tav>
                                        <p:tav tm="100000">
                                          <p:val>
                                            <p:strVal val="#ppt_h"/>
                                          </p:val>
                                        </p:tav>
                                      </p:tavLst>
                                    </p:anim>
                                    <p:anim calcmode="lin" valueType="num">
                                      <p:cBhvr>
                                        <p:cTn id="68" dur="2000" fill="hold"/>
                                        <p:tgtEl>
                                          <p:spTgt spid="392224"/>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392225"/>
                                        </p:tgtEl>
                                        <p:attrNameLst>
                                          <p:attrName>style.visibility</p:attrName>
                                        </p:attrNameLst>
                                      </p:cBhvr>
                                      <p:to>
                                        <p:strVal val="visible"/>
                                      </p:to>
                                    </p:set>
                                    <p:anim calcmode="lin" valueType="num">
                                      <p:cBhvr>
                                        <p:cTn id="73" dur="1000" fill="hold"/>
                                        <p:tgtEl>
                                          <p:spTgt spid="392225"/>
                                        </p:tgtEl>
                                        <p:attrNameLst>
                                          <p:attrName>ppt_x</p:attrName>
                                        </p:attrNameLst>
                                      </p:cBhvr>
                                      <p:tavLst>
                                        <p:tav tm="0">
                                          <p:val>
                                            <p:strVal val="#ppt_x-.2"/>
                                          </p:val>
                                        </p:tav>
                                        <p:tav tm="100000">
                                          <p:val>
                                            <p:strVal val="#ppt_x"/>
                                          </p:val>
                                        </p:tav>
                                      </p:tavLst>
                                    </p:anim>
                                    <p:anim calcmode="lin" valueType="num">
                                      <p:cBhvr>
                                        <p:cTn id="74" dur="1000" fill="hold"/>
                                        <p:tgtEl>
                                          <p:spTgt spid="392225"/>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92225"/>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392226"/>
                                        </p:tgtEl>
                                        <p:attrNameLst>
                                          <p:attrName>style.visibility</p:attrName>
                                        </p:attrNameLst>
                                      </p:cBhvr>
                                      <p:to>
                                        <p:strVal val="visible"/>
                                      </p:to>
                                    </p:set>
                                    <p:anim calcmode="lin" valueType="num">
                                      <p:cBhvr>
                                        <p:cTn id="80" dur="1000" fill="hold"/>
                                        <p:tgtEl>
                                          <p:spTgt spid="392226"/>
                                        </p:tgtEl>
                                        <p:attrNameLst>
                                          <p:attrName>ppt_x</p:attrName>
                                        </p:attrNameLst>
                                      </p:cBhvr>
                                      <p:tavLst>
                                        <p:tav tm="0">
                                          <p:val>
                                            <p:strVal val="#ppt_x-.2"/>
                                          </p:val>
                                        </p:tav>
                                        <p:tav tm="100000">
                                          <p:val>
                                            <p:strVal val="#ppt_x"/>
                                          </p:val>
                                        </p:tav>
                                      </p:tavLst>
                                    </p:anim>
                                    <p:anim calcmode="lin" valueType="num">
                                      <p:cBhvr>
                                        <p:cTn id="81" dur="1000" fill="hold"/>
                                        <p:tgtEl>
                                          <p:spTgt spid="392226"/>
                                        </p:tgtEl>
                                        <p:attrNameLst>
                                          <p:attrName>ppt_y</p:attrName>
                                        </p:attrNameLst>
                                      </p:cBhvr>
                                      <p:tavLst>
                                        <p:tav tm="0">
                                          <p:val>
                                            <p:strVal val="#ppt_y"/>
                                          </p:val>
                                        </p:tav>
                                        <p:tav tm="100000">
                                          <p:val>
                                            <p:strVal val="#ppt_y"/>
                                          </p:val>
                                        </p:tav>
                                      </p:tavLst>
                                    </p:anim>
                                    <p:animEffect transition="in" filter="wipe(right)" prLst="gradientSize: 0.1">
                                      <p:cBhvr>
                                        <p:cTn id="82" dur="1000"/>
                                        <p:tgtEl>
                                          <p:spTgt spid="392226"/>
                                        </p:tgtEl>
                                      </p:cBhvr>
                                    </p:animEffect>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392227"/>
                                        </p:tgtEl>
                                        <p:attrNameLst>
                                          <p:attrName>style.visibility</p:attrName>
                                        </p:attrNameLst>
                                      </p:cBhvr>
                                      <p:to>
                                        <p:strVal val="visible"/>
                                      </p:to>
                                    </p:set>
                                    <p:anim calcmode="discrete" valueType="clr">
                                      <p:cBhvr override="childStyle">
                                        <p:cTn id="87" dur="80"/>
                                        <p:tgtEl>
                                          <p:spTgt spid="392227"/>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392227"/>
                                        </p:tgtEl>
                                        <p:attrNameLst>
                                          <p:attrName>fillcolor</p:attrName>
                                        </p:attrNameLst>
                                      </p:cBhvr>
                                      <p:tavLst>
                                        <p:tav tm="0">
                                          <p:val>
                                            <p:clrVal>
                                              <a:schemeClr val="accent2"/>
                                            </p:clrVal>
                                          </p:val>
                                        </p:tav>
                                        <p:tav tm="50000">
                                          <p:val>
                                            <p:clrVal>
                                              <a:schemeClr val="hlink"/>
                                            </p:clrVal>
                                          </p:val>
                                        </p:tav>
                                      </p:tavLst>
                                    </p:anim>
                                    <p:set>
                                      <p:cBhvr>
                                        <p:cTn id="89" dur="80"/>
                                        <p:tgtEl>
                                          <p:spTgt spid="392227"/>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nodeType="clickEffect">
                                  <p:stCondLst>
                                    <p:cond delay="0"/>
                                  </p:stCondLst>
                                  <p:childTnLst>
                                    <p:set>
                                      <p:cBhvr>
                                        <p:cTn id="93" dur="1" fill="hold">
                                          <p:stCondLst>
                                            <p:cond delay="0"/>
                                          </p:stCondLst>
                                        </p:cTn>
                                        <p:tgtEl>
                                          <p:spTgt spid="392228"/>
                                        </p:tgtEl>
                                        <p:attrNameLst>
                                          <p:attrName>style.visibility</p:attrName>
                                        </p:attrNameLst>
                                      </p:cBhvr>
                                      <p:to>
                                        <p:strVal val="visible"/>
                                      </p:to>
                                    </p:set>
                                    <p:animEffect transition="in" filter="fade">
                                      <p:cBhvr>
                                        <p:cTn id="94" dur="2000"/>
                                        <p:tgtEl>
                                          <p:spTgt spid="392228"/>
                                        </p:tgtEl>
                                      </p:cBhvr>
                                    </p:animEffect>
                                    <p:anim calcmode="lin" valueType="num">
                                      <p:cBhvr>
                                        <p:cTn id="95" dur="2000" fill="hold"/>
                                        <p:tgtEl>
                                          <p:spTgt spid="392228"/>
                                        </p:tgtEl>
                                        <p:attrNameLst>
                                          <p:attrName>style.rotation</p:attrName>
                                        </p:attrNameLst>
                                      </p:cBhvr>
                                      <p:tavLst>
                                        <p:tav tm="0">
                                          <p:val>
                                            <p:fltVal val="720"/>
                                          </p:val>
                                        </p:tav>
                                        <p:tav tm="100000">
                                          <p:val>
                                            <p:fltVal val="0"/>
                                          </p:val>
                                        </p:tav>
                                      </p:tavLst>
                                    </p:anim>
                                    <p:anim calcmode="lin" valueType="num">
                                      <p:cBhvr>
                                        <p:cTn id="96" dur="2000" fill="hold"/>
                                        <p:tgtEl>
                                          <p:spTgt spid="392228"/>
                                        </p:tgtEl>
                                        <p:attrNameLst>
                                          <p:attrName>ppt_h</p:attrName>
                                        </p:attrNameLst>
                                      </p:cBhvr>
                                      <p:tavLst>
                                        <p:tav tm="0">
                                          <p:val>
                                            <p:fltVal val="0"/>
                                          </p:val>
                                        </p:tav>
                                        <p:tav tm="100000">
                                          <p:val>
                                            <p:strVal val="#ppt_h"/>
                                          </p:val>
                                        </p:tav>
                                      </p:tavLst>
                                    </p:anim>
                                    <p:anim calcmode="lin" valueType="num">
                                      <p:cBhvr>
                                        <p:cTn id="97" dur="2000" fill="hold"/>
                                        <p:tgtEl>
                                          <p:spTgt spid="392228"/>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92229"/>
                                        </p:tgtEl>
                                        <p:attrNameLst>
                                          <p:attrName>style.visibility</p:attrName>
                                        </p:attrNameLst>
                                      </p:cBhvr>
                                      <p:to>
                                        <p:strVal val="visible"/>
                                      </p:to>
                                    </p:set>
                                    <p:animEffect transition="in" filter="wipe(left)">
                                      <p:cBhvr>
                                        <p:cTn id="102" dur="2000"/>
                                        <p:tgtEl>
                                          <p:spTgt spid="392229"/>
                                        </p:tgtEl>
                                      </p:cBhvr>
                                    </p:animEffect>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nodeType="clickEffect">
                                  <p:stCondLst>
                                    <p:cond delay="0"/>
                                  </p:stCondLst>
                                  <p:childTnLst>
                                    <p:set>
                                      <p:cBhvr>
                                        <p:cTn id="106" dur="1" fill="hold">
                                          <p:stCondLst>
                                            <p:cond delay="0"/>
                                          </p:stCondLst>
                                        </p:cTn>
                                        <p:tgtEl>
                                          <p:spTgt spid="392230"/>
                                        </p:tgtEl>
                                        <p:attrNameLst>
                                          <p:attrName>style.visibility</p:attrName>
                                        </p:attrNameLst>
                                      </p:cBhvr>
                                      <p:to>
                                        <p:strVal val="visible"/>
                                      </p:to>
                                    </p:set>
                                    <p:animEffect transition="in" filter="fade">
                                      <p:cBhvr>
                                        <p:cTn id="107" dur="1000"/>
                                        <p:tgtEl>
                                          <p:spTgt spid="392230"/>
                                        </p:tgtEl>
                                      </p:cBhvr>
                                    </p:animEffect>
                                    <p:anim calcmode="lin" valueType="num">
                                      <p:cBhvr>
                                        <p:cTn id="108" dur="1000" fill="hold"/>
                                        <p:tgtEl>
                                          <p:spTgt spid="392230"/>
                                        </p:tgtEl>
                                        <p:attrNameLst>
                                          <p:attrName>ppt_x</p:attrName>
                                        </p:attrNameLst>
                                      </p:cBhvr>
                                      <p:tavLst>
                                        <p:tav tm="0">
                                          <p:val>
                                            <p:strVal val="#ppt_x"/>
                                          </p:val>
                                        </p:tav>
                                        <p:tav tm="100000">
                                          <p:val>
                                            <p:strVal val="#ppt_x"/>
                                          </p:val>
                                        </p:tav>
                                      </p:tavLst>
                                    </p:anim>
                                    <p:anim calcmode="lin" valueType="num">
                                      <p:cBhvr>
                                        <p:cTn id="109" dur="1000" fill="hold"/>
                                        <p:tgtEl>
                                          <p:spTgt spid="39223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92231"/>
                                        </p:tgtEl>
                                        <p:attrNameLst>
                                          <p:attrName>style.visibility</p:attrName>
                                        </p:attrNameLst>
                                      </p:cBhvr>
                                      <p:to>
                                        <p:strVal val="visible"/>
                                      </p:to>
                                    </p:set>
                                    <p:animEffect transition="in" filter="wipe(left)">
                                      <p:cBhvr>
                                        <p:cTn id="114" dur="5000"/>
                                        <p:tgtEl>
                                          <p:spTgt spid="39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11" grpId="0"/>
      <p:bldP spid="392200" grpId="0"/>
      <p:bldP spid="392212" grpId="0"/>
      <p:bldP spid="392213" grpId="0"/>
      <p:bldP spid="392213" grpId="1"/>
      <p:bldP spid="392214" grpId="0"/>
      <p:bldP spid="392215" grpId="0"/>
      <p:bldP spid="392223" grpId="0"/>
      <p:bldP spid="392224" grpId="0"/>
      <p:bldP spid="392225" grpId="0"/>
      <p:bldP spid="392226" grpId="0"/>
      <p:bldP spid="392227" grpId="0"/>
      <p:bldP spid="3922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8" name="Group 6"/>
          <p:cNvGrpSpPr>
            <a:grpSpLocks/>
          </p:cNvGrpSpPr>
          <p:nvPr/>
        </p:nvGrpSpPr>
        <p:grpSpPr bwMode="auto">
          <a:xfrm>
            <a:off x="4854575" y="231775"/>
            <a:ext cx="4016375" cy="2162175"/>
            <a:chOff x="6480" y="1152"/>
            <a:chExt cx="4680" cy="2520"/>
          </a:xfrm>
        </p:grpSpPr>
        <p:sp>
          <p:nvSpPr>
            <p:cNvPr id="30738" name="Oval 17"/>
            <p:cNvSpPr>
              <a:spLocks noChangeArrowheads="1"/>
            </p:cNvSpPr>
            <p:nvPr/>
          </p:nvSpPr>
          <p:spPr bwMode="auto">
            <a:xfrm>
              <a:off x="6480" y="1152"/>
              <a:ext cx="1440" cy="1440"/>
            </a:xfrm>
            <a:prstGeom prst="ellipse">
              <a:avLst/>
            </a:prstGeom>
            <a:noFill/>
            <a:ln w="25400">
              <a:solidFill>
                <a:srgbClr val="000000"/>
              </a:solidFill>
              <a:round/>
              <a:headEnd/>
              <a:tailEnd/>
            </a:ln>
          </p:spPr>
          <p:txBody>
            <a:bodyPr/>
            <a:lstStyle/>
            <a:p>
              <a:endParaRPr lang="en-US">
                <a:solidFill>
                  <a:srgbClr val="00B050"/>
                </a:solidFill>
              </a:endParaRPr>
            </a:p>
          </p:txBody>
        </p:sp>
        <p:sp>
          <p:nvSpPr>
            <p:cNvPr id="30739" name="Line 16"/>
            <p:cNvSpPr>
              <a:spLocks noChangeShapeType="1"/>
            </p:cNvSpPr>
            <p:nvPr/>
          </p:nvSpPr>
          <p:spPr bwMode="auto">
            <a:xfrm>
              <a:off x="7200" y="2772"/>
              <a:ext cx="0" cy="90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740" name="Line 15"/>
            <p:cNvSpPr>
              <a:spLocks noChangeShapeType="1"/>
            </p:cNvSpPr>
            <p:nvPr/>
          </p:nvSpPr>
          <p:spPr bwMode="auto">
            <a:xfrm>
              <a:off x="10980" y="2232"/>
              <a:ext cx="0" cy="144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741" name="Line 14"/>
            <p:cNvSpPr>
              <a:spLocks noChangeShapeType="1"/>
            </p:cNvSpPr>
            <p:nvPr/>
          </p:nvSpPr>
          <p:spPr bwMode="auto">
            <a:xfrm>
              <a:off x="7200" y="3492"/>
              <a:ext cx="3780" cy="0"/>
            </a:xfrm>
            <a:prstGeom prst="line">
              <a:avLst/>
            </a:prstGeom>
            <a:noFill/>
            <a:ln w="25400">
              <a:solidFill>
                <a:srgbClr val="000000"/>
              </a:solidFill>
              <a:round/>
              <a:headEnd type="triangle" w="lg" len="lg"/>
              <a:tailEnd type="triangle" w="lg" len="lg"/>
            </a:ln>
          </p:spPr>
          <p:txBody>
            <a:bodyPr/>
            <a:lstStyle/>
            <a:p>
              <a:endParaRPr lang="en-US">
                <a:solidFill>
                  <a:srgbClr val="000000"/>
                </a:solidFill>
              </a:endParaRPr>
            </a:p>
          </p:txBody>
        </p:sp>
        <p:grpSp>
          <p:nvGrpSpPr>
            <p:cNvPr id="30742" name="Group 11"/>
            <p:cNvGrpSpPr>
              <a:grpSpLocks/>
            </p:cNvGrpSpPr>
            <p:nvPr/>
          </p:nvGrpSpPr>
          <p:grpSpPr bwMode="auto">
            <a:xfrm>
              <a:off x="6840" y="1512"/>
              <a:ext cx="720" cy="720"/>
              <a:chOff x="2700" y="4572"/>
              <a:chExt cx="720" cy="720"/>
            </a:xfrm>
          </p:grpSpPr>
          <p:sp>
            <p:nvSpPr>
              <p:cNvPr id="30747" name="Line 13"/>
              <p:cNvSpPr>
                <a:spLocks noChangeShapeType="1"/>
              </p:cNvSpPr>
              <p:nvPr/>
            </p:nvSpPr>
            <p:spPr bwMode="auto">
              <a:xfrm>
                <a:off x="3060" y="4572"/>
                <a:ext cx="0" cy="720"/>
              </a:xfrm>
              <a:prstGeom prst="line">
                <a:avLst/>
              </a:prstGeom>
              <a:noFill/>
              <a:ln w="25400">
                <a:solidFill>
                  <a:srgbClr val="000000"/>
                </a:solidFill>
                <a:round/>
                <a:headEnd/>
                <a:tailEnd/>
              </a:ln>
            </p:spPr>
            <p:txBody>
              <a:bodyPr/>
              <a:lstStyle/>
              <a:p>
                <a:endParaRPr lang="en-US">
                  <a:solidFill>
                    <a:srgbClr val="000000"/>
                  </a:solidFill>
                </a:endParaRPr>
              </a:p>
            </p:txBody>
          </p:sp>
          <p:sp>
            <p:nvSpPr>
              <p:cNvPr id="30748" name="Line 12"/>
              <p:cNvSpPr>
                <a:spLocks noChangeShapeType="1"/>
              </p:cNvSpPr>
              <p:nvPr/>
            </p:nvSpPr>
            <p:spPr bwMode="auto">
              <a:xfrm>
                <a:off x="2700" y="4932"/>
                <a:ext cx="720" cy="0"/>
              </a:xfrm>
              <a:prstGeom prst="line">
                <a:avLst/>
              </a:prstGeom>
              <a:noFill/>
              <a:ln w="25400">
                <a:solidFill>
                  <a:srgbClr val="000000"/>
                </a:solidFill>
                <a:round/>
                <a:headEnd/>
                <a:tailEnd/>
              </a:ln>
            </p:spPr>
            <p:txBody>
              <a:bodyPr/>
              <a:lstStyle/>
              <a:p>
                <a:endParaRPr lang="en-US">
                  <a:solidFill>
                    <a:srgbClr val="000000"/>
                  </a:solidFill>
                </a:endParaRPr>
              </a:p>
            </p:txBody>
          </p:sp>
        </p:grpSp>
        <p:grpSp>
          <p:nvGrpSpPr>
            <p:cNvPr id="30743" name="Group 8"/>
            <p:cNvGrpSpPr>
              <a:grpSpLocks/>
            </p:cNvGrpSpPr>
            <p:nvPr/>
          </p:nvGrpSpPr>
          <p:grpSpPr bwMode="auto">
            <a:xfrm>
              <a:off x="10800" y="1692"/>
              <a:ext cx="360" cy="360"/>
              <a:chOff x="10620" y="2052"/>
              <a:chExt cx="360" cy="360"/>
            </a:xfrm>
          </p:grpSpPr>
          <p:sp>
            <p:nvSpPr>
              <p:cNvPr id="30745" name="Oval 10"/>
              <p:cNvSpPr>
                <a:spLocks noChangeArrowheads="1"/>
              </p:cNvSpPr>
              <p:nvPr/>
            </p:nvSpPr>
            <p:spPr bwMode="auto">
              <a:xfrm>
                <a:off x="10620" y="2052"/>
                <a:ext cx="360" cy="360"/>
              </a:xfrm>
              <a:prstGeom prst="ellipse">
                <a:avLst/>
              </a:prstGeom>
              <a:noFill/>
              <a:ln w="25400">
                <a:solidFill>
                  <a:srgbClr val="000000"/>
                </a:solidFill>
                <a:round/>
                <a:headEnd/>
                <a:tailEnd/>
              </a:ln>
            </p:spPr>
            <p:txBody>
              <a:bodyPr/>
              <a:lstStyle/>
              <a:p>
                <a:endParaRPr lang="en-US">
                  <a:solidFill>
                    <a:srgbClr val="00B050"/>
                  </a:solidFill>
                </a:endParaRPr>
              </a:p>
            </p:txBody>
          </p:sp>
          <p:sp>
            <p:nvSpPr>
              <p:cNvPr id="30746" name="Freeform 9"/>
              <p:cNvSpPr>
                <a:spLocks/>
              </p:cNvSpPr>
              <p:nvPr/>
            </p:nvSpPr>
            <p:spPr bwMode="auto">
              <a:xfrm>
                <a:off x="10715" y="2230"/>
                <a:ext cx="185" cy="1"/>
              </a:xfrm>
              <a:custGeom>
                <a:avLst/>
                <a:gdLst>
                  <a:gd name="T0" fmla="*/ 0 w 185"/>
                  <a:gd name="T1" fmla="*/ 0 h 1"/>
                  <a:gd name="T2" fmla="*/ 185 w 185"/>
                  <a:gd name="T3" fmla="*/ 0 h 1"/>
                  <a:gd name="T4" fmla="*/ 0 60000 65536"/>
                  <a:gd name="T5" fmla="*/ 0 60000 65536"/>
                  <a:gd name="T6" fmla="*/ 0 w 185"/>
                  <a:gd name="T7" fmla="*/ 0 h 1"/>
                  <a:gd name="T8" fmla="*/ 185 w 185"/>
                  <a:gd name="T9" fmla="*/ 1 h 1"/>
                </a:gdLst>
                <a:ahLst/>
                <a:cxnLst>
                  <a:cxn ang="T4">
                    <a:pos x="T0" y="T1"/>
                  </a:cxn>
                  <a:cxn ang="T5">
                    <a:pos x="T2" y="T3"/>
                  </a:cxn>
                </a:cxnLst>
                <a:rect l="T6" t="T7" r="T8" b="T9"/>
                <a:pathLst>
                  <a:path w="185" h="1">
                    <a:moveTo>
                      <a:pt x="0" y="0"/>
                    </a:moveTo>
                    <a:lnTo>
                      <a:pt x="185" y="0"/>
                    </a:lnTo>
                  </a:path>
                </a:pathLst>
              </a:custGeom>
              <a:noFill/>
              <a:ln w="25400">
                <a:solidFill>
                  <a:srgbClr val="000000"/>
                </a:solidFill>
                <a:round/>
                <a:headEnd/>
                <a:tailEnd/>
              </a:ln>
            </p:spPr>
            <p:txBody>
              <a:bodyPr/>
              <a:lstStyle/>
              <a:p>
                <a:endParaRPr lang="en-US">
                  <a:solidFill>
                    <a:srgbClr val="000000"/>
                  </a:solidFill>
                </a:endParaRPr>
              </a:p>
            </p:txBody>
          </p:sp>
        </p:grpSp>
        <p:sp>
          <p:nvSpPr>
            <p:cNvPr id="30744" name="Text Box 7"/>
            <p:cNvSpPr txBox="1">
              <a:spLocks noChangeArrowheads="1"/>
            </p:cNvSpPr>
            <p:nvPr/>
          </p:nvSpPr>
          <p:spPr bwMode="auto">
            <a:xfrm>
              <a:off x="7560" y="2952"/>
              <a:ext cx="2880" cy="720"/>
            </a:xfrm>
            <a:prstGeom prst="rect">
              <a:avLst/>
            </a:prstGeom>
            <a:noFill/>
            <a:ln w="25400">
              <a:noFill/>
              <a:miter lim="800000"/>
              <a:headEnd/>
              <a:tailEnd/>
            </a:ln>
          </p:spPr>
          <p:txBody>
            <a:bodyPr/>
            <a:lstStyle/>
            <a:p>
              <a:r>
                <a:rPr lang="en-US" b="0" dirty="0">
                  <a:solidFill>
                    <a:srgbClr val="009900"/>
                  </a:solidFill>
                  <a:ea typeface="Times New Roman" pitchFamily="18" charset="0"/>
                  <a:cs typeface="Arial" pitchFamily="34" charset="0"/>
                </a:rPr>
                <a:t> 5.3 x 10</a:t>
              </a:r>
              <a:r>
                <a:rPr lang="en-US" b="0" baseline="30000" dirty="0">
                  <a:solidFill>
                    <a:srgbClr val="009900"/>
                  </a:solidFill>
                  <a:ea typeface="Times New Roman" pitchFamily="18" charset="0"/>
                  <a:cs typeface="Arial" pitchFamily="34" charset="0"/>
                </a:rPr>
                <a:t>–11</a:t>
              </a:r>
              <a:r>
                <a:rPr lang="en-US" b="0" dirty="0">
                  <a:solidFill>
                    <a:srgbClr val="009900"/>
                  </a:solidFill>
                  <a:ea typeface="Times New Roman" pitchFamily="18" charset="0"/>
                  <a:cs typeface="Arial" pitchFamily="34" charset="0"/>
                </a:rPr>
                <a:t> m</a:t>
              </a:r>
            </a:p>
          </p:txBody>
        </p:sp>
      </p:grpSp>
      <p:sp>
        <p:nvSpPr>
          <p:cNvPr id="30729" name="Rectangle 20"/>
          <p:cNvSpPr>
            <a:spLocks noChangeArrowheads="1"/>
          </p:cNvSpPr>
          <p:nvPr/>
        </p:nvSpPr>
        <p:spPr bwMode="auto">
          <a:xfrm>
            <a:off x="146050" y="149225"/>
            <a:ext cx="4740275" cy="519113"/>
          </a:xfrm>
          <a:prstGeom prst="rect">
            <a:avLst/>
          </a:prstGeom>
          <a:noFill/>
          <a:ln w="9525" algn="ctr">
            <a:noFill/>
            <a:miter lim="800000"/>
            <a:headEnd/>
            <a:tailEnd/>
          </a:ln>
        </p:spPr>
        <p:txBody>
          <a:bodyPr wrap="none" anchor="ctr">
            <a:spAutoFit/>
          </a:bodyPr>
          <a:lstStyle/>
          <a:p>
            <a:pPr algn="l"/>
            <a:r>
              <a:rPr lang="en-US" b="0">
                <a:solidFill>
                  <a:srgbClr val="009900"/>
                </a:solidFill>
                <a:ea typeface="Times New Roman" pitchFamily="18" charset="0"/>
                <a:cs typeface="Arial" pitchFamily="34" charset="0"/>
              </a:rPr>
              <a:t>Consider a hydrogen atom…</a:t>
            </a:r>
          </a:p>
        </p:txBody>
      </p:sp>
      <p:sp>
        <p:nvSpPr>
          <p:cNvPr id="30730" name="Text Box 23"/>
          <p:cNvSpPr txBox="1">
            <a:spLocks noChangeArrowheads="1"/>
          </p:cNvSpPr>
          <p:nvPr/>
        </p:nvSpPr>
        <p:spPr bwMode="auto">
          <a:xfrm>
            <a:off x="520700" y="657225"/>
            <a:ext cx="4051300" cy="457200"/>
          </a:xfrm>
          <a:prstGeom prst="rect">
            <a:avLst/>
          </a:prstGeom>
          <a:noFill/>
          <a:ln w="9525">
            <a:noFill/>
            <a:miter lim="800000"/>
            <a:headEnd/>
            <a:tailEnd/>
          </a:ln>
        </p:spPr>
        <p:txBody>
          <a:bodyPr/>
          <a:lstStyle/>
          <a:p>
            <a:r>
              <a:rPr lang="en-US" b="0">
                <a:solidFill>
                  <a:srgbClr val="009900"/>
                </a:solidFill>
              </a:rPr>
              <a:t>m</a:t>
            </a:r>
            <a:r>
              <a:rPr lang="en-US" b="0" baseline="-25000">
                <a:solidFill>
                  <a:srgbClr val="009900"/>
                </a:solidFill>
              </a:rPr>
              <a:t>P+</a:t>
            </a:r>
            <a:r>
              <a:rPr lang="en-US" b="0">
                <a:solidFill>
                  <a:srgbClr val="009900"/>
                </a:solidFill>
              </a:rPr>
              <a:t> = 1.673 x 10</a:t>
            </a:r>
            <a:r>
              <a:rPr lang="en-US" b="0" baseline="30000">
                <a:solidFill>
                  <a:srgbClr val="009900"/>
                </a:solidFill>
              </a:rPr>
              <a:t>–27</a:t>
            </a:r>
            <a:r>
              <a:rPr lang="en-US" b="0">
                <a:solidFill>
                  <a:srgbClr val="009900"/>
                </a:solidFill>
              </a:rPr>
              <a:t> kg</a:t>
            </a:r>
          </a:p>
        </p:txBody>
      </p:sp>
      <p:sp>
        <p:nvSpPr>
          <p:cNvPr id="30731" name="Text Box 24"/>
          <p:cNvSpPr txBox="1">
            <a:spLocks noChangeArrowheads="1"/>
          </p:cNvSpPr>
          <p:nvPr/>
        </p:nvSpPr>
        <p:spPr bwMode="auto">
          <a:xfrm>
            <a:off x="306388" y="1085850"/>
            <a:ext cx="4051300" cy="457200"/>
          </a:xfrm>
          <a:prstGeom prst="rect">
            <a:avLst/>
          </a:prstGeom>
          <a:noFill/>
          <a:ln w="9525">
            <a:noFill/>
            <a:miter lim="800000"/>
            <a:headEnd/>
            <a:tailEnd/>
          </a:ln>
        </p:spPr>
        <p:txBody>
          <a:bodyPr/>
          <a:lstStyle/>
          <a:p>
            <a:r>
              <a:rPr lang="en-US" b="0">
                <a:solidFill>
                  <a:srgbClr val="009900"/>
                </a:solidFill>
              </a:rPr>
              <a:t>  q</a:t>
            </a:r>
            <a:r>
              <a:rPr lang="en-US" b="0" baseline="-25000">
                <a:solidFill>
                  <a:srgbClr val="009900"/>
                </a:solidFill>
              </a:rPr>
              <a:t>P+</a:t>
            </a:r>
            <a:r>
              <a:rPr lang="en-US" b="0">
                <a:solidFill>
                  <a:srgbClr val="009900"/>
                </a:solidFill>
              </a:rPr>
              <a:t> = 1.60 x 10</a:t>
            </a:r>
            <a:r>
              <a:rPr lang="en-US" b="0" baseline="30000">
                <a:solidFill>
                  <a:srgbClr val="009900"/>
                </a:solidFill>
              </a:rPr>
              <a:t>–19</a:t>
            </a:r>
            <a:r>
              <a:rPr lang="en-US" b="0">
                <a:solidFill>
                  <a:srgbClr val="009900"/>
                </a:solidFill>
              </a:rPr>
              <a:t> C</a:t>
            </a:r>
          </a:p>
        </p:txBody>
      </p:sp>
      <p:sp>
        <p:nvSpPr>
          <p:cNvPr id="30732" name="Text Box 26"/>
          <p:cNvSpPr txBox="1">
            <a:spLocks noChangeArrowheads="1"/>
          </p:cNvSpPr>
          <p:nvPr/>
        </p:nvSpPr>
        <p:spPr bwMode="auto">
          <a:xfrm>
            <a:off x="520700" y="1514475"/>
            <a:ext cx="4051300" cy="457200"/>
          </a:xfrm>
          <a:prstGeom prst="rect">
            <a:avLst/>
          </a:prstGeom>
          <a:noFill/>
          <a:ln w="9525">
            <a:noFill/>
            <a:miter lim="800000"/>
            <a:headEnd/>
            <a:tailEnd/>
          </a:ln>
        </p:spPr>
        <p:txBody>
          <a:bodyPr/>
          <a:lstStyle/>
          <a:p>
            <a:r>
              <a:rPr lang="en-US" b="0" dirty="0">
                <a:solidFill>
                  <a:srgbClr val="009900"/>
                </a:solidFill>
              </a:rPr>
              <a:t>m</a:t>
            </a:r>
            <a:r>
              <a:rPr lang="en-US" b="0" baseline="-25000" dirty="0">
                <a:solidFill>
                  <a:srgbClr val="009900"/>
                </a:solidFill>
              </a:rPr>
              <a:t>e–</a:t>
            </a:r>
            <a:r>
              <a:rPr lang="en-US" b="0" dirty="0">
                <a:solidFill>
                  <a:srgbClr val="009900"/>
                </a:solidFill>
              </a:rPr>
              <a:t> = 9.109 x 10</a:t>
            </a:r>
            <a:r>
              <a:rPr lang="en-US" b="0" baseline="30000" dirty="0">
                <a:solidFill>
                  <a:srgbClr val="009900"/>
                </a:solidFill>
              </a:rPr>
              <a:t>–31</a:t>
            </a:r>
            <a:r>
              <a:rPr lang="en-US" b="0" dirty="0">
                <a:solidFill>
                  <a:srgbClr val="009900"/>
                </a:solidFill>
              </a:rPr>
              <a:t> kg</a:t>
            </a:r>
          </a:p>
        </p:txBody>
      </p:sp>
      <p:sp>
        <p:nvSpPr>
          <p:cNvPr id="30733" name="Text Box 27"/>
          <p:cNvSpPr txBox="1">
            <a:spLocks noChangeArrowheads="1"/>
          </p:cNvSpPr>
          <p:nvPr/>
        </p:nvSpPr>
        <p:spPr bwMode="auto">
          <a:xfrm>
            <a:off x="306388" y="2000250"/>
            <a:ext cx="4051300" cy="457200"/>
          </a:xfrm>
          <a:prstGeom prst="rect">
            <a:avLst/>
          </a:prstGeom>
          <a:noFill/>
          <a:ln w="9525">
            <a:noFill/>
            <a:miter lim="800000"/>
            <a:headEnd/>
            <a:tailEnd/>
          </a:ln>
        </p:spPr>
        <p:txBody>
          <a:bodyPr/>
          <a:lstStyle/>
          <a:p>
            <a:r>
              <a:rPr lang="en-US" b="0">
                <a:solidFill>
                  <a:srgbClr val="009900"/>
                </a:solidFill>
              </a:rPr>
              <a:t>  q</a:t>
            </a:r>
            <a:r>
              <a:rPr lang="en-US" b="0" baseline="-25000">
                <a:solidFill>
                  <a:srgbClr val="009900"/>
                </a:solidFill>
              </a:rPr>
              <a:t>e–</a:t>
            </a:r>
            <a:r>
              <a:rPr lang="en-US" b="0">
                <a:solidFill>
                  <a:srgbClr val="009900"/>
                </a:solidFill>
              </a:rPr>
              <a:t> = 1.60 x 10</a:t>
            </a:r>
            <a:r>
              <a:rPr lang="en-US" b="0" baseline="30000">
                <a:solidFill>
                  <a:srgbClr val="009900"/>
                </a:solidFill>
              </a:rPr>
              <a:t>–19</a:t>
            </a:r>
            <a:r>
              <a:rPr lang="en-US" b="0">
                <a:solidFill>
                  <a:srgbClr val="009900"/>
                </a:solidFill>
              </a:rPr>
              <a:t> C</a:t>
            </a:r>
          </a:p>
        </p:txBody>
      </p:sp>
      <p:sp>
        <p:nvSpPr>
          <p:cNvPr id="388126" name="Rectangle 30"/>
          <p:cNvSpPr>
            <a:spLocks noChangeArrowheads="1"/>
          </p:cNvSpPr>
          <p:nvPr/>
        </p:nvSpPr>
        <p:spPr bwMode="auto">
          <a:xfrm>
            <a:off x="1947644" y="3552825"/>
            <a:ext cx="4848225" cy="519113"/>
          </a:xfrm>
          <a:prstGeom prst="rect">
            <a:avLst/>
          </a:prstGeom>
          <a:noFill/>
          <a:ln w="9525" algn="ctr">
            <a:noFill/>
            <a:miter lim="800000"/>
            <a:headEnd/>
            <a:tailEnd/>
          </a:ln>
        </p:spPr>
        <p:txBody>
          <a:bodyPr wrap="none" anchor="ctr">
            <a:spAutoFit/>
          </a:bodyPr>
          <a:lstStyle/>
          <a:p>
            <a:pPr algn="l"/>
            <a:r>
              <a:rPr lang="en-US" b="0">
                <a:solidFill>
                  <a:srgbClr val="000000"/>
                </a:solidFill>
              </a:rPr>
              <a:t>F</a:t>
            </a:r>
            <a:r>
              <a:rPr lang="en-US" b="0" baseline="-25000">
                <a:solidFill>
                  <a:srgbClr val="000000"/>
                </a:solidFill>
              </a:rPr>
              <a:t>g</a:t>
            </a:r>
            <a:r>
              <a:rPr lang="en-US" b="0">
                <a:solidFill>
                  <a:srgbClr val="000000"/>
                </a:solidFill>
              </a:rPr>
              <a:t> = 3.6 x 10</a:t>
            </a:r>
            <a:r>
              <a:rPr lang="en-US" b="0" baseline="30000">
                <a:solidFill>
                  <a:srgbClr val="000000"/>
                </a:solidFill>
              </a:rPr>
              <a:t>–47</a:t>
            </a:r>
            <a:r>
              <a:rPr lang="en-US" b="0">
                <a:solidFill>
                  <a:srgbClr val="000000"/>
                </a:solidFill>
              </a:rPr>
              <a:t> N (attractive) </a:t>
            </a:r>
          </a:p>
        </p:txBody>
      </p:sp>
      <p:graphicFrame>
        <p:nvGraphicFramePr>
          <p:cNvPr id="388127" name="Object 31"/>
          <p:cNvGraphicFramePr>
            <a:graphicFrameLocks noChangeAspect="1"/>
          </p:cNvGraphicFramePr>
          <p:nvPr>
            <p:extLst>
              <p:ext uri="{D42A27DB-BD31-4B8C-83A1-F6EECF244321}">
                <p14:modId xmlns:p14="http://schemas.microsoft.com/office/powerpoint/2010/main" val="1597503785"/>
              </p:ext>
            </p:extLst>
          </p:nvPr>
        </p:nvGraphicFramePr>
        <p:xfrm>
          <a:off x="243376" y="4211307"/>
          <a:ext cx="2152650" cy="800100"/>
        </p:xfrm>
        <a:graphic>
          <a:graphicData uri="http://schemas.openxmlformats.org/presentationml/2006/ole">
            <mc:AlternateContent xmlns:mc="http://schemas.openxmlformats.org/markup-compatibility/2006">
              <mc:Choice xmlns:v="urn:schemas-microsoft-com:vml" Requires="v">
                <p:oleObj spid="_x0000_s31962" name="Equation" r:id="rId3" imgW="2260440" imgH="838080" progId="Equation.3">
                  <p:embed/>
                </p:oleObj>
              </mc:Choice>
              <mc:Fallback>
                <p:oleObj name="Equation" r:id="rId3" imgW="226044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76" y="4211307"/>
                        <a:ext cx="21526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8129" name="Rectangle 33"/>
          <p:cNvSpPr>
            <a:spLocks noChangeArrowheads="1"/>
          </p:cNvSpPr>
          <p:nvPr/>
        </p:nvSpPr>
        <p:spPr bwMode="auto">
          <a:xfrm>
            <a:off x="1670539" y="5029200"/>
            <a:ext cx="5022850" cy="519113"/>
          </a:xfrm>
          <a:prstGeom prst="rect">
            <a:avLst/>
          </a:prstGeom>
          <a:noFill/>
          <a:ln w="9525" algn="ctr">
            <a:noFill/>
            <a:miter lim="800000"/>
            <a:headEnd/>
            <a:tailEnd/>
          </a:ln>
        </p:spPr>
        <p:txBody>
          <a:bodyPr wrap="none" anchor="ctr">
            <a:spAutoFit/>
          </a:bodyPr>
          <a:lstStyle/>
          <a:p>
            <a:pPr algn="l"/>
            <a:r>
              <a:rPr lang="en-US" b="0">
                <a:solidFill>
                  <a:srgbClr val="000000"/>
                </a:solidFill>
              </a:rPr>
              <a:t>F</a:t>
            </a:r>
            <a:r>
              <a:rPr lang="en-US" b="0" baseline="-25000">
                <a:solidFill>
                  <a:srgbClr val="000000"/>
                </a:solidFill>
              </a:rPr>
              <a:t>elec</a:t>
            </a:r>
            <a:r>
              <a:rPr lang="en-US" b="0">
                <a:solidFill>
                  <a:srgbClr val="000000"/>
                </a:solidFill>
              </a:rPr>
              <a:t> = 8.2 x 10</a:t>
            </a:r>
            <a:r>
              <a:rPr lang="en-US" b="0" baseline="30000">
                <a:solidFill>
                  <a:srgbClr val="000000"/>
                </a:solidFill>
              </a:rPr>
              <a:t>–8</a:t>
            </a:r>
            <a:r>
              <a:rPr lang="en-US" b="0">
                <a:solidFill>
                  <a:srgbClr val="000000"/>
                </a:solidFill>
              </a:rPr>
              <a:t> N (attractive) </a:t>
            </a:r>
          </a:p>
        </p:txBody>
      </p:sp>
      <p:sp>
        <p:nvSpPr>
          <p:cNvPr id="388130" name="Rectangle 34"/>
          <p:cNvSpPr>
            <a:spLocks noChangeArrowheads="1"/>
          </p:cNvSpPr>
          <p:nvPr/>
        </p:nvSpPr>
        <p:spPr bwMode="auto">
          <a:xfrm>
            <a:off x="2429207" y="5650064"/>
            <a:ext cx="4449681" cy="523220"/>
          </a:xfrm>
          <a:prstGeom prst="rect">
            <a:avLst/>
          </a:prstGeom>
          <a:solidFill>
            <a:srgbClr val="009900"/>
          </a:solidFill>
          <a:ln w="9525" algn="ctr">
            <a:noFill/>
            <a:miter lim="800000"/>
            <a:headEnd/>
            <a:tailEnd/>
          </a:ln>
        </p:spPr>
        <p:txBody>
          <a:bodyPr wrap="none" anchor="ctr">
            <a:spAutoFit/>
          </a:bodyPr>
          <a:lstStyle/>
          <a:p>
            <a:r>
              <a:rPr lang="en-US" dirty="0" err="1">
                <a:solidFill>
                  <a:srgbClr val="000000"/>
                </a:solidFill>
              </a:rPr>
              <a:t>F</a:t>
            </a:r>
            <a:r>
              <a:rPr lang="en-US" baseline="-25000" dirty="0" err="1">
                <a:solidFill>
                  <a:srgbClr val="000000"/>
                </a:solidFill>
              </a:rPr>
              <a:t>elec</a:t>
            </a:r>
            <a:r>
              <a:rPr lang="en-US" dirty="0">
                <a:solidFill>
                  <a:srgbClr val="000000"/>
                </a:solidFill>
              </a:rPr>
              <a:t> is 2.3 x 10</a:t>
            </a:r>
            <a:r>
              <a:rPr lang="en-US" baseline="30000" dirty="0">
                <a:solidFill>
                  <a:srgbClr val="000000"/>
                </a:solidFill>
              </a:rPr>
              <a:t>39</a:t>
            </a:r>
            <a:r>
              <a:rPr lang="en-US" dirty="0">
                <a:solidFill>
                  <a:srgbClr val="000000"/>
                </a:solidFill>
              </a:rPr>
              <a:t> X larger.</a:t>
            </a:r>
          </a:p>
        </p:txBody>
      </p:sp>
      <p:graphicFrame>
        <p:nvGraphicFramePr>
          <p:cNvPr id="388132" name="Object 36"/>
          <p:cNvGraphicFramePr>
            <a:graphicFrameLocks noChangeAspect="1"/>
          </p:cNvGraphicFramePr>
          <p:nvPr/>
        </p:nvGraphicFramePr>
        <p:xfrm>
          <a:off x="360363" y="2705100"/>
          <a:ext cx="1949450" cy="798513"/>
        </p:xfrm>
        <a:graphic>
          <a:graphicData uri="http://schemas.openxmlformats.org/presentationml/2006/ole">
            <mc:AlternateContent xmlns:mc="http://schemas.openxmlformats.org/markup-compatibility/2006">
              <mc:Choice xmlns:v="urn:schemas-microsoft-com:vml" Requires="v">
                <p:oleObj spid="_x0000_s31963" name="Equation" r:id="rId5" imgW="2044440" imgH="838080" progId="Equation.3">
                  <p:embed/>
                </p:oleObj>
              </mc:Choice>
              <mc:Fallback>
                <p:oleObj name="Equation" r:id="rId5" imgW="204444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3" y="2705100"/>
                        <a:ext cx="194945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33" name="Object 37"/>
          <p:cNvGraphicFramePr>
            <a:graphicFrameLocks noChangeAspect="1"/>
          </p:cNvGraphicFramePr>
          <p:nvPr/>
        </p:nvGraphicFramePr>
        <p:xfrm>
          <a:off x="2478088" y="2674938"/>
          <a:ext cx="6323012" cy="908050"/>
        </p:xfrm>
        <a:graphic>
          <a:graphicData uri="http://schemas.openxmlformats.org/presentationml/2006/ole">
            <mc:AlternateContent xmlns:mc="http://schemas.openxmlformats.org/markup-compatibility/2006">
              <mc:Choice xmlns:v="urn:schemas-microsoft-com:vml" Requires="v">
                <p:oleObj spid="_x0000_s31964" name="Equation" r:id="rId7" imgW="6629400" imgH="952200" progId="Equation.3">
                  <p:embed/>
                </p:oleObj>
              </mc:Choice>
              <mc:Fallback>
                <p:oleObj name="Equation" r:id="rId7" imgW="6629400" imgH="952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8088" y="2674938"/>
                        <a:ext cx="6323012"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34" name="Object 38"/>
          <p:cNvGraphicFramePr>
            <a:graphicFrameLocks noChangeAspect="1"/>
          </p:cNvGraphicFramePr>
          <p:nvPr>
            <p:extLst>
              <p:ext uri="{D42A27DB-BD31-4B8C-83A1-F6EECF244321}">
                <p14:modId xmlns:p14="http://schemas.microsoft.com/office/powerpoint/2010/main" val="2111069422"/>
              </p:ext>
            </p:extLst>
          </p:nvPr>
        </p:nvGraphicFramePr>
        <p:xfrm>
          <a:off x="2515089" y="4165269"/>
          <a:ext cx="5311775" cy="908050"/>
        </p:xfrm>
        <a:graphic>
          <a:graphicData uri="http://schemas.openxmlformats.org/presentationml/2006/ole">
            <mc:AlternateContent xmlns:mc="http://schemas.openxmlformats.org/markup-compatibility/2006">
              <mc:Choice xmlns:v="urn:schemas-microsoft-com:vml" Requires="v">
                <p:oleObj spid="_x0000_s31965" name="Equation" r:id="rId9" imgW="5574960" imgH="952200" progId="Equation.3">
                  <p:embed/>
                </p:oleObj>
              </mc:Choice>
              <mc:Fallback>
                <p:oleObj name="Equation" r:id="rId9" imgW="5574960" imgH="952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089" y="4165269"/>
                        <a:ext cx="5311775"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8135" name="Rectangle 39"/>
          <p:cNvSpPr>
            <a:spLocks noChangeArrowheads="1"/>
          </p:cNvSpPr>
          <p:nvPr/>
        </p:nvSpPr>
        <p:spPr bwMode="auto">
          <a:xfrm>
            <a:off x="566738" y="6270625"/>
            <a:ext cx="8156575" cy="457200"/>
          </a:xfrm>
          <a:prstGeom prst="rect">
            <a:avLst/>
          </a:prstGeom>
          <a:noFill/>
          <a:ln w="9525" algn="ctr">
            <a:noFill/>
            <a:miter lim="800000"/>
            <a:headEnd/>
            <a:tailEnd/>
          </a:ln>
        </p:spPr>
        <p:txBody>
          <a:bodyPr wrap="none" anchor="ctr">
            <a:spAutoFit/>
          </a:bodyPr>
          <a:lstStyle/>
          <a:p>
            <a:pPr algn="l"/>
            <a:r>
              <a:rPr lang="en-US" sz="2400" b="0" dirty="0">
                <a:solidFill>
                  <a:srgbClr val="000000"/>
                </a:solidFill>
              </a:rPr>
              <a:t>2,300,000,000,000,000,000,000,000,000,000,000,000,000 </a:t>
            </a:r>
          </a:p>
        </p:txBody>
      </p:sp>
      <p:sp>
        <p:nvSpPr>
          <p:cNvPr id="2" name="Rectangle 1"/>
          <p:cNvSpPr/>
          <p:nvPr/>
        </p:nvSpPr>
        <p:spPr bwMode="auto">
          <a:xfrm>
            <a:off x="150125" y="2620371"/>
            <a:ext cx="8775511" cy="1501253"/>
          </a:xfrm>
          <a:prstGeom prst="rect">
            <a:avLst/>
          </a:prstGeom>
          <a:noFill/>
          <a:ln w="3810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29" name="Rectangle 28"/>
          <p:cNvSpPr/>
          <p:nvPr/>
        </p:nvSpPr>
        <p:spPr bwMode="auto">
          <a:xfrm>
            <a:off x="150125" y="4121625"/>
            <a:ext cx="8775511" cy="1501253"/>
          </a:xfrm>
          <a:prstGeom prst="rect">
            <a:avLst/>
          </a:prstGeom>
          <a:noFill/>
          <a:ln w="3810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Tree>
    <p:extLst>
      <p:ext uri="{BB962C8B-B14F-4D97-AF65-F5344CB8AC3E}">
        <p14:creationId xmlns:p14="http://schemas.microsoft.com/office/powerpoint/2010/main" val="330216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88132"/>
                                        </p:tgtEl>
                                        <p:attrNameLst>
                                          <p:attrName>style.visibility</p:attrName>
                                        </p:attrNameLst>
                                      </p:cBhvr>
                                      <p:to>
                                        <p:strVal val="visible"/>
                                      </p:to>
                                    </p:set>
                                    <p:animEffect transition="in" filter="fade">
                                      <p:cBhvr>
                                        <p:cTn id="7" dur="2000"/>
                                        <p:tgtEl>
                                          <p:spTgt spid="388132"/>
                                        </p:tgtEl>
                                      </p:cBhvr>
                                    </p:animEffect>
                                    <p:anim calcmode="lin" valueType="num">
                                      <p:cBhvr>
                                        <p:cTn id="8" dur="2000" fill="hold"/>
                                        <p:tgtEl>
                                          <p:spTgt spid="388132"/>
                                        </p:tgtEl>
                                        <p:attrNameLst>
                                          <p:attrName>style.rotation</p:attrName>
                                        </p:attrNameLst>
                                      </p:cBhvr>
                                      <p:tavLst>
                                        <p:tav tm="0">
                                          <p:val>
                                            <p:fltVal val="720"/>
                                          </p:val>
                                        </p:tav>
                                        <p:tav tm="100000">
                                          <p:val>
                                            <p:fltVal val="0"/>
                                          </p:val>
                                        </p:tav>
                                      </p:tavLst>
                                    </p:anim>
                                    <p:anim calcmode="lin" valueType="num">
                                      <p:cBhvr>
                                        <p:cTn id="9" dur="2000" fill="hold"/>
                                        <p:tgtEl>
                                          <p:spTgt spid="388132"/>
                                        </p:tgtEl>
                                        <p:attrNameLst>
                                          <p:attrName>ppt_h</p:attrName>
                                        </p:attrNameLst>
                                      </p:cBhvr>
                                      <p:tavLst>
                                        <p:tav tm="0">
                                          <p:val>
                                            <p:fltVal val="0"/>
                                          </p:val>
                                        </p:tav>
                                        <p:tav tm="100000">
                                          <p:val>
                                            <p:strVal val="#ppt_h"/>
                                          </p:val>
                                        </p:tav>
                                      </p:tavLst>
                                    </p:anim>
                                    <p:anim calcmode="lin" valueType="num">
                                      <p:cBhvr>
                                        <p:cTn id="10" dur="2000" fill="hold"/>
                                        <p:tgtEl>
                                          <p:spTgt spid="38813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8133"/>
                                        </p:tgtEl>
                                        <p:attrNameLst>
                                          <p:attrName>style.visibility</p:attrName>
                                        </p:attrNameLst>
                                      </p:cBhvr>
                                      <p:to>
                                        <p:strVal val="visible"/>
                                      </p:to>
                                    </p:set>
                                    <p:animEffect transition="in" filter="wipe(left)">
                                      <p:cBhvr>
                                        <p:cTn id="15" dur="2000"/>
                                        <p:tgtEl>
                                          <p:spTgt spid="38813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88126"/>
                                        </p:tgtEl>
                                        <p:attrNameLst>
                                          <p:attrName>style.visibility</p:attrName>
                                        </p:attrNameLst>
                                      </p:cBhvr>
                                      <p:to>
                                        <p:strVal val="visible"/>
                                      </p:to>
                                    </p:set>
                                    <p:animEffect transition="in" filter="fade">
                                      <p:cBhvr>
                                        <p:cTn id="20" dur="1000"/>
                                        <p:tgtEl>
                                          <p:spTgt spid="388126"/>
                                        </p:tgtEl>
                                      </p:cBhvr>
                                    </p:animEffect>
                                    <p:anim calcmode="lin" valueType="num">
                                      <p:cBhvr>
                                        <p:cTn id="21" dur="1000" fill="hold"/>
                                        <p:tgtEl>
                                          <p:spTgt spid="388126"/>
                                        </p:tgtEl>
                                        <p:attrNameLst>
                                          <p:attrName>ppt_x</p:attrName>
                                        </p:attrNameLst>
                                      </p:cBhvr>
                                      <p:tavLst>
                                        <p:tav tm="0">
                                          <p:val>
                                            <p:strVal val="#ppt_x"/>
                                          </p:val>
                                        </p:tav>
                                        <p:tav tm="100000">
                                          <p:val>
                                            <p:strVal val="#ppt_x"/>
                                          </p:val>
                                        </p:tav>
                                      </p:tavLst>
                                    </p:anim>
                                    <p:anim calcmode="lin" valueType="num">
                                      <p:cBhvr>
                                        <p:cTn id="22" dur="1000" fill="hold"/>
                                        <p:tgtEl>
                                          <p:spTgt spid="3881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ppt_w</p:attrName>
                                        </p:attrNameLst>
                                      </p:cBhvr>
                                      <p:tavLst>
                                        <p:tav tm="0" fmla="#ppt_w*sin(2.5*pi*$)">
                                          <p:val>
                                            <p:fltVal val="0"/>
                                          </p:val>
                                        </p:tav>
                                        <p:tav tm="100000">
                                          <p:val>
                                            <p:fltVal val="1"/>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388127"/>
                                        </p:tgtEl>
                                        <p:attrNameLst>
                                          <p:attrName>style.visibility</p:attrName>
                                        </p:attrNameLst>
                                      </p:cBhvr>
                                      <p:to>
                                        <p:strVal val="visible"/>
                                      </p:to>
                                    </p:set>
                                    <p:animEffect transition="in" filter="fade">
                                      <p:cBhvr>
                                        <p:cTn id="34" dur="2000"/>
                                        <p:tgtEl>
                                          <p:spTgt spid="388127"/>
                                        </p:tgtEl>
                                      </p:cBhvr>
                                    </p:animEffect>
                                    <p:anim calcmode="lin" valueType="num">
                                      <p:cBhvr>
                                        <p:cTn id="35" dur="2000" fill="hold"/>
                                        <p:tgtEl>
                                          <p:spTgt spid="388127"/>
                                        </p:tgtEl>
                                        <p:attrNameLst>
                                          <p:attrName>style.rotation</p:attrName>
                                        </p:attrNameLst>
                                      </p:cBhvr>
                                      <p:tavLst>
                                        <p:tav tm="0">
                                          <p:val>
                                            <p:fltVal val="720"/>
                                          </p:val>
                                        </p:tav>
                                        <p:tav tm="100000">
                                          <p:val>
                                            <p:fltVal val="0"/>
                                          </p:val>
                                        </p:tav>
                                      </p:tavLst>
                                    </p:anim>
                                    <p:anim calcmode="lin" valueType="num">
                                      <p:cBhvr>
                                        <p:cTn id="36" dur="2000" fill="hold"/>
                                        <p:tgtEl>
                                          <p:spTgt spid="388127"/>
                                        </p:tgtEl>
                                        <p:attrNameLst>
                                          <p:attrName>ppt_h</p:attrName>
                                        </p:attrNameLst>
                                      </p:cBhvr>
                                      <p:tavLst>
                                        <p:tav tm="0">
                                          <p:val>
                                            <p:fltVal val="0"/>
                                          </p:val>
                                        </p:tav>
                                        <p:tav tm="100000">
                                          <p:val>
                                            <p:strVal val="#ppt_h"/>
                                          </p:val>
                                        </p:tav>
                                      </p:tavLst>
                                    </p:anim>
                                    <p:anim calcmode="lin" valueType="num">
                                      <p:cBhvr>
                                        <p:cTn id="37" dur="2000" fill="hold"/>
                                        <p:tgtEl>
                                          <p:spTgt spid="388127"/>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88134"/>
                                        </p:tgtEl>
                                        <p:attrNameLst>
                                          <p:attrName>style.visibility</p:attrName>
                                        </p:attrNameLst>
                                      </p:cBhvr>
                                      <p:to>
                                        <p:strVal val="visible"/>
                                      </p:to>
                                    </p:set>
                                    <p:animEffect transition="in" filter="wipe(left)">
                                      <p:cBhvr>
                                        <p:cTn id="42" dur="2000"/>
                                        <p:tgtEl>
                                          <p:spTgt spid="388134"/>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88129"/>
                                        </p:tgtEl>
                                        <p:attrNameLst>
                                          <p:attrName>style.visibility</p:attrName>
                                        </p:attrNameLst>
                                      </p:cBhvr>
                                      <p:to>
                                        <p:strVal val="visible"/>
                                      </p:to>
                                    </p:set>
                                    <p:animEffect transition="in" filter="fade">
                                      <p:cBhvr>
                                        <p:cTn id="47" dur="1000"/>
                                        <p:tgtEl>
                                          <p:spTgt spid="388129"/>
                                        </p:tgtEl>
                                      </p:cBhvr>
                                    </p:animEffect>
                                    <p:anim calcmode="lin" valueType="num">
                                      <p:cBhvr>
                                        <p:cTn id="48" dur="1000" fill="hold"/>
                                        <p:tgtEl>
                                          <p:spTgt spid="388129"/>
                                        </p:tgtEl>
                                        <p:attrNameLst>
                                          <p:attrName>ppt_x</p:attrName>
                                        </p:attrNameLst>
                                      </p:cBhvr>
                                      <p:tavLst>
                                        <p:tav tm="0">
                                          <p:val>
                                            <p:strVal val="#ppt_x"/>
                                          </p:val>
                                        </p:tav>
                                        <p:tav tm="100000">
                                          <p:val>
                                            <p:strVal val="#ppt_x"/>
                                          </p:val>
                                        </p:tav>
                                      </p:tavLst>
                                    </p:anim>
                                    <p:anim calcmode="lin" valueType="num">
                                      <p:cBhvr>
                                        <p:cTn id="49" dur="1000" fill="hold"/>
                                        <p:tgtEl>
                                          <p:spTgt spid="38812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88130"/>
                                        </p:tgtEl>
                                        <p:attrNameLst>
                                          <p:attrName>style.visibility</p:attrName>
                                        </p:attrNameLst>
                                      </p:cBhvr>
                                      <p:to>
                                        <p:strVal val="visible"/>
                                      </p:to>
                                    </p:set>
                                    <p:anim calcmode="lin" valueType="num">
                                      <p:cBhvr>
                                        <p:cTn id="61" dur="1000" fill="hold"/>
                                        <p:tgtEl>
                                          <p:spTgt spid="388130"/>
                                        </p:tgtEl>
                                        <p:attrNameLst>
                                          <p:attrName>ppt_w</p:attrName>
                                        </p:attrNameLst>
                                      </p:cBhvr>
                                      <p:tavLst>
                                        <p:tav tm="0">
                                          <p:val>
                                            <p:strVal val="#ppt_w+.3"/>
                                          </p:val>
                                        </p:tav>
                                        <p:tav tm="100000">
                                          <p:val>
                                            <p:strVal val="#ppt_w"/>
                                          </p:val>
                                        </p:tav>
                                      </p:tavLst>
                                    </p:anim>
                                    <p:anim calcmode="lin" valueType="num">
                                      <p:cBhvr>
                                        <p:cTn id="62" dur="1000" fill="hold"/>
                                        <p:tgtEl>
                                          <p:spTgt spid="388130"/>
                                        </p:tgtEl>
                                        <p:attrNameLst>
                                          <p:attrName>ppt_h</p:attrName>
                                        </p:attrNameLst>
                                      </p:cBhvr>
                                      <p:tavLst>
                                        <p:tav tm="0">
                                          <p:val>
                                            <p:strVal val="#ppt_h"/>
                                          </p:val>
                                        </p:tav>
                                        <p:tav tm="100000">
                                          <p:val>
                                            <p:strVal val="#ppt_h"/>
                                          </p:val>
                                        </p:tav>
                                      </p:tavLst>
                                    </p:anim>
                                    <p:animEffect transition="in" filter="fade">
                                      <p:cBhvr>
                                        <p:cTn id="63" dur="1000"/>
                                        <p:tgtEl>
                                          <p:spTgt spid="388130"/>
                                        </p:tgtEl>
                                      </p:cBhvr>
                                    </p:animEffect>
                                  </p:childTnLst>
                                </p:cTn>
                              </p:par>
                            </p:childTnLst>
                          </p:cTn>
                        </p:par>
                      </p:childTnLst>
                    </p:cTn>
                  </p:par>
                  <p:par>
                    <p:cTn id="64" fill="hold">
                      <p:stCondLst>
                        <p:cond delay="indefinite"/>
                      </p:stCondLst>
                      <p:childTnLst>
                        <p:par>
                          <p:cTn id="65" fill="hold">
                            <p:stCondLst>
                              <p:cond delay="0"/>
                            </p:stCondLst>
                            <p:childTnLst>
                              <p:par>
                                <p:cTn id="66" presetID="38" presetClass="entr" presetSubtype="0" accel="50000" fill="hold" grpId="0" nodeType="clickEffect">
                                  <p:stCondLst>
                                    <p:cond delay="0"/>
                                  </p:stCondLst>
                                  <p:iterate type="lt">
                                    <p:tmPct val="50000"/>
                                  </p:iterate>
                                  <p:childTnLst>
                                    <p:set>
                                      <p:cBhvr>
                                        <p:cTn id="67" dur="1" fill="hold">
                                          <p:stCondLst>
                                            <p:cond delay="0"/>
                                          </p:stCondLst>
                                        </p:cTn>
                                        <p:tgtEl>
                                          <p:spTgt spid="388135"/>
                                        </p:tgtEl>
                                        <p:attrNameLst>
                                          <p:attrName>style.visibility</p:attrName>
                                        </p:attrNameLst>
                                      </p:cBhvr>
                                      <p:to>
                                        <p:strVal val="visible"/>
                                      </p:to>
                                    </p:set>
                                    <p:set>
                                      <p:cBhvr>
                                        <p:cTn id="68" dur="228" fill="hold">
                                          <p:stCondLst>
                                            <p:cond delay="0"/>
                                          </p:stCondLst>
                                        </p:cTn>
                                        <p:tgtEl>
                                          <p:spTgt spid="388135"/>
                                        </p:tgtEl>
                                        <p:attrNameLst>
                                          <p:attrName>style.rotation</p:attrName>
                                        </p:attrNameLst>
                                      </p:cBhvr>
                                      <p:to>
                                        <p:strVal val="-45.0"/>
                                      </p:to>
                                    </p:set>
                                    <p:anim calcmode="lin" valueType="num">
                                      <p:cBhvr>
                                        <p:cTn id="69" dur="228" fill="hold">
                                          <p:stCondLst>
                                            <p:cond delay="228"/>
                                          </p:stCondLst>
                                        </p:cTn>
                                        <p:tgtEl>
                                          <p:spTgt spid="388135"/>
                                        </p:tgtEl>
                                        <p:attrNameLst>
                                          <p:attrName>style.rotation</p:attrName>
                                        </p:attrNameLst>
                                      </p:cBhvr>
                                      <p:tavLst>
                                        <p:tav tm="0">
                                          <p:val>
                                            <p:fltVal val="-45"/>
                                          </p:val>
                                        </p:tav>
                                        <p:tav tm="69900">
                                          <p:val>
                                            <p:fltVal val="45"/>
                                          </p:val>
                                        </p:tav>
                                        <p:tav tm="100000">
                                          <p:val>
                                            <p:fltVal val="0"/>
                                          </p:val>
                                        </p:tav>
                                      </p:tavLst>
                                    </p:anim>
                                    <p:anim calcmode="lin" valueType="num">
                                      <p:cBhvr>
                                        <p:cTn id="70" dur="228" fill="hold">
                                          <p:stCondLst>
                                            <p:cond delay="0"/>
                                          </p:stCondLst>
                                        </p:cTn>
                                        <p:tgtEl>
                                          <p:spTgt spid="388135"/>
                                        </p:tgtEl>
                                        <p:attrNameLst>
                                          <p:attrName>ppt_y</p:attrName>
                                        </p:attrNameLst>
                                      </p:cBhvr>
                                      <p:tavLst>
                                        <p:tav tm="0">
                                          <p:val>
                                            <p:strVal val="#ppt_y-1"/>
                                          </p:val>
                                        </p:tav>
                                        <p:tav tm="100000">
                                          <p:val>
                                            <p:strVal val="#ppt_y-(0.354*#ppt_w-0.172*#ppt_h)"/>
                                          </p:val>
                                        </p:tav>
                                      </p:tavLst>
                                    </p:anim>
                                    <p:anim calcmode="lin" valueType="num">
                                      <p:cBhvr>
                                        <p:cTn id="71" dur="78" decel="50000" autoRev="1" fill="hold">
                                          <p:stCondLst>
                                            <p:cond delay="228"/>
                                          </p:stCondLst>
                                        </p:cTn>
                                        <p:tgtEl>
                                          <p:spTgt spid="388135"/>
                                        </p:tgtEl>
                                        <p:attrNameLst>
                                          <p:attrName>ppt_y</p:attrName>
                                        </p:attrNameLst>
                                      </p:cBhvr>
                                      <p:tavLst>
                                        <p:tav tm="0">
                                          <p:val>
                                            <p:strVal val="#ppt_y-(0.354*#ppt_w-0.172*#ppt_h)"/>
                                          </p:val>
                                        </p:tav>
                                        <p:tav tm="100000">
                                          <p:val>
                                            <p:strVal val="#ppt_y-(0.354*#ppt_w-0.172*#ppt_h)-#ppt_h/2"/>
                                          </p:val>
                                        </p:tav>
                                      </p:tavLst>
                                    </p:anim>
                                    <p:anim calcmode="lin" valueType="num">
                                      <p:cBhvr>
                                        <p:cTn id="72" dur="68" fill="hold">
                                          <p:stCondLst>
                                            <p:cond delay="432"/>
                                          </p:stCondLst>
                                        </p:cTn>
                                        <p:tgtEl>
                                          <p:spTgt spid="38813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26" grpId="0"/>
      <p:bldP spid="388129" grpId="0"/>
      <p:bldP spid="388130" grpId="0" animBg="1"/>
      <p:bldP spid="388135" grpId="0"/>
      <p:bldP spid="2" grpId="0" animBg="1"/>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1505590" y="5611286"/>
            <a:ext cx="1282700" cy="519112"/>
          </a:xfrm>
          <a:prstGeom prst="rect">
            <a:avLst/>
          </a:prstGeom>
          <a:noFill/>
          <a:ln w="9525" algn="ctr">
            <a:noFill/>
            <a:miter lim="800000"/>
            <a:headEnd/>
            <a:tailEnd/>
          </a:ln>
        </p:spPr>
        <p:txBody>
          <a:bodyPr anchor="ctr">
            <a:spAutoFit/>
          </a:bodyPr>
          <a:lstStyle/>
          <a:p>
            <a:pPr algn="l"/>
            <a:r>
              <a:rPr lang="en-US" b="0">
                <a:solidFill>
                  <a:srgbClr val="000000"/>
                </a:solidFill>
              </a:rPr>
              <a:t>attract </a:t>
            </a:r>
          </a:p>
        </p:txBody>
      </p:sp>
      <p:sp>
        <p:nvSpPr>
          <p:cNvPr id="43011" name="Rectangle 6"/>
          <p:cNvSpPr>
            <a:spLocks noChangeArrowheads="1"/>
          </p:cNvSpPr>
          <p:nvPr/>
        </p:nvSpPr>
        <p:spPr bwMode="auto">
          <a:xfrm>
            <a:off x="195263" y="80413"/>
            <a:ext cx="8697912" cy="519113"/>
          </a:xfrm>
          <a:prstGeom prst="rect">
            <a:avLst/>
          </a:prstGeom>
          <a:noFill/>
          <a:ln w="9525" algn="ctr">
            <a:noFill/>
            <a:miter lim="800000"/>
            <a:headEnd/>
            <a:tailEnd/>
          </a:ln>
        </p:spPr>
        <p:txBody>
          <a:bodyPr wrap="none" anchor="ctr">
            <a:spAutoFit/>
          </a:bodyPr>
          <a:lstStyle/>
          <a:p>
            <a:pPr algn="l"/>
            <a:r>
              <a:rPr lang="en-US" b="0" dirty="0">
                <a:solidFill>
                  <a:srgbClr val="009900"/>
                </a:solidFill>
              </a:rPr>
              <a:t>Then why don’t electrostatic forces rule the heavens? </a:t>
            </a:r>
          </a:p>
        </p:txBody>
      </p:sp>
      <p:grpSp>
        <p:nvGrpSpPr>
          <p:cNvPr id="2" name="Group 340"/>
          <p:cNvGrpSpPr>
            <a:grpSpLocks/>
          </p:cNvGrpSpPr>
          <p:nvPr/>
        </p:nvGrpSpPr>
        <p:grpSpPr bwMode="auto">
          <a:xfrm>
            <a:off x="796925" y="765288"/>
            <a:ext cx="7513638" cy="2727325"/>
            <a:chOff x="502" y="697"/>
            <a:chExt cx="4733" cy="1718"/>
          </a:xfrm>
        </p:grpSpPr>
        <p:sp>
          <p:nvSpPr>
            <p:cNvPr id="43070" name="Text Box 7"/>
            <p:cNvSpPr txBox="1">
              <a:spLocks noChangeArrowheads="1"/>
            </p:cNvSpPr>
            <p:nvPr/>
          </p:nvSpPr>
          <p:spPr bwMode="auto">
            <a:xfrm>
              <a:off x="2065" y="985"/>
              <a:ext cx="2359" cy="921"/>
            </a:xfrm>
            <a:prstGeom prst="rect">
              <a:avLst/>
            </a:prstGeom>
            <a:noFill/>
            <a:ln w="9525">
              <a:noFill/>
              <a:miter lim="800000"/>
              <a:headEnd/>
              <a:tailEnd/>
            </a:ln>
          </p:spPr>
          <p:txBody>
            <a:bodyPr/>
            <a:lstStyle/>
            <a:p>
              <a:r>
                <a:rPr lang="en-US" b="0">
                  <a:solidFill>
                    <a:srgbClr val="009900"/>
                  </a:solidFill>
                </a:rPr>
                <a:t>Consider a typical proton and electron on Earth and Moon</a:t>
              </a:r>
            </a:p>
          </p:txBody>
        </p:sp>
        <p:grpSp>
          <p:nvGrpSpPr>
            <p:cNvPr id="43071" name="Group 320"/>
            <p:cNvGrpSpPr>
              <a:grpSpLocks/>
            </p:cNvGrpSpPr>
            <p:nvPr/>
          </p:nvGrpSpPr>
          <p:grpSpPr bwMode="auto">
            <a:xfrm>
              <a:off x="502" y="697"/>
              <a:ext cx="4608" cy="1450"/>
              <a:chOff x="1801" y="2068"/>
              <a:chExt cx="2288" cy="720"/>
            </a:xfrm>
          </p:grpSpPr>
          <p:sp>
            <p:nvSpPr>
              <p:cNvPr id="43078" name="Oval 8"/>
              <p:cNvSpPr>
                <a:spLocks noChangeArrowheads="1"/>
              </p:cNvSpPr>
              <p:nvPr/>
            </p:nvSpPr>
            <p:spPr bwMode="auto">
              <a:xfrm>
                <a:off x="1801" y="2068"/>
                <a:ext cx="720" cy="720"/>
              </a:xfrm>
              <a:prstGeom prst="ellipse">
                <a:avLst/>
              </a:prstGeom>
              <a:noFill/>
              <a:ln w="38100">
                <a:solidFill>
                  <a:srgbClr val="009900"/>
                </a:solidFill>
                <a:round/>
                <a:headEnd/>
                <a:tailEnd/>
              </a:ln>
            </p:spPr>
            <p:txBody>
              <a:bodyPr/>
              <a:lstStyle/>
              <a:p>
                <a:endParaRPr lang="en-US">
                  <a:solidFill>
                    <a:srgbClr val="009900"/>
                  </a:solidFill>
                </a:endParaRPr>
              </a:p>
            </p:txBody>
          </p:sp>
          <p:sp>
            <p:nvSpPr>
              <p:cNvPr id="43079" name="Oval 9"/>
              <p:cNvSpPr>
                <a:spLocks noChangeArrowheads="1"/>
              </p:cNvSpPr>
              <p:nvPr/>
            </p:nvSpPr>
            <p:spPr bwMode="auto">
              <a:xfrm>
                <a:off x="3801" y="2286"/>
                <a:ext cx="288" cy="288"/>
              </a:xfrm>
              <a:prstGeom prst="ellipse">
                <a:avLst/>
              </a:prstGeom>
              <a:noFill/>
              <a:ln w="38100">
                <a:solidFill>
                  <a:srgbClr val="009900"/>
                </a:solidFill>
                <a:round/>
                <a:headEnd/>
                <a:tailEnd/>
              </a:ln>
            </p:spPr>
            <p:txBody>
              <a:bodyPr/>
              <a:lstStyle/>
              <a:p>
                <a:endParaRPr lang="en-US">
                  <a:solidFill>
                    <a:srgbClr val="009900"/>
                  </a:solidFill>
                </a:endParaRPr>
              </a:p>
            </p:txBody>
          </p:sp>
        </p:grpSp>
        <p:sp>
          <p:nvSpPr>
            <p:cNvPr id="43072" name="Text Box 10"/>
            <p:cNvSpPr txBox="1">
              <a:spLocks noChangeArrowheads="1"/>
            </p:cNvSpPr>
            <p:nvPr/>
          </p:nvSpPr>
          <p:spPr bwMode="auto">
            <a:xfrm>
              <a:off x="972" y="1159"/>
              <a:ext cx="571" cy="504"/>
            </a:xfrm>
            <a:prstGeom prst="rect">
              <a:avLst/>
            </a:prstGeom>
            <a:noFill/>
            <a:ln w="9525">
              <a:noFill/>
              <a:miter lim="800000"/>
              <a:headEnd/>
              <a:tailEnd/>
            </a:ln>
          </p:spPr>
          <p:txBody>
            <a:bodyPr/>
            <a:lstStyle/>
            <a:p>
              <a:r>
                <a:rPr lang="en-US">
                  <a:solidFill>
                    <a:srgbClr val="009900"/>
                  </a:solidFill>
                </a:rPr>
                <a:t>+</a:t>
              </a:r>
              <a:r>
                <a:rPr lang="en-US" baseline="-25000">
                  <a:solidFill>
                    <a:srgbClr val="009900"/>
                  </a:solidFill>
                </a:rPr>
                <a:t>E</a:t>
              </a:r>
              <a:endParaRPr lang="en-US">
                <a:solidFill>
                  <a:srgbClr val="009900"/>
                </a:solidFill>
              </a:endParaRPr>
            </a:p>
            <a:p>
              <a:r>
                <a:rPr lang="en-US">
                  <a:solidFill>
                    <a:srgbClr val="009900"/>
                  </a:solidFill>
                </a:rPr>
                <a:t>–</a:t>
              </a:r>
              <a:r>
                <a:rPr lang="en-US" baseline="-25000">
                  <a:solidFill>
                    <a:srgbClr val="009900"/>
                  </a:solidFill>
                </a:rPr>
                <a:t>E</a:t>
              </a:r>
              <a:endParaRPr lang="en-US">
                <a:solidFill>
                  <a:srgbClr val="009900"/>
                </a:solidFill>
              </a:endParaRPr>
            </a:p>
          </p:txBody>
        </p:sp>
        <p:grpSp>
          <p:nvGrpSpPr>
            <p:cNvPr id="43073" name="Group 321"/>
            <p:cNvGrpSpPr>
              <a:grpSpLocks/>
            </p:cNvGrpSpPr>
            <p:nvPr/>
          </p:nvGrpSpPr>
          <p:grpSpPr bwMode="auto">
            <a:xfrm>
              <a:off x="4447" y="1122"/>
              <a:ext cx="625" cy="562"/>
              <a:chOff x="3370" y="1688"/>
              <a:chExt cx="625" cy="562"/>
            </a:xfrm>
          </p:grpSpPr>
          <p:sp>
            <p:nvSpPr>
              <p:cNvPr id="43076" name="Text Box 11"/>
              <p:cNvSpPr txBox="1">
                <a:spLocks noChangeArrowheads="1"/>
              </p:cNvSpPr>
              <p:nvPr/>
            </p:nvSpPr>
            <p:spPr bwMode="auto">
              <a:xfrm>
                <a:off x="3443" y="1688"/>
                <a:ext cx="504" cy="216"/>
              </a:xfrm>
              <a:prstGeom prst="rect">
                <a:avLst/>
              </a:prstGeom>
              <a:noFill/>
              <a:ln w="9525">
                <a:noFill/>
                <a:miter lim="800000"/>
                <a:headEnd/>
                <a:tailEnd/>
              </a:ln>
            </p:spPr>
            <p:txBody>
              <a:bodyPr/>
              <a:lstStyle/>
              <a:p>
                <a:r>
                  <a:rPr lang="en-US" b="0" dirty="0">
                    <a:solidFill>
                      <a:srgbClr val="009900"/>
                    </a:solidFill>
                  </a:rPr>
                  <a:t>  </a:t>
                </a:r>
                <a:r>
                  <a:rPr lang="en-US" dirty="0">
                    <a:solidFill>
                      <a:srgbClr val="009900"/>
                    </a:solidFill>
                  </a:rPr>
                  <a:t>+</a:t>
                </a:r>
                <a:r>
                  <a:rPr lang="en-US" baseline="-25000" dirty="0">
                    <a:solidFill>
                      <a:srgbClr val="009900"/>
                    </a:solidFill>
                  </a:rPr>
                  <a:t>M</a:t>
                </a:r>
                <a:endParaRPr lang="en-US" dirty="0">
                  <a:solidFill>
                    <a:srgbClr val="009900"/>
                  </a:solidFill>
                </a:endParaRPr>
              </a:p>
            </p:txBody>
          </p:sp>
          <p:sp>
            <p:nvSpPr>
              <p:cNvPr id="43077" name="Text Box 12"/>
              <p:cNvSpPr txBox="1">
                <a:spLocks noChangeArrowheads="1"/>
              </p:cNvSpPr>
              <p:nvPr/>
            </p:nvSpPr>
            <p:spPr bwMode="auto">
              <a:xfrm>
                <a:off x="3370" y="1890"/>
                <a:ext cx="625" cy="360"/>
              </a:xfrm>
              <a:prstGeom prst="rect">
                <a:avLst/>
              </a:prstGeom>
              <a:noFill/>
              <a:ln w="9525">
                <a:noFill/>
                <a:miter lim="800000"/>
                <a:headEnd/>
                <a:tailEnd/>
              </a:ln>
            </p:spPr>
            <p:txBody>
              <a:bodyPr/>
              <a:lstStyle/>
              <a:p>
                <a:r>
                  <a:rPr lang="en-US">
                    <a:solidFill>
                      <a:srgbClr val="009900"/>
                    </a:solidFill>
                  </a:rPr>
                  <a:t>  –</a:t>
                </a:r>
                <a:r>
                  <a:rPr lang="en-US" baseline="-25000">
                    <a:solidFill>
                      <a:srgbClr val="009900"/>
                    </a:solidFill>
                  </a:rPr>
                  <a:t>M</a:t>
                </a:r>
                <a:endParaRPr lang="en-US">
                  <a:solidFill>
                    <a:srgbClr val="009900"/>
                  </a:solidFill>
                </a:endParaRPr>
              </a:p>
            </p:txBody>
          </p:sp>
        </p:grpSp>
        <p:sp>
          <p:nvSpPr>
            <p:cNvPr id="43074" name="Text Box 13"/>
            <p:cNvSpPr txBox="1">
              <a:spLocks noChangeArrowheads="1"/>
            </p:cNvSpPr>
            <p:nvPr/>
          </p:nvSpPr>
          <p:spPr bwMode="auto">
            <a:xfrm>
              <a:off x="819" y="2151"/>
              <a:ext cx="759" cy="264"/>
            </a:xfrm>
            <a:prstGeom prst="rect">
              <a:avLst/>
            </a:prstGeom>
            <a:noFill/>
            <a:ln w="9525">
              <a:noFill/>
              <a:miter lim="800000"/>
              <a:headEnd/>
              <a:tailEnd/>
            </a:ln>
          </p:spPr>
          <p:txBody>
            <a:bodyPr/>
            <a:lstStyle/>
            <a:p>
              <a:r>
                <a:rPr lang="en-US">
                  <a:solidFill>
                    <a:srgbClr val="009900"/>
                  </a:solidFill>
                </a:rPr>
                <a:t>Earth</a:t>
              </a:r>
            </a:p>
          </p:txBody>
        </p:sp>
        <p:sp>
          <p:nvSpPr>
            <p:cNvPr id="43075" name="Text Box 14"/>
            <p:cNvSpPr txBox="1">
              <a:spLocks noChangeArrowheads="1"/>
            </p:cNvSpPr>
            <p:nvPr/>
          </p:nvSpPr>
          <p:spPr bwMode="auto">
            <a:xfrm>
              <a:off x="4476" y="1731"/>
              <a:ext cx="759" cy="264"/>
            </a:xfrm>
            <a:prstGeom prst="rect">
              <a:avLst/>
            </a:prstGeom>
            <a:noFill/>
            <a:ln w="9525">
              <a:noFill/>
              <a:miter lim="800000"/>
              <a:headEnd/>
              <a:tailEnd/>
            </a:ln>
          </p:spPr>
          <p:txBody>
            <a:bodyPr/>
            <a:lstStyle/>
            <a:p>
              <a:r>
                <a:rPr lang="en-US">
                  <a:solidFill>
                    <a:srgbClr val="009900"/>
                  </a:solidFill>
                </a:rPr>
                <a:t>Moon</a:t>
              </a:r>
            </a:p>
          </p:txBody>
        </p:sp>
      </p:grpSp>
      <p:graphicFrame>
        <p:nvGraphicFramePr>
          <p:cNvPr id="389461" name="Group 341"/>
          <p:cNvGraphicFramePr>
            <a:graphicFrameLocks noGrp="1"/>
          </p:cNvGraphicFramePr>
          <p:nvPr>
            <p:extLst>
              <p:ext uri="{D42A27DB-BD31-4B8C-83A1-F6EECF244321}">
                <p14:modId xmlns:p14="http://schemas.microsoft.com/office/powerpoint/2010/main" val="2700256188"/>
              </p:ext>
            </p:extLst>
          </p:nvPr>
        </p:nvGraphicFramePr>
        <p:xfrm>
          <a:off x="427677" y="3736448"/>
          <a:ext cx="8347075" cy="2419350"/>
        </p:xfrm>
        <a:graphic>
          <a:graphicData uri="http://schemas.openxmlformats.org/drawingml/2006/table">
            <a:tbl>
              <a:tblPr/>
              <a:tblGrid>
                <a:gridCol w="869950"/>
                <a:gridCol w="1565275"/>
                <a:gridCol w="1563688"/>
                <a:gridCol w="349250"/>
                <a:gridCol w="868362"/>
                <a:gridCol w="1565275"/>
                <a:gridCol w="1565275"/>
              </a:tblGrid>
              <a:tr h="5207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00"/>
                          </a:solidFill>
                          <a:effectLst/>
                          <a:latin typeface="Arial" charset="0"/>
                          <a:ea typeface="Times New Roman" pitchFamily="18" charset="0"/>
                          <a:cs typeface="Arial" charset="0"/>
                        </a:rPr>
                        <a:t>Electrostatic Force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Gravitational Force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E</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E</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E</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E</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dirty="0" smtClean="0">
                          <a:ln>
                            <a:noFill/>
                          </a:ln>
                          <a:solidFill>
                            <a:srgbClr val="009900"/>
                          </a:solidFill>
                          <a:effectLst/>
                          <a:latin typeface="Arial" charset="0"/>
                          <a:ea typeface="Times New Roman" pitchFamily="18" charset="0"/>
                          <a:cs typeface="Arial" charset="0"/>
                        </a:rPr>
                        <a:t>M</a:t>
                      </a:r>
                      <a:endParaRPr kumimoji="0" lang="en-US" sz="2800" b="1" i="0" u="none" strike="noStrike" cap="none" normalizeH="0" baseline="0" dirty="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M</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M</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9900"/>
                          </a:solidFill>
                          <a:effectLst/>
                          <a:latin typeface="Arial" charset="0"/>
                          <a:ea typeface="Times New Roman" pitchFamily="18" charset="0"/>
                          <a:cs typeface="Arial" charset="0"/>
                        </a:rPr>
                        <a:t>–</a:t>
                      </a:r>
                      <a:r>
                        <a:rPr kumimoji="0" lang="en-US" sz="2800" b="1" i="0" u="none" strike="noStrike" cap="none" normalizeH="0" baseline="-30000" smtClean="0">
                          <a:ln>
                            <a:noFill/>
                          </a:ln>
                          <a:solidFill>
                            <a:srgbClr val="009900"/>
                          </a:solidFill>
                          <a:effectLst/>
                          <a:latin typeface="Arial" charset="0"/>
                          <a:ea typeface="Times New Roman" pitchFamily="18" charset="0"/>
                          <a:cs typeface="Arial" charset="0"/>
                        </a:rPr>
                        <a:t>M</a:t>
                      </a:r>
                      <a:endParaRPr kumimoji="0" lang="en-US" sz="2800" b="1" i="0" u="none" strike="noStrike" cap="none" normalizeH="0" baseline="0" smtClean="0">
                        <a:ln>
                          <a:noFill/>
                        </a:ln>
                        <a:solidFill>
                          <a:srgbClr val="0099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99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442" name="Rectangle 322"/>
          <p:cNvSpPr>
            <a:spLocks noChangeArrowheads="1"/>
          </p:cNvSpPr>
          <p:nvPr/>
        </p:nvSpPr>
        <p:spPr bwMode="auto">
          <a:xfrm>
            <a:off x="1592902" y="5046136"/>
            <a:ext cx="1065213" cy="519112"/>
          </a:xfrm>
          <a:prstGeom prst="rect">
            <a:avLst/>
          </a:prstGeom>
          <a:noFill/>
          <a:ln w="9525" algn="ctr">
            <a:noFill/>
            <a:miter lim="800000"/>
            <a:headEnd/>
            <a:tailEnd/>
          </a:ln>
        </p:spPr>
        <p:txBody>
          <a:bodyPr anchor="ctr">
            <a:spAutoFit/>
          </a:bodyPr>
          <a:lstStyle/>
          <a:p>
            <a:pPr algn="l"/>
            <a:r>
              <a:rPr lang="en-US" b="0">
                <a:solidFill>
                  <a:srgbClr val="000000"/>
                </a:solidFill>
              </a:rPr>
              <a:t>repel </a:t>
            </a:r>
          </a:p>
        </p:txBody>
      </p:sp>
      <p:sp>
        <p:nvSpPr>
          <p:cNvPr id="389446" name="Rectangle 326"/>
          <p:cNvSpPr>
            <a:spLocks noChangeArrowheads="1"/>
          </p:cNvSpPr>
          <p:nvPr/>
        </p:nvSpPr>
        <p:spPr bwMode="auto">
          <a:xfrm>
            <a:off x="7404740" y="5052486"/>
            <a:ext cx="1282700" cy="519112"/>
          </a:xfrm>
          <a:prstGeom prst="rect">
            <a:avLst/>
          </a:prstGeom>
          <a:noFill/>
          <a:ln w="9525" algn="ctr">
            <a:noFill/>
            <a:miter lim="800000"/>
            <a:headEnd/>
            <a:tailEnd/>
          </a:ln>
        </p:spPr>
        <p:txBody>
          <a:bodyPr anchor="ctr">
            <a:spAutoFit/>
          </a:bodyPr>
          <a:lstStyle/>
          <a:p>
            <a:pPr algn="l"/>
            <a:r>
              <a:rPr lang="en-US" b="0">
                <a:solidFill>
                  <a:srgbClr val="000000"/>
                </a:solidFill>
              </a:rPr>
              <a:t>attract </a:t>
            </a:r>
          </a:p>
        </p:txBody>
      </p:sp>
      <p:sp>
        <p:nvSpPr>
          <p:cNvPr id="389447" name="Rectangle 327"/>
          <p:cNvSpPr>
            <a:spLocks noChangeArrowheads="1"/>
          </p:cNvSpPr>
          <p:nvPr/>
        </p:nvSpPr>
        <p:spPr bwMode="auto">
          <a:xfrm>
            <a:off x="7420615" y="5604936"/>
            <a:ext cx="1282700" cy="519112"/>
          </a:xfrm>
          <a:prstGeom prst="rect">
            <a:avLst/>
          </a:prstGeom>
          <a:noFill/>
          <a:ln w="9525" algn="ctr">
            <a:noFill/>
            <a:miter lim="800000"/>
            <a:headEnd/>
            <a:tailEnd/>
          </a:ln>
        </p:spPr>
        <p:txBody>
          <a:bodyPr anchor="ctr">
            <a:spAutoFit/>
          </a:bodyPr>
          <a:lstStyle/>
          <a:p>
            <a:pPr algn="l"/>
            <a:r>
              <a:rPr lang="en-US" b="0">
                <a:solidFill>
                  <a:srgbClr val="000000"/>
                </a:solidFill>
              </a:rPr>
              <a:t>attract </a:t>
            </a:r>
          </a:p>
        </p:txBody>
      </p:sp>
      <p:sp>
        <p:nvSpPr>
          <p:cNvPr id="389448" name="Rectangle 328"/>
          <p:cNvSpPr>
            <a:spLocks noChangeArrowheads="1"/>
          </p:cNvSpPr>
          <p:nvPr/>
        </p:nvSpPr>
        <p:spPr bwMode="auto">
          <a:xfrm>
            <a:off x="5839465" y="5066773"/>
            <a:ext cx="1282700" cy="519113"/>
          </a:xfrm>
          <a:prstGeom prst="rect">
            <a:avLst/>
          </a:prstGeom>
          <a:noFill/>
          <a:ln w="9525" algn="ctr">
            <a:noFill/>
            <a:miter lim="800000"/>
            <a:headEnd/>
            <a:tailEnd/>
          </a:ln>
        </p:spPr>
        <p:txBody>
          <a:bodyPr anchor="ctr">
            <a:spAutoFit/>
          </a:bodyPr>
          <a:lstStyle/>
          <a:p>
            <a:pPr algn="l"/>
            <a:r>
              <a:rPr lang="en-US" b="0">
                <a:solidFill>
                  <a:srgbClr val="000000"/>
                </a:solidFill>
              </a:rPr>
              <a:t>attract </a:t>
            </a:r>
          </a:p>
        </p:txBody>
      </p:sp>
      <p:sp>
        <p:nvSpPr>
          <p:cNvPr id="389449" name="Rectangle 329"/>
          <p:cNvSpPr>
            <a:spLocks noChangeArrowheads="1"/>
          </p:cNvSpPr>
          <p:nvPr/>
        </p:nvSpPr>
        <p:spPr bwMode="auto">
          <a:xfrm>
            <a:off x="5880740" y="5619223"/>
            <a:ext cx="1282700" cy="519113"/>
          </a:xfrm>
          <a:prstGeom prst="rect">
            <a:avLst/>
          </a:prstGeom>
          <a:noFill/>
          <a:ln w="9525" algn="ctr">
            <a:noFill/>
            <a:miter lim="800000"/>
            <a:headEnd/>
            <a:tailEnd/>
          </a:ln>
        </p:spPr>
        <p:txBody>
          <a:bodyPr anchor="ctr">
            <a:spAutoFit/>
          </a:bodyPr>
          <a:lstStyle/>
          <a:p>
            <a:pPr algn="l"/>
            <a:r>
              <a:rPr lang="en-US" b="0">
                <a:solidFill>
                  <a:srgbClr val="000000"/>
                </a:solidFill>
              </a:rPr>
              <a:t>attract </a:t>
            </a:r>
          </a:p>
        </p:txBody>
      </p:sp>
      <p:sp>
        <p:nvSpPr>
          <p:cNvPr id="389450" name="Rectangle 330"/>
          <p:cNvSpPr>
            <a:spLocks noChangeArrowheads="1"/>
          </p:cNvSpPr>
          <p:nvPr/>
        </p:nvSpPr>
        <p:spPr bwMode="auto">
          <a:xfrm>
            <a:off x="3043877" y="5060423"/>
            <a:ext cx="1282700" cy="519113"/>
          </a:xfrm>
          <a:prstGeom prst="rect">
            <a:avLst/>
          </a:prstGeom>
          <a:noFill/>
          <a:ln w="9525" algn="ctr">
            <a:noFill/>
            <a:miter lim="800000"/>
            <a:headEnd/>
            <a:tailEnd/>
          </a:ln>
        </p:spPr>
        <p:txBody>
          <a:bodyPr anchor="ctr">
            <a:spAutoFit/>
          </a:bodyPr>
          <a:lstStyle/>
          <a:p>
            <a:pPr algn="l"/>
            <a:r>
              <a:rPr lang="en-US" b="0">
                <a:solidFill>
                  <a:srgbClr val="000000"/>
                </a:solidFill>
              </a:rPr>
              <a:t>attract </a:t>
            </a:r>
          </a:p>
        </p:txBody>
      </p:sp>
      <p:sp>
        <p:nvSpPr>
          <p:cNvPr id="389451" name="Rectangle 331"/>
          <p:cNvSpPr>
            <a:spLocks noChangeArrowheads="1"/>
          </p:cNvSpPr>
          <p:nvPr/>
        </p:nvSpPr>
        <p:spPr bwMode="auto">
          <a:xfrm>
            <a:off x="3145477" y="5612873"/>
            <a:ext cx="1065213" cy="519113"/>
          </a:xfrm>
          <a:prstGeom prst="rect">
            <a:avLst/>
          </a:prstGeom>
          <a:noFill/>
          <a:ln w="9525" algn="ctr">
            <a:noFill/>
            <a:miter lim="800000"/>
            <a:headEnd/>
            <a:tailEnd/>
          </a:ln>
        </p:spPr>
        <p:txBody>
          <a:bodyPr anchor="ctr">
            <a:spAutoFit/>
          </a:bodyPr>
          <a:lstStyle/>
          <a:p>
            <a:pPr algn="l"/>
            <a:r>
              <a:rPr lang="en-US" b="0">
                <a:solidFill>
                  <a:srgbClr val="000000"/>
                </a:solidFill>
              </a:rPr>
              <a:t>repel </a:t>
            </a:r>
          </a:p>
        </p:txBody>
      </p:sp>
      <p:sp>
        <p:nvSpPr>
          <p:cNvPr id="389452" name="Rectangle 332"/>
          <p:cNvSpPr>
            <a:spLocks noChangeArrowheads="1"/>
          </p:cNvSpPr>
          <p:nvPr/>
        </p:nvSpPr>
        <p:spPr bwMode="auto">
          <a:xfrm>
            <a:off x="1296040" y="5047723"/>
            <a:ext cx="1562100" cy="549275"/>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3" name="Rectangle 333"/>
          <p:cNvSpPr>
            <a:spLocks noChangeArrowheads="1"/>
          </p:cNvSpPr>
          <p:nvPr/>
        </p:nvSpPr>
        <p:spPr bwMode="auto">
          <a:xfrm>
            <a:off x="1307152" y="5601761"/>
            <a:ext cx="1552575" cy="55245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4" name="Rectangle 334"/>
          <p:cNvSpPr>
            <a:spLocks noChangeArrowheads="1"/>
          </p:cNvSpPr>
          <p:nvPr/>
        </p:nvSpPr>
        <p:spPr bwMode="auto">
          <a:xfrm>
            <a:off x="2867665" y="5598586"/>
            <a:ext cx="1558925" cy="55245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5" name="Rectangle 335"/>
          <p:cNvSpPr>
            <a:spLocks noChangeArrowheads="1"/>
          </p:cNvSpPr>
          <p:nvPr/>
        </p:nvSpPr>
        <p:spPr bwMode="auto">
          <a:xfrm>
            <a:off x="2870840" y="5042961"/>
            <a:ext cx="1555750" cy="55245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6" name="Rectangle 336"/>
          <p:cNvSpPr>
            <a:spLocks noChangeArrowheads="1"/>
          </p:cNvSpPr>
          <p:nvPr/>
        </p:nvSpPr>
        <p:spPr bwMode="auto">
          <a:xfrm>
            <a:off x="5653727" y="5049311"/>
            <a:ext cx="1555750" cy="53975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7" name="Rectangle 337"/>
          <p:cNvSpPr>
            <a:spLocks noChangeArrowheads="1"/>
          </p:cNvSpPr>
          <p:nvPr/>
        </p:nvSpPr>
        <p:spPr bwMode="auto">
          <a:xfrm>
            <a:off x="5652140" y="5596998"/>
            <a:ext cx="1555750" cy="55880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8" name="Rectangle 338"/>
          <p:cNvSpPr>
            <a:spLocks noChangeArrowheads="1"/>
          </p:cNvSpPr>
          <p:nvPr/>
        </p:nvSpPr>
        <p:spPr bwMode="auto">
          <a:xfrm>
            <a:off x="7209477" y="5609698"/>
            <a:ext cx="1565275" cy="53975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89459" name="Rectangle 339"/>
          <p:cNvSpPr>
            <a:spLocks noChangeArrowheads="1"/>
          </p:cNvSpPr>
          <p:nvPr/>
        </p:nvSpPr>
        <p:spPr bwMode="auto">
          <a:xfrm>
            <a:off x="7211065" y="5039786"/>
            <a:ext cx="1562100" cy="558800"/>
          </a:xfrm>
          <a:prstGeom prst="rect">
            <a:avLst/>
          </a:prstGeom>
          <a:solidFill>
            <a:srgbClr val="009900"/>
          </a:solidFill>
          <a:ln w="9525" algn="ctr">
            <a:solidFill>
              <a:schemeClr val="tx1"/>
            </a:solidFill>
            <a:miter lim="800000"/>
            <a:headEnd/>
            <a:tailEnd/>
          </a:ln>
        </p:spPr>
        <p:txBody>
          <a:bodyPr wrap="none" anchor="ctr"/>
          <a:lstStyle/>
          <a:p>
            <a:endParaRPr lang="en-US">
              <a:solidFill>
                <a:srgbClr val="000000"/>
              </a:solidFill>
            </a:endParaRPr>
          </a:p>
        </p:txBody>
      </p:sp>
      <p:sp>
        <p:nvSpPr>
          <p:cNvPr id="31" name="Rectangle 6"/>
          <p:cNvSpPr>
            <a:spLocks noChangeArrowheads="1"/>
          </p:cNvSpPr>
          <p:nvPr/>
        </p:nvSpPr>
        <p:spPr bwMode="auto">
          <a:xfrm>
            <a:off x="4539278" y="6273503"/>
            <a:ext cx="4604722" cy="584775"/>
          </a:xfrm>
          <a:prstGeom prst="rect">
            <a:avLst/>
          </a:prstGeom>
          <a:noFill/>
          <a:ln w="9525">
            <a:noFill/>
            <a:miter lim="800000"/>
            <a:headEnd/>
            <a:tailEnd/>
          </a:ln>
        </p:spPr>
        <p:txBody>
          <a:bodyPr wrap="none">
            <a:spAutoFit/>
          </a:bodyPr>
          <a:lstStyle/>
          <a:p>
            <a:pPr marL="342900" indent="-342900" algn="r">
              <a:spcBef>
                <a:spcPct val="20000"/>
              </a:spcBef>
            </a:pPr>
            <a:r>
              <a:rPr lang="en-US" sz="3200" dirty="0" err="1" smtClean="0">
                <a:solidFill>
                  <a:srgbClr val="000000"/>
                </a:solidFill>
                <a:latin typeface="Arial Narrow" panose="020B0606020202030204" pitchFamily="34" charset="0"/>
              </a:rPr>
              <a:t>www.teachnlearnchem.com</a:t>
            </a:r>
            <a:endParaRPr lang="en-US" sz="32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75327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89461"/>
                                        </p:tgtEl>
                                        <p:attrNameLst>
                                          <p:attrName>style.visibility</p:attrName>
                                        </p:attrNameLst>
                                      </p:cBhvr>
                                      <p:to>
                                        <p:strVal val="visible"/>
                                      </p:to>
                                    </p:set>
                                    <p:anim calcmode="lin" valueType="num">
                                      <p:cBhvr>
                                        <p:cTn id="12" dur="500" fill="hold"/>
                                        <p:tgtEl>
                                          <p:spTgt spid="389461"/>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89461"/>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89461"/>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8946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9452"/>
                                        </p:tgtEl>
                                        <p:attrNameLst>
                                          <p:attrName>style.visibility</p:attrName>
                                        </p:attrNameLst>
                                      </p:cBhvr>
                                      <p:to>
                                        <p:strVal val="visible"/>
                                      </p:to>
                                    </p:set>
                                    <p:animEffect transition="in" filter="fade">
                                      <p:cBhvr>
                                        <p:cTn id="20" dur="2000"/>
                                        <p:tgtEl>
                                          <p:spTgt spid="3894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389452"/>
                                        </p:tgtEl>
                                      </p:cBhvr>
                                    </p:animEffect>
                                    <p:set>
                                      <p:cBhvr>
                                        <p:cTn id="25" dur="1" fill="hold">
                                          <p:stCondLst>
                                            <p:cond delay="1999"/>
                                          </p:stCondLst>
                                        </p:cTn>
                                        <p:tgtEl>
                                          <p:spTgt spid="38945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89442"/>
                                        </p:tgtEl>
                                        <p:attrNameLst>
                                          <p:attrName>style.visibility</p:attrName>
                                        </p:attrNameLst>
                                      </p:cBhvr>
                                      <p:to>
                                        <p:strVal val="visible"/>
                                      </p:to>
                                    </p:set>
                                    <p:animEffect transition="in" filter="fade">
                                      <p:cBhvr>
                                        <p:cTn id="28" dur="2000"/>
                                        <p:tgtEl>
                                          <p:spTgt spid="3894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9453"/>
                                        </p:tgtEl>
                                        <p:attrNameLst>
                                          <p:attrName>style.visibility</p:attrName>
                                        </p:attrNameLst>
                                      </p:cBhvr>
                                      <p:to>
                                        <p:strVal val="visible"/>
                                      </p:to>
                                    </p:set>
                                    <p:animEffect transition="in" filter="fade">
                                      <p:cBhvr>
                                        <p:cTn id="31" dur="2000"/>
                                        <p:tgtEl>
                                          <p:spTgt spid="3894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389453"/>
                                        </p:tgtEl>
                                      </p:cBhvr>
                                    </p:animEffect>
                                    <p:set>
                                      <p:cBhvr>
                                        <p:cTn id="36" dur="1" fill="hold">
                                          <p:stCondLst>
                                            <p:cond delay="1999"/>
                                          </p:stCondLst>
                                        </p:cTn>
                                        <p:tgtEl>
                                          <p:spTgt spid="38945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89122"/>
                                        </p:tgtEl>
                                        <p:attrNameLst>
                                          <p:attrName>style.visibility</p:attrName>
                                        </p:attrNameLst>
                                      </p:cBhvr>
                                      <p:to>
                                        <p:strVal val="visible"/>
                                      </p:to>
                                    </p:set>
                                    <p:animEffect transition="in" filter="fade">
                                      <p:cBhvr>
                                        <p:cTn id="39" dur="2000"/>
                                        <p:tgtEl>
                                          <p:spTgt spid="3891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9455"/>
                                        </p:tgtEl>
                                        <p:attrNameLst>
                                          <p:attrName>style.visibility</p:attrName>
                                        </p:attrNameLst>
                                      </p:cBhvr>
                                      <p:to>
                                        <p:strVal val="visible"/>
                                      </p:to>
                                    </p:set>
                                    <p:animEffect transition="in" filter="fade">
                                      <p:cBhvr>
                                        <p:cTn id="42" dur="2000"/>
                                        <p:tgtEl>
                                          <p:spTgt spid="3894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389455"/>
                                        </p:tgtEl>
                                      </p:cBhvr>
                                    </p:animEffect>
                                    <p:set>
                                      <p:cBhvr>
                                        <p:cTn id="47" dur="1" fill="hold">
                                          <p:stCondLst>
                                            <p:cond delay="1999"/>
                                          </p:stCondLst>
                                        </p:cTn>
                                        <p:tgtEl>
                                          <p:spTgt spid="38945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89450"/>
                                        </p:tgtEl>
                                        <p:attrNameLst>
                                          <p:attrName>style.visibility</p:attrName>
                                        </p:attrNameLst>
                                      </p:cBhvr>
                                      <p:to>
                                        <p:strVal val="visible"/>
                                      </p:to>
                                    </p:set>
                                    <p:animEffect transition="in" filter="fade">
                                      <p:cBhvr>
                                        <p:cTn id="50" dur="2000"/>
                                        <p:tgtEl>
                                          <p:spTgt spid="3894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9454"/>
                                        </p:tgtEl>
                                        <p:attrNameLst>
                                          <p:attrName>style.visibility</p:attrName>
                                        </p:attrNameLst>
                                      </p:cBhvr>
                                      <p:to>
                                        <p:strVal val="visible"/>
                                      </p:to>
                                    </p:set>
                                    <p:animEffect transition="in" filter="fade">
                                      <p:cBhvr>
                                        <p:cTn id="53" dur="2000"/>
                                        <p:tgtEl>
                                          <p:spTgt spid="38945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2000"/>
                                        <p:tgtEl>
                                          <p:spTgt spid="389454"/>
                                        </p:tgtEl>
                                      </p:cBhvr>
                                    </p:animEffect>
                                    <p:set>
                                      <p:cBhvr>
                                        <p:cTn id="58" dur="1" fill="hold">
                                          <p:stCondLst>
                                            <p:cond delay="1999"/>
                                          </p:stCondLst>
                                        </p:cTn>
                                        <p:tgtEl>
                                          <p:spTgt spid="38945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389451"/>
                                        </p:tgtEl>
                                        <p:attrNameLst>
                                          <p:attrName>style.visibility</p:attrName>
                                        </p:attrNameLst>
                                      </p:cBhvr>
                                      <p:to>
                                        <p:strVal val="visible"/>
                                      </p:to>
                                    </p:set>
                                    <p:animEffect transition="in" filter="fade">
                                      <p:cBhvr>
                                        <p:cTn id="61" dur="2000"/>
                                        <p:tgtEl>
                                          <p:spTgt spid="3894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9456"/>
                                        </p:tgtEl>
                                        <p:attrNameLst>
                                          <p:attrName>style.visibility</p:attrName>
                                        </p:attrNameLst>
                                      </p:cBhvr>
                                      <p:to>
                                        <p:strVal val="visible"/>
                                      </p:to>
                                    </p:set>
                                    <p:animEffect transition="in" filter="fade">
                                      <p:cBhvr>
                                        <p:cTn id="64" dur="2000"/>
                                        <p:tgtEl>
                                          <p:spTgt spid="3894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389456"/>
                                        </p:tgtEl>
                                      </p:cBhvr>
                                    </p:animEffect>
                                    <p:set>
                                      <p:cBhvr>
                                        <p:cTn id="69" dur="1" fill="hold">
                                          <p:stCondLst>
                                            <p:cond delay="1999"/>
                                          </p:stCondLst>
                                        </p:cTn>
                                        <p:tgtEl>
                                          <p:spTgt spid="389456"/>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389448"/>
                                        </p:tgtEl>
                                        <p:attrNameLst>
                                          <p:attrName>style.visibility</p:attrName>
                                        </p:attrNameLst>
                                      </p:cBhvr>
                                      <p:to>
                                        <p:strVal val="visible"/>
                                      </p:to>
                                    </p:set>
                                    <p:animEffect transition="in" filter="fade">
                                      <p:cBhvr>
                                        <p:cTn id="72" dur="2000"/>
                                        <p:tgtEl>
                                          <p:spTgt spid="3894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9457"/>
                                        </p:tgtEl>
                                        <p:attrNameLst>
                                          <p:attrName>style.visibility</p:attrName>
                                        </p:attrNameLst>
                                      </p:cBhvr>
                                      <p:to>
                                        <p:strVal val="visible"/>
                                      </p:to>
                                    </p:set>
                                    <p:animEffect transition="in" filter="fade">
                                      <p:cBhvr>
                                        <p:cTn id="75" dur="2000"/>
                                        <p:tgtEl>
                                          <p:spTgt spid="38945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000"/>
                                        <p:tgtEl>
                                          <p:spTgt spid="389457"/>
                                        </p:tgtEl>
                                      </p:cBhvr>
                                    </p:animEffect>
                                    <p:set>
                                      <p:cBhvr>
                                        <p:cTn id="80" dur="1" fill="hold">
                                          <p:stCondLst>
                                            <p:cond delay="1999"/>
                                          </p:stCondLst>
                                        </p:cTn>
                                        <p:tgtEl>
                                          <p:spTgt spid="389457"/>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389449"/>
                                        </p:tgtEl>
                                        <p:attrNameLst>
                                          <p:attrName>style.visibility</p:attrName>
                                        </p:attrNameLst>
                                      </p:cBhvr>
                                      <p:to>
                                        <p:strVal val="visible"/>
                                      </p:to>
                                    </p:set>
                                    <p:animEffect transition="in" filter="fade">
                                      <p:cBhvr>
                                        <p:cTn id="83" dur="2000"/>
                                        <p:tgtEl>
                                          <p:spTgt spid="38944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9459"/>
                                        </p:tgtEl>
                                        <p:attrNameLst>
                                          <p:attrName>style.visibility</p:attrName>
                                        </p:attrNameLst>
                                      </p:cBhvr>
                                      <p:to>
                                        <p:strVal val="visible"/>
                                      </p:to>
                                    </p:set>
                                    <p:animEffect transition="in" filter="fade">
                                      <p:cBhvr>
                                        <p:cTn id="86" dur="2000"/>
                                        <p:tgtEl>
                                          <p:spTgt spid="38945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2000"/>
                                        <p:tgtEl>
                                          <p:spTgt spid="389459"/>
                                        </p:tgtEl>
                                      </p:cBhvr>
                                    </p:animEffect>
                                    <p:set>
                                      <p:cBhvr>
                                        <p:cTn id="91" dur="1" fill="hold">
                                          <p:stCondLst>
                                            <p:cond delay="1999"/>
                                          </p:stCondLst>
                                        </p:cTn>
                                        <p:tgtEl>
                                          <p:spTgt spid="389459"/>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389446"/>
                                        </p:tgtEl>
                                        <p:attrNameLst>
                                          <p:attrName>style.visibility</p:attrName>
                                        </p:attrNameLst>
                                      </p:cBhvr>
                                      <p:to>
                                        <p:strVal val="visible"/>
                                      </p:to>
                                    </p:set>
                                    <p:animEffect transition="in" filter="fade">
                                      <p:cBhvr>
                                        <p:cTn id="94" dur="2000"/>
                                        <p:tgtEl>
                                          <p:spTgt spid="38944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9458"/>
                                        </p:tgtEl>
                                        <p:attrNameLst>
                                          <p:attrName>style.visibility</p:attrName>
                                        </p:attrNameLst>
                                      </p:cBhvr>
                                      <p:to>
                                        <p:strVal val="visible"/>
                                      </p:to>
                                    </p:set>
                                    <p:animEffect transition="in" filter="fade">
                                      <p:cBhvr>
                                        <p:cTn id="97" dur="2000"/>
                                        <p:tgtEl>
                                          <p:spTgt spid="3894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2000"/>
                                        <p:tgtEl>
                                          <p:spTgt spid="389458"/>
                                        </p:tgtEl>
                                      </p:cBhvr>
                                    </p:animEffect>
                                    <p:set>
                                      <p:cBhvr>
                                        <p:cTn id="102" dur="1" fill="hold">
                                          <p:stCondLst>
                                            <p:cond delay="1999"/>
                                          </p:stCondLst>
                                        </p:cTn>
                                        <p:tgtEl>
                                          <p:spTgt spid="389458"/>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389447"/>
                                        </p:tgtEl>
                                        <p:attrNameLst>
                                          <p:attrName>style.visibility</p:attrName>
                                        </p:attrNameLst>
                                      </p:cBhvr>
                                      <p:to>
                                        <p:strVal val="visible"/>
                                      </p:to>
                                    </p:set>
                                    <p:animEffect transition="in" filter="fade">
                                      <p:cBhvr>
                                        <p:cTn id="105" dur="2000"/>
                                        <p:tgtEl>
                                          <p:spTgt spid="389447"/>
                                        </p:tgtEl>
                                      </p:cBhvr>
                                    </p:animEffec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p:bldP spid="389442" grpId="0"/>
      <p:bldP spid="389446" grpId="0"/>
      <p:bldP spid="389447" grpId="0"/>
      <p:bldP spid="389448" grpId="0"/>
      <p:bldP spid="389449" grpId="0"/>
      <p:bldP spid="389450" grpId="0"/>
      <p:bldP spid="389451" grpId="0"/>
      <p:bldP spid="389452" grpId="0" animBg="1"/>
      <p:bldP spid="389452" grpId="1" animBg="1"/>
      <p:bldP spid="389453" grpId="0" animBg="1"/>
      <p:bldP spid="389453" grpId="1" animBg="1"/>
      <p:bldP spid="389454" grpId="0" animBg="1"/>
      <p:bldP spid="389454" grpId="1" animBg="1"/>
      <p:bldP spid="389455" grpId="0" animBg="1"/>
      <p:bldP spid="389455" grpId="1" animBg="1"/>
      <p:bldP spid="389456" grpId="0" animBg="1"/>
      <p:bldP spid="389456" grpId="1" animBg="1"/>
      <p:bldP spid="389457" grpId="0" animBg="1"/>
      <p:bldP spid="389457" grpId="1" animBg="1"/>
      <p:bldP spid="389458" grpId="0" animBg="1"/>
      <p:bldP spid="389458" grpId="1" animBg="1"/>
      <p:bldP spid="389459" grpId="0" animBg="1"/>
      <p:bldP spid="389459" grpId="1"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82" r="15218"/>
          <a:stretch/>
        </p:blipFill>
        <p:spPr bwMode="auto">
          <a:xfrm flipH="1">
            <a:off x="4899546" y="4044682"/>
            <a:ext cx="3084395" cy="271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Rectangle 25"/>
          <p:cNvSpPr>
            <a:spLocks noChangeArrowheads="1"/>
          </p:cNvSpPr>
          <p:nvPr/>
        </p:nvSpPr>
        <p:spPr bwMode="auto">
          <a:xfrm>
            <a:off x="533972" y="5887477"/>
            <a:ext cx="3666006" cy="718041"/>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110" name="Rectangle 25"/>
          <p:cNvSpPr>
            <a:spLocks noChangeArrowheads="1"/>
          </p:cNvSpPr>
          <p:nvPr/>
        </p:nvSpPr>
        <p:spPr bwMode="auto">
          <a:xfrm>
            <a:off x="532329" y="4213092"/>
            <a:ext cx="3066916" cy="768341"/>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5138" name="Rectangle 6"/>
          <p:cNvSpPr>
            <a:spLocks noChangeArrowheads="1"/>
          </p:cNvSpPr>
          <p:nvPr/>
        </p:nvSpPr>
        <p:spPr bwMode="auto">
          <a:xfrm>
            <a:off x="1092318" y="211645"/>
            <a:ext cx="6878806" cy="646331"/>
          </a:xfrm>
          <a:prstGeom prst="rect">
            <a:avLst/>
          </a:prstGeom>
          <a:solidFill>
            <a:schemeClr val="tx2">
              <a:lumMod val="65000"/>
              <a:lumOff val="35000"/>
            </a:schemeClr>
          </a:solidFill>
          <a:ln w="9525" algn="ctr">
            <a:noFill/>
            <a:miter lim="800000"/>
            <a:headEnd/>
            <a:tailEnd/>
          </a:ln>
        </p:spPr>
        <p:txBody>
          <a:bodyPr wrap="none" anchor="ctr">
            <a:spAutoFit/>
          </a:bodyPr>
          <a:lstStyle/>
          <a:p>
            <a:r>
              <a:rPr lang="en-US" sz="3600" u="sng" dirty="0" smtClean="0">
                <a:solidFill>
                  <a:srgbClr val="FFFF00"/>
                </a:solidFill>
              </a:rPr>
              <a:t>Angular Kinematics Equations</a:t>
            </a:r>
            <a:endParaRPr lang="en-US" sz="3600" dirty="0">
              <a:solidFill>
                <a:srgbClr val="FFFF00"/>
              </a:solidFill>
            </a:endParaRPr>
          </a:p>
        </p:txBody>
      </p:sp>
      <p:sp>
        <p:nvSpPr>
          <p:cNvPr id="38" name="Rectangle 21"/>
          <p:cNvSpPr>
            <a:spLocks noChangeArrowheads="1"/>
          </p:cNvSpPr>
          <p:nvPr/>
        </p:nvSpPr>
        <p:spPr bwMode="auto">
          <a:xfrm>
            <a:off x="544141" y="2169992"/>
            <a:ext cx="3918677" cy="1072712"/>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55" name="Rectangle 18"/>
          <p:cNvSpPr>
            <a:spLocks noChangeArrowheads="1"/>
          </p:cNvSpPr>
          <p:nvPr/>
        </p:nvSpPr>
        <p:spPr bwMode="auto">
          <a:xfrm>
            <a:off x="5311486" y="2129051"/>
            <a:ext cx="3327547" cy="1075193"/>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58" name="Rectangle 25"/>
          <p:cNvSpPr>
            <a:spLocks noChangeArrowheads="1"/>
          </p:cNvSpPr>
          <p:nvPr/>
        </p:nvSpPr>
        <p:spPr bwMode="auto">
          <a:xfrm>
            <a:off x="6789631" y="3480180"/>
            <a:ext cx="1844675" cy="724119"/>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grpSp>
        <p:nvGrpSpPr>
          <p:cNvPr id="60" name="Group 59"/>
          <p:cNvGrpSpPr/>
          <p:nvPr/>
        </p:nvGrpSpPr>
        <p:grpSpPr>
          <a:xfrm>
            <a:off x="540190" y="5075284"/>
            <a:ext cx="3531736" cy="744807"/>
            <a:chOff x="358302" y="2202900"/>
            <a:chExt cx="3531736" cy="744807"/>
          </a:xfrm>
        </p:grpSpPr>
        <p:sp>
          <p:nvSpPr>
            <p:cNvPr id="61" name="Rectangle 22"/>
            <p:cNvSpPr>
              <a:spLocks noChangeArrowheads="1"/>
            </p:cNvSpPr>
            <p:nvPr/>
          </p:nvSpPr>
          <p:spPr bwMode="auto">
            <a:xfrm>
              <a:off x="358302" y="2424487"/>
              <a:ext cx="3531736" cy="523220"/>
            </a:xfrm>
            <a:prstGeom prst="rect">
              <a:avLst/>
            </a:prstGeom>
            <a:noFill/>
            <a:ln w="9525">
              <a:noFill/>
              <a:miter lim="800000"/>
              <a:headEnd/>
              <a:tailEnd/>
            </a:ln>
          </p:spPr>
          <p:txBody>
            <a:bodyPr wrap="none" anchor="ctr">
              <a:spAutoFit/>
            </a:bodyPr>
            <a:lstStyle/>
            <a:p>
              <a:r>
                <a:rPr lang="en-US" b="0" dirty="0" err="1">
                  <a:solidFill>
                    <a:srgbClr val="000000"/>
                  </a:solidFill>
                  <a:latin typeface="Symbol" panose="05050102010706020507" pitchFamily="18" charset="2"/>
                </a:rPr>
                <a:t>D</a:t>
              </a:r>
              <a:r>
                <a:rPr lang="en-US" b="0" dirty="0" err="1" smtClean="0">
                  <a:solidFill>
                    <a:srgbClr val="000000"/>
                  </a:solidFill>
                </a:rPr>
                <a:t>d</a:t>
              </a:r>
              <a:r>
                <a:rPr lang="en-US" b="0" dirty="0" smtClean="0">
                  <a:solidFill>
                    <a:srgbClr val="000000"/>
                  </a:solidFill>
                </a:rPr>
                <a:t> = v</a:t>
              </a:r>
              <a:r>
                <a:rPr lang="en-US" b="0" baseline="-25000" dirty="0" smtClean="0">
                  <a:solidFill>
                    <a:srgbClr val="000000"/>
                  </a:solidFill>
                </a:rPr>
                <a:t>i</a:t>
              </a:r>
              <a:r>
                <a:rPr lang="en-US" b="0" dirty="0" smtClean="0">
                  <a:solidFill>
                    <a:srgbClr val="000000"/>
                  </a:solidFill>
                </a:rPr>
                <a:t> </a:t>
              </a:r>
              <a:r>
                <a:rPr lang="en-US" b="0" dirty="0">
                  <a:solidFill>
                    <a:srgbClr val="000000"/>
                  </a:solidFill>
                  <a:latin typeface="Symbol" panose="05050102010706020507" pitchFamily="18" charset="2"/>
                </a:rPr>
                <a:t>D</a:t>
              </a:r>
              <a:r>
                <a:rPr lang="en-US" b="0" dirty="0" smtClean="0">
                  <a:solidFill>
                    <a:srgbClr val="000000"/>
                  </a:solidFill>
                </a:rPr>
                <a:t>t + ½ a (</a:t>
              </a:r>
              <a:r>
                <a:rPr lang="en-US" b="0" dirty="0" smtClean="0">
                  <a:solidFill>
                    <a:srgbClr val="000000"/>
                  </a:solidFill>
                  <a:latin typeface="Symbol" panose="05050102010706020507" pitchFamily="18" charset="2"/>
                </a:rPr>
                <a:t>D</a:t>
              </a:r>
              <a:r>
                <a:rPr lang="en-US" b="0" dirty="0" smtClean="0">
                  <a:solidFill>
                    <a:srgbClr val="000000"/>
                  </a:solidFill>
                </a:rPr>
                <a:t>t)</a:t>
              </a:r>
              <a:r>
                <a:rPr lang="en-US" b="0" baseline="30000" dirty="0" smtClean="0">
                  <a:solidFill>
                    <a:srgbClr val="000000"/>
                  </a:solidFill>
                </a:rPr>
                <a:t>2</a:t>
              </a:r>
              <a:endParaRPr lang="en-US" b="0" baseline="30000" dirty="0">
                <a:solidFill>
                  <a:srgbClr val="000000"/>
                </a:solidFill>
              </a:endParaRPr>
            </a:p>
          </p:txBody>
        </p:sp>
        <p:grpSp>
          <p:nvGrpSpPr>
            <p:cNvPr id="62" name="Group 61"/>
            <p:cNvGrpSpPr/>
            <p:nvPr/>
          </p:nvGrpSpPr>
          <p:grpSpPr>
            <a:xfrm>
              <a:off x="516577" y="2202900"/>
              <a:ext cx="368135" cy="368135"/>
              <a:chOff x="1686297" y="2962909"/>
              <a:chExt cx="368135" cy="368135"/>
            </a:xfrm>
          </p:grpSpPr>
          <p:cxnSp>
            <p:nvCxnSpPr>
              <p:cNvPr id="69" name="Straight Arrow Connector 68"/>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199413" y="2202900"/>
              <a:ext cx="368135" cy="368135"/>
              <a:chOff x="1686297" y="2962909"/>
              <a:chExt cx="368135" cy="368135"/>
            </a:xfrm>
          </p:grpSpPr>
          <p:cxnSp>
            <p:nvCxnSpPr>
              <p:cNvPr id="67" name="Straight Arrow Connector 66"/>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636336" y="2202900"/>
              <a:ext cx="368135" cy="368135"/>
              <a:chOff x="1686297" y="2962909"/>
              <a:chExt cx="368135" cy="368135"/>
            </a:xfrm>
          </p:grpSpPr>
          <p:cxnSp>
            <p:nvCxnSpPr>
              <p:cNvPr id="65" name="Straight Arrow Connector 64"/>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648922" y="3403109"/>
            <a:ext cx="2765501" cy="744807"/>
            <a:chOff x="358302" y="3200451"/>
            <a:chExt cx="2765501" cy="744807"/>
          </a:xfrm>
        </p:grpSpPr>
        <p:sp>
          <p:nvSpPr>
            <p:cNvPr id="83" name="Rectangle 22"/>
            <p:cNvSpPr>
              <a:spLocks noChangeArrowheads="1"/>
            </p:cNvSpPr>
            <p:nvPr/>
          </p:nvSpPr>
          <p:spPr bwMode="auto">
            <a:xfrm>
              <a:off x="358302" y="3422038"/>
              <a:ext cx="2765501" cy="523220"/>
            </a:xfrm>
            <a:prstGeom prst="rect">
              <a:avLst/>
            </a:prstGeom>
            <a:noFill/>
            <a:ln w="9525">
              <a:noFill/>
              <a:miter lim="800000"/>
              <a:headEnd/>
              <a:tailEnd/>
            </a:ln>
          </p:spPr>
          <p:txBody>
            <a:bodyPr wrap="none" anchor="ctr">
              <a:spAutoFit/>
            </a:bodyPr>
            <a:lstStyle/>
            <a:p>
              <a:r>
                <a:rPr lang="en-US" b="0" dirty="0" err="1" smtClean="0">
                  <a:solidFill>
                    <a:srgbClr val="000000"/>
                  </a:solidFill>
                </a:rPr>
                <a:t>v</a:t>
              </a:r>
              <a:r>
                <a:rPr lang="en-US" b="0" baseline="-25000" dirty="0" err="1" smtClean="0">
                  <a:solidFill>
                    <a:srgbClr val="000000"/>
                  </a:solidFill>
                </a:rPr>
                <a:t>f</a:t>
              </a:r>
              <a:r>
                <a:rPr lang="en-US" b="0" baseline="30000" dirty="0" err="1" smtClean="0">
                  <a:solidFill>
                    <a:srgbClr val="000000"/>
                  </a:solidFill>
                </a:rPr>
                <a:t>2</a:t>
              </a:r>
              <a:r>
                <a:rPr lang="en-US" b="0" dirty="0" smtClean="0">
                  <a:solidFill>
                    <a:srgbClr val="000000"/>
                  </a:solidFill>
                </a:rPr>
                <a:t> </a:t>
              </a:r>
              <a:r>
                <a:rPr lang="en-US" b="0" dirty="0">
                  <a:solidFill>
                    <a:srgbClr val="000000"/>
                  </a:solidFill>
                </a:rPr>
                <a:t>= </a:t>
              </a:r>
              <a:r>
                <a:rPr lang="en-US" b="0" dirty="0" err="1" smtClean="0">
                  <a:solidFill>
                    <a:srgbClr val="000000"/>
                  </a:solidFill>
                </a:rPr>
                <a:t>v</a:t>
              </a:r>
              <a:r>
                <a:rPr lang="en-US" b="0" baseline="-25000" dirty="0" err="1" smtClean="0">
                  <a:solidFill>
                    <a:srgbClr val="000000"/>
                  </a:solidFill>
                </a:rPr>
                <a:t>i</a:t>
              </a:r>
              <a:r>
                <a:rPr lang="en-US" b="0" baseline="30000" dirty="0" err="1" smtClean="0">
                  <a:solidFill>
                    <a:srgbClr val="000000"/>
                  </a:solidFill>
                </a:rPr>
                <a:t>2</a:t>
              </a:r>
              <a:r>
                <a:rPr lang="en-US" b="0" dirty="0" smtClean="0">
                  <a:solidFill>
                    <a:srgbClr val="000000"/>
                  </a:solidFill>
                </a:rPr>
                <a:t> + 2 a </a:t>
              </a:r>
              <a:r>
                <a:rPr lang="en-US" b="0" dirty="0" err="1" smtClean="0">
                  <a:solidFill>
                    <a:srgbClr val="000000"/>
                  </a:solidFill>
                  <a:latin typeface="Symbol" panose="05050102010706020507" pitchFamily="18" charset="2"/>
                </a:rPr>
                <a:t>D</a:t>
              </a:r>
              <a:r>
                <a:rPr lang="en-US" b="0" dirty="0" err="1" smtClean="0">
                  <a:solidFill>
                    <a:srgbClr val="000000"/>
                  </a:solidFill>
                </a:rPr>
                <a:t>d</a:t>
              </a:r>
              <a:endParaRPr lang="en-US" b="0" baseline="30000" dirty="0">
                <a:solidFill>
                  <a:srgbClr val="000000"/>
                </a:solidFill>
              </a:endParaRPr>
            </a:p>
          </p:txBody>
        </p:sp>
        <p:grpSp>
          <p:nvGrpSpPr>
            <p:cNvPr id="84" name="Group 83"/>
            <p:cNvGrpSpPr/>
            <p:nvPr/>
          </p:nvGrpSpPr>
          <p:grpSpPr>
            <a:xfrm>
              <a:off x="433452" y="3200451"/>
              <a:ext cx="368135" cy="368135"/>
              <a:chOff x="1686297" y="2962909"/>
              <a:chExt cx="368135" cy="368135"/>
            </a:xfrm>
          </p:grpSpPr>
          <p:cxnSp>
            <p:nvCxnSpPr>
              <p:cNvPr id="94" name="Straight Arrow Connector 93"/>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199413" y="3200451"/>
              <a:ext cx="368135" cy="368135"/>
              <a:chOff x="1686297" y="2962909"/>
              <a:chExt cx="368135" cy="368135"/>
            </a:xfrm>
          </p:grpSpPr>
          <p:cxnSp>
            <p:nvCxnSpPr>
              <p:cNvPr id="92" name="Straight Arrow Connector 91"/>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636336" y="3200451"/>
              <a:ext cx="368135" cy="368135"/>
              <a:chOff x="1686297" y="2962909"/>
              <a:chExt cx="368135" cy="368135"/>
            </a:xfrm>
          </p:grpSpPr>
          <p:cxnSp>
            <p:nvCxnSpPr>
              <p:cNvPr id="90" name="Straight Arrow Connector 89"/>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220699" y="3200451"/>
              <a:ext cx="368135" cy="368135"/>
              <a:chOff x="1686297" y="2962909"/>
              <a:chExt cx="368135" cy="368135"/>
            </a:xfrm>
          </p:grpSpPr>
          <p:cxnSp>
            <p:nvCxnSpPr>
              <p:cNvPr id="88" name="Straight Arrow Connector 87"/>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 name="Group 3"/>
          <p:cNvGrpSpPr/>
          <p:nvPr/>
        </p:nvGrpSpPr>
        <p:grpSpPr>
          <a:xfrm>
            <a:off x="6895123" y="3636878"/>
            <a:ext cx="1724046" cy="599658"/>
            <a:chOff x="6813237" y="4059958"/>
            <a:chExt cx="1724046" cy="599658"/>
          </a:xfrm>
        </p:grpSpPr>
        <p:sp>
          <p:nvSpPr>
            <p:cNvPr id="59" name="Rectangle 24"/>
            <p:cNvSpPr>
              <a:spLocks noChangeArrowheads="1"/>
            </p:cNvSpPr>
            <p:nvPr/>
          </p:nvSpPr>
          <p:spPr bwMode="auto">
            <a:xfrm>
              <a:off x="6818543" y="4059958"/>
              <a:ext cx="1718740" cy="523220"/>
            </a:xfrm>
            <a:prstGeom prst="rect">
              <a:avLst/>
            </a:prstGeom>
            <a:noFill/>
            <a:ln w="9525" algn="ctr">
              <a:noFill/>
              <a:miter lim="800000"/>
              <a:headEnd/>
              <a:tailEnd/>
            </a:ln>
          </p:spPr>
          <p:txBody>
            <a:bodyPr wrap="none" anchor="ctr">
              <a:spAutoFit/>
            </a:bodyPr>
            <a:lstStyle/>
            <a:p>
              <a:pPr algn="l"/>
              <a:r>
                <a:rPr lang="en-US" b="0" dirty="0">
                  <a:solidFill>
                    <a:srgbClr val="000000"/>
                  </a:solidFill>
                  <a:latin typeface="Symbol" pitchFamily="18" charset="2"/>
                </a:rPr>
                <a:t>D</a:t>
              </a:r>
              <a:r>
                <a:rPr lang="en-US" b="0" dirty="0">
                  <a:solidFill>
                    <a:srgbClr val="000000"/>
                  </a:solidFill>
                </a:rPr>
                <a:t>s = </a:t>
              </a:r>
              <a:r>
                <a:rPr lang="en-US" b="0"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71" name="Arc 70"/>
            <p:cNvSpPr/>
            <p:nvPr/>
          </p:nvSpPr>
          <p:spPr bwMode="auto">
            <a:xfrm rot="18579899">
              <a:off x="7680573" y="404167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73" name="Arc 72"/>
            <p:cNvSpPr/>
            <p:nvPr/>
          </p:nvSpPr>
          <p:spPr bwMode="auto">
            <a:xfrm rot="18579899">
              <a:off x="6860953" y="4059761"/>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77" name="Group 76"/>
          <p:cNvGrpSpPr/>
          <p:nvPr/>
        </p:nvGrpSpPr>
        <p:grpSpPr>
          <a:xfrm>
            <a:off x="653685" y="1008447"/>
            <a:ext cx="3772558" cy="1155205"/>
            <a:chOff x="4100540" y="2547280"/>
            <a:chExt cx="3772558" cy="1155205"/>
          </a:xfrm>
        </p:grpSpPr>
        <p:sp>
          <p:nvSpPr>
            <p:cNvPr id="78" name="Rectangle 22"/>
            <p:cNvSpPr>
              <a:spLocks noChangeArrowheads="1"/>
            </p:cNvSpPr>
            <p:nvPr/>
          </p:nvSpPr>
          <p:spPr bwMode="auto">
            <a:xfrm>
              <a:off x="4100540" y="3006375"/>
              <a:ext cx="1059906"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rPr>
                <a:t>v</a:t>
              </a:r>
              <a:r>
                <a:rPr lang="en-US" b="0" baseline="-25000" dirty="0" err="1" smtClean="0">
                  <a:solidFill>
                    <a:srgbClr val="000000"/>
                  </a:solidFill>
                </a:rPr>
                <a:t>avg</a:t>
              </a:r>
              <a:r>
                <a:rPr lang="en-US" b="0" dirty="0" smtClean="0">
                  <a:solidFill>
                    <a:srgbClr val="000000"/>
                  </a:solidFill>
                </a:rPr>
                <a:t> =</a:t>
              </a:r>
              <a:endParaRPr lang="en-US" b="0" dirty="0">
                <a:solidFill>
                  <a:srgbClr val="000000"/>
                </a:solidFill>
              </a:endParaRPr>
            </a:p>
          </p:txBody>
        </p:sp>
        <p:grpSp>
          <p:nvGrpSpPr>
            <p:cNvPr id="79" name="Group 78"/>
            <p:cNvGrpSpPr/>
            <p:nvPr/>
          </p:nvGrpSpPr>
          <p:grpSpPr>
            <a:xfrm>
              <a:off x="4352293" y="2844162"/>
              <a:ext cx="368135" cy="368135"/>
              <a:chOff x="1686297" y="2962909"/>
              <a:chExt cx="368135" cy="368135"/>
            </a:xfrm>
          </p:grpSpPr>
          <p:cxnSp>
            <p:nvCxnSpPr>
              <p:cNvPr id="108" name="Straight Arrow Connector 107"/>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5332007" y="2547280"/>
              <a:ext cx="368135" cy="368135"/>
              <a:chOff x="1686297" y="2962909"/>
              <a:chExt cx="368135" cy="368135"/>
            </a:xfrm>
          </p:grpSpPr>
          <p:cxnSp>
            <p:nvCxnSpPr>
              <p:cNvPr id="106" name="Straight Arrow Connector 105"/>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709552" y="2772912"/>
              <a:ext cx="368135" cy="368135"/>
              <a:chOff x="1686297" y="2962909"/>
              <a:chExt cx="368135" cy="368135"/>
            </a:xfrm>
          </p:grpSpPr>
          <p:cxnSp>
            <p:nvCxnSpPr>
              <p:cNvPr id="104" name="Straight Arrow Connector 103"/>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7333007" y="2772912"/>
              <a:ext cx="368135" cy="368135"/>
              <a:chOff x="1686297" y="2962909"/>
              <a:chExt cx="368135" cy="368135"/>
            </a:xfrm>
          </p:grpSpPr>
          <p:cxnSp>
            <p:nvCxnSpPr>
              <p:cNvPr id="102" name="Straight Arrow Connector 101"/>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8" name="Rectangle 22"/>
            <p:cNvSpPr>
              <a:spLocks noChangeArrowheads="1"/>
            </p:cNvSpPr>
            <p:nvPr/>
          </p:nvSpPr>
          <p:spPr bwMode="auto">
            <a:xfrm>
              <a:off x="5852993" y="3006374"/>
              <a:ext cx="2020105"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rPr>
                <a:t>v</a:t>
              </a:r>
              <a:r>
                <a:rPr lang="en-US" b="0" baseline="-25000" dirty="0" err="1" smtClean="0">
                  <a:solidFill>
                    <a:srgbClr val="000000"/>
                  </a:solidFill>
                </a:rPr>
                <a:t>f</a:t>
              </a:r>
              <a:r>
                <a:rPr lang="en-US" b="0" dirty="0" smtClean="0">
                  <a:solidFill>
                    <a:srgbClr val="000000"/>
                  </a:solidFill>
                </a:rPr>
                <a:t> + v</a:t>
              </a:r>
              <a:r>
                <a:rPr lang="en-US" b="0" baseline="-25000" dirty="0" smtClean="0">
                  <a:solidFill>
                    <a:srgbClr val="000000"/>
                  </a:solidFill>
                </a:rPr>
                <a:t>i</a:t>
              </a:r>
              <a:r>
                <a:rPr lang="en-US" b="0" dirty="0" smtClean="0">
                  <a:solidFill>
                    <a:srgbClr val="000000"/>
                  </a:solidFill>
                </a:rPr>
                <a:t>)</a:t>
              </a:r>
              <a:endParaRPr lang="en-US" b="0" dirty="0">
                <a:solidFill>
                  <a:srgbClr val="000000"/>
                </a:solidFill>
              </a:endParaRPr>
            </a:p>
          </p:txBody>
        </p:sp>
        <p:sp>
          <p:nvSpPr>
            <p:cNvPr id="99" name="Rectangle 98"/>
            <p:cNvSpPr/>
            <p:nvPr/>
          </p:nvSpPr>
          <p:spPr>
            <a:xfrm>
              <a:off x="5195952" y="2775503"/>
              <a:ext cx="604653" cy="523220"/>
            </a:xfrm>
            <a:prstGeom prst="rect">
              <a:avLst/>
            </a:prstGeom>
          </p:spPr>
          <p:txBody>
            <a:bodyPr wrap="none">
              <a:spAutoFit/>
            </a:bodyPr>
            <a:lstStyle/>
            <a:p>
              <a:pPr algn="l"/>
              <a:r>
                <a:rPr lang="en-US" b="0" dirty="0" err="1">
                  <a:solidFill>
                    <a:srgbClr val="000000"/>
                  </a:solidFill>
                  <a:latin typeface="Symbol" panose="05050102010706020507" pitchFamily="18" charset="2"/>
                </a:rPr>
                <a:t>D</a:t>
              </a:r>
              <a:r>
                <a:rPr lang="en-US" b="0" dirty="0" err="1">
                  <a:solidFill>
                    <a:srgbClr val="000000"/>
                  </a:solidFill>
                </a:rPr>
                <a:t>d</a:t>
              </a:r>
              <a:endParaRPr lang="en-US" dirty="0">
                <a:solidFill>
                  <a:srgbClr val="000000"/>
                </a:solidFill>
              </a:endParaRPr>
            </a:p>
          </p:txBody>
        </p:sp>
        <p:cxnSp>
          <p:nvCxnSpPr>
            <p:cNvPr id="100" name="Straight Connector 99"/>
            <p:cNvCxnSpPr/>
            <p:nvPr/>
          </p:nvCxnSpPr>
          <p:spPr bwMode="auto">
            <a:xfrm>
              <a:off x="5189516" y="3265714"/>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01" name="Rectangle 100"/>
            <p:cNvSpPr/>
            <p:nvPr/>
          </p:nvSpPr>
          <p:spPr>
            <a:xfrm>
              <a:off x="5222694" y="317926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grpSp>
        <p:nvGrpSpPr>
          <p:cNvPr id="112" name="Group 111"/>
          <p:cNvGrpSpPr/>
          <p:nvPr/>
        </p:nvGrpSpPr>
        <p:grpSpPr>
          <a:xfrm>
            <a:off x="618061" y="2312172"/>
            <a:ext cx="3839884" cy="926982"/>
            <a:chOff x="-103325" y="3309893"/>
            <a:chExt cx="3839884" cy="926982"/>
          </a:xfrm>
        </p:grpSpPr>
        <p:sp>
          <p:nvSpPr>
            <p:cNvPr id="113" name="Arc 112"/>
            <p:cNvSpPr/>
            <p:nvPr/>
          </p:nvSpPr>
          <p:spPr bwMode="auto">
            <a:xfrm rot="18579899">
              <a:off x="37049" y="3551593"/>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14" name="Rectangle 22"/>
            <p:cNvSpPr>
              <a:spLocks noChangeArrowheads="1"/>
            </p:cNvSpPr>
            <p:nvPr/>
          </p:nvSpPr>
          <p:spPr bwMode="auto">
            <a:xfrm>
              <a:off x="-103325" y="3540765"/>
              <a:ext cx="1140056" cy="523220"/>
            </a:xfrm>
            <a:prstGeom prst="rect">
              <a:avLst/>
            </a:prstGeom>
            <a:noFill/>
            <a:ln w="9525">
              <a:noFill/>
              <a:miter lim="800000"/>
              <a:headEnd/>
              <a:tailEnd/>
            </a:ln>
          </p:spPr>
          <p:txBody>
            <a:bodyPr wrap="none" anchor="ctr">
              <a:spAutoFit/>
            </a:bodyPr>
            <a:lstStyle/>
            <a:p>
              <a:pPr algn="l"/>
              <a:r>
                <a:rPr lang="en-US" b="0" dirty="0" err="1" smtClean="0">
                  <a:solidFill>
                    <a:srgbClr val="000000"/>
                  </a:solidFill>
                  <a:latin typeface="Symbol" panose="05050102010706020507" pitchFamily="18" charset="2"/>
                </a:rPr>
                <a:t>w</a:t>
              </a:r>
              <a:r>
                <a:rPr lang="en-US" b="0" baseline="-25000" dirty="0" err="1" smtClean="0">
                  <a:solidFill>
                    <a:srgbClr val="000000"/>
                  </a:solidFill>
                </a:rPr>
                <a:t>avg</a:t>
              </a:r>
              <a:r>
                <a:rPr lang="en-US" b="0" dirty="0" smtClean="0">
                  <a:solidFill>
                    <a:srgbClr val="000000"/>
                  </a:solidFill>
                </a:rPr>
                <a:t> =</a:t>
              </a:r>
              <a:endParaRPr lang="en-US" b="0" dirty="0">
                <a:solidFill>
                  <a:srgbClr val="000000"/>
                </a:solidFill>
              </a:endParaRPr>
            </a:p>
          </p:txBody>
        </p:sp>
        <p:sp>
          <p:nvSpPr>
            <p:cNvPr id="115" name="Rectangle 22"/>
            <p:cNvSpPr>
              <a:spLocks noChangeArrowheads="1"/>
            </p:cNvSpPr>
            <p:nvPr/>
          </p:nvSpPr>
          <p:spPr bwMode="auto">
            <a:xfrm>
              <a:off x="1581803" y="3540764"/>
              <a:ext cx="2154756" cy="523220"/>
            </a:xfrm>
            <a:prstGeom prst="rect">
              <a:avLst/>
            </a:prstGeom>
            <a:noFill/>
            <a:ln w="9525">
              <a:noFill/>
              <a:miter lim="800000"/>
              <a:headEnd/>
              <a:tailEnd/>
            </a:ln>
          </p:spPr>
          <p:txBody>
            <a:bodyPr wrap="none" anchor="ctr">
              <a:spAutoFit/>
            </a:bodyPr>
            <a:lstStyle/>
            <a:p>
              <a:r>
                <a:rPr lang="en-US" b="0" dirty="0" smtClean="0">
                  <a:solidFill>
                    <a:srgbClr val="000000"/>
                  </a:solidFill>
                </a:rPr>
                <a:t>= ½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a:t>
              </a:r>
              <a:endParaRPr lang="en-US" b="0" dirty="0">
                <a:solidFill>
                  <a:srgbClr val="000000"/>
                </a:solidFill>
              </a:endParaRPr>
            </a:p>
          </p:txBody>
        </p:sp>
        <p:sp>
          <p:nvSpPr>
            <p:cNvPr id="116" name="Rectangle 115"/>
            <p:cNvSpPr/>
            <p:nvPr/>
          </p:nvSpPr>
          <p:spPr>
            <a:xfrm>
              <a:off x="992087" y="3309893"/>
              <a:ext cx="591829"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Dq</a:t>
              </a:r>
              <a:endParaRPr lang="en-US" dirty="0">
                <a:solidFill>
                  <a:srgbClr val="000000"/>
                </a:solidFill>
              </a:endParaRPr>
            </a:p>
          </p:txBody>
        </p:sp>
        <p:cxnSp>
          <p:nvCxnSpPr>
            <p:cNvPr id="117" name="Straight Connector 116"/>
            <p:cNvCxnSpPr/>
            <p:nvPr/>
          </p:nvCxnSpPr>
          <p:spPr bwMode="auto">
            <a:xfrm>
              <a:off x="985651" y="3800104"/>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18" name="Rectangle 117"/>
            <p:cNvSpPr/>
            <p:nvPr/>
          </p:nvSpPr>
          <p:spPr>
            <a:xfrm>
              <a:off x="1018829" y="371365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119" name="Arc 118"/>
            <p:cNvSpPr/>
            <p:nvPr/>
          </p:nvSpPr>
          <p:spPr bwMode="auto">
            <a:xfrm rot="18579899">
              <a:off x="1034575" y="327845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20" name="Arc 119"/>
            <p:cNvSpPr/>
            <p:nvPr/>
          </p:nvSpPr>
          <p:spPr bwMode="auto">
            <a:xfrm rot="18579899">
              <a:off x="2376488" y="3515966"/>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21" name="Arc 120"/>
            <p:cNvSpPr/>
            <p:nvPr/>
          </p:nvSpPr>
          <p:spPr bwMode="auto">
            <a:xfrm rot="18579899">
              <a:off x="3077132" y="350409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122" name="Group 121"/>
          <p:cNvGrpSpPr/>
          <p:nvPr/>
        </p:nvGrpSpPr>
        <p:grpSpPr>
          <a:xfrm>
            <a:off x="5374476" y="2233643"/>
            <a:ext cx="3170828" cy="958500"/>
            <a:chOff x="4956051" y="2537095"/>
            <a:chExt cx="3170828" cy="958500"/>
          </a:xfrm>
        </p:grpSpPr>
        <p:sp>
          <p:nvSpPr>
            <p:cNvPr id="123" name="Arc 122"/>
            <p:cNvSpPr/>
            <p:nvPr/>
          </p:nvSpPr>
          <p:spPr bwMode="auto">
            <a:xfrm rot="18579899">
              <a:off x="5003767" y="2802362"/>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24" name="Rectangle 22"/>
            <p:cNvSpPr>
              <a:spLocks noChangeArrowheads="1"/>
            </p:cNvSpPr>
            <p:nvPr/>
          </p:nvSpPr>
          <p:spPr bwMode="auto">
            <a:xfrm>
              <a:off x="5054217" y="2791534"/>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Symbol" panose="05050102010706020507" pitchFamily="18" charset="2"/>
                </a:rPr>
                <a:t>a</a:t>
              </a:r>
              <a:r>
                <a:rPr lang="en-US" b="0" dirty="0" smtClean="0">
                  <a:solidFill>
                    <a:srgbClr val="000000"/>
                  </a:solidFill>
                </a:rPr>
                <a:t> =</a:t>
              </a:r>
              <a:endParaRPr lang="en-US" b="0" dirty="0">
                <a:solidFill>
                  <a:srgbClr val="000000"/>
                </a:solidFill>
              </a:endParaRPr>
            </a:p>
          </p:txBody>
        </p:sp>
        <p:sp>
          <p:nvSpPr>
            <p:cNvPr id="125" name="Rectangle 22"/>
            <p:cNvSpPr>
              <a:spLocks noChangeArrowheads="1"/>
            </p:cNvSpPr>
            <p:nvPr/>
          </p:nvSpPr>
          <p:spPr bwMode="auto">
            <a:xfrm>
              <a:off x="6490325" y="2791533"/>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126" name="Rectangle 125"/>
            <p:cNvSpPr/>
            <p:nvPr/>
          </p:nvSpPr>
          <p:spPr>
            <a:xfrm>
              <a:off x="5760030" y="2568613"/>
              <a:ext cx="651140"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Dw</a:t>
              </a:r>
              <a:endParaRPr lang="en-US" dirty="0">
                <a:solidFill>
                  <a:srgbClr val="000000"/>
                </a:solidFill>
              </a:endParaRPr>
            </a:p>
          </p:txBody>
        </p:sp>
        <p:cxnSp>
          <p:nvCxnSpPr>
            <p:cNvPr id="127" name="Straight Connector 126"/>
            <p:cNvCxnSpPr/>
            <p:nvPr/>
          </p:nvCxnSpPr>
          <p:spPr bwMode="auto">
            <a:xfrm>
              <a:off x="5785398" y="3066775"/>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28" name="Rectangle 127"/>
            <p:cNvSpPr/>
            <p:nvPr/>
          </p:nvSpPr>
          <p:spPr>
            <a:xfrm>
              <a:off x="5786772"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129" name="Arc 128"/>
            <p:cNvSpPr/>
            <p:nvPr/>
          </p:nvSpPr>
          <p:spPr bwMode="auto">
            <a:xfrm rot="18579899">
              <a:off x="5834322" y="2545130"/>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30" name="Arc 129"/>
            <p:cNvSpPr/>
            <p:nvPr/>
          </p:nvSpPr>
          <p:spPr bwMode="auto">
            <a:xfrm rot="18579899">
              <a:off x="6826380" y="257590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31" name="Arc 130"/>
            <p:cNvSpPr/>
            <p:nvPr/>
          </p:nvSpPr>
          <p:spPr bwMode="auto">
            <a:xfrm rot="18579899">
              <a:off x="7527024" y="256402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32" name="Rectangle 22"/>
            <p:cNvSpPr>
              <a:spLocks noChangeArrowheads="1"/>
            </p:cNvSpPr>
            <p:nvPr/>
          </p:nvSpPr>
          <p:spPr bwMode="auto">
            <a:xfrm>
              <a:off x="6844948" y="2537095"/>
              <a:ext cx="11961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endParaRPr lang="en-US" b="0" dirty="0">
                <a:solidFill>
                  <a:srgbClr val="000000"/>
                </a:solidFill>
              </a:endParaRPr>
            </a:p>
          </p:txBody>
        </p:sp>
        <p:cxnSp>
          <p:nvCxnSpPr>
            <p:cNvPr id="133" name="Straight Connector 132"/>
            <p:cNvCxnSpPr/>
            <p:nvPr/>
          </p:nvCxnSpPr>
          <p:spPr bwMode="auto">
            <a:xfrm>
              <a:off x="6882678" y="3066775"/>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134" name="Rectangle 133"/>
            <p:cNvSpPr/>
            <p:nvPr/>
          </p:nvSpPr>
          <p:spPr>
            <a:xfrm>
              <a:off x="7202104" y="2972375"/>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grpSp>
        <p:nvGrpSpPr>
          <p:cNvPr id="135" name="Group 134"/>
          <p:cNvGrpSpPr/>
          <p:nvPr/>
        </p:nvGrpSpPr>
        <p:grpSpPr>
          <a:xfrm>
            <a:off x="5461264" y="974814"/>
            <a:ext cx="2976600" cy="1168730"/>
            <a:chOff x="7835980" y="4182033"/>
            <a:chExt cx="2976600" cy="1168730"/>
          </a:xfrm>
        </p:grpSpPr>
        <p:grpSp>
          <p:nvGrpSpPr>
            <p:cNvPr id="136" name="Group 135"/>
            <p:cNvGrpSpPr/>
            <p:nvPr/>
          </p:nvGrpSpPr>
          <p:grpSpPr>
            <a:xfrm>
              <a:off x="7840352" y="4414045"/>
              <a:ext cx="368135" cy="368135"/>
              <a:chOff x="1686297" y="2962909"/>
              <a:chExt cx="368135" cy="368135"/>
            </a:xfrm>
          </p:grpSpPr>
          <p:cxnSp>
            <p:nvCxnSpPr>
              <p:cNvPr id="154" name="Straight Arrow Connector 153"/>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7" name="Rectangle 22"/>
            <p:cNvSpPr>
              <a:spLocks noChangeArrowheads="1"/>
            </p:cNvSpPr>
            <p:nvPr/>
          </p:nvSpPr>
          <p:spPr bwMode="auto">
            <a:xfrm>
              <a:off x="7835980" y="4646702"/>
              <a:ext cx="720069" cy="523220"/>
            </a:xfrm>
            <a:prstGeom prst="rect">
              <a:avLst/>
            </a:prstGeom>
            <a:noFill/>
            <a:ln w="9525">
              <a:noFill/>
              <a:miter lim="800000"/>
              <a:headEnd/>
              <a:tailEnd/>
            </a:ln>
          </p:spPr>
          <p:txBody>
            <a:bodyPr wrap="none" anchor="ctr">
              <a:spAutoFit/>
            </a:bodyPr>
            <a:lstStyle/>
            <a:p>
              <a:pPr algn="l"/>
              <a:r>
                <a:rPr lang="en-US" b="0" dirty="0" smtClean="0">
                  <a:solidFill>
                    <a:srgbClr val="000000"/>
                  </a:solidFill>
                  <a:latin typeface="Arial"/>
                </a:rPr>
                <a:t>a</a:t>
              </a:r>
              <a:r>
                <a:rPr lang="en-US" b="0" dirty="0" smtClean="0">
                  <a:solidFill>
                    <a:srgbClr val="000000"/>
                  </a:solidFill>
                </a:rPr>
                <a:t> =</a:t>
              </a:r>
              <a:endParaRPr lang="en-US" b="0" dirty="0">
                <a:solidFill>
                  <a:srgbClr val="000000"/>
                </a:solidFill>
              </a:endParaRPr>
            </a:p>
          </p:txBody>
        </p:sp>
        <p:sp>
          <p:nvSpPr>
            <p:cNvPr id="138" name="Rectangle 22"/>
            <p:cNvSpPr>
              <a:spLocks noChangeArrowheads="1"/>
            </p:cNvSpPr>
            <p:nvPr/>
          </p:nvSpPr>
          <p:spPr bwMode="auto">
            <a:xfrm>
              <a:off x="9272088" y="4646701"/>
              <a:ext cx="394659" cy="523220"/>
            </a:xfrm>
            <a:prstGeom prst="rect">
              <a:avLst/>
            </a:prstGeom>
            <a:noFill/>
            <a:ln w="9525">
              <a:noFill/>
              <a:miter lim="800000"/>
              <a:headEnd/>
              <a:tailEnd/>
            </a:ln>
          </p:spPr>
          <p:txBody>
            <a:bodyPr wrap="none" anchor="ctr">
              <a:spAutoFit/>
            </a:bodyPr>
            <a:lstStyle/>
            <a:p>
              <a:r>
                <a:rPr lang="en-US" b="0" dirty="0" smtClean="0">
                  <a:solidFill>
                    <a:srgbClr val="000000"/>
                  </a:solidFill>
                </a:rPr>
                <a:t>=</a:t>
              </a:r>
              <a:endParaRPr lang="en-US" b="0" dirty="0">
                <a:solidFill>
                  <a:srgbClr val="000000"/>
                </a:solidFill>
              </a:endParaRPr>
            </a:p>
          </p:txBody>
        </p:sp>
        <p:sp>
          <p:nvSpPr>
            <p:cNvPr id="139" name="Rectangle 138"/>
            <p:cNvSpPr/>
            <p:nvPr/>
          </p:nvSpPr>
          <p:spPr>
            <a:xfrm>
              <a:off x="8541793" y="4423781"/>
              <a:ext cx="583814" cy="523220"/>
            </a:xfrm>
            <a:prstGeom prst="rect">
              <a:avLst/>
            </a:prstGeom>
          </p:spPr>
          <p:txBody>
            <a:bodyPr wrap="none">
              <a:spAutoFit/>
            </a:bodyPr>
            <a:lstStyle/>
            <a:p>
              <a:pPr algn="l"/>
              <a:r>
                <a:rPr lang="en-US" b="0" dirty="0" err="1" smtClean="0">
                  <a:solidFill>
                    <a:srgbClr val="000000"/>
                  </a:solidFill>
                  <a:latin typeface="Symbol" panose="05050102010706020507" pitchFamily="18" charset="2"/>
                </a:rPr>
                <a:t>D</a:t>
              </a:r>
              <a:r>
                <a:rPr lang="en-US" b="0" dirty="0" err="1" smtClean="0">
                  <a:solidFill>
                    <a:srgbClr val="000000"/>
                  </a:solidFill>
                  <a:latin typeface="Arial"/>
                </a:rPr>
                <a:t>v</a:t>
              </a:r>
              <a:endParaRPr lang="en-US" dirty="0">
                <a:solidFill>
                  <a:srgbClr val="000000"/>
                </a:solidFill>
                <a:latin typeface="Arial"/>
              </a:endParaRPr>
            </a:p>
          </p:txBody>
        </p:sp>
        <p:cxnSp>
          <p:nvCxnSpPr>
            <p:cNvPr id="140" name="Straight Connector 139"/>
            <p:cNvCxnSpPr/>
            <p:nvPr/>
          </p:nvCxnSpPr>
          <p:spPr bwMode="auto">
            <a:xfrm>
              <a:off x="8567161" y="4921943"/>
              <a:ext cx="653144" cy="0"/>
            </a:xfrm>
            <a:prstGeom prst="line">
              <a:avLst/>
            </a:prstGeom>
            <a:noFill/>
            <a:ln w="28575" cap="flat" cmpd="sng" algn="ctr">
              <a:solidFill>
                <a:schemeClr val="tx1"/>
              </a:solidFill>
              <a:prstDash val="solid"/>
              <a:round/>
              <a:headEnd type="none" w="med" len="med"/>
              <a:tailEnd type="none" w="med" len="med"/>
            </a:ln>
            <a:effectLst/>
          </p:spPr>
        </p:cxnSp>
        <p:sp>
          <p:nvSpPr>
            <p:cNvPr id="141" name="Rectangle 140"/>
            <p:cNvSpPr/>
            <p:nvPr/>
          </p:nvSpPr>
          <p:spPr>
            <a:xfrm>
              <a:off x="8568535" y="4827543"/>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sp>
          <p:nvSpPr>
            <p:cNvPr id="142" name="Rectangle 22"/>
            <p:cNvSpPr>
              <a:spLocks noChangeArrowheads="1"/>
            </p:cNvSpPr>
            <p:nvPr/>
          </p:nvSpPr>
          <p:spPr bwMode="auto">
            <a:xfrm>
              <a:off x="9694036" y="4392263"/>
              <a:ext cx="1061509" cy="523220"/>
            </a:xfrm>
            <a:prstGeom prst="rect">
              <a:avLst/>
            </a:prstGeom>
            <a:noFill/>
            <a:ln w="9525">
              <a:noFill/>
              <a:miter lim="800000"/>
              <a:headEnd/>
              <a:tailEnd/>
            </a:ln>
          </p:spPr>
          <p:txBody>
            <a:bodyPr wrap="none" anchor="ctr">
              <a:spAutoFit/>
            </a:bodyPr>
            <a:lstStyle/>
            <a:p>
              <a:r>
                <a:rPr lang="en-US" b="0" dirty="0" err="1" smtClean="0">
                  <a:solidFill>
                    <a:srgbClr val="000000"/>
                  </a:solidFill>
                </a:rPr>
                <a:t>v</a:t>
              </a:r>
              <a:r>
                <a:rPr lang="en-US" b="0" baseline="-25000" dirty="0" err="1" smtClean="0">
                  <a:solidFill>
                    <a:srgbClr val="000000"/>
                  </a:solidFill>
                </a:rPr>
                <a:t>f</a:t>
              </a:r>
              <a:r>
                <a:rPr lang="en-US" b="0" dirty="0" smtClean="0">
                  <a:solidFill>
                    <a:srgbClr val="000000"/>
                  </a:solidFill>
                </a:rPr>
                <a:t> – v</a:t>
              </a:r>
              <a:r>
                <a:rPr lang="en-US" b="0" baseline="-25000" dirty="0" smtClean="0">
                  <a:solidFill>
                    <a:srgbClr val="000000"/>
                  </a:solidFill>
                </a:rPr>
                <a:t>i</a:t>
              </a:r>
              <a:endParaRPr lang="en-US" b="0" dirty="0">
                <a:solidFill>
                  <a:srgbClr val="000000"/>
                </a:solidFill>
              </a:endParaRPr>
            </a:p>
          </p:txBody>
        </p:sp>
        <p:cxnSp>
          <p:nvCxnSpPr>
            <p:cNvPr id="143" name="Straight Connector 142"/>
            <p:cNvCxnSpPr/>
            <p:nvPr/>
          </p:nvCxnSpPr>
          <p:spPr bwMode="auto">
            <a:xfrm>
              <a:off x="9664441" y="4921943"/>
              <a:ext cx="1148139" cy="0"/>
            </a:xfrm>
            <a:prstGeom prst="line">
              <a:avLst/>
            </a:prstGeom>
            <a:noFill/>
            <a:ln w="28575" cap="flat" cmpd="sng" algn="ctr">
              <a:solidFill>
                <a:schemeClr val="tx1"/>
              </a:solidFill>
              <a:prstDash val="solid"/>
              <a:round/>
              <a:headEnd type="none" w="med" len="med"/>
              <a:tailEnd type="none" w="med" len="med"/>
            </a:ln>
            <a:effectLst/>
          </p:spPr>
        </p:cxnSp>
        <p:sp>
          <p:nvSpPr>
            <p:cNvPr id="144" name="Rectangle 143"/>
            <p:cNvSpPr/>
            <p:nvPr/>
          </p:nvSpPr>
          <p:spPr>
            <a:xfrm>
              <a:off x="9983867" y="4827543"/>
              <a:ext cx="503664" cy="523220"/>
            </a:xfrm>
            <a:prstGeom prst="rect">
              <a:avLst/>
            </a:prstGeom>
          </p:spPr>
          <p:txBody>
            <a:bodyPr wrap="none">
              <a:spAutoFit/>
            </a:bodyPr>
            <a:lstStyle/>
            <a:p>
              <a:r>
                <a:rPr lang="en-US" b="0" dirty="0">
                  <a:solidFill>
                    <a:srgbClr val="000000"/>
                  </a:solidFill>
                  <a:latin typeface="Symbol" panose="05050102010706020507" pitchFamily="18" charset="2"/>
                </a:rPr>
                <a:t>D</a:t>
              </a:r>
              <a:r>
                <a:rPr lang="en-US" b="0" dirty="0">
                  <a:solidFill>
                    <a:srgbClr val="000000"/>
                  </a:solidFill>
                </a:rPr>
                <a:t>t</a:t>
              </a:r>
              <a:endParaRPr lang="en-US" dirty="0">
                <a:solidFill>
                  <a:srgbClr val="000000"/>
                </a:solidFill>
              </a:endParaRPr>
            </a:p>
          </p:txBody>
        </p:sp>
        <p:grpSp>
          <p:nvGrpSpPr>
            <p:cNvPr id="145" name="Group 144"/>
            <p:cNvGrpSpPr/>
            <p:nvPr/>
          </p:nvGrpSpPr>
          <p:grpSpPr>
            <a:xfrm>
              <a:off x="8686514" y="4182033"/>
              <a:ext cx="368135" cy="368135"/>
              <a:chOff x="1686297" y="2962909"/>
              <a:chExt cx="368135" cy="368135"/>
            </a:xfrm>
          </p:grpSpPr>
          <p:cxnSp>
            <p:nvCxnSpPr>
              <p:cNvPr id="152" name="Straight Arrow Connector 151"/>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9723744" y="4182033"/>
              <a:ext cx="368135" cy="368135"/>
              <a:chOff x="1686297" y="2962909"/>
              <a:chExt cx="368135" cy="368135"/>
            </a:xfrm>
          </p:grpSpPr>
          <p:cxnSp>
            <p:nvCxnSpPr>
              <p:cNvPr id="150" name="Straight Arrow Connector 149"/>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10324245" y="4182033"/>
              <a:ext cx="368135" cy="368135"/>
              <a:chOff x="1686297" y="2962909"/>
              <a:chExt cx="368135" cy="368135"/>
            </a:xfrm>
          </p:grpSpPr>
          <p:cxnSp>
            <p:nvCxnSpPr>
              <p:cNvPr id="148" name="Straight Arrow Connector 147"/>
              <p:cNvCxnSpPr/>
              <p:nvPr/>
            </p:nvCxnSpPr>
            <p:spPr>
              <a:xfrm>
                <a:off x="1686297" y="3188525"/>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16200000">
                <a:off x="1668483" y="3146977"/>
                <a:ext cx="36813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 name="Group 1"/>
          <p:cNvGrpSpPr/>
          <p:nvPr/>
        </p:nvGrpSpPr>
        <p:grpSpPr>
          <a:xfrm>
            <a:off x="596842" y="6053563"/>
            <a:ext cx="3544560" cy="606732"/>
            <a:chOff x="651434" y="5889787"/>
            <a:chExt cx="3544560" cy="606732"/>
          </a:xfrm>
        </p:grpSpPr>
        <p:sp>
          <p:nvSpPr>
            <p:cNvPr id="72" name="Rectangle 22"/>
            <p:cNvSpPr>
              <a:spLocks noChangeArrowheads="1"/>
            </p:cNvSpPr>
            <p:nvPr/>
          </p:nvSpPr>
          <p:spPr bwMode="auto">
            <a:xfrm>
              <a:off x="651434" y="5892901"/>
              <a:ext cx="3544560"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Dq</a:t>
              </a:r>
              <a:r>
                <a:rPr lang="en-US" b="0" dirty="0" smtClean="0">
                  <a:solidFill>
                    <a:srgbClr val="000000"/>
                  </a:solidFill>
                </a:rPr>
                <a:t> =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dirty="0" smtClean="0">
                  <a:solidFill>
                    <a:srgbClr val="000000"/>
                  </a:solidFill>
                </a:rPr>
                <a:t> </a:t>
              </a:r>
              <a:r>
                <a:rPr lang="en-US" b="0" dirty="0">
                  <a:solidFill>
                    <a:srgbClr val="000000"/>
                  </a:solidFill>
                  <a:latin typeface="Symbol" panose="05050102010706020507" pitchFamily="18" charset="2"/>
                </a:rPr>
                <a:t>D</a:t>
              </a:r>
              <a:r>
                <a:rPr lang="en-US" b="0" dirty="0" smtClean="0">
                  <a:solidFill>
                    <a:srgbClr val="000000"/>
                  </a:solidFill>
                </a:rPr>
                <a:t>t + ½ </a:t>
              </a:r>
              <a:r>
                <a:rPr lang="en-US" b="0" dirty="0" smtClean="0">
                  <a:solidFill>
                    <a:srgbClr val="000000"/>
                  </a:solidFill>
                  <a:latin typeface="Symbol" panose="05050102010706020507" pitchFamily="18" charset="2"/>
                </a:rPr>
                <a:t>a</a:t>
              </a:r>
              <a:r>
                <a:rPr lang="en-US" b="0" dirty="0" smtClean="0">
                  <a:solidFill>
                    <a:srgbClr val="000000"/>
                  </a:solidFill>
                </a:rPr>
                <a:t> (</a:t>
              </a:r>
              <a:r>
                <a:rPr lang="en-US" b="0" dirty="0" smtClean="0">
                  <a:solidFill>
                    <a:srgbClr val="000000"/>
                  </a:solidFill>
                  <a:latin typeface="Symbol" panose="05050102010706020507" pitchFamily="18" charset="2"/>
                </a:rPr>
                <a:t>D</a:t>
              </a:r>
              <a:r>
                <a:rPr lang="en-US" b="0" dirty="0" smtClean="0">
                  <a:solidFill>
                    <a:srgbClr val="000000"/>
                  </a:solidFill>
                </a:rPr>
                <a:t>t)</a:t>
              </a:r>
              <a:r>
                <a:rPr lang="en-US" b="0" baseline="30000" dirty="0" smtClean="0">
                  <a:solidFill>
                    <a:srgbClr val="000000"/>
                  </a:solidFill>
                </a:rPr>
                <a:t>2</a:t>
              </a:r>
              <a:endParaRPr lang="en-US" b="0" baseline="30000" dirty="0">
                <a:solidFill>
                  <a:srgbClr val="000000"/>
                </a:solidFill>
              </a:endParaRPr>
            </a:p>
          </p:txBody>
        </p:sp>
        <p:sp>
          <p:nvSpPr>
            <p:cNvPr id="75" name="Arc 74"/>
            <p:cNvSpPr/>
            <p:nvPr/>
          </p:nvSpPr>
          <p:spPr bwMode="auto">
            <a:xfrm rot="18579899">
              <a:off x="743742" y="5842071"/>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6" name="Arc 155"/>
            <p:cNvSpPr/>
            <p:nvPr/>
          </p:nvSpPr>
          <p:spPr bwMode="auto">
            <a:xfrm rot="18579899">
              <a:off x="1412482" y="589666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7" name="Arc 156"/>
            <p:cNvSpPr/>
            <p:nvPr/>
          </p:nvSpPr>
          <p:spPr bwMode="auto">
            <a:xfrm rot="18579899">
              <a:off x="2927384" y="5896664"/>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3" name="Group 2"/>
          <p:cNvGrpSpPr/>
          <p:nvPr/>
        </p:nvGrpSpPr>
        <p:grpSpPr>
          <a:xfrm>
            <a:off x="574354" y="4359515"/>
            <a:ext cx="3035931" cy="620381"/>
            <a:chOff x="5596729" y="5888063"/>
            <a:chExt cx="3035931" cy="620381"/>
          </a:xfrm>
        </p:grpSpPr>
        <p:sp>
          <p:nvSpPr>
            <p:cNvPr id="97" name="Rectangle 22"/>
            <p:cNvSpPr>
              <a:spLocks noChangeArrowheads="1"/>
            </p:cNvSpPr>
            <p:nvPr/>
          </p:nvSpPr>
          <p:spPr bwMode="auto">
            <a:xfrm>
              <a:off x="5606896" y="5897284"/>
              <a:ext cx="2925801" cy="523220"/>
            </a:xfrm>
            <a:prstGeom prst="rect">
              <a:avLst/>
            </a:prstGeom>
            <a:noFill/>
            <a:ln w="9525">
              <a:noFill/>
              <a:miter lim="800000"/>
              <a:headEnd/>
              <a:tailEnd/>
            </a:ln>
          </p:spPr>
          <p:txBody>
            <a:bodyPr wrap="none" anchor="ctr">
              <a:spAutoFit/>
            </a:bodyPr>
            <a:lstStyle/>
            <a:p>
              <a:r>
                <a:rPr lang="en-US" b="0" dirty="0" err="1" smtClean="0">
                  <a:solidFill>
                    <a:srgbClr val="000000"/>
                  </a:solidFill>
                  <a:latin typeface="Symbol" panose="05050102010706020507" pitchFamily="18" charset="2"/>
                </a:rPr>
                <a:t>w</a:t>
              </a:r>
              <a:r>
                <a:rPr lang="en-US" b="0" baseline="-25000" dirty="0" err="1" smtClean="0">
                  <a:solidFill>
                    <a:srgbClr val="000000"/>
                  </a:solidFill>
                </a:rPr>
                <a:t>f</a:t>
              </a:r>
              <a:r>
                <a:rPr lang="en-US" b="0" baseline="30000" dirty="0" err="1" smtClean="0">
                  <a:solidFill>
                    <a:srgbClr val="000000"/>
                  </a:solidFill>
                </a:rPr>
                <a:t>2</a:t>
              </a:r>
              <a:r>
                <a:rPr lang="en-US" b="0" dirty="0" smtClean="0">
                  <a:solidFill>
                    <a:srgbClr val="000000"/>
                  </a:solidFill>
                </a:rPr>
                <a:t> </a:t>
              </a:r>
              <a:r>
                <a:rPr lang="en-US" b="0" dirty="0">
                  <a:solidFill>
                    <a:srgbClr val="000000"/>
                  </a:solidFill>
                </a:rPr>
                <a:t>= </a:t>
              </a:r>
              <a:r>
                <a:rPr lang="en-US" b="0" dirty="0" err="1" smtClean="0">
                  <a:solidFill>
                    <a:srgbClr val="000000"/>
                  </a:solidFill>
                  <a:latin typeface="Symbol" panose="05050102010706020507" pitchFamily="18" charset="2"/>
                </a:rPr>
                <a:t>w</a:t>
              </a:r>
              <a:r>
                <a:rPr lang="en-US" b="0" baseline="-25000" dirty="0" err="1" smtClean="0">
                  <a:solidFill>
                    <a:srgbClr val="000000"/>
                  </a:solidFill>
                </a:rPr>
                <a:t>i</a:t>
              </a:r>
              <a:r>
                <a:rPr lang="en-US" b="0" baseline="30000" dirty="0" err="1" smtClean="0">
                  <a:solidFill>
                    <a:srgbClr val="000000"/>
                  </a:solidFill>
                </a:rPr>
                <a:t>2</a:t>
              </a:r>
              <a:r>
                <a:rPr lang="en-US" b="0" dirty="0" smtClean="0">
                  <a:solidFill>
                    <a:srgbClr val="000000"/>
                  </a:solidFill>
                </a:rPr>
                <a:t> + 2 </a:t>
              </a:r>
              <a:r>
                <a:rPr lang="en-US" b="0" dirty="0" smtClean="0">
                  <a:solidFill>
                    <a:srgbClr val="000000"/>
                  </a:solidFill>
                  <a:latin typeface="Symbol" panose="05050102010706020507" pitchFamily="18" charset="2"/>
                </a:rPr>
                <a:t>a</a:t>
              </a:r>
              <a:r>
                <a:rPr lang="en-US" b="0" dirty="0" smtClean="0">
                  <a:solidFill>
                    <a:srgbClr val="000000"/>
                  </a:solidFill>
                </a:rPr>
                <a:t> </a:t>
              </a:r>
              <a:r>
                <a:rPr lang="en-US" b="0" dirty="0" err="1" smtClean="0">
                  <a:solidFill>
                    <a:srgbClr val="000000"/>
                  </a:solidFill>
                  <a:latin typeface="Symbol" panose="05050102010706020507" pitchFamily="18" charset="2"/>
                </a:rPr>
                <a:t>Dq</a:t>
              </a:r>
              <a:endParaRPr lang="en-US" b="0" baseline="30000" dirty="0">
                <a:solidFill>
                  <a:srgbClr val="000000"/>
                </a:solidFill>
                <a:latin typeface="Symbol" panose="05050102010706020507" pitchFamily="18" charset="2"/>
              </a:endParaRPr>
            </a:p>
          </p:txBody>
        </p:sp>
        <p:sp>
          <p:nvSpPr>
            <p:cNvPr id="74" name="Arc 73"/>
            <p:cNvSpPr/>
            <p:nvPr/>
          </p:nvSpPr>
          <p:spPr bwMode="auto">
            <a:xfrm rot="18579899">
              <a:off x="5644445" y="5840347"/>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8" name="Arc 157"/>
            <p:cNvSpPr/>
            <p:nvPr/>
          </p:nvSpPr>
          <p:spPr bwMode="auto">
            <a:xfrm rot="18579899">
              <a:off x="6449663" y="584034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59" name="Arc 158"/>
            <p:cNvSpPr/>
            <p:nvPr/>
          </p:nvSpPr>
          <p:spPr bwMode="auto">
            <a:xfrm rot="18579899">
              <a:off x="7582428" y="590858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160" name="Arc 159"/>
            <p:cNvSpPr/>
            <p:nvPr/>
          </p:nvSpPr>
          <p:spPr bwMode="auto">
            <a:xfrm rot="18579899">
              <a:off x="8032805" y="5867647"/>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spTree>
    <p:extLst>
      <p:ext uri="{BB962C8B-B14F-4D97-AF65-F5344CB8AC3E}">
        <p14:creationId xmlns:p14="http://schemas.microsoft.com/office/powerpoint/2010/main" val="2767827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2000"/>
                                        <p:tgtEl>
                                          <p:spTgt spid="112"/>
                                        </p:tgtEl>
                                      </p:cBhvr>
                                    </p:animEffect>
                                    <p:anim calcmode="lin" valueType="num">
                                      <p:cBhvr>
                                        <p:cTn id="8" dur="2000" fill="hold"/>
                                        <p:tgtEl>
                                          <p:spTgt spid="112"/>
                                        </p:tgtEl>
                                        <p:attrNameLst>
                                          <p:attrName>style.rotation</p:attrName>
                                        </p:attrNameLst>
                                      </p:cBhvr>
                                      <p:tavLst>
                                        <p:tav tm="0">
                                          <p:val>
                                            <p:fltVal val="720"/>
                                          </p:val>
                                        </p:tav>
                                        <p:tav tm="100000">
                                          <p:val>
                                            <p:fltVal val="0"/>
                                          </p:val>
                                        </p:tav>
                                      </p:tavLst>
                                    </p:anim>
                                    <p:anim calcmode="lin" valueType="num">
                                      <p:cBhvr>
                                        <p:cTn id="9" dur="2000" fill="hold"/>
                                        <p:tgtEl>
                                          <p:spTgt spid="112"/>
                                        </p:tgtEl>
                                        <p:attrNameLst>
                                          <p:attrName>ppt_h</p:attrName>
                                        </p:attrNameLst>
                                      </p:cBhvr>
                                      <p:tavLst>
                                        <p:tav tm="0">
                                          <p:val>
                                            <p:fltVal val="0"/>
                                          </p:val>
                                        </p:tav>
                                        <p:tav tm="100000">
                                          <p:val>
                                            <p:strVal val="#ppt_h"/>
                                          </p:val>
                                        </p:tav>
                                      </p:tavLst>
                                    </p:anim>
                                    <p:anim calcmode="lin" valueType="num">
                                      <p:cBhvr>
                                        <p:cTn id="10" dur="2000" fill="hold"/>
                                        <p:tgtEl>
                                          <p:spTgt spid="11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dissolv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style.rotation</p:attrName>
                                        </p:attrNameLst>
                                      </p:cBhvr>
                                      <p:tavLst>
                                        <p:tav tm="0">
                                          <p:val>
                                            <p:fltVal val="720"/>
                                          </p:val>
                                        </p:tav>
                                        <p:tav tm="100000">
                                          <p:val>
                                            <p:fltVal val="0"/>
                                          </p:val>
                                        </p:tav>
                                      </p:tavLst>
                                    </p:anim>
                                    <p:anim calcmode="lin" valueType="num">
                                      <p:cBhvr>
                                        <p:cTn id="21" dur="2000" fill="hold"/>
                                        <p:tgtEl>
                                          <p:spTgt spid="3"/>
                                        </p:tgtEl>
                                        <p:attrNameLst>
                                          <p:attrName>ppt_h</p:attrName>
                                        </p:attrNameLst>
                                      </p:cBhvr>
                                      <p:tavLst>
                                        <p:tav tm="0">
                                          <p:val>
                                            <p:fltVal val="0"/>
                                          </p:val>
                                        </p:tav>
                                        <p:tav tm="100000">
                                          <p:val>
                                            <p:strVal val="#ppt_h"/>
                                          </p:val>
                                        </p:tav>
                                      </p:tavLst>
                                    </p:anim>
                                    <p:anim calcmode="lin" valueType="num">
                                      <p:cBhvr>
                                        <p:cTn id="22" dur="2000" fill="hold"/>
                                        <p:tgtEl>
                                          <p:spTgt spid="3"/>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style.rotation</p:attrName>
                                        </p:attrNameLst>
                                      </p:cBhvr>
                                      <p:tavLst>
                                        <p:tav tm="0">
                                          <p:val>
                                            <p:fltVal val="720"/>
                                          </p:val>
                                        </p:tav>
                                        <p:tav tm="100000">
                                          <p:val>
                                            <p:fltVal val="0"/>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dissolve">
                                      <p:cBhvr>
                                        <p:cTn id="38" dur="500"/>
                                        <p:tgtEl>
                                          <p:spTgt spid="111"/>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2000"/>
                                        <p:tgtEl>
                                          <p:spTgt spid="122"/>
                                        </p:tgtEl>
                                      </p:cBhvr>
                                    </p:animEffect>
                                    <p:anim calcmode="lin" valueType="num">
                                      <p:cBhvr>
                                        <p:cTn id="44" dur="2000" fill="hold"/>
                                        <p:tgtEl>
                                          <p:spTgt spid="122"/>
                                        </p:tgtEl>
                                        <p:attrNameLst>
                                          <p:attrName>style.rotation</p:attrName>
                                        </p:attrNameLst>
                                      </p:cBhvr>
                                      <p:tavLst>
                                        <p:tav tm="0">
                                          <p:val>
                                            <p:fltVal val="720"/>
                                          </p:val>
                                        </p:tav>
                                        <p:tav tm="100000">
                                          <p:val>
                                            <p:fltVal val="0"/>
                                          </p:val>
                                        </p:tav>
                                      </p:tavLst>
                                    </p:anim>
                                    <p:anim calcmode="lin" valueType="num">
                                      <p:cBhvr>
                                        <p:cTn id="45" dur="2000" fill="hold"/>
                                        <p:tgtEl>
                                          <p:spTgt spid="122"/>
                                        </p:tgtEl>
                                        <p:attrNameLst>
                                          <p:attrName>ppt_h</p:attrName>
                                        </p:attrNameLst>
                                      </p:cBhvr>
                                      <p:tavLst>
                                        <p:tav tm="0">
                                          <p:val>
                                            <p:fltVal val="0"/>
                                          </p:val>
                                        </p:tav>
                                        <p:tav tm="100000">
                                          <p:val>
                                            <p:strVal val="#ppt_h"/>
                                          </p:val>
                                        </p:tav>
                                      </p:tavLst>
                                    </p:anim>
                                    <p:anim calcmode="lin" valueType="num">
                                      <p:cBhvr>
                                        <p:cTn id="46" dur="2000" fill="hold"/>
                                        <p:tgtEl>
                                          <p:spTgt spid="122"/>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9"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2000"/>
                                        <p:tgtEl>
                                          <p:spTgt spid="4"/>
                                        </p:tgtEl>
                                      </p:cBhvr>
                                    </p:animEffect>
                                    <p:anim calcmode="lin" valueType="num">
                                      <p:cBhvr>
                                        <p:cTn id="56" dur="2000" fill="hold"/>
                                        <p:tgtEl>
                                          <p:spTgt spid="4"/>
                                        </p:tgtEl>
                                        <p:attrNameLst>
                                          <p:attrName>style.rotation</p:attrName>
                                        </p:attrNameLst>
                                      </p:cBhvr>
                                      <p:tavLst>
                                        <p:tav tm="0">
                                          <p:val>
                                            <p:fltVal val="720"/>
                                          </p:val>
                                        </p:tav>
                                        <p:tav tm="100000">
                                          <p:val>
                                            <p:fltVal val="0"/>
                                          </p:val>
                                        </p:tav>
                                      </p:tavLst>
                                    </p:anim>
                                    <p:anim calcmode="lin" valueType="num">
                                      <p:cBhvr>
                                        <p:cTn id="57" dur="2000" fill="hold"/>
                                        <p:tgtEl>
                                          <p:spTgt spid="4"/>
                                        </p:tgtEl>
                                        <p:attrNameLst>
                                          <p:attrName>ppt_h</p:attrName>
                                        </p:attrNameLst>
                                      </p:cBhvr>
                                      <p:tavLst>
                                        <p:tav tm="0">
                                          <p:val>
                                            <p:fltVal val="0"/>
                                          </p:val>
                                        </p:tav>
                                        <p:tav tm="100000">
                                          <p:val>
                                            <p:strVal val="#ppt_h"/>
                                          </p:val>
                                        </p:tav>
                                      </p:tavLst>
                                    </p:anim>
                                    <p:anim calcmode="lin" valueType="num">
                                      <p:cBhvr>
                                        <p:cTn id="58" dur="2000" fill="hold"/>
                                        <p:tgtEl>
                                          <p:spTgt spid="4"/>
                                        </p:tgtEl>
                                        <p:attrNameLst>
                                          <p:attrName>ppt_w</p:attrName>
                                        </p:attrNameLst>
                                      </p:cBhvr>
                                      <p:tavLst>
                                        <p:tav tm="0">
                                          <p:val>
                                            <p:fltVal val="0"/>
                                          </p:val>
                                        </p:tav>
                                        <p:tav tm="100000">
                                          <p:val>
                                            <p:strVal val="#ppt_w"/>
                                          </p:val>
                                        </p:tav>
                                      </p:tavLst>
                                    </p:anim>
                                  </p:childTnLst>
                                </p:cTn>
                              </p:par>
                            </p:childTnLst>
                          </p:cTn>
                        </p:par>
                        <p:par>
                          <p:cTn id="59" fill="hold">
                            <p:stCondLst>
                              <p:cond delay="2000"/>
                            </p:stCondLst>
                            <p:childTnLst>
                              <p:par>
                                <p:cTn id="60" presetID="9" presetClass="entr" presetSubtype="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dissolv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0" grpId="0" animBg="1"/>
      <p:bldP spid="38" grpId="0" animBg="1"/>
      <p:bldP spid="55"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40"/>
          <p:cNvSpPr>
            <a:spLocks noChangeArrowheads="1"/>
          </p:cNvSpPr>
          <p:nvPr/>
        </p:nvSpPr>
        <p:spPr bwMode="auto">
          <a:xfrm>
            <a:off x="2458525" y="2046276"/>
            <a:ext cx="2466975" cy="2463800"/>
          </a:xfrm>
          <a:prstGeom prst="ellipse">
            <a:avLst/>
          </a:prstGeom>
          <a:solidFill>
            <a:schemeClr val="bg1">
              <a:lumMod val="85000"/>
            </a:schemeClr>
          </a:solidFill>
          <a:ln w="25400">
            <a:solidFill>
              <a:srgbClr val="000000"/>
            </a:solidFill>
            <a:round/>
            <a:headEnd/>
            <a:tailEnd/>
          </a:ln>
        </p:spPr>
        <p:txBody>
          <a:bodyPr/>
          <a:lstStyle/>
          <a:p>
            <a:endParaRPr lang="en-US">
              <a:solidFill>
                <a:srgbClr val="000000"/>
              </a:solidFill>
            </a:endParaRPr>
          </a:p>
        </p:txBody>
      </p:sp>
      <p:sp>
        <p:nvSpPr>
          <p:cNvPr id="24" name="Rectangle 25"/>
          <p:cNvSpPr>
            <a:spLocks noChangeArrowheads="1"/>
          </p:cNvSpPr>
          <p:nvPr/>
        </p:nvSpPr>
        <p:spPr bwMode="auto">
          <a:xfrm>
            <a:off x="6161713" y="2008595"/>
            <a:ext cx="1992312" cy="779463"/>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06553" name="Rectangle 25"/>
          <p:cNvSpPr>
            <a:spLocks noChangeArrowheads="1"/>
          </p:cNvSpPr>
          <p:nvPr/>
        </p:nvSpPr>
        <p:spPr bwMode="auto">
          <a:xfrm>
            <a:off x="6234738" y="2094320"/>
            <a:ext cx="1844675" cy="60960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06547" name="Text Box 19"/>
          <p:cNvSpPr txBox="1">
            <a:spLocks noChangeArrowheads="1"/>
          </p:cNvSpPr>
          <p:nvPr/>
        </p:nvSpPr>
        <p:spPr bwMode="auto">
          <a:xfrm>
            <a:off x="259838" y="2338375"/>
            <a:ext cx="2165350" cy="1662112"/>
          </a:xfrm>
          <a:prstGeom prst="rect">
            <a:avLst/>
          </a:prstGeom>
          <a:noFill/>
          <a:ln w="9525">
            <a:noFill/>
            <a:miter lim="800000"/>
            <a:headEnd/>
            <a:tailEnd/>
          </a:ln>
        </p:spPr>
        <p:txBody>
          <a:bodyPr/>
          <a:lstStyle/>
          <a:p>
            <a:r>
              <a:rPr lang="en-US" b="0">
                <a:solidFill>
                  <a:srgbClr val="FF0000"/>
                </a:solidFill>
              </a:rPr>
              <a:t>A spinning</a:t>
            </a:r>
          </a:p>
          <a:p>
            <a:r>
              <a:rPr lang="en-US" b="0">
                <a:solidFill>
                  <a:srgbClr val="FF0000"/>
                </a:solidFill>
              </a:rPr>
              <a:t>circle of</a:t>
            </a:r>
          </a:p>
          <a:p>
            <a:r>
              <a:rPr lang="en-US" b="0">
                <a:solidFill>
                  <a:srgbClr val="FF0000"/>
                </a:solidFill>
              </a:rPr>
              <a:t>  radius r…</a:t>
            </a:r>
          </a:p>
        </p:txBody>
      </p:sp>
      <p:grpSp>
        <p:nvGrpSpPr>
          <p:cNvPr id="2" name="Group 39"/>
          <p:cNvGrpSpPr>
            <a:grpSpLocks/>
          </p:cNvGrpSpPr>
          <p:nvPr/>
        </p:nvGrpSpPr>
        <p:grpSpPr bwMode="auto">
          <a:xfrm>
            <a:off x="2458525" y="2046275"/>
            <a:ext cx="2466975" cy="2463800"/>
            <a:chOff x="969" y="789"/>
            <a:chExt cx="1554" cy="1552"/>
          </a:xfrm>
        </p:grpSpPr>
        <p:sp>
          <p:nvSpPr>
            <p:cNvPr id="37911" name="Oval 40"/>
            <p:cNvSpPr>
              <a:spLocks noChangeArrowheads="1"/>
            </p:cNvSpPr>
            <p:nvPr/>
          </p:nvSpPr>
          <p:spPr bwMode="auto">
            <a:xfrm>
              <a:off x="969" y="789"/>
              <a:ext cx="1554" cy="1552"/>
            </a:xfrm>
            <a:prstGeom prst="ellipse">
              <a:avLst/>
            </a:prstGeom>
            <a:noFill/>
            <a:ln w="25400">
              <a:solidFill>
                <a:srgbClr val="000000"/>
              </a:solidFill>
              <a:round/>
              <a:headEnd/>
              <a:tailEnd/>
            </a:ln>
          </p:spPr>
          <p:txBody>
            <a:bodyPr/>
            <a:lstStyle/>
            <a:p>
              <a:endParaRPr lang="en-US">
                <a:solidFill>
                  <a:srgbClr val="000000"/>
                </a:solidFill>
              </a:endParaRPr>
            </a:p>
          </p:txBody>
        </p:sp>
        <p:sp>
          <p:nvSpPr>
            <p:cNvPr id="37912" name="Freeform 41"/>
            <p:cNvSpPr>
              <a:spLocks/>
            </p:cNvSpPr>
            <p:nvPr/>
          </p:nvSpPr>
          <p:spPr bwMode="auto">
            <a:xfrm>
              <a:off x="1746" y="1487"/>
              <a:ext cx="769" cy="79"/>
            </a:xfrm>
            <a:custGeom>
              <a:avLst/>
              <a:gdLst>
                <a:gd name="T0" fmla="*/ 0 w 1426"/>
                <a:gd name="T1" fmla="*/ 1 h 146"/>
                <a:gd name="T2" fmla="*/ 1 w 1426"/>
                <a:gd name="T3" fmla="*/ 0 h 146"/>
                <a:gd name="T4" fmla="*/ 0 60000 65536"/>
                <a:gd name="T5" fmla="*/ 0 60000 65536"/>
                <a:gd name="T6" fmla="*/ 0 w 1426"/>
                <a:gd name="T7" fmla="*/ 0 h 146"/>
                <a:gd name="T8" fmla="*/ 1426 w 1426"/>
                <a:gd name="T9" fmla="*/ 146 h 146"/>
              </a:gdLst>
              <a:ahLst/>
              <a:cxnLst>
                <a:cxn ang="T4">
                  <a:pos x="T0" y="T1"/>
                </a:cxn>
                <a:cxn ang="T5">
                  <a:pos x="T2" y="T3"/>
                </a:cxn>
              </a:cxnLst>
              <a:rect l="T6" t="T7" r="T8" b="T9"/>
              <a:pathLst>
                <a:path w="1426" h="146">
                  <a:moveTo>
                    <a:pt x="0" y="146"/>
                  </a:moveTo>
                  <a:lnTo>
                    <a:pt x="1426" y="0"/>
                  </a:lnTo>
                </a:path>
              </a:pathLst>
            </a:custGeom>
            <a:noFill/>
            <a:ln w="25400">
              <a:solidFill>
                <a:srgbClr val="000000"/>
              </a:solidFill>
              <a:round/>
              <a:headEnd/>
              <a:tailEnd/>
            </a:ln>
          </p:spPr>
          <p:txBody>
            <a:bodyPr/>
            <a:lstStyle/>
            <a:p>
              <a:endParaRPr lang="en-US">
                <a:solidFill>
                  <a:srgbClr val="000000"/>
                </a:solidFill>
              </a:endParaRPr>
            </a:p>
          </p:txBody>
        </p:sp>
      </p:grpSp>
      <p:sp>
        <p:nvSpPr>
          <p:cNvPr id="406571" name="Freeform 43"/>
          <p:cNvSpPr>
            <a:spLocks/>
          </p:cNvSpPr>
          <p:nvPr/>
        </p:nvSpPr>
        <p:spPr bwMode="auto">
          <a:xfrm>
            <a:off x="3695188" y="3149587"/>
            <a:ext cx="1220787" cy="125413"/>
          </a:xfrm>
          <a:custGeom>
            <a:avLst/>
            <a:gdLst>
              <a:gd name="T0" fmla="*/ 0 w 1426"/>
              <a:gd name="T1" fmla="*/ 2147483647 h 146"/>
              <a:gd name="T2" fmla="*/ 2147483647 w 1426"/>
              <a:gd name="T3" fmla="*/ 0 h 146"/>
              <a:gd name="T4" fmla="*/ 0 60000 65536"/>
              <a:gd name="T5" fmla="*/ 0 60000 65536"/>
              <a:gd name="T6" fmla="*/ 0 w 1426"/>
              <a:gd name="T7" fmla="*/ 0 h 146"/>
              <a:gd name="T8" fmla="*/ 1426 w 1426"/>
              <a:gd name="T9" fmla="*/ 146 h 146"/>
            </a:gdLst>
            <a:ahLst/>
            <a:cxnLst>
              <a:cxn ang="T4">
                <a:pos x="T0" y="T1"/>
              </a:cxn>
              <a:cxn ang="T5">
                <a:pos x="T2" y="T3"/>
              </a:cxn>
            </a:cxnLst>
            <a:rect l="T6" t="T7" r="T8" b="T9"/>
            <a:pathLst>
              <a:path w="1426" h="146">
                <a:moveTo>
                  <a:pt x="0" y="146"/>
                </a:moveTo>
                <a:lnTo>
                  <a:pt x="1426" y="0"/>
                </a:lnTo>
              </a:path>
            </a:pathLst>
          </a:custGeom>
          <a:noFill/>
          <a:ln w="25400">
            <a:solidFill>
              <a:srgbClr val="C0C0C0"/>
            </a:solidFill>
            <a:round/>
            <a:headEnd/>
            <a:tailEnd/>
          </a:ln>
        </p:spPr>
        <p:txBody>
          <a:bodyPr/>
          <a:lstStyle/>
          <a:p>
            <a:endParaRPr lang="en-US">
              <a:solidFill>
                <a:srgbClr val="000000"/>
              </a:solidFill>
            </a:endParaRPr>
          </a:p>
        </p:txBody>
      </p:sp>
      <p:grpSp>
        <p:nvGrpSpPr>
          <p:cNvPr id="3" name="Group 44"/>
          <p:cNvGrpSpPr>
            <a:grpSpLocks/>
          </p:cNvGrpSpPr>
          <p:nvPr/>
        </p:nvGrpSpPr>
        <p:grpSpPr bwMode="auto">
          <a:xfrm>
            <a:off x="3077650" y="2349487"/>
            <a:ext cx="2620963" cy="1230313"/>
            <a:chOff x="2743" y="2696"/>
            <a:chExt cx="1651" cy="775"/>
          </a:xfrm>
        </p:grpSpPr>
        <p:sp>
          <p:nvSpPr>
            <p:cNvPr id="37906" name="AutoShape 45"/>
            <p:cNvSpPr>
              <a:spLocks/>
            </p:cNvSpPr>
            <p:nvPr/>
          </p:nvSpPr>
          <p:spPr bwMode="auto">
            <a:xfrm rot="-1190813">
              <a:off x="3909" y="2696"/>
              <a:ext cx="97" cy="485"/>
            </a:xfrm>
            <a:prstGeom prst="rightBrace">
              <a:avLst>
                <a:gd name="adj1" fmla="val 41667"/>
                <a:gd name="adj2" fmla="val 50000"/>
              </a:avLst>
            </a:prstGeom>
            <a:noFill/>
            <a:ln w="25400">
              <a:solidFill>
                <a:srgbClr val="000000"/>
              </a:solidFill>
              <a:round/>
              <a:headEnd/>
              <a:tailEnd/>
            </a:ln>
          </p:spPr>
          <p:txBody>
            <a:bodyPr/>
            <a:lstStyle/>
            <a:p>
              <a:endParaRPr lang="en-US">
                <a:solidFill>
                  <a:srgbClr val="000000"/>
                </a:solidFill>
              </a:endParaRPr>
            </a:p>
          </p:txBody>
        </p:sp>
        <p:sp>
          <p:nvSpPr>
            <p:cNvPr id="37907" name="Freeform 46"/>
            <p:cNvSpPr>
              <a:spLocks/>
            </p:cNvSpPr>
            <p:nvPr/>
          </p:nvSpPr>
          <p:spPr bwMode="auto">
            <a:xfrm>
              <a:off x="3412" y="3250"/>
              <a:ext cx="16" cy="221"/>
            </a:xfrm>
            <a:custGeom>
              <a:avLst/>
              <a:gdLst>
                <a:gd name="T0" fmla="*/ 1 w 30"/>
                <a:gd name="T1" fmla="*/ 1 h 410"/>
                <a:gd name="T2" fmla="*/ 0 w 30"/>
                <a:gd name="T3" fmla="*/ 0 h 410"/>
                <a:gd name="T4" fmla="*/ 0 60000 65536"/>
                <a:gd name="T5" fmla="*/ 0 60000 65536"/>
                <a:gd name="T6" fmla="*/ 0 w 30"/>
                <a:gd name="T7" fmla="*/ 0 h 410"/>
                <a:gd name="T8" fmla="*/ 30 w 30"/>
                <a:gd name="T9" fmla="*/ 410 h 410"/>
              </a:gdLst>
              <a:ahLst/>
              <a:cxnLst>
                <a:cxn ang="T4">
                  <a:pos x="T0" y="T1"/>
                </a:cxn>
                <a:cxn ang="T5">
                  <a:pos x="T2" y="T3"/>
                </a:cxn>
              </a:cxnLst>
              <a:rect l="T6" t="T7" r="T8" b="T9"/>
              <a:pathLst>
                <a:path w="30" h="410">
                  <a:moveTo>
                    <a:pt x="30" y="410"/>
                  </a:moveTo>
                  <a:lnTo>
                    <a:pt x="0"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37908" name="Freeform 47"/>
            <p:cNvSpPr>
              <a:spLocks/>
            </p:cNvSpPr>
            <p:nvPr/>
          </p:nvSpPr>
          <p:spPr bwMode="auto">
            <a:xfrm>
              <a:off x="3180" y="2916"/>
              <a:ext cx="168" cy="183"/>
            </a:xfrm>
            <a:custGeom>
              <a:avLst/>
              <a:gdLst>
                <a:gd name="T0" fmla="*/ 0 w 310"/>
                <a:gd name="T1" fmla="*/ 0 h 340"/>
                <a:gd name="T2" fmla="*/ 1 w 310"/>
                <a:gd name="T3" fmla="*/ 1 h 340"/>
                <a:gd name="T4" fmla="*/ 0 60000 65536"/>
                <a:gd name="T5" fmla="*/ 0 60000 65536"/>
                <a:gd name="T6" fmla="*/ 0 w 310"/>
                <a:gd name="T7" fmla="*/ 0 h 340"/>
                <a:gd name="T8" fmla="*/ 310 w 310"/>
                <a:gd name="T9" fmla="*/ 340 h 340"/>
              </a:gdLst>
              <a:ahLst/>
              <a:cxnLst>
                <a:cxn ang="T4">
                  <a:pos x="T0" y="T1"/>
                </a:cxn>
                <a:cxn ang="T5">
                  <a:pos x="T2" y="T3"/>
                </a:cxn>
              </a:cxnLst>
              <a:rect l="T6" t="T7" r="T8" b="T9"/>
              <a:pathLst>
                <a:path w="310" h="340">
                  <a:moveTo>
                    <a:pt x="0" y="0"/>
                  </a:moveTo>
                  <a:lnTo>
                    <a:pt x="310" y="34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37909" name="Text Box 48"/>
            <p:cNvSpPr txBox="1">
              <a:spLocks noChangeArrowheads="1"/>
            </p:cNvSpPr>
            <p:nvPr/>
          </p:nvSpPr>
          <p:spPr bwMode="auto">
            <a:xfrm>
              <a:off x="2743" y="2696"/>
              <a:ext cx="486" cy="388"/>
            </a:xfrm>
            <a:prstGeom prst="rect">
              <a:avLst/>
            </a:prstGeom>
            <a:noFill/>
            <a:ln w="9525">
              <a:noFill/>
              <a:miter lim="800000"/>
              <a:headEnd/>
              <a:tailEnd/>
            </a:ln>
          </p:spPr>
          <p:txBody>
            <a:bodyPr/>
            <a:lstStyle/>
            <a:p>
              <a:r>
                <a:rPr lang="en-US" dirty="0" err="1" smtClean="0">
                  <a:solidFill>
                    <a:srgbClr val="000000"/>
                  </a:solidFill>
                  <a:latin typeface="Symbol" pitchFamily="18" charset="2"/>
                </a:rPr>
                <a:t>Dq</a:t>
              </a:r>
              <a:endParaRPr lang="en-US" dirty="0">
                <a:solidFill>
                  <a:srgbClr val="000000"/>
                </a:solidFill>
              </a:endParaRPr>
            </a:p>
          </p:txBody>
        </p:sp>
        <p:sp>
          <p:nvSpPr>
            <p:cNvPr id="37910" name="Text Box 49"/>
            <p:cNvSpPr txBox="1">
              <a:spLocks noChangeArrowheads="1"/>
            </p:cNvSpPr>
            <p:nvPr/>
          </p:nvSpPr>
          <p:spPr bwMode="auto">
            <a:xfrm>
              <a:off x="3909" y="2696"/>
              <a:ext cx="485" cy="388"/>
            </a:xfrm>
            <a:prstGeom prst="rect">
              <a:avLst/>
            </a:prstGeom>
            <a:noFill/>
            <a:ln w="9525">
              <a:noFill/>
              <a:miter lim="800000"/>
              <a:headEnd/>
              <a:tailEnd/>
            </a:ln>
          </p:spPr>
          <p:txBody>
            <a:bodyPr/>
            <a:lstStyle/>
            <a:p>
              <a:r>
                <a:rPr lang="en-US" b="0" dirty="0">
                  <a:solidFill>
                    <a:srgbClr val="000000"/>
                  </a:solidFill>
                  <a:latin typeface="Symbol" pitchFamily="18" charset="2"/>
                </a:rPr>
                <a:t>  </a:t>
              </a:r>
              <a:r>
                <a:rPr lang="en-US" dirty="0">
                  <a:solidFill>
                    <a:srgbClr val="000000"/>
                  </a:solidFill>
                  <a:latin typeface="Symbol" pitchFamily="18" charset="2"/>
                </a:rPr>
                <a:t>D</a:t>
              </a:r>
              <a:r>
                <a:rPr lang="en-US" b="0" dirty="0">
                  <a:solidFill>
                    <a:srgbClr val="000000"/>
                  </a:solidFill>
                </a:rPr>
                <a:t>s</a:t>
              </a:r>
            </a:p>
          </p:txBody>
        </p:sp>
      </p:grpSp>
      <p:sp>
        <p:nvSpPr>
          <p:cNvPr id="26" name="Text Box 19"/>
          <p:cNvSpPr txBox="1">
            <a:spLocks noChangeArrowheads="1"/>
          </p:cNvSpPr>
          <p:nvPr/>
        </p:nvSpPr>
        <p:spPr bwMode="auto">
          <a:xfrm>
            <a:off x="2875436" y="168255"/>
            <a:ext cx="3560590" cy="523220"/>
          </a:xfrm>
          <a:prstGeom prst="rect">
            <a:avLst/>
          </a:prstGeom>
          <a:noFill/>
          <a:ln w="9525">
            <a:noFill/>
            <a:miter lim="800000"/>
            <a:headEnd/>
            <a:tailEnd/>
          </a:ln>
        </p:spPr>
        <p:txBody>
          <a:bodyPr wrap="none">
            <a:spAutoFit/>
          </a:bodyPr>
          <a:lstStyle/>
          <a:p>
            <a:r>
              <a:rPr lang="en-US" dirty="0" smtClean="0">
                <a:solidFill>
                  <a:srgbClr val="FF0000"/>
                </a:solidFill>
              </a:rPr>
              <a:t>Angular Kinematics</a:t>
            </a:r>
            <a:endParaRPr lang="en-US" dirty="0">
              <a:solidFill>
                <a:srgbClr val="FF0000"/>
              </a:solidFill>
            </a:endParaRPr>
          </a:p>
        </p:txBody>
      </p:sp>
      <p:sp>
        <p:nvSpPr>
          <p:cNvPr id="27" name="Text Box 19"/>
          <p:cNvSpPr txBox="1">
            <a:spLocks noChangeArrowheads="1"/>
          </p:cNvSpPr>
          <p:nvPr/>
        </p:nvSpPr>
        <p:spPr bwMode="auto">
          <a:xfrm>
            <a:off x="296816" y="845152"/>
            <a:ext cx="3706464" cy="523220"/>
          </a:xfrm>
          <a:prstGeom prst="rect">
            <a:avLst/>
          </a:prstGeom>
          <a:noFill/>
          <a:ln w="9525">
            <a:noFill/>
            <a:miter lim="800000"/>
            <a:headEnd/>
            <a:tailEnd/>
          </a:ln>
        </p:spPr>
        <p:txBody>
          <a:bodyPr wrap="none">
            <a:spAutoFit/>
          </a:bodyPr>
          <a:lstStyle/>
          <a:p>
            <a:r>
              <a:rPr lang="en-US" b="0" u="sng" dirty="0" smtClean="0">
                <a:solidFill>
                  <a:srgbClr val="FF0000"/>
                </a:solidFill>
              </a:rPr>
              <a:t>angular displacement</a:t>
            </a:r>
            <a:r>
              <a:rPr lang="en-US" b="0" dirty="0" smtClean="0">
                <a:solidFill>
                  <a:srgbClr val="FF0000"/>
                </a:solidFill>
              </a:rPr>
              <a:t>:</a:t>
            </a:r>
            <a:endParaRPr lang="en-US" b="0" dirty="0">
              <a:solidFill>
                <a:srgbClr val="FF0000"/>
              </a:solidFill>
            </a:endParaRPr>
          </a:p>
        </p:txBody>
      </p:sp>
      <p:sp>
        <p:nvSpPr>
          <p:cNvPr id="28" name="Text Box 19"/>
          <p:cNvSpPr txBox="1">
            <a:spLocks noChangeArrowheads="1"/>
          </p:cNvSpPr>
          <p:nvPr/>
        </p:nvSpPr>
        <p:spPr bwMode="auto">
          <a:xfrm>
            <a:off x="4061767" y="845152"/>
            <a:ext cx="4826962" cy="954107"/>
          </a:xfrm>
          <a:prstGeom prst="rect">
            <a:avLst/>
          </a:prstGeom>
          <a:noFill/>
          <a:ln w="9525">
            <a:noFill/>
            <a:miter lim="800000"/>
            <a:headEnd/>
            <a:tailEnd/>
          </a:ln>
        </p:spPr>
        <p:txBody>
          <a:bodyPr wrap="none">
            <a:spAutoFit/>
          </a:bodyPr>
          <a:lstStyle/>
          <a:p>
            <a:pPr algn="l"/>
            <a:r>
              <a:rPr lang="en-US" b="0" dirty="0" smtClean="0">
                <a:solidFill>
                  <a:srgbClr val="000000"/>
                </a:solidFill>
              </a:rPr>
              <a:t>the angle “turned through” by</a:t>
            </a:r>
          </a:p>
          <a:p>
            <a:pPr algn="l"/>
            <a:r>
              <a:rPr lang="en-US" b="0" dirty="0" smtClean="0">
                <a:solidFill>
                  <a:srgbClr val="000000"/>
                </a:solidFill>
              </a:rPr>
              <a:t>an object in circular motion </a:t>
            </a:r>
            <a:endParaRPr lang="en-US" b="0" dirty="0">
              <a:solidFill>
                <a:srgbClr val="000000"/>
              </a:solidFill>
            </a:endParaRPr>
          </a:p>
        </p:txBody>
      </p:sp>
      <p:sp>
        <p:nvSpPr>
          <p:cNvPr id="4" name="Oval 3"/>
          <p:cNvSpPr/>
          <p:nvPr/>
        </p:nvSpPr>
        <p:spPr bwMode="auto">
          <a:xfrm>
            <a:off x="4370121" y="3072634"/>
            <a:ext cx="225632" cy="225632"/>
          </a:xfrm>
          <a:prstGeom prst="ellipse">
            <a:avLst/>
          </a:prstGeom>
          <a:solidFill>
            <a:srgbClr val="7777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5" name="Rectangle 4"/>
          <p:cNvSpPr/>
          <p:nvPr/>
        </p:nvSpPr>
        <p:spPr bwMode="auto">
          <a:xfrm rot="21164083">
            <a:off x="4797634" y="3037008"/>
            <a:ext cx="213756" cy="213756"/>
          </a:xfrm>
          <a:prstGeom prst="rect">
            <a:avLst/>
          </a:prstGeom>
          <a:solidFill>
            <a:srgbClr val="7777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30" name="Oval 29"/>
          <p:cNvSpPr/>
          <p:nvPr/>
        </p:nvSpPr>
        <p:spPr bwMode="auto">
          <a:xfrm>
            <a:off x="4206537" y="2648685"/>
            <a:ext cx="225632" cy="225632"/>
          </a:xfrm>
          <a:prstGeom prst="ellipse">
            <a:avLst/>
          </a:prstGeom>
          <a:solidFill>
            <a:srgbClr val="7777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31" name="Rectangle 30"/>
          <p:cNvSpPr/>
          <p:nvPr/>
        </p:nvSpPr>
        <p:spPr bwMode="auto">
          <a:xfrm rot="19180082">
            <a:off x="4527124" y="2385498"/>
            <a:ext cx="213756" cy="213756"/>
          </a:xfrm>
          <a:prstGeom prst="rect">
            <a:avLst/>
          </a:prstGeom>
          <a:solidFill>
            <a:srgbClr val="77777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35" name="Text Box 19"/>
          <p:cNvSpPr txBox="1">
            <a:spLocks noChangeArrowheads="1"/>
          </p:cNvSpPr>
          <p:nvPr/>
        </p:nvSpPr>
        <p:spPr bwMode="auto">
          <a:xfrm>
            <a:off x="392289" y="4736777"/>
            <a:ext cx="6011582" cy="954107"/>
          </a:xfrm>
          <a:prstGeom prst="rect">
            <a:avLst/>
          </a:prstGeom>
          <a:noFill/>
          <a:ln w="9525">
            <a:noFill/>
            <a:miter lim="800000"/>
            <a:headEnd/>
            <a:tailEnd/>
          </a:ln>
        </p:spPr>
        <p:txBody>
          <a:bodyPr wrap="none">
            <a:spAutoFit/>
          </a:bodyPr>
          <a:lstStyle/>
          <a:p>
            <a:pPr algn="l"/>
            <a:r>
              <a:rPr lang="en-US" b="0" dirty="0" smtClean="0">
                <a:solidFill>
                  <a:srgbClr val="FF0000"/>
                </a:solidFill>
              </a:rPr>
              <a:t>The angular displacement </a:t>
            </a:r>
            <a:r>
              <a:rPr lang="en-US" dirty="0" err="1" smtClean="0">
                <a:solidFill>
                  <a:srgbClr val="FF0000"/>
                </a:solidFill>
                <a:latin typeface="Symbol" panose="05050102010706020507" pitchFamily="18" charset="2"/>
              </a:rPr>
              <a:t>Dq</a:t>
            </a:r>
            <a:r>
              <a:rPr lang="en-US" b="0" dirty="0" smtClean="0">
                <a:solidFill>
                  <a:srgbClr val="FF0000"/>
                </a:solidFill>
              </a:rPr>
              <a:t> of any </a:t>
            </a:r>
          </a:p>
          <a:p>
            <a:pPr algn="l"/>
            <a:r>
              <a:rPr lang="en-US" b="0" dirty="0" smtClean="0">
                <a:solidFill>
                  <a:srgbClr val="FF0000"/>
                </a:solidFill>
              </a:rPr>
              <a:t>part (or ALL) of a rotating object…</a:t>
            </a:r>
            <a:r>
              <a:rPr lang="en-US" b="0" dirty="0" smtClean="0">
                <a:solidFill>
                  <a:srgbClr val="000000"/>
                </a:solidFill>
              </a:rPr>
              <a:t> </a:t>
            </a:r>
          </a:p>
        </p:txBody>
      </p:sp>
      <p:pic>
        <p:nvPicPr>
          <p:cNvPr id="37" name="Picture 10" descr="j04298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3154">
            <a:off x="6540811" y="4694865"/>
            <a:ext cx="2162175" cy="1965325"/>
          </a:xfrm>
          <a:prstGeom prst="rect">
            <a:avLst/>
          </a:prstGeom>
          <a:noFill/>
          <a:ln w="9525">
            <a:noFill/>
            <a:miter lim="800000"/>
            <a:headEnd/>
            <a:tailEnd/>
          </a:ln>
        </p:spPr>
      </p:pic>
      <p:sp>
        <p:nvSpPr>
          <p:cNvPr id="39" name="Text Box 19"/>
          <p:cNvSpPr txBox="1">
            <a:spLocks noChangeArrowheads="1"/>
          </p:cNvSpPr>
          <p:nvPr/>
        </p:nvSpPr>
        <p:spPr bwMode="auto">
          <a:xfrm>
            <a:off x="392289" y="5599374"/>
            <a:ext cx="4182555" cy="523220"/>
          </a:xfrm>
          <a:prstGeom prst="rect">
            <a:avLst/>
          </a:prstGeom>
          <a:noFill/>
          <a:ln w="9525">
            <a:noFill/>
            <a:miter lim="800000"/>
            <a:headEnd/>
            <a:tailEnd/>
          </a:ln>
        </p:spPr>
        <p:txBody>
          <a:bodyPr wrap="none">
            <a:spAutoFit/>
          </a:bodyPr>
          <a:lstStyle/>
          <a:p>
            <a:pPr algn="l"/>
            <a:r>
              <a:rPr lang="en-US" b="0" dirty="0" smtClean="0">
                <a:solidFill>
                  <a:srgbClr val="000000"/>
                </a:solidFill>
              </a:rPr>
              <a:t>is everywhere the same. </a:t>
            </a:r>
            <a:endParaRPr lang="en-US" b="0" dirty="0">
              <a:solidFill>
                <a:srgbClr val="000000"/>
              </a:solidFill>
            </a:endParaRPr>
          </a:p>
        </p:txBody>
      </p:sp>
      <p:sp>
        <p:nvSpPr>
          <p:cNvPr id="40" name="Text Box 19"/>
          <p:cNvSpPr txBox="1">
            <a:spLocks noChangeArrowheads="1"/>
          </p:cNvSpPr>
          <p:nvPr/>
        </p:nvSpPr>
        <p:spPr bwMode="auto">
          <a:xfrm>
            <a:off x="344991" y="5615124"/>
            <a:ext cx="5681363" cy="954107"/>
          </a:xfrm>
          <a:prstGeom prst="rect">
            <a:avLst/>
          </a:prstGeom>
          <a:noFill/>
          <a:ln w="9525">
            <a:noFill/>
            <a:miter lim="800000"/>
            <a:headEnd/>
            <a:tailEnd/>
          </a:ln>
        </p:spPr>
        <p:txBody>
          <a:bodyPr wrap="none">
            <a:spAutoFit/>
          </a:bodyPr>
          <a:lstStyle/>
          <a:p>
            <a:pPr algn="l"/>
            <a:r>
              <a:rPr lang="en-US" b="0" dirty="0" smtClean="0">
                <a:solidFill>
                  <a:srgbClr val="000000"/>
                </a:solidFill>
              </a:rPr>
              <a:t>				   (This will</a:t>
            </a:r>
          </a:p>
          <a:p>
            <a:pPr algn="l"/>
            <a:r>
              <a:rPr lang="en-US" b="0" dirty="0" smtClean="0">
                <a:solidFill>
                  <a:srgbClr val="000000"/>
                </a:solidFill>
              </a:rPr>
              <a:t>apply for </a:t>
            </a:r>
            <a:r>
              <a:rPr lang="en-US" b="0" dirty="0" err="1" smtClean="0">
                <a:solidFill>
                  <a:srgbClr val="000000"/>
                </a:solidFill>
              </a:rPr>
              <a:t>ang.</a:t>
            </a:r>
            <a:r>
              <a:rPr lang="en-US" b="0" dirty="0" smtClean="0">
                <a:solidFill>
                  <a:srgbClr val="000000"/>
                </a:solidFill>
              </a:rPr>
              <a:t> vel. and </a:t>
            </a:r>
            <a:r>
              <a:rPr lang="en-US" b="0" dirty="0" err="1" smtClean="0">
                <a:solidFill>
                  <a:srgbClr val="000000"/>
                </a:solidFill>
              </a:rPr>
              <a:t>accel</a:t>
            </a:r>
            <a:r>
              <a:rPr lang="en-US" b="0" dirty="0" smtClean="0">
                <a:solidFill>
                  <a:srgbClr val="000000"/>
                </a:solidFill>
              </a:rPr>
              <a:t>., too.)</a:t>
            </a:r>
            <a:endParaRPr lang="en-US" b="0" dirty="0">
              <a:solidFill>
                <a:srgbClr val="000000"/>
              </a:solidFill>
            </a:endParaRPr>
          </a:p>
        </p:txBody>
      </p:sp>
      <p:grpSp>
        <p:nvGrpSpPr>
          <p:cNvPr id="6" name="Group 5"/>
          <p:cNvGrpSpPr/>
          <p:nvPr/>
        </p:nvGrpSpPr>
        <p:grpSpPr>
          <a:xfrm>
            <a:off x="6335708" y="2207755"/>
            <a:ext cx="1718740" cy="595757"/>
            <a:chOff x="6329770" y="2142437"/>
            <a:chExt cx="1718740" cy="595757"/>
          </a:xfrm>
        </p:grpSpPr>
        <p:sp>
          <p:nvSpPr>
            <p:cNvPr id="406552" name="Rectangle 24"/>
            <p:cNvSpPr>
              <a:spLocks noChangeArrowheads="1"/>
            </p:cNvSpPr>
            <p:nvPr/>
          </p:nvSpPr>
          <p:spPr bwMode="auto">
            <a:xfrm>
              <a:off x="6329770" y="2142437"/>
              <a:ext cx="1718740" cy="523220"/>
            </a:xfrm>
            <a:prstGeom prst="rect">
              <a:avLst/>
            </a:prstGeom>
            <a:noFill/>
            <a:ln w="9525" algn="ctr">
              <a:noFill/>
              <a:miter lim="800000"/>
              <a:headEnd/>
              <a:tailEnd/>
            </a:ln>
          </p:spPr>
          <p:txBody>
            <a:bodyPr wrap="none" anchor="ctr">
              <a:spAutoFit/>
            </a:bodyPr>
            <a:lstStyle/>
            <a:p>
              <a:pPr algn="l"/>
              <a:r>
                <a:rPr lang="en-US" dirty="0">
                  <a:solidFill>
                    <a:srgbClr val="000000"/>
                  </a:solidFill>
                  <a:latin typeface="Symbol" pitchFamily="18" charset="2"/>
                </a:rPr>
                <a:t>D</a:t>
              </a:r>
              <a:r>
                <a:rPr lang="en-US" b="0" dirty="0">
                  <a:solidFill>
                    <a:srgbClr val="000000"/>
                  </a:solidFill>
                </a:rPr>
                <a:t>s = </a:t>
              </a:r>
              <a:r>
                <a:rPr lang="en-US"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r </a:t>
              </a:r>
            </a:p>
          </p:txBody>
        </p:sp>
        <p:sp>
          <p:nvSpPr>
            <p:cNvPr id="32" name="Arc 31"/>
            <p:cNvSpPr/>
            <p:nvPr/>
          </p:nvSpPr>
          <p:spPr bwMode="auto">
            <a:xfrm rot="18579899">
              <a:off x="7221404" y="2138338"/>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sp>
          <p:nvSpPr>
            <p:cNvPr id="34" name="Arc 33"/>
            <p:cNvSpPr/>
            <p:nvPr/>
          </p:nvSpPr>
          <p:spPr bwMode="auto">
            <a:xfrm rot="18579899">
              <a:off x="6396069" y="2138339"/>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7" name="Group 6"/>
          <p:cNvGrpSpPr/>
          <p:nvPr/>
        </p:nvGrpSpPr>
        <p:grpSpPr>
          <a:xfrm>
            <a:off x="5639875" y="2957452"/>
            <a:ext cx="3182938" cy="604099"/>
            <a:chOff x="5639875" y="2957452"/>
            <a:chExt cx="3182938" cy="604099"/>
          </a:xfrm>
        </p:grpSpPr>
        <p:sp>
          <p:nvSpPr>
            <p:cNvPr id="406554" name="Rectangle 26"/>
            <p:cNvSpPr>
              <a:spLocks noChangeArrowheads="1"/>
            </p:cNvSpPr>
            <p:nvPr/>
          </p:nvSpPr>
          <p:spPr bwMode="auto">
            <a:xfrm>
              <a:off x="5639875" y="2957452"/>
              <a:ext cx="3182938" cy="519113"/>
            </a:xfrm>
            <a:prstGeom prst="rect">
              <a:avLst/>
            </a:prstGeom>
            <a:noFill/>
            <a:ln w="9525" algn="ctr">
              <a:noFill/>
              <a:miter lim="800000"/>
              <a:headEnd/>
              <a:tailEnd/>
            </a:ln>
          </p:spPr>
          <p:txBody>
            <a:bodyPr wrap="none" anchor="ctr">
              <a:spAutoFit/>
            </a:bodyPr>
            <a:lstStyle/>
            <a:p>
              <a:pPr algn="l"/>
              <a:r>
                <a:rPr lang="en-US" dirty="0">
                  <a:solidFill>
                    <a:srgbClr val="000000"/>
                  </a:solidFill>
                  <a:latin typeface="Symbol" pitchFamily="18" charset="2"/>
                </a:rPr>
                <a:t>D</a:t>
              </a:r>
              <a:r>
                <a:rPr lang="en-US" b="0" dirty="0">
                  <a:solidFill>
                    <a:srgbClr val="000000"/>
                  </a:solidFill>
                </a:rPr>
                <a:t>s = arc length (m)</a:t>
              </a:r>
            </a:p>
          </p:txBody>
        </p:sp>
        <p:sp>
          <p:nvSpPr>
            <p:cNvPr id="36" name="Arc 35"/>
            <p:cNvSpPr/>
            <p:nvPr/>
          </p:nvSpPr>
          <p:spPr bwMode="auto">
            <a:xfrm rot="18579899">
              <a:off x="5699268" y="2961696"/>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grpSp>
        <p:nvGrpSpPr>
          <p:cNvPr id="8" name="Group 7"/>
          <p:cNvGrpSpPr/>
          <p:nvPr/>
        </p:nvGrpSpPr>
        <p:grpSpPr>
          <a:xfrm>
            <a:off x="5626630" y="3525014"/>
            <a:ext cx="3170238" cy="1373188"/>
            <a:chOff x="5626630" y="3525014"/>
            <a:chExt cx="3170238" cy="1373188"/>
          </a:xfrm>
        </p:grpSpPr>
        <p:sp>
          <p:nvSpPr>
            <p:cNvPr id="406555" name="Rectangle 27"/>
            <p:cNvSpPr>
              <a:spLocks noChangeArrowheads="1"/>
            </p:cNvSpPr>
            <p:nvPr/>
          </p:nvSpPr>
          <p:spPr bwMode="auto">
            <a:xfrm>
              <a:off x="5626630" y="3525014"/>
              <a:ext cx="3170238" cy="1373188"/>
            </a:xfrm>
            <a:prstGeom prst="rect">
              <a:avLst/>
            </a:prstGeom>
            <a:noFill/>
            <a:ln w="9525" algn="ctr">
              <a:noFill/>
              <a:miter lim="800000"/>
              <a:headEnd/>
              <a:tailEnd/>
            </a:ln>
          </p:spPr>
          <p:txBody>
            <a:bodyPr wrap="none" anchor="ctr">
              <a:spAutoFit/>
            </a:bodyPr>
            <a:lstStyle/>
            <a:p>
              <a:pPr algn="l"/>
              <a:r>
                <a:rPr lang="en-US" dirty="0" err="1" smtClean="0">
                  <a:solidFill>
                    <a:srgbClr val="000000"/>
                  </a:solidFill>
                  <a:latin typeface="Symbol" pitchFamily="18" charset="2"/>
                </a:rPr>
                <a:t>Dq</a:t>
              </a:r>
              <a:r>
                <a:rPr lang="en-US" b="0" dirty="0" smtClean="0">
                  <a:solidFill>
                    <a:srgbClr val="000000"/>
                  </a:solidFill>
                </a:rPr>
                <a:t> </a:t>
              </a:r>
              <a:r>
                <a:rPr lang="en-US" b="0" dirty="0">
                  <a:solidFill>
                    <a:srgbClr val="000000"/>
                  </a:solidFill>
                </a:rPr>
                <a:t>= angular</a:t>
              </a:r>
            </a:p>
            <a:p>
              <a:pPr algn="l"/>
              <a:r>
                <a:rPr lang="en-US" b="0" dirty="0">
                  <a:solidFill>
                    <a:srgbClr val="000000"/>
                  </a:solidFill>
                </a:rPr>
                <a:t>         displacement</a:t>
              </a:r>
            </a:p>
            <a:p>
              <a:pPr algn="l"/>
              <a:r>
                <a:rPr lang="en-US" b="0" dirty="0">
                  <a:solidFill>
                    <a:srgbClr val="000000"/>
                  </a:solidFill>
                </a:rPr>
                <a:t>	  (radians) </a:t>
              </a:r>
            </a:p>
          </p:txBody>
        </p:sp>
        <p:sp>
          <p:nvSpPr>
            <p:cNvPr id="38" name="Arc 37"/>
            <p:cNvSpPr/>
            <p:nvPr/>
          </p:nvSpPr>
          <p:spPr bwMode="auto">
            <a:xfrm rot="18579899">
              <a:off x="5699268" y="3525773"/>
              <a:ext cx="552139" cy="647571"/>
            </a:xfrm>
            <a:prstGeom prst="arc">
              <a:avLst/>
            </a:prstGeom>
            <a:noFill/>
            <a:ln w="28575" cap="flat" cmpd="sng" algn="ctr">
              <a:solidFill>
                <a:schemeClr val="tx1"/>
              </a:solidFill>
              <a:prstDash val="solid"/>
              <a:round/>
              <a:headEnd type="stealth" w="lg" len="lg"/>
              <a:tailEnd type="stealth" w="lg" len="lg"/>
            </a:ln>
            <a:effectLst/>
          </p:spPr>
          <p:txBody>
            <a:bodyPr vert="horz" wrap="square" lIns="91440" tIns="45720" rIns="91440" bIns="45720" numCol="1" rtlCol="0" anchor="ctr" anchorCtr="0" compatLnSpc="1">
              <a:prstTxWarp prst="textNoShape">
                <a:avLst/>
              </a:prstTxWarp>
              <a:spAutoFit/>
            </a:bodyPr>
            <a:lstStyle/>
            <a:p>
              <a:endParaRPr lang="en-US" b="0" smtClean="0">
                <a:solidFill>
                  <a:srgbClr val="000000"/>
                </a:solidFill>
                <a:latin typeface="Arial" charset="0"/>
              </a:endParaRPr>
            </a:p>
          </p:txBody>
        </p:sp>
      </p:grpSp>
    </p:spTree>
    <p:extLst>
      <p:ext uri="{BB962C8B-B14F-4D97-AF65-F5344CB8AC3E}">
        <p14:creationId xmlns:p14="http://schemas.microsoft.com/office/powerpoint/2010/main" val="2546462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06547"/>
                                        </p:tgtEl>
                                        <p:attrNameLst>
                                          <p:attrName>style.visibility</p:attrName>
                                        </p:attrNameLst>
                                      </p:cBhvr>
                                      <p:to>
                                        <p:strVal val="visible"/>
                                      </p:to>
                                    </p:set>
                                    <p:anim by="(-#ppt_w*2)" calcmode="lin" valueType="num">
                                      <p:cBhvr rctx="PPT">
                                        <p:cTn id="12" dur="500" autoRev="1" fill="hold">
                                          <p:stCondLst>
                                            <p:cond delay="0"/>
                                          </p:stCondLst>
                                        </p:cTn>
                                        <p:tgtEl>
                                          <p:spTgt spid="406547"/>
                                        </p:tgtEl>
                                        <p:attrNameLst>
                                          <p:attrName>ppt_w</p:attrName>
                                        </p:attrNameLst>
                                      </p:cBhvr>
                                    </p:anim>
                                    <p:anim by="(#ppt_w*0.50)" calcmode="lin" valueType="num">
                                      <p:cBhvr>
                                        <p:cTn id="13" dur="500" decel="50000" autoRev="1" fill="hold">
                                          <p:stCondLst>
                                            <p:cond delay="0"/>
                                          </p:stCondLst>
                                        </p:cTn>
                                        <p:tgtEl>
                                          <p:spTgt spid="406547"/>
                                        </p:tgtEl>
                                        <p:attrNameLst>
                                          <p:attrName>ppt_x</p:attrName>
                                        </p:attrNameLst>
                                      </p:cBhvr>
                                    </p:anim>
                                    <p:anim from="(-#ppt_h/2)" to="(#ppt_y)" calcmode="lin" valueType="num">
                                      <p:cBhvr>
                                        <p:cTn id="14" dur="1000" fill="hold">
                                          <p:stCondLst>
                                            <p:cond delay="0"/>
                                          </p:stCondLst>
                                        </p:cTn>
                                        <p:tgtEl>
                                          <p:spTgt spid="406547"/>
                                        </p:tgtEl>
                                        <p:attrNameLst>
                                          <p:attrName>ppt_y</p:attrName>
                                        </p:attrNameLst>
                                      </p:cBhvr>
                                    </p:anim>
                                    <p:animRot by="21600000">
                                      <p:cBhvr>
                                        <p:cTn id="15" dur="1000" fill="hold">
                                          <p:stCondLst>
                                            <p:cond delay="0"/>
                                          </p:stCondLst>
                                        </p:cTn>
                                        <p:tgtEl>
                                          <p:spTgt spid="406547"/>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040000">
                                      <p:cBhvr>
                                        <p:cTn id="22" dur="2000" fill="hold"/>
                                        <p:tgtEl>
                                          <p:spTgt spid="2"/>
                                        </p:tgtEl>
                                        <p:attrNameLst>
                                          <p:attrName>r</p:attrName>
                                        </p:attrNameLst>
                                      </p:cBhvr>
                                    </p:animRot>
                                  </p:childTnLst>
                                </p:cTn>
                              </p:par>
                              <p:par>
                                <p:cTn id="23" presetID="1" presetClass="entr" presetSubtype="0" fill="hold" grpId="0" nodeType="withEffect">
                                  <p:stCondLst>
                                    <p:cond delay="0"/>
                                  </p:stCondLst>
                                  <p:childTnLst>
                                    <p:set>
                                      <p:cBhvr>
                                        <p:cTn id="24" dur="1" fill="hold">
                                          <p:stCondLst>
                                            <p:cond delay="0"/>
                                          </p:stCondLst>
                                        </p:cTn>
                                        <p:tgtEl>
                                          <p:spTgt spid="4065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style.rotation</p:attrName>
                                        </p:attrNameLst>
                                      </p:cBhvr>
                                      <p:tavLst>
                                        <p:tav tm="0">
                                          <p:val>
                                            <p:fltVal val="720"/>
                                          </p:val>
                                        </p:tav>
                                        <p:tav tm="100000">
                                          <p:val>
                                            <p:fltVal val="0"/>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 calcmode="lin" valueType="num">
                                      <p:cBhvr>
                                        <p:cTn id="37" dur="2000" fill="hold"/>
                                        <p:tgtEl>
                                          <p:spTgt spid="6"/>
                                        </p:tgtEl>
                                        <p:attrNameLst>
                                          <p:attrName>ppt_w</p:attrName>
                                        </p:attrNameLst>
                                      </p:cBhvr>
                                      <p:tavLst>
                                        <p:tav tm="0">
                                          <p:val>
                                            <p:fltVal val="0"/>
                                          </p:val>
                                        </p:tav>
                                        <p:tav tm="100000">
                                          <p:val>
                                            <p:strVal val="#ppt_w"/>
                                          </p:val>
                                        </p:tav>
                                      </p:tavLst>
                                    </p:anim>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406553"/>
                                        </p:tgtEl>
                                        <p:attrNameLst>
                                          <p:attrName>style.visibility</p:attrName>
                                        </p:attrNameLst>
                                      </p:cBhvr>
                                      <p:to>
                                        <p:strVal val="visible"/>
                                      </p:to>
                                    </p:set>
                                    <p:animEffect transition="in" filter="dissolve">
                                      <p:cBhvr>
                                        <p:cTn id="41" dur="500"/>
                                        <p:tgtEl>
                                          <p:spTgt spid="40655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down)">
                                      <p:cBhvr>
                                        <p:cTn id="75" dur="580">
                                          <p:stCondLst>
                                            <p:cond delay="0"/>
                                          </p:stCondLst>
                                        </p:cTn>
                                        <p:tgtEl>
                                          <p:spTgt spid="4"/>
                                        </p:tgtEl>
                                      </p:cBhvr>
                                    </p:animEffect>
                                    <p:anim calcmode="lin" valueType="num">
                                      <p:cBhvr>
                                        <p:cTn id="7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gtEl>
                                      </p:cBhvr>
                                      <p:to x="100000" y="60000"/>
                                    </p:animScale>
                                    <p:animScale>
                                      <p:cBhvr>
                                        <p:cTn id="82" dur="166" decel="50000">
                                          <p:stCondLst>
                                            <p:cond delay="676"/>
                                          </p:stCondLst>
                                        </p:cTn>
                                        <p:tgtEl>
                                          <p:spTgt spid="4"/>
                                        </p:tgtEl>
                                      </p:cBhvr>
                                      <p:to x="100000" y="100000"/>
                                    </p:animScale>
                                    <p:animScale>
                                      <p:cBhvr>
                                        <p:cTn id="83" dur="26">
                                          <p:stCondLst>
                                            <p:cond delay="1312"/>
                                          </p:stCondLst>
                                        </p:cTn>
                                        <p:tgtEl>
                                          <p:spTgt spid="4"/>
                                        </p:tgtEl>
                                      </p:cBhvr>
                                      <p:to x="100000" y="80000"/>
                                    </p:animScale>
                                    <p:animScale>
                                      <p:cBhvr>
                                        <p:cTn id="84" dur="166" decel="50000">
                                          <p:stCondLst>
                                            <p:cond delay="1338"/>
                                          </p:stCondLst>
                                        </p:cTn>
                                        <p:tgtEl>
                                          <p:spTgt spid="4"/>
                                        </p:tgtEl>
                                      </p:cBhvr>
                                      <p:to x="100000" y="100000"/>
                                    </p:animScale>
                                    <p:animScale>
                                      <p:cBhvr>
                                        <p:cTn id="85" dur="26">
                                          <p:stCondLst>
                                            <p:cond delay="1642"/>
                                          </p:stCondLst>
                                        </p:cTn>
                                        <p:tgtEl>
                                          <p:spTgt spid="4"/>
                                        </p:tgtEl>
                                      </p:cBhvr>
                                      <p:to x="100000" y="90000"/>
                                    </p:animScale>
                                    <p:animScale>
                                      <p:cBhvr>
                                        <p:cTn id="86" dur="166" decel="50000">
                                          <p:stCondLst>
                                            <p:cond delay="1668"/>
                                          </p:stCondLst>
                                        </p:cTn>
                                        <p:tgtEl>
                                          <p:spTgt spid="4"/>
                                        </p:tgtEl>
                                      </p:cBhvr>
                                      <p:to x="100000" y="100000"/>
                                    </p:animScale>
                                    <p:animScale>
                                      <p:cBhvr>
                                        <p:cTn id="87" dur="26">
                                          <p:stCondLst>
                                            <p:cond delay="1808"/>
                                          </p:stCondLst>
                                        </p:cTn>
                                        <p:tgtEl>
                                          <p:spTgt spid="4"/>
                                        </p:tgtEl>
                                      </p:cBhvr>
                                      <p:to x="100000" y="95000"/>
                                    </p:animScale>
                                    <p:animScale>
                                      <p:cBhvr>
                                        <p:cTn id="88" dur="166" decel="50000">
                                          <p:stCondLst>
                                            <p:cond delay="1834"/>
                                          </p:stCondLst>
                                        </p:cTn>
                                        <p:tgtEl>
                                          <p:spTgt spid="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580">
                                          <p:stCondLst>
                                            <p:cond delay="0"/>
                                          </p:stCondLst>
                                        </p:cTn>
                                        <p:tgtEl>
                                          <p:spTgt spid="30"/>
                                        </p:tgtEl>
                                      </p:cBhvr>
                                    </p:animEffect>
                                    <p:anim calcmode="lin" valueType="num">
                                      <p:cBhvr>
                                        <p:cTn id="9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9" dur="26">
                                          <p:stCondLst>
                                            <p:cond delay="650"/>
                                          </p:stCondLst>
                                        </p:cTn>
                                        <p:tgtEl>
                                          <p:spTgt spid="30"/>
                                        </p:tgtEl>
                                      </p:cBhvr>
                                      <p:to x="100000" y="60000"/>
                                    </p:animScale>
                                    <p:animScale>
                                      <p:cBhvr>
                                        <p:cTn id="100" dur="166" decel="50000">
                                          <p:stCondLst>
                                            <p:cond delay="676"/>
                                          </p:stCondLst>
                                        </p:cTn>
                                        <p:tgtEl>
                                          <p:spTgt spid="30"/>
                                        </p:tgtEl>
                                      </p:cBhvr>
                                      <p:to x="100000" y="100000"/>
                                    </p:animScale>
                                    <p:animScale>
                                      <p:cBhvr>
                                        <p:cTn id="101" dur="26">
                                          <p:stCondLst>
                                            <p:cond delay="1312"/>
                                          </p:stCondLst>
                                        </p:cTn>
                                        <p:tgtEl>
                                          <p:spTgt spid="30"/>
                                        </p:tgtEl>
                                      </p:cBhvr>
                                      <p:to x="100000" y="80000"/>
                                    </p:animScale>
                                    <p:animScale>
                                      <p:cBhvr>
                                        <p:cTn id="102" dur="166" decel="50000">
                                          <p:stCondLst>
                                            <p:cond delay="1338"/>
                                          </p:stCondLst>
                                        </p:cTn>
                                        <p:tgtEl>
                                          <p:spTgt spid="30"/>
                                        </p:tgtEl>
                                      </p:cBhvr>
                                      <p:to x="100000" y="100000"/>
                                    </p:animScale>
                                    <p:animScale>
                                      <p:cBhvr>
                                        <p:cTn id="103" dur="26">
                                          <p:stCondLst>
                                            <p:cond delay="1642"/>
                                          </p:stCondLst>
                                        </p:cTn>
                                        <p:tgtEl>
                                          <p:spTgt spid="30"/>
                                        </p:tgtEl>
                                      </p:cBhvr>
                                      <p:to x="100000" y="90000"/>
                                    </p:animScale>
                                    <p:animScale>
                                      <p:cBhvr>
                                        <p:cTn id="104" dur="166" decel="50000">
                                          <p:stCondLst>
                                            <p:cond delay="1668"/>
                                          </p:stCondLst>
                                        </p:cTn>
                                        <p:tgtEl>
                                          <p:spTgt spid="30"/>
                                        </p:tgtEl>
                                      </p:cBhvr>
                                      <p:to x="100000" y="100000"/>
                                    </p:animScale>
                                    <p:animScale>
                                      <p:cBhvr>
                                        <p:cTn id="105" dur="26">
                                          <p:stCondLst>
                                            <p:cond delay="1808"/>
                                          </p:stCondLst>
                                        </p:cTn>
                                        <p:tgtEl>
                                          <p:spTgt spid="30"/>
                                        </p:tgtEl>
                                      </p:cBhvr>
                                      <p:to x="100000" y="95000"/>
                                    </p:animScale>
                                    <p:animScale>
                                      <p:cBhvr>
                                        <p:cTn id="106" dur="166" decel="50000">
                                          <p:stCondLst>
                                            <p:cond delay="1834"/>
                                          </p:stCondLst>
                                        </p:cTn>
                                        <p:tgtEl>
                                          <p:spTgt spid="30"/>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580">
                                          <p:stCondLst>
                                            <p:cond delay="0"/>
                                          </p:stCondLst>
                                        </p:cTn>
                                        <p:tgtEl>
                                          <p:spTgt spid="31"/>
                                        </p:tgtEl>
                                      </p:cBhvr>
                                    </p:animEffect>
                                    <p:anim calcmode="lin" valueType="num">
                                      <p:cBhvr>
                                        <p:cTn id="11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5" dur="26">
                                          <p:stCondLst>
                                            <p:cond delay="650"/>
                                          </p:stCondLst>
                                        </p:cTn>
                                        <p:tgtEl>
                                          <p:spTgt spid="31"/>
                                        </p:tgtEl>
                                      </p:cBhvr>
                                      <p:to x="100000" y="60000"/>
                                    </p:animScale>
                                    <p:animScale>
                                      <p:cBhvr>
                                        <p:cTn id="116" dur="166" decel="50000">
                                          <p:stCondLst>
                                            <p:cond delay="676"/>
                                          </p:stCondLst>
                                        </p:cTn>
                                        <p:tgtEl>
                                          <p:spTgt spid="31"/>
                                        </p:tgtEl>
                                      </p:cBhvr>
                                      <p:to x="100000" y="100000"/>
                                    </p:animScale>
                                    <p:animScale>
                                      <p:cBhvr>
                                        <p:cTn id="117" dur="26">
                                          <p:stCondLst>
                                            <p:cond delay="1312"/>
                                          </p:stCondLst>
                                        </p:cTn>
                                        <p:tgtEl>
                                          <p:spTgt spid="31"/>
                                        </p:tgtEl>
                                      </p:cBhvr>
                                      <p:to x="100000" y="80000"/>
                                    </p:animScale>
                                    <p:animScale>
                                      <p:cBhvr>
                                        <p:cTn id="118" dur="166" decel="50000">
                                          <p:stCondLst>
                                            <p:cond delay="1338"/>
                                          </p:stCondLst>
                                        </p:cTn>
                                        <p:tgtEl>
                                          <p:spTgt spid="31"/>
                                        </p:tgtEl>
                                      </p:cBhvr>
                                      <p:to x="100000" y="100000"/>
                                    </p:animScale>
                                    <p:animScale>
                                      <p:cBhvr>
                                        <p:cTn id="119" dur="26">
                                          <p:stCondLst>
                                            <p:cond delay="1642"/>
                                          </p:stCondLst>
                                        </p:cTn>
                                        <p:tgtEl>
                                          <p:spTgt spid="31"/>
                                        </p:tgtEl>
                                      </p:cBhvr>
                                      <p:to x="100000" y="90000"/>
                                    </p:animScale>
                                    <p:animScale>
                                      <p:cBhvr>
                                        <p:cTn id="120" dur="166" decel="50000">
                                          <p:stCondLst>
                                            <p:cond delay="1668"/>
                                          </p:stCondLst>
                                        </p:cTn>
                                        <p:tgtEl>
                                          <p:spTgt spid="31"/>
                                        </p:tgtEl>
                                      </p:cBhvr>
                                      <p:to x="100000" y="100000"/>
                                    </p:animScale>
                                    <p:animScale>
                                      <p:cBhvr>
                                        <p:cTn id="121" dur="26">
                                          <p:stCondLst>
                                            <p:cond delay="1808"/>
                                          </p:stCondLst>
                                        </p:cTn>
                                        <p:tgtEl>
                                          <p:spTgt spid="31"/>
                                        </p:tgtEl>
                                      </p:cBhvr>
                                      <p:to x="100000" y="95000"/>
                                    </p:animScale>
                                    <p:animScale>
                                      <p:cBhvr>
                                        <p:cTn id="122" dur="166" decel="50000">
                                          <p:stCondLst>
                                            <p:cond delay="1834"/>
                                          </p:stCondLst>
                                        </p:cTn>
                                        <p:tgtEl>
                                          <p:spTgt spid="31"/>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30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circle(in)">
                                      <p:cBhvr>
                                        <p:cTn id="132" dur="20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circle(in)">
                                      <p:cBhvr>
                                        <p:cTn id="137" dur="20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circle(in)">
                                      <p:cBhvr>
                                        <p:cTn id="142" dur="2000"/>
                                        <p:tgtEl>
                                          <p:spTgt spid="40"/>
                                        </p:tgtEl>
                                      </p:cBhvr>
                                    </p:animEffect>
                                  </p:childTnLst>
                                </p:cTn>
                              </p:par>
                            </p:childTnLst>
                          </p:cTn>
                        </p:par>
                        <p:par>
                          <p:cTn id="143" fill="hold">
                            <p:stCondLst>
                              <p:cond delay="2000"/>
                            </p:stCondLst>
                            <p:childTnLst>
                              <p:par>
                                <p:cTn id="144" presetID="6" presetClass="entr" presetSubtype="16" fill="hold" nodeType="after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circle(in)">
                                      <p:cBhvr>
                                        <p:cTn id="14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animBg="1"/>
      <p:bldP spid="406553" grpId="0" animBg="1"/>
      <p:bldP spid="406547" grpId="0"/>
      <p:bldP spid="406571" grpId="0" animBg="1"/>
      <p:bldP spid="28" grpId="0"/>
      <p:bldP spid="4" grpId="0" animBg="1"/>
      <p:bldP spid="5" grpId="0" animBg="1"/>
      <p:bldP spid="30" grpId="0" animBg="1"/>
      <p:bldP spid="31" grpId="0" animBg="1"/>
      <p:bldP spid="35"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upload.wikimedia.org/wikipedia/commons/thumb/e/ed/30_degree_rotations_expressed_in_radian_measure.svg/400px-30_degree_rotations_expressed_in_radian_meas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30" y="2089497"/>
            <a:ext cx="5218277" cy="453990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5"/>
          <p:cNvSpPr>
            <a:spLocks noChangeArrowheads="1"/>
          </p:cNvSpPr>
          <p:nvPr/>
        </p:nvSpPr>
        <p:spPr bwMode="auto">
          <a:xfrm>
            <a:off x="6021443" y="4365569"/>
            <a:ext cx="2670175" cy="112395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407601" name="Rectangle 49"/>
          <p:cNvSpPr>
            <a:spLocks noChangeArrowheads="1"/>
          </p:cNvSpPr>
          <p:nvPr/>
        </p:nvSpPr>
        <p:spPr bwMode="auto">
          <a:xfrm>
            <a:off x="6105581" y="4446532"/>
            <a:ext cx="2511425" cy="971550"/>
          </a:xfrm>
          <a:prstGeom prst="rect">
            <a:avLst/>
          </a:prstGeom>
          <a:solidFill>
            <a:srgbClr val="FFFF00"/>
          </a:solidFill>
          <a:ln w="9525" algn="ctr">
            <a:solidFill>
              <a:schemeClr val="tx1"/>
            </a:solidFill>
            <a:miter lim="800000"/>
            <a:headEnd/>
            <a:tailEnd/>
          </a:ln>
        </p:spPr>
        <p:txBody>
          <a:bodyPr wrap="none" anchor="ctr"/>
          <a:lstStyle/>
          <a:p>
            <a:endParaRPr lang="en-US">
              <a:solidFill>
                <a:srgbClr val="000000"/>
              </a:solidFill>
            </a:endParaRPr>
          </a:p>
        </p:txBody>
      </p:sp>
      <p:sp>
        <p:nvSpPr>
          <p:cNvPr id="38916" name="Rectangle 15"/>
          <p:cNvSpPr>
            <a:spLocks noChangeArrowheads="1"/>
          </p:cNvSpPr>
          <p:nvPr/>
        </p:nvSpPr>
        <p:spPr bwMode="auto">
          <a:xfrm>
            <a:off x="0" y="2225675"/>
            <a:ext cx="9144000" cy="0"/>
          </a:xfrm>
          <a:prstGeom prst="rect">
            <a:avLst/>
          </a:prstGeom>
          <a:noFill/>
          <a:ln w="9525" algn="ctr">
            <a:noFill/>
            <a:miter lim="800000"/>
            <a:headEnd/>
            <a:tailEnd/>
          </a:ln>
        </p:spPr>
        <p:txBody>
          <a:bodyPr wrap="none" anchor="ctr">
            <a:spAutoFit/>
          </a:bodyPr>
          <a:lstStyle/>
          <a:p>
            <a:endParaRPr lang="en-US">
              <a:solidFill>
                <a:srgbClr val="000000"/>
              </a:solidFill>
            </a:endParaRPr>
          </a:p>
        </p:txBody>
      </p:sp>
      <p:sp>
        <p:nvSpPr>
          <p:cNvPr id="38917" name="Oval 14"/>
          <p:cNvSpPr>
            <a:spLocks noChangeArrowheads="1"/>
          </p:cNvSpPr>
          <p:nvPr/>
        </p:nvSpPr>
        <p:spPr bwMode="auto">
          <a:xfrm>
            <a:off x="5256268" y="311429"/>
            <a:ext cx="3159125" cy="3154363"/>
          </a:xfrm>
          <a:prstGeom prst="ellipse">
            <a:avLst/>
          </a:prstGeom>
          <a:noFill/>
          <a:ln w="25400">
            <a:solidFill>
              <a:srgbClr val="000000"/>
            </a:solidFill>
            <a:round/>
            <a:headEnd/>
            <a:tailEnd/>
          </a:ln>
        </p:spPr>
        <p:txBody>
          <a:bodyPr/>
          <a:lstStyle/>
          <a:p>
            <a:endParaRPr lang="en-US">
              <a:solidFill>
                <a:srgbClr val="000000"/>
              </a:solidFill>
            </a:endParaRPr>
          </a:p>
        </p:txBody>
      </p:sp>
      <p:sp>
        <p:nvSpPr>
          <p:cNvPr id="38918" name="Line 12"/>
          <p:cNvSpPr>
            <a:spLocks noChangeShapeType="1"/>
          </p:cNvSpPr>
          <p:nvPr/>
        </p:nvSpPr>
        <p:spPr bwMode="auto">
          <a:xfrm flipV="1">
            <a:off x="6835831" y="1889404"/>
            <a:ext cx="1579562" cy="0"/>
          </a:xfrm>
          <a:prstGeom prst="line">
            <a:avLst/>
          </a:prstGeom>
          <a:noFill/>
          <a:ln w="25400">
            <a:solidFill>
              <a:srgbClr val="000000"/>
            </a:solidFill>
            <a:round/>
            <a:headEnd/>
            <a:tailEnd/>
          </a:ln>
        </p:spPr>
        <p:txBody>
          <a:bodyPr/>
          <a:lstStyle/>
          <a:p>
            <a:endParaRPr lang="en-US">
              <a:solidFill>
                <a:srgbClr val="000000"/>
              </a:solidFill>
            </a:endParaRPr>
          </a:p>
        </p:txBody>
      </p:sp>
      <p:grpSp>
        <p:nvGrpSpPr>
          <p:cNvPr id="2" name="Group 64"/>
          <p:cNvGrpSpPr>
            <a:grpSpLocks/>
          </p:cNvGrpSpPr>
          <p:nvPr/>
        </p:nvGrpSpPr>
        <p:grpSpPr bwMode="auto">
          <a:xfrm>
            <a:off x="8218543" y="189192"/>
            <a:ext cx="774700" cy="1576387"/>
            <a:chOff x="5029" y="587"/>
            <a:chExt cx="488" cy="993"/>
          </a:xfrm>
        </p:grpSpPr>
        <p:sp>
          <p:nvSpPr>
            <p:cNvPr id="38932" name="AutoShape 11"/>
            <p:cNvSpPr>
              <a:spLocks/>
            </p:cNvSpPr>
            <p:nvPr/>
          </p:nvSpPr>
          <p:spPr bwMode="auto">
            <a:xfrm rot="-2114083">
              <a:off x="5029" y="587"/>
              <a:ext cx="248" cy="993"/>
            </a:xfrm>
            <a:prstGeom prst="rightBrace">
              <a:avLst>
                <a:gd name="adj1" fmla="val 33367"/>
                <a:gd name="adj2" fmla="val 50000"/>
              </a:avLst>
            </a:prstGeom>
            <a:noFill/>
            <a:ln w="25400">
              <a:solidFill>
                <a:srgbClr val="000000"/>
              </a:solidFill>
              <a:round/>
              <a:headEnd/>
              <a:tailEnd/>
            </a:ln>
          </p:spPr>
          <p:txBody>
            <a:bodyPr/>
            <a:lstStyle/>
            <a:p>
              <a:endParaRPr lang="en-US">
                <a:solidFill>
                  <a:srgbClr val="000000"/>
                </a:solidFill>
              </a:endParaRPr>
            </a:p>
          </p:txBody>
        </p:sp>
        <p:sp>
          <p:nvSpPr>
            <p:cNvPr id="38933" name="Text Box 10"/>
            <p:cNvSpPr txBox="1">
              <a:spLocks noChangeArrowheads="1"/>
            </p:cNvSpPr>
            <p:nvPr/>
          </p:nvSpPr>
          <p:spPr bwMode="auto">
            <a:xfrm>
              <a:off x="5137" y="711"/>
              <a:ext cx="380" cy="373"/>
            </a:xfrm>
            <a:prstGeom prst="rect">
              <a:avLst/>
            </a:prstGeom>
            <a:noFill/>
            <a:ln w="9525">
              <a:noFill/>
              <a:miter lim="800000"/>
              <a:headEnd/>
              <a:tailEnd/>
            </a:ln>
          </p:spPr>
          <p:txBody>
            <a:bodyPr/>
            <a:lstStyle/>
            <a:p>
              <a:r>
                <a:rPr lang="en-US" b="0">
                  <a:solidFill>
                    <a:srgbClr val="000000"/>
                  </a:solidFill>
                  <a:ea typeface="Times New Roman" pitchFamily="18" charset="0"/>
                  <a:cs typeface="Arial" pitchFamily="34" charset="0"/>
                </a:rPr>
                <a:t>r</a:t>
              </a:r>
            </a:p>
          </p:txBody>
        </p:sp>
      </p:grpSp>
      <p:sp>
        <p:nvSpPr>
          <p:cNvPr id="38920" name="Text Box 9"/>
          <p:cNvSpPr txBox="1">
            <a:spLocks noChangeArrowheads="1"/>
          </p:cNvSpPr>
          <p:nvPr/>
        </p:nvSpPr>
        <p:spPr bwMode="auto">
          <a:xfrm>
            <a:off x="7196193" y="1822729"/>
            <a:ext cx="736600" cy="592138"/>
          </a:xfrm>
          <a:prstGeom prst="rect">
            <a:avLst/>
          </a:prstGeom>
          <a:noFill/>
          <a:ln w="9525">
            <a:noFill/>
            <a:miter lim="800000"/>
            <a:headEnd/>
            <a:tailEnd/>
          </a:ln>
        </p:spPr>
        <p:txBody>
          <a:bodyPr/>
          <a:lstStyle/>
          <a:p>
            <a:r>
              <a:rPr lang="en-US" b="0">
                <a:solidFill>
                  <a:srgbClr val="000000"/>
                </a:solidFill>
                <a:ea typeface="Times New Roman" pitchFamily="18" charset="0"/>
                <a:cs typeface="Arial" pitchFamily="34" charset="0"/>
              </a:rPr>
              <a:t> r</a:t>
            </a:r>
          </a:p>
        </p:txBody>
      </p:sp>
      <p:grpSp>
        <p:nvGrpSpPr>
          <p:cNvPr id="3" name="Group 63"/>
          <p:cNvGrpSpPr>
            <a:grpSpLocks/>
          </p:cNvGrpSpPr>
          <p:nvPr/>
        </p:nvGrpSpPr>
        <p:grpSpPr bwMode="auto">
          <a:xfrm>
            <a:off x="6464356" y="1157567"/>
            <a:ext cx="2566987" cy="714375"/>
            <a:chOff x="3909" y="1208"/>
            <a:chExt cx="1617" cy="450"/>
          </a:xfrm>
        </p:grpSpPr>
        <p:sp>
          <p:nvSpPr>
            <p:cNvPr id="38930" name="Text Box 8"/>
            <p:cNvSpPr txBox="1">
              <a:spLocks noChangeArrowheads="1"/>
            </p:cNvSpPr>
            <p:nvPr/>
          </p:nvSpPr>
          <p:spPr bwMode="auto">
            <a:xfrm>
              <a:off x="3909" y="1208"/>
              <a:ext cx="1617" cy="372"/>
            </a:xfrm>
            <a:prstGeom prst="rect">
              <a:avLst/>
            </a:prstGeom>
            <a:noFill/>
            <a:ln w="9525">
              <a:noFill/>
              <a:miter lim="800000"/>
              <a:headEnd/>
              <a:tailEnd/>
            </a:ln>
          </p:spPr>
          <p:txBody>
            <a:bodyPr/>
            <a:lstStyle/>
            <a:p>
              <a:r>
                <a:rPr lang="en-US" b="0">
                  <a:solidFill>
                    <a:srgbClr val="000000"/>
                  </a:solidFill>
                  <a:ea typeface="Times New Roman" pitchFamily="18" charset="0"/>
                  <a:cs typeface="Arial" pitchFamily="34" charset="0"/>
                </a:rPr>
                <a:t>  1 rad</a:t>
              </a:r>
            </a:p>
          </p:txBody>
        </p:sp>
        <p:sp>
          <p:nvSpPr>
            <p:cNvPr id="38931" name="Freeform 7"/>
            <p:cNvSpPr>
              <a:spLocks/>
            </p:cNvSpPr>
            <p:nvPr/>
          </p:nvSpPr>
          <p:spPr bwMode="auto">
            <a:xfrm>
              <a:off x="4358" y="1313"/>
              <a:ext cx="166" cy="345"/>
            </a:xfrm>
            <a:custGeom>
              <a:avLst/>
              <a:gdLst>
                <a:gd name="T0" fmla="*/ 0 w 240"/>
                <a:gd name="T1" fmla="*/ 0 h 500"/>
                <a:gd name="T2" fmla="*/ 1 w 240"/>
                <a:gd name="T3" fmla="*/ 1 h 500"/>
                <a:gd name="T4" fmla="*/ 1 w 240"/>
                <a:gd name="T5" fmla="*/ 1 h 500"/>
                <a:gd name="T6" fmla="*/ 0 60000 65536"/>
                <a:gd name="T7" fmla="*/ 0 60000 65536"/>
                <a:gd name="T8" fmla="*/ 0 60000 65536"/>
                <a:gd name="T9" fmla="*/ 0 w 240"/>
                <a:gd name="T10" fmla="*/ 0 h 500"/>
                <a:gd name="T11" fmla="*/ 240 w 240"/>
                <a:gd name="T12" fmla="*/ 500 h 500"/>
              </a:gdLst>
              <a:ahLst/>
              <a:cxnLst>
                <a:cxn ang="T6">
                  <a:pos x="T0" y="T1"/>
                </a:cxn>
                <a:cxn ang="T7">
                  <a:pos x="T2" y="T3"/>
                </a:cxn>
                <a:cxn ang="T8">
                  <a:pos x="T4" y="T5"/>
                </a:cxn>
              </a:cxnLst>
              <a:rect l="T9" t="T10" r="T11" b="T12"/>
              <a:pathLst>
                <a:path w="240" h="500">
                  <a:moveTo>
                    <a:pt x="0" y="0"/>
                  </a:moveTo>
                  <a:cubicBezTo>
                    <a:pt x="30" y="37"/>
                    <a:pt x="140" y="137"/>
                    <a:pt x="180" y="220"/>
                  </a:cubicBezTo>
                  <a:cubicBezTo>
                    <a:pt x="220" y="303"/>
                    <a:pt x="227" y="442"/>
                    <a:pt x="240" y="500"/>
                  </a:cubicBezTo>
                </a:path>
              </a:pathLst>
            </a:custGeom>
            <a:noFill/>
            <a:ln w="22225">
              <a:solidFill>
                <a:srgbClr val="000000"/>
              </a:solidFill>
              <a:round/>
              <a:headEnd type="triangle" w="lg" len="lg"/>
              <a:tailEnd type="triangle" w="lg" len="lg"/>
            </a:ln>
          </p:spPr>
          <p:txBody>
            <a:bodyPr/>
            <a:lstStyle/>
            <a:p>
              <a:endParaRPr lang="en-US">
                <a:solidFill>
                  <a:srgbClr val="000000"/>
                </a:solidFill>
              </a:endParaRPr>
            </a:p>
          </p:txBody>
        </p:sp>
      </p:grpSp>
      <p:sp>
        <p:nvSpPr>
          <p:cNvPr id="38922" name="Rectangle 19"/>
          <p:cNvSpPr>
            <a:spLocks noChangeArrowheads="1"/>
          </p:cNvSpPr>
          <p:nvPr/>
        </p:nvSpPr>
        <p:spPr bwMode="auto">
          <a:xfrm>
            <a:off x="484188" y="203200"/>
            <a:ext cx="4603750" cy="1800225"/>
          </a:xfrm>
          <a:prstGeom prst="rect">
            <a:avLst/>
          </a:prstGeom>
          <a:noFill/>
          <a:ln w="9525" algn="ctr">
            <a:noFill/>
            <a:miter lim="800000"/>
            <a:headEnd/>
            <a:tailEnd/>
          </a:ln>
        </p:spPr>
        <p:txBody>
          <a:bodyPr wrap="none" anchor="ctr">
            <a:spAutoFit/>
          </a:bodyPr>
          <a:lstStyle/>
          <a:p>
            <a:pPr algn="l"/>
            <a:r>
              <a:rPr lang="en-US" b="0" u="sng">
                <a:solidFill>
                  <a:srgbClr val="FF0000"/>
                </a:solidFill>
                <a:cs typeface="Times New Roman" pitchFamily="18" charset="0"/>
              </a:rPr>
              <a:t>radian</a:t>
            </a:r>
            <a:r>
              <a:rPr lang="en-US" b="0">
                <a:solidFill>
                  <a:srgbClr val="FF0000"/>
                </a:solidFill>
                <a:cs typeface="Times New Roman" pitchFamily="18" charset="0"/>
              </a:rPr>
              <a:t>: the angle subtended</a:t>
            </a:r>
          </a:p>
          <a:p>
            <a:pPr algn="l"/>
            <a:r>
              <a:rPr lang="en-US" b="0">
                <a:solidFill>
                  <a:srgbClr val="FF0000"/>
                </a:solidFill>
                <a:cs typeface="Times New Roman" pitchFamily="18" charset="0"/>
              </a:rPr>
              <a:t>	   by an arc that is the</a:t>
            </a:r>
          </a:p>
          <a:p>
            <a:pPr algn="l"/>
            <a:r>
              <a:rPr lang="en-US" b="0">
                <a:solidFill>
                  <a:srgbClr val="FF0000"/>
                </a:solidFill>
                <a:cs typeface="Times New Roman" pitchFamily="18" charset="0"/>
              </a:rPr>
              <a:t>	   same length as the</a:t>
            </a:r>
          </a:p>
          <a:p>
            <a:pPr algn="l"/>
            <a:r>
              <a:rPr lang="en-US" b="0">
                <a:solidFill>
                  <a:srgbClr val="FF0000"/>
                </a:solidFill>
                <a:cs typeface="Times New Roman" pitchFamily="18" charset="0"/>
              </a:rPr>
              <a:t>	   circle’s radius</a:t>
            </a:r>
            <a:r>
              <a:rPr lang="en-US" b="0">
                <a:solidFill>
                  <a:srgbClr val="FF0000"/>
                </a:solidFill>
              </a:rPr>
              <a:t> </a:t>
            </a:r>
          </a:p>
        </p:txBody>
      </p:sp>
      <p:sp>
        <p:nvSpPr>
          <p:cNvPr id="407598" name="Rectangle 46"/>
          <p:cNvSpPr>
            <a:spLocks noChangeArrowheads="1"/>
          </p:cNvSpPr>
          <p:nvPr/>
        </p:nvSpPr>
        <p:spPr bwMode="auto">
          <a:xfrm>
            <a:off x="5186000" y="5646776"/>
            <a:ext cx="3850734" cy="1077218"/>
          </a:xfrm>
          <a:prstGeom prst="rect">
            <a:avLst/>
          </a:prstGeom>
          <a:solidFill>
            <a:srgbClr val="009900"/>
          </a:solidFill>
          <a:ln w="9525" algn="ctr">
            <a:noFill/>
            <a:miter lim="800000"/>
            <a:headEnd/>
            <a:tailEnd/>
          </a:ln>
        </p:spPr>
        <p:txBody>
          <a:bodyPr wrap="none" anchor="t" anchorCtr="0">
            <a:spAutoFit/>
          </a:bodyPr>
          <a:lstStyle/>
          <a:p>
            <a:r>
              <a:rPr lang="en-US" sz="3200" dirty="0">
                <a:solidFill>
                  <a:srgbClr val="FFFFFF"/>
                </a:solidFill>
                <a:latin typeface="Arial Narrow" pitchFamily="34" charset="0"/>
                <a:ea typeface="Times New Roman" pitchFamily="18" charset="0"/>
                <a:cs typeface="Arial" pitchFamily="34" charset="0"/>
              </a:rPr>
              <a:t>2</a:t>
            </a:r>
            <a:r>
              <a:rPr lang="en-US" sz="3200" dirty="0">
                <a:solidFill>
                  <a:srgbClr val="FFFFFF"/>
                </a:solidFill>
                <a:latin typeface="Symbol" pitchFamily="18" charset="2"/>
                <a:ea typeface="Times New Roman" pitchFamily="18" charset="0"/>
                <a:cs typeface="Arial" pitchFamily="34" charset="0"/>
              </a:rPr>
              <a:t>p</a:t>
            </a:r>
            <a:r>
              <a:rPr lang="en-US" sz="3200" dirty="0">
                <a:solidFill>
                  <a:srgbClr val="FFFFFF"/>
                </a:solidFill>
                <a:latin typeface="Arial Narrow" pitchFamily="34" charset="0"/>
                <a:ea typeface="Times New Roman" pitchFamily="18" charset="0"/>
                <a:cs typeface="Arial" pitchFamily="34" charset="0"/>
              </a:rPr>
              <a:t> (i.e., 6.28…) radians</a:t>
            </a:r>
          </a:p>
          <a:p>
            <a:r>
              <a:rPr lang="en-US" sz="3200" dirty="0">
                <a:solidFill>
                  <a:srgbClr val="FFFFFF"/>
                </a:solidFill>
                <a:latin typeface="Arial Narrow" pitchFamily="34" charset="0"/>
                <a:ea typeface="Times New Roman" pitchFamily="18" charset="0"/>
                <a:cs typeface="Arial" pitchFamily="34" charset="0"/>
              </a:rPr>
              <a:t>make one revolution.</a:t>
            </a:r>
          </a:p>
        </p:txBody>
      </p:sp>
      <p:sp>
        <p:nvSpPr>
          <p:cNvPr id="407600" name="Rectangle 48"/>
          <p:cNvSpPr>
            <a:spLocks noChangeArrowheads="1"/>
          </p:cNvSpPr>
          <p:nvPr/>
        </p:nvSpPr>
        <p:spPr bwMode="auto">
          <a:xfrm>
            <a:off x="6080181" y="4457644"/>
            <a:ext cx="2522537" cy="946150"/>
          </a:xfrm>
          <a:prstGeom prst="rect">
            <a:avLst/>
          </a:prstGeom>
          <a:noFill/>
          <a:ln w="9525" algn="ctr">
            <a:noFill/>
            <a:miter lim="800000"/>
            <a:headEnd/>
            <a:tailEnd/>
          </a:ln>
        </p:spPr>
        <p:txBody>
          <a:bodyPr wrap="none" anchor="ctr">
            <a:spAutoFit/>
          </a:bodyPr>
          <a:lstStyle/>
          <a:p>
            <a:r>
              <a:rPr lang="en-US" b="0">
                <a:solidFill>
                  <a:srgbClr val="000000"/>
                </a:solidFill>
              </a:rPr>
              <a:t>2</a:t>
            </a:r>
            <a:r>
              <a:rPr lang="en-US" b="0">
                <a:solidFill>
                  <a:srgbClr val="000000"/>
                </a:solidFill>
                <a:latin typeface="Symbol" pitchFamily="18" charset="2"/>
              </a:rPr>
              <a:t>p</a:t>
            </a:r>
            <a:r>
              <a:rPr lang="en-US" b="0">
                <a:solidFill>
                  <a:srgbClr val="000000"/>
                </a:solidFill>
              </a:rPr>
              <a:t> rad = 360</a:t>
            </a:r>
            <a:r>
              <a:rPr lang="en-US" b="0" baseline="30000">
                <a:solidFill>
                  <a:srgbClr val="000000"/>
                </a:solidFill>
              </a:rPr>
              <a:t>o</a:t>
            </a:r>
          </a:p>
          <a:p>
            <a:r>
              <a:rPr lang="en-US" b="0">
                <a:solidFill>
                  <a:srgbClr val="000000"/>
                </a:solidFill>
              </a:rPr>
              <a:t>   </a:t>
            </a:r>
            <a:r>
              <a:rPr lang="en-US" b="0">
                <a:solidFill>
                  <a:srgbClr val="000000"/>
                </a:solidFill>
                <a:latin typeface="Symbol" pitchFamily="18" charset="2"/>
              </a:rPr>
              <a:t>p</a:t>
            </a:r>
            <a:r>
              <a:rPr lang="en-US" b="0">
                <a:solidFill>
                  <a:srgbClr val="000000"/>
                </a:solidFill>
              </a:rPr>
              <a:t> rad = 180</a:t>
            </a:r>
            <a:r>
              <a:rPr lang="en-US" b="0" baseline="30000">
                <a:solidFill>
                  <a:srgbClr val="000000"/>
                </a:solidFill>
              </a:rPr>
              <a:t>o</a:t>
            </a:r>
            <a:r>
              <a:rPr lang="en-US" b="0">
                <a:solidFill>
                  <a:srgbClr val="000000"/>
                </a:solidFill>
              </a:rPr>
              <a:t> </a:t>
            </a:r>
          </a:p>
        </p:txBody>
      </p:sp>
      <p:sp>
        <p:nvSpPr>
          <p:cNvPr id="407611" name="Line 59"/>
          <p:cNvSpPr>
            <a:spLocks noChangeShapeType="1"/>
          </p:cNvSpPr>
          <p:nvPr/>
        </p:nvSpPr>
        <p:spPr bwMode="auto">
          <a:xfrm rot="10800000" flipV="1">
            <a:off x="6571512" y="3814608"/>
            <a:ext cx="1579562" cy="0"/>
          </a:xfrm>
          <a:prstGeom prst="line">
            <a:avLst/>
          </a:prstGeom>
          <a:noFill/>
          <a:ln w="57150">
            <a:solidFill>
              <a:srgbClr val="009900"/>
            </a:solidFill>
            <a:round/>
            <a:headEnd/>
            <a:tailEnd/>
          </a:ln>
        </p:spPr>
        <p:txBody>
          <a:bodyPr/>
          <a:lstStyle/>
          <a:p>
            <a:endParaRPr lang="en-US">
              <a:solidFill>
                <a:srgbClr val="000000"/>
              </a:solidFill>
            </a:endParaRPr>
          </a:p>
        </p:txBody>
      </p:sp>
      <p:sp>
        <p:nvSpPr>
          <p:cNvPr id="407612" name="Line 60"/>
          <p:cNvSpPr>
            <a:spLocks noChangeShapeType="1"/>
          </p:cNvSpPr>
          <p:nvPr/>
        </p:nvSpPr>
        <p:spPr bwMode="auto">
          <a:xfrm rot="10800000">
            <a:off x="6837418" y="1886229"/>
            <a:ext cx="1570038" cy="3175"/>
          </a:xfrm>
          <a:prstGeom prst="line">
            <a:avLst/>
          </a:prstGeom>
          <a:noFill/>
          <a:ln w="57150">
            <a:solidFill>
              <a:srgbClr val="009900"/>
            </a:solidFill>
            <a:round/>
            <a:headEnd/>
            <a:tailEnd/>
          </a:ln>
        </p:spPr>
        <p:txBody>
          <a:bodyPr/>
          <a:lstStyle/>
          <a:p>
            <a:endParaRPr lang="en-US">
              <a:solidFill>
                <a:srgbClr val="000000"/>
              </a:solidFill>
            </a:endParaRPr>
          </a:p>
        </p:txBody>
      </p:sp>
      <p:sp>
        <p:nvSpPr>
          <p:cNvPr id="407613" name="Line 61"/>
          <p:cNvSpPr>
            <a:spLocks noChangeShapeType="1"/>
          </p:cNvSpPr>
          <p:nvPr/>
        </p:nvSpPr>
        <p:spPr bwMode="auto">
          <a:xfrm rot="-5400000" flipH="1" flipV="1">
            <a:off x="6542936" y="805936"/>
            <a:ext cx="1376363" cy="793750"/>
          </a:xfrm>
          <a:prstGeom prst="line">
            <a:avLst/>
          </a:prstGeom>
          <a:noFill/>
          <a:ln w="57150">
            <a:solidFill>
              <a:srgbClr val="009900"/>
            </a:solidFill>
            <a:round/>
            <a:headEnd/>
            <a:tailEnd/>
          </a:ln>
        </p:spPr>
        <p:txBody>
          <a:bodyPr/>
          <a:lstStyle/>
          <a:p>
            <a:endParaRPr lang="en-US">
              <a:solidFill>
                <a:srgbClr val="000000"/>
              </a:solidFill>
            </a:endParaRPr>
          </a:p>
        </p:txBody>
      </p:sp>
      <p:sp>
        <p:nvSpPr>
          <p:cNvPr id="407614" name="Freeform 62"/>
          <p:cNvSpPr>
            <a:spLocks/>
          </p:cNvSpPr>
          <p:nvPr/>
        </p:nvSpPr>
        <p:spPr bwMode="auto">
          <a:xfrm>
            <a:off x="7623231" y="525742"/>
            <a:ext cx="796925" cy="1366837"/>
          </a:xfrm>
          <a:custGeom>
            <a:avLst/>
            <a:gdLst>
              <a:gd name="T0" fmla="*/ 0 w 502"/>
              <a:gd name="T1" fmla="*/ 0 h 861"/>
              <a:gd name="T2" fmla="*/ 2147483647 w 502"/>
              <a:gd name="T3" fmla="*/ 2147483647 h 861"/>
              <a:gd name="T4" fmla="*/ 2147483647 w 502"/>
              <a:gd name="T5" fmla="*/ 2147483647 h 861"/>
              <a:gd name="T6" fmla="*/ 2147483647 w 502"/>
              <a:gd name="T7" fmla="*/ 2147483647 h 861"/>
              <a:gd name="T8" fmla="*/ 2147483647 w 502"/>
              <a:gd name="T9" fmla="*/ 2147483647 h 861"/>
              <a:gd name="T10" fmla="*/ 2147483647 w 502"/>
              <a:gd name="T11" fmla="*/ 2147483647 h 861"/>
              <a:gd name="T12" fmla="*/ 2147483647 w 502"/>
              <a:gd name="T13" fmla="*/ 2147483647 h 861"/>
              <a:gd name="T14" fmla="*/ 2147483647 w 502"/>
              <a:gd name="T15" fmla="*/ 2147483647 h 861"/>
              <a:gd name="T16" fmla="*/ 2147483647 w 502"/>
              <a:gd name="T17" fmla="*/ 2147483647 h 861"/>
              <a:gd name="T18" fmla="*/ 2147483647 w 502"/>
              <a:gd name="T19" fmla="*/ 2147483647 h 8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2"/>
              <a:gd name="T31" fmla="*/ 0 h 861"/>
              <a:gd name="T32" fmla="*/ 502 w 502"/>
              <a:gd name="T33" fmla="*/ 861 h 8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2" h="861">
                <a:moveTo>
                  <a:pt x="0" y="0"/>
                </a:moveTo>
                <a:cubicBezTo>
                  <a:pt x="33" y="18"/>
                  <a:pt x="67" y="37"/>
                  <a:pt x="102" y="63"/>
                </a:cubicBezTo>
                <a:cubicBezTo>
                  <a:pt x="137" y="89"/>
                  <a:pt x="175" y="120"/>
                  <a:pt x="210" y="156"/>
                </a:cubicBezTo>
                <a:cubicBezTo>
                  <a:pt x="245" y="192"/>
                  <a:pt x="283" y="241"/>
                  <a:pt x="312" y="279"/>
                </a:cubicBezTo>
                <a:cubicBezTo>
                  <a:pt x="341" y="317"/>
                  <a:pt x="360" y="348"/>
                  <a:pt x="381" y="387"/>
                </a:cubicBezTo>
                <a:cubicBezTo>
                  <a:pt x="402" y="426"/>
                  <a:pt x="421" y="474"/>
                  <a:pt x="435" y="510"/>
                </a:cubicBezTo>
                <a:cubicBezTo>
                  <a:pt x="449" y="546"/>
                  <a:pt x="456" y="572"/>
                  <a:pt x="465" y="606"/>
                </a:cubicBezTo>
                <a:cubicBezTo>
                  <a:pt x="474" y="640"/>
                  <a:pt x="483" y="681"/>
                  <a:pt x="489" y="714"/>
                </a:cubicBezTo>
                <a:cubicBezTo>
                  <a:pt x="495" y="747"/>
                  <a:pt x="500" y="783"/>
                  <a:pt x="501" y="807"/>
                </a:cubicBezTo>
                <a:cubicBezTo>
                  <a:pt x="502" y="831"/>
                  <a:pt x="498" y="853"/>
                  <a:pt x="498" y="861"/>
                </a:cubicBezTo>
              </a:path>
            </a:pathLst>
          </a:custGeom>
          <a:noFill/>
          <a:ln w="57150" cap="flat" cmpd="sng">
            <a:solidFill>
              <a:srgbClr val="009900"/>
            </a:solidFill>
            <a:prstDash val="solid"/>
            <a:round/>
            <a:headEnd/>
            <a:tailEnd/>
          </a:ln>
        </p:spPr>
        <p:txBody>
          <a:bodyPr wrap="none" anchor="ctr"/>
          <a:lstStyle/>
          <a:p>
            <a:endParaRPr lang="en-US">
              <a:solidFill>
                <a:srgbClr val="000000"/>
              </a:solidFill>
            </a:endParaRPr>
          </a:p>
        </p:txBody>
      </p:sp>
      <p:sp>
        <p:nvSpPr>
          <p:cNvPr id="407619" name="Line 67"/>
          <p:cNvSpPr>
            <a:spLocks noChangeShapeType="1"/>
          </p:cNvSpPr>
          <p:nvPr/>
        </p:nvSpPr>
        <p:spPr bwMode="auto">
          <a:xfrm rot="10800000" flipV="1">
            <a:off x="6571512" y="4147983"/>
            <a:ext cx="1579562" cy="0"/>
          </a:xfrm>
          <a:prstGeom prst="line">
            <a:avLst/>
          </a:prstGeom>
          <a:noFill/>
          <a:ln w="57150">
            <a:solidFill>
              <a:srgbClr val="009900"/>
            </a:solidFill>
            <a:round/>
            <a:headEnd/>
            <a:tailEnd/>
          </a:ln>
        </p:spPr>
        <p:txBody>
          <a:bodyPr/>
          <a:lstStyle/>
          <a:p>
            <a:endParaRPr lang="en-US">
              <a:solidFill>
                <a:srgbClr val="000000"/>
              </a:solidFill>
            </a:endParaRPr>
          </a:p>
        </p:txBody>
      </p:sp>
      <p:sp>
        <p:nvSpPr>
          <p:cNvPr id="29" name="Freeform 7"/>
          <p:cNvSpPr>
            <a:spLocks/>
          </p:cNvSpPr>
          <p:nvPr/>
        </p:nvSpPr>
        <p:spPr bwMode="auto">
          <a:xfrm>
            <a:off x="3057087" y="3811759"/>
            <a:ext cx="263525" cy="547688"/>
          </a:xfrm>
          <a:custGeom>
            <a:avLst/>
            <a:gdLst>
              <a:gd name="T0" fmla="*/ 0 w 240"/>
              <a:gd name="T1" fmla="*/ 0 h 500"/>
              <a:gd name="T2" fmla="*/ 1 w 240"/>
              <a:gd name="T3" fmla="*/ 1 h 500"/>
              <a:gd name="T4" fmla="*/ 1 w 240"/>
              <a:gd name="T5" fmla="*/ 1 h 500"/>
              <a:gd name="T6" fmla="*/ 0 60000 65536"/>
              <a:gd name="T7" fmla="*/ 0 60000 65536"/>
              <a:gd name="T8" fmla="*/ 0 60000 65536"/>
              <a:gd name="T9" fmla="*/ 0 w 240"/>
              <a:gd name="T10" fmla="*/ 0 h 500"/>
              <a:gd name="T11" fmla="*/ 240 w 240"/>
              <a:gd name="T12" fmla="*/ 500 h 500"/>
            </a:gdLst>
            <a:ahLst/>
            <a:cxnLst>
              <a:cxn ang="T6">
                <a:pos x="T0" y="T1"/>
              </a:cxn>
              <a:cxn ang="T7">
                <a:pos x="T2" y="T3"/>
              </a:cxn>
              <a:cxn ang="T8">
                <a:pos x="T4" y="T5"/>
              </a:cxn>
            </a:cxnLst>
            <a:rect l="T9" t="T10" r="T11" b="T12"/>
            <a:pathLst>
              <a:path w="240" h="500">
                <a:moveTo>
                  <a:pt x="0" y="0"/>
                </a:moveTo>
                <a:cubicBezTo>
                  <a:pt x="30" y="37"/>
                  <a:pt x="140" y="137"/>
                  <a:pt x="180" y="220"/>
                </a:cubicBezTo>
                <a:cubicBezTo>
                  <a:pt x="220" y="303"/>
                  <a:pt x="227" y="442"/>
                  <a:pt x="240" y="500"/>
                </a:cubicBezTo>
              </a:path>
            </a:pathLst>
          </a:custGeom>
          <a:noFill/>
          <a:ln w="22225">
            <a:solidFill>
              <a:srgbClr val="000000"/>
            </a:solidFill>
            <a:round/>
            <a:headEnd type="triangle" w="lg" len="lg"/>
            <a:tailEnd type="triangle" w="lg" len="lg"/>
          </a:ln>
        </p:spPr>
        <p:txBody>
          <a:bodyPr/>
          <a:lstStyle/>
          <a:p>
            <a:endParaRPr lang="en-US">
              <a:solidFill>
                <a:srgbClr val="000000"/>
              </a:solidFill>
            </a:endParaRPr>
          </a:p>
        </p:txBody>
      </p:sp>
    </p:spTree>
    <p:extLst>
      <p:ext uri="{BB962C8B-B14F-4D97-AF65-F5344CB8AC3E}">
        <p14:creationId xmlns:p14="http://schemas.microsoft.com/office/powerpoint/2010/main" val="2990123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7612"/>
                                        </p:tgtEl>
                                        <p:attrNameLst>
                                          <p:attrName>style.visibility</p:attrName>
                                        </p:attrNameLst>
                                      </p:cBhvr>
                                      <p:to>
                                        <p:strVal val="visible"/>
                                      </p:to>
                                    </p:set>
                                    <p:animEffect transition="in" filter="wipe(left)">
                                      <p:cBhvr>
                                        <p:cTn id="7" dur="3000"/>
                                        <p:tgtEl>
                                          <p:spTgt spid="4076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611"/>
                                        </p:tgtEl>
                                        <p:attrNameLst>
                                          <p:attrName>style.visibility</p:attrName>
                                        </p:attrNameLst>
                                      </p:cBhvr>
                                      <p:to>
                                        <p:strVal val="visible"/>
                                      </p:to>
                                    </p:set>
                                    <p:animEffect transition="in" filter="wipe(left)">
                                      <p:cBhvr>
                                        <p:cTn id="12" dur="3000"/>
                                        <p:tgtEl>
                                          <p:spTgt spid="4076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07619"/>
                                        </p:tgtEl>
                                        <p:attrNameLst>
                                          <p:attrName>style.visibility</p:attrName>
                                        </p:attrNameLst>
                                      </p:cBhvr>
                                      <p:to>
                                        <p:strVal val="visible"/>
                                      </p:to>
                                    </p:set>
                                    <p:animEffect transition="in" filter="wipe(left)">
                                      <p:cBhvr>
                                        <p:cTn id="15" dur="3000"/>
                                        <p:tgtEl>
                                          <p:spTgt spid="4076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407611"/>
                                        </p:tgtEl>
                                      </p:cBhvr>
                                    </p:animEffect>
                                    <p:set>
                                      <p:cBhvr>
                                        <p:cTn id="20" dur="1" fill="hold">
                                          <p:stCondLst>
                                            <p:cond delay="1999"/>
                                          </p:stCondLst>
                                        </p:cTn>
                                        <p:tgtEl>
                                          <p:spTgt spid="407611"/>
                                        </p:tgtEl>
                                        <p:attrNameLst>
                                          <p:attrName>style.visibility</p:attrName>
                                        </p:attrNameLst>
                                      </p:cBhvr>
                                      <p:to>
                                        <p:strVal val="hidden"/>
                                      </p:to>
                                    </p:se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407614"/>
                                        </p:tgtEl>
                                        <p:attrNameLst>
                                          <p:attrName>style.visibility</p:attrName>
                                        </p:attrNameLst>
                                      </p:cBhvr>
                                      <p:to>
                                        <p:strVal val="visible"/>
                                      </p:to>
                                    </p:set>
                                    <p:animEffect transition="in" filter="wipe(down)">
                                      <p:cBhvr>
                                        <p:cTn id="24" dur="3000"/>
                                        <p:tgtEl>
                                          <p:spTgt spid="407614"/>
                                        </p:tgtEl>
                                      </p:cBhvr>
                                    </p:animEffect>
                                  </p:childTnLst>
                                </p:cTn>
                              </p:par>
                            </p:childTnLst>
                          </p:cTn>
                        </p:par>
                        <p:par>
                          <p:cTn id="25" fill="hold">
                            <p:stCondLst>
                              <p:cond delay="5000"/>
                            </p:stCondLst>
                            <p:childTnLst>
                              <p:par>
                                <p:cTn id="26" presetID="47"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407619"/>
                                        </p:tgtEl>
                                      </p:cBhvr>
                                    </p:animEffect>
                                    <p:set>
                                      <p:cBhvr>
                                        <p:cTn id="35" dur="1" fill="hold">
                                          <p:stCondLst>
                                            <p:cond delay="1999"/>
                                          </p:stCondLst>
                                        </p:cTn>
                                        <p:tgtEl>
                                          <p:spTgt spid="407619"/>
                                        </p:tgtEl>
                                        <p:attrNameLst>
                                          <p:attrName>style.visibility</p:attrName>
                                        </p:attrNameLst>
                                      </p:cBhvr>
                                      <p:to>
                                        <p:strVal val="hidden"/>
                                      </p:to>
                                    </p:se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407613"/>
                                        </p:tgtEl>
                                        <p:attrNameLst>
                                          <p:attrName>style.visibility</p:attrName>
                                        </p:attrNameLst>
                                      </p:cBhvr>
                                      <p:to>
                                        <p:strVal val="visible"/>
                                      </p:to>
                                    </p:set>
                                    <p:animEffect transition="in" filter="wipe(up)">
                                      <p:cBhvr>
                                        <p:cTn id="39" dur="3000"/>
                                        <p:tgtEl>
                                          <p:spTgt spid="407613"/>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anim calcmode="lin" valueType="num">
                                      <p:cBhvr>
                                        <p:cTn id="45" dur="2000" fill="hold"/>
                                        <p:tgtEl>
                                          <p:spTgt spid="3"/>
                                        </p:tgtEl>
                                        <p:attrNameLst>
                                          <p:attrName>style.rotation</p:attrName>
                                        </p:attrNameLst>
                                      </p:cBhvr>
                                      <p:tavLst>
                                        <p:tav tm="0">
                                          <p:val>
                                            <p:fltVal val="720"/>
                                          </p:val>
                                        </p:tav>
                                        <p:tav tm="100000">
                                          <p:val>
                                            <p:fltVal val="0"/>
                                          </p:val>
                                        </p:tav>
                                      </p:tavLst>
                                    </p:anim>
                                    <p:anim calcmode="lin" valueType="num">
                                      <p:cBhvr>
                                        <p:cTn id="46" dur="2000" fill="hold"/>
                                        <p:tgtEl>
                                          <p:spTgt spid="3"/>
                                        </p:tgtEl>
                                        <p:attrNameLst>
                                          <p:attrName>ppt_h</p:attrName>
                                        </p:attrNameLst>
                                      </p:cBhvr>
                                      <p:tavLst>
                                        <p:tav tm="0">
                                          <p:val>
                                            <p:fltVal val="0"/>
                                          </p:val>
                                        </p:tav>
                                        <p:tav tm="100000">
                                          <p:val>
                                            <p:strVal val="#ppt_h"/>
                                          </p:val>
                                        </p:tav>
                                      </p:tavLst>
                                    </p:anim>
                                    <p:anim calcmode="lin" valueType="num">
                                      <p:cBhvr>
                                        <p:cTn id="47"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407598"/>
                                        </p:tgtEl>
                                        <p:attrNameLst>
                                          <p:attrName>style.visibility</p:attrName>
                                        </p:attrNameLst>
                                      </p:cBhvr>
                                      <p:to>
                                        <p:strVal val="visible"/>
                                      </p:to>
                                    </p:set>
                                    <p:anim by="(-#ppt_w*2)" calcmode="lin" valueType="num">
                                      <p:cBhvr rctx="PPT">
                                        <p:cTn id="52" dur="500" autoRev="1" fill="hold">
                                          <p:stCondLst>
                                            <p:cond delay="0"/>
                                          </p:stCondLst>
                                        </p:cTn>
                                        <p:tgtEl>
                                          <p:spTgt spid="407598"/>
                                        </p:tgtEl>
                                        <p:attrNameLst>
                                          <p:attrName>ppt_w</p:attrName>
                                        </p:attrNameLst>
                                      </p:cBhvr>
                                    </p:anim>
                                    <p:anim by="(#ppt_w*0.50)" calcmode="lin" valueType="num">
                                      <p:cBhvr>
                                        <p:cTn id="53" dur="500" decel="50000" autoRev="1" fill="hold">
                                          <p:stCondLst>
                                            <p:cond delay="0"/>
                                          </p:stCondLst>
                                        </p:cTn>
                                        <p:tgtEl>
                                          <p:spTgt spid="407598"/>
                                        </p:tgtEl>
                                        <p:attrNameLst>
                                          <p:attrName>ppt_x</p:attrName>
                                        </p:attrNameLst>
                                      </p:cBhvr>
                                    </p:anim>
                                    <p:anim from="(-#ppt_h/2)" to="(#ppt_y)" calcmode="lin" valueType="num">
                                      <p:cBhvr>
                                        <p:cTn id="54" dur="1000" fill="hold">
                                          <p:stCondLst>
                                            <p:cond delay="0"/>
                                          </p:stCondLst>
                                        </p:cTn>
                                        <p:tgtEl>
                                          <p:spTgt spid="407598"/>
                                        </p:tgtEl>
                                        <p:attrNameLst>
                                          <p:attrName>ppt_y</p:attrName>
                                        </p:attrNameLst>
                                      </p:cBhvr>
                                    </p:anim>
                                    <p:animRot by="21600000">
                                      <p:cBhvr>
                                        <p:cTn id="55" dur="1000" fill="hold">
                                          <p:stCondLst>
                                            <p:cond delay="0"/>
                                          </p:stCondLst>
                                        </p:cTn>
                                        <p:tgtEl>
                                          <p:spTgt spid="40759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407600"/>
                                        </p:tgtEl>
                                        <p:attrNameLst>
                                          <p:attrName>style.visibility</p:attrName>
                                        </p:attrNameLst>
                                      </p:cBhvr>
                                      <p:to>
                                        <p:strVal val="visible"/>
                                      </p:to>
                                    </p:set>
                                    <p:animEffect transition="in" filter="fade">
                                      <p:cBhvr>
                                        <p:cTn id="60" dur="2000"/>
                                        <p:tgtEl>
                                          <p:spTgt spid="407600"/>
                                        </p:tgtEl>
                                      </p:cBhvr>
                                    </p:animEffect>
                                    <p:anim calcmode="lin" valueType="num">
                                      <p:cBhvr>
                                        <p:cTn id="61" dur="2000" fill="hold"/>
                                        <p:tgtEl>
                                          <p:spTgt spid="407600"/>
                                        </p:tgtEl>
                                        <p:attrNameLst>
                                          <p:attrName>style.rotation</p:attrName>
                                        </p:attrNameLst>
                                      </p:cBhvr>
                                      <p:tavLst>
                                        <p:tav tm="0">
                                          <p:val>
                                            <p:fltVal val="720"/>
                                          </p:val>
                                        </p:tav>
                                        <p:tav tm="100000">
                                          <p:val>
                                            <p:fltVal val="0"/>
                                          </p:val>
                                        </p:tav>
                                      </p:tavLst>
                                    </p:anim>
                                    <p:anim calcmode="lin" valueType="num">
                                      <p:cBhvr>
                                        <p:cTn id="62" dur="2000" fill="hold"/>
                                        <p:tgtEl>
                                          <p:spTgt spid="407600"/>
                                        </p:tgtEl>
                                        <p:attrNameLst>
                                          <p:attrName>ppt_h</p:attrName>
                                        </p:attrNameLst>
                                      </p:cBhvr>
                                      <p:tavLst>
                                        <p:tav tm="0">
                                          <p:val>
                                            <p:fltVal val="0"/>
                                          </p:val>
                                        </p:tav>
                                        <p:tav tm="100000">
                                          <p:val>
                                            <p:strVal val="#ppt_h"/>
                                          </p:val>
                                        </p:tav>
                                      </p:tavLst>
                                    </p:anim>
                                    <p:anim calcmode="lin" valueType="num">
                                      <p:cBhvr>
                                        <p:cTn id="63" dur="2000" fill="hold"/>
                                        <p:tgtEl>
                                          <p:spTgt spid="407600"/>
                                        </p:tgtEl>
                                        <p:attrNameLst>
                                          <p:attrName>ppt_w</p:attrName>
                                        </p:attrNameLst>
                                      </p:cBhvr>
                                      <p:tavLst>
                                        <p:tav tm="0">
                                          <p:val>
                                            <p:fltVal val="0"/>
                                          </p:val>
                                        </p:tav>
                                        <p:tav tm="100000">
                                          <p:val>
                                            <p:strVal val="#ppt_w"/>
                                          </p:val>
                                        </p:tav>
                                      </p:tavLst>
                                    </p:anim>
                                  </p:childTnLst>
                                </p:cTn>
                              </p:par>
                            </p:childTnLst>
                          </p:cTn>
                        </p:par>
                        <p:par>
                          <p:cTn id="64" fill="hold">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407601"/>
                                        </p:tgtEl>
                                        <p:attrNameLst>
                                          <p:attrName>style.visibility</p:attrName>
                                        </p:attrNameLst>
                                      </p:cBhvr>
                                      <p:to>
                                        <p:strVal val="visible"/>
                                      </p:to>
                                    </p:set>
                                    <p:animEffect transition="in" filter="dissolve">
                                      <p:cBhvr>
                                        <p:cTn id="67" dur="500"/>
                                        <p:tgtEl>
                                          <p:spTgt spid="40760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dissolv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2053"/>
                                        </p:tgtEl>
                                        <p:attrNameLst>
                                          <p:attrName>style.visibility</p:attrName>
                                        </p:attrNameLst>
                                      </p:cBhvr>
                                      <p:to>
                                        <p:strVal val="visible"/>
                                      </p:to>
                                    </p:set>
                                    <p:animEffect transition="in" filter="circle(in)">
                                      <p:cBhvr>
                                        <p:cTn id="75" dur="2000"/>
                                        <p:tgtEl>
                                          <p:spTgt spid="2053"/>
                                        </p:tgtEl>
                                      </p:cBhvr>
                                    </p:animEffect>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2000"/>
                                        <p:tgtEl>
                                          <p:spTgt spid="29"/>
                                        </p:tgtEl>
                                      </p:cBhvr>
                                    </p:animEffect>
                                    <p:anim calcmode="lin" valueType="num">
                                      <p:cBhvr>
                                        <p:cTn id="81" dur="2000" fill="hold"/>
                                        <p:tgtEl>
                                          <p:spTgt spid="29"/>
                                        </p:tgtEl>
                                        <p:attrNameLst>
                                          <p:attrName>style.rotation</p:attrName>
                                        </p:attrNameLst>
                                      </p:cBhvr>
                                      <p:tavLst>
                                        <p:tav tm="0">
                                          <p:val>
                                            <p:fltVal val="720"/>
                                          </p:val>
                                        </p:tav>
                                        <p:tav tm="100000">
                                          <p:val>
                                            <p:fltVal val="0"/>
                                          </p:val>
                                        </p:tav>
                                      </p:tavLst>
                                    </p:anim>
                                    <p:anim calcmode="lin" valueType="num">
                                      <p:cBhvr>
                                        <p:cTn id="82" dur="2000" fill="hold"/>
                                        <p:tgtEl>
                                          <p:spTgt spid="29"/>
                                        </p:tgtEl>
                                        <p:attrNameLst>
                                          <p:attrName>ppt_h</p:attrName>
                                        </p:attrNameLst>
                                      </p:cBhvr>
                                      <p:tavLst>
                                        <p:tav tm="0">
                                          <p:val>
                                            <p:fltVal val="0"/>
                                          </p:val>
                                        </p:tav>
                                        <p:tav tm="100000">
                                          <p:val>
                                            <p:strVal val="#ppt_h"/>
                                          </p:val>
                                        </p:tav>
                                      </p:tavLst>
                                    </p:anim>
                                    <p:anim calcmode="lin" valueType="num">
                                      <p:cBhvr>
                                        <p:cTn id="83" dur="2000" fill="hold"/>
                                        <p:tgtEl>
                                          <p:spTgt spid="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07601" grpId="0" animBg="1"/>
      <p:bldP spid="407598" grpId="0" animBg="1"/>
      <p:bldP spid="407600" grpId="0"/>
      <p:bldP spid="407611" grpId="0" animBg="1"/>
      <p:bldP spid="407611" grpId="1" animBg="1"/>
      <p:bldP spid="407612" grpId="0" animBg="1"/>
      <p:bldP spid="407613" grpId="0" animBg="1"/>
      <p:bldP spid="407614" grpId="0" animBg="1"/>
      <p:bldP spid="407619" grpId="0" animBg="1"/>
      <p:bldP spid="407619" grpId="1" animBg="1"/>
      <p:bldP spid="2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77777"/>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77777"/>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77777"/>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77777"/>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77777"/>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17654</TotalTime>
  <Words>3439</Words>
  <Application>Microsoft Office PowerPoint</Application>
  <PresentationFormat>On-screen Show (4:3)</PresentationFormat>
  <Paragraphs>910</Paragraphs>
  <Slides>62</Slides>
  <Notes>0</Notes>
  <HiddenSlides>0</HiddenSlides>
  <MMClips>0</MMClips>
  <ScaleCrop>false</ScaleCrop>
  <HeadingPairs>
    <vt:vector size="8" baseType="variant">
      <vt:variant>
        <vt:lpstr>Fonts Used</vt:lpstr>
      </vt:variant>
      <vt:variant>
        <vt:i4>5</vt:i4>
      </vt:variant>
      <vt:variant>
        <vt:lpstr>Theme</vt:lpstr>
      </vt:variant>
      <vt:variant>
        <vt:i4>26</vt:i4>
      </vt:variant>
      <vt:variant>
        <vt:lpstr>Embedded OLE Servers</vt:lpstr>
      </vt:variant>
      <vt:variant>
        <vt:i4>1</vt:i4>
      </vt:variant>
      <vt:variant>
        <vt:lpstr>Slide Titles</vt:lpstr>
      </vt:variant>
      <vt:variant>
        <vt:i4>62</vt:i4>
      </vt:variant>
    </vt:vector>
  </HeadingPairs>
  <TitlesOfParts>
    <vt:vector size="94" baseType="lpstr">
      <vt:lpstr>Arial</vt:lpstr>
      <vt:lpstr>Arial Narrow</vt:lpstr>
      <vt:lpstr>Symbol</vt:lpstr>
      <vt:lpstr>Times New Roman</vt:lpstr>
      <vt:lpstr>Wingdings</vt:lpstr>
      <vt:lpstr>Default Design</vt:lpstr>
      <vt:lpstr>2_Default Design</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26_Default Design</vt:lpstr>
      <vt:lpstr>27_Default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McLean County Unit 5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dc:title>
  <dc:creator>UNIT55</dc:creator>
  <cp:lastModifiedBy>Bergmann, John</cp:lastModifiedBy>
  <cp:revision>389</cp:revision>
  <cp:lastPrinted>2019-05-06T19:13:52Z</cp:lastPrinted>
  <dcterms:created xsi:type="dcterms:W3CDTF">2006-05-08T14:15:08Z</dcterms:created>
  <dcterms:modified xsi:type="dcterms:W3CDTF">2020-05-22T15:52:02Z</dcterms:modified>
</cp:coreProperties>
</file>